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3" r:id="rId17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229C8-F642-457C-BD79-0067E21CD3D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4432-5783-4DC9-ACD6-5F42B8CC5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I think my calculation may be correct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03235"/>
            <a:ext cx="6858000" cy="148828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199257"/>
            <a:ext cx="6858000" cy="9247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60"/>
            </a:lvl1pPr>
            <a:lvl2pPr marL="411470" indent="0" algn="ctr">
              <a:buNone/>
              <a:defRPr sz="1800"/>
            </a:lvl2pPr>
            <a:lvl3pPr marL="822940" indent="0" algn="ctr">
              <a:buNone/>
              <a:defRPr sz="1620"/>
            </a:lvl3pPr>
            <a:lvl4pPr marL="1234410" indent="0" algn="ctr">
              <a:buNone/>
              <a:defRPr sz="1440"/>
            </a:lvl4pPr>
            <a:lvl5pPr marL="1645879" indent="0" algn="ctr">
              <a:buNone/>
              <a:defRPr sz="1440"/>
            </a:lvl5pPr>
            <a:lvl6pPr marL="2057348" indent="0" algn="ctr">
              <a:buNone/>
              <a:defRPr sz="1440"/>
            </a:lvl6pPr>
            <a:lvl7pPr marL="2468818" indent="0" algn="ctr">
              <a:buNone/>
              <a:defRPr sz="1440"/>
            </a:lvl7pPr>
            <a:lvl8pPr marL="2880288" indent="0" algn="ctr">
              <a:buNone/>
              <a:defRPr sz="1440"/>
            </a:lvl8pPr>
            <a:lvl9pPr marL="3291758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FCB2-F488-44F9-971E-3D812108706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889005"/>
            <a:ext cx="7886700" cy="42584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F55-75DC-4DE3-A8F2-5AD3B94A84FE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B071-4EE1-4F6A-BF8B-E0E1120BAA4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127B-D593-4CE6-B081-2ACB64CD86F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6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1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9476-DF7E-46B9-B7A5-343C35D6636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725A-40C6-4023-83CB-A74C46A4282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4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8818-0BD8-4EE1-9B23-72523B5E3056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354E-7D46-4A35-A182-B4C3570B9DA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5FE-27D2-4F77-8BD4-0E5AB938E99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0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D365-0FC9-483F-8C70-280B611CFD6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/>
            </a:lvl1pPr>
            <a:lvl2pPr marL="411470" indent="0">
              <a:buNone/>
              <a:defRPr sz="2520"/>
            </a:lvl2pPr>
            <a:lvl3pPr marL="822940" indent="0">
              <a:buNone/>
              <a:defRPr sz="2160"/>
            </a:lvl3pPr>
            <a:lvl4pPr marL="1234410" indent="0">
              <a:buNone/>
              <a:defRPr sz="1800"/>
            </a:lvl4pPr>
            <a:lvl5pPr marL="1645879" indent="0">
              <a:buNone/>
              <a:defRPr sz="1800"/>
            </a:lvl5pPr>
            <a:lvl6pPr marL="2057348" indent="0">
              <a:buNone/>
              <a:defRPr sz="1800"/>
            </a:lvl6pPr>
            <a:lvl7pPr marL="2468818" indent="0">
              <a:buNone/>
              <a:defRPr sz="1800"/>
            </a:lvl7pPr>
            <a:lvl8pPr marL="2880288" indent="0">
              <a:buNone/>
              <a:defRPr sz="1800"/>
            </a:lvl8pPr>
            <a:lvl9pPr marL="3291758" indent="0">
              <a:buNone/>
              <a:defRPr sz="18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E30-F4E3-445F-B7F2-67D3466CE229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800" y="530093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7CE9-40A5-43BF-B07A-71481DE4E8B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5151" y="5296963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3267" y="529696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52886" y="5296959"/>
            <a:ext cx="1847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12" descr="Screen Clippi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47218"/>
            <a:ext cx="893136" cy="877816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" y="698501"/>
            <a:ext cx="8229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09633" y="492006"/>
            <a:ext cx="552297" cy="349242"/>
          </a:xfrm>
          <a:custGeom>
            <a:avLst/>
            <a:gdLst>
              <a:gd name="connsiteX0" fmla="*/ 0 w 649224"/>
              <a:gd name="connsiteY0" fmla="*/ 281683 h 499413"/>
              <a:gd name="connsiteX1" fmla="*/ 80467 w 649224"/>
              <a:gd name="connsiteY1" fmla="*/ 281683 h 499413"/>
              <a:gd name="connsiteX2" fmla="*/ 126187 w 649224"/>
              <a:gd name="connsiteY2" fmla="*/ 87831 h 499413"/>
              <a:gd name="connsiteX3" fmla="*/ 166421 w 649224"/>
              <a:gd name="connsiteY3" fmla="*/ 466392 h 499413"/>
              <a:gd name="connsiteX4" fmla="*/ 210312 w 649224"/>
              <a:gd name="connsiteY4" fmla="*/ 48 h 499413"/>
              <a:gd name="connsiteX5" fmla="*/ 252375 w 649224"/>
              <a:gd name="connsiteY5" fmla="*/ 499311 h 499413"/>
              <a:gd name="connsiteX6" fmla="*/ 299923 w 649224"/>
              <a:gd name="connsiteY6" fmla="*/ 47597 h 499413"/>
              <a:gd name="connsiteX7" fmla="*/ 341986 w 649224"/>
              <a:gd name="connsiteY7" fmla="*/ 470050 h 499413"/>
              <a:gd name="connsiteX8" fmla="*/ 418795 w 649224"/>
              <a:gd name="connsiteY8" fmla="*/ 197559 h 499413"/>
              <a:gd name="connsiteX9" fmla="*/ 480975 w 649224"/>
              <a:gd name="connsiteY9" fmla="*/ 294485 h 499413"/>
              <a:gd name="connsiteX10" fmla="*/ 649224 w 649224"/>
              <a:gd name="connsiteY10" fmla="*/ 305458 h 49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224" h="499413">
                <a:moveTo>
                  <a:pt x="0" y="281683"/>
                </a:moveTo>
                <a:cubicBezTo>
                  <a:pt x="29718" y="297837"/>
                  <a:pt x="59436" y="313992"/>
                  <a:pt x="80467" y="281683"/>
                </a:cubicBezTo>
                <a:cubicBezTo>
                  <a:pt x="101498" y="249374"/>
                  <a:pt x="111861" y="57046"/>
                  <a:pt x="126187" y="87831"/>
                </a:cubicBezTo>
                <a:cubicBezTo>
                  <a:pt x="140513" y="118616"/>
                  <a:pt x="152400" y="481022"/>
                  <a:pt x="166421" y="466392"/>
                </a:cubicBezTo>
                <a:cubicBezTo>
                  <a:pt x="180442" y="451762"/>
                  <a:pt x="195986" y="-5439"/>
                  <a:pt x="210312" y="48"/>
                </a:cubicBezTo>
                <a:cubicBezTo>
                  <a:pt x="224638" y="5534"/>
                  <a:pt x="237440" y="491386"/>
                  <a:pt x="252375" y="499311"/>
                </a:cubicBezTo>
                <a:cubicBezTo>
                  <a:pt x="267310" y="507236"/>
                  <a:pt x="284988" y="52474"/>
                  <a:pt x="299923" y="47597"/>
                </a:cubicBezTo>
                <a:cubicBezTo>
                  <a:pt x="314858" y="42720"/>
                  <a:pt x="322174" y="445056"/>
                  <a:pt x="341986" y="470050"/>
                </a:cubicBezTo>
                <a:cubicBezTo>
                  <a:pt x="361798" y="495044"/>
                  <a:pt x="395630" y="226820"/>
                  <a:pt x="418795" y="197559"/>
                </a:cubicBezTo>
                <a:cubicBezTo>
                  <a:pt x="441960" y="168298"/>
                  <a:pt x="442570" y="276502"/>
                  <a:pt x="480975" y="294485"/>
                </a:cubicBezTo>
                <a:cubicBezTo>
                  <a:pt x="519380" y="312468"/>
                  <a:pt x="649224" y="305458"/>
                  <a:pt x="649224" y="305458"/>
                </a:cubicBezTo>
              </a:path>
            </a:pathLst>
          </a:cu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4236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22940" rtl="0" eaLnBrk="1" latinLnBrk="0" hangingPunct="1">
        <a:lnSpc>
          <a:spcPct val="90000"/>
        </a:lnSpc>
        <a:spcBef>
          <a:spcPct val="0"/>
        </a:spcBef>
        <a:buNone/>
        <a:defRPr sz="288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35" indent="-205735" algn="l" defTabSz="82294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720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67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14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5161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26308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2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1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47845F-9D7C-4226-A457-66BDED4D3A56}"/>
              </a:ext>
            </a:extLst>
          </p:cNvPr>
          <p:cNvSpPr txBox="1">
            <a:spLocks/>
          </p:cNvSpPr>
          <p:nvPr/>
        </p:nvSpPr>
        <p:spPr>
          <a:xfrm>
            <a:off x="1143000" y="851696"/>
            <a:ext cx="7362022" cy="858856"/>
          </a:xfrm>
          <a:prstGeom prst="rect">
            <a:avLst/>
          </a:prstGeom>
        </p:spPr>
        <p:txBody>
          <a:bodyPr anchor="b"/>
          <a:lstStyle>
            <a:lvl1pPr algn="ctr" defTabSz="8229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dirty="0"/>
              <a:t>Beam Finite Element Analysis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8311-3BCE-425F-AA23-616E25384442}"/>
              </a:ext>
            </a:extLst>
          </p:cNvPr>
          <p:cNvSpPr txBox="1"/>
          <p:nvPr/>
        </p:nvSpPr>
        <p:spPr>
          <a:xfrm>
            <a:off x="7162800" y="4652927"/>
            <a:ext cx="148166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Hangyu</a:t>
            </a:r>
            <a:r>
              <a:rPr lang="en-US" altLang="zh-CN" dirty="0"/>
              <a:t> </a:t>
            </a:r>
            <a:r>
              <a:rPr lang="en-US" altLang="zh-CN" dirty="0" err="1"/>
              <a:t>Fy</a:t>
            </a:r>
            <a:endParaRPr lang="en-US" altLang="zh-CN" dirty="0"/>
          </a:p>
          <a:p>
            <a:r>
              <a:rPr lang="en-US" altLang="zh-CN" dirty="0"/>
              <a:t>2021.03.17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117D74-FA14-4FC7-BF63-098EC190514F}"/>
              </a:ext>
            </a:extLst>
          </p:cNvPr>
          <p:cNvSpPr txBox="1"/>
          <p:nvPr/>
        </p:nvSpPr>
        <p:spPr>
          <a:xfrm>
            <a:off x="2869779" y="244491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Recall </a:t>
            </a:r>
            <a:r>
              <a:rPr lang="en-US" altLang="zh-CN" sz="2000" dirty="0"/>
              <a:t>the </a:t>
            </a:r>
            <a:r>
              <a:rPr lang="zh-CN" altLang="en-US" sz="2000" dirty="0"/>
              <a:t>problem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Modal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Programming solution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FD9103-83B7-4EBD-A705-44C82A0A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6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03CB9-F5DB-4516-A05D-BAB109BE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22"/>
            <a:ext cx="6609524" cy="256190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44F1C-978E-4093-A416-6D101C68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vir">
            <a:extLst>
              <a:ext uri="{FF2B5EF4-FFF2-40B4-BE49-F238E27FC236}">
                <a16:creationId xmlns:a16="http://schemas.microsoft.com/office/drawing/2014/main" id="{8BBA7D58-5012-4D4B-8288-8E21C3C7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143"/>
            <a:ext cx="4742857" cy="4942857"/>
          </a:xfrm>
          <a:prstGeom prst="rect">
            <a:avLst/>
          </a:prstGeom>
        </p:spPr>
      </p:pic>
      <p:pic>
        <p:nvPicPr>
          <p:cNvPr id="6" name="vir">
            <a:extLst>
              <a:ext uri="{FF2B5EF4-FFF2-40B4-BE49-F238E27FC236}">
                <a16:creationId xmlns:a16="http://schemas.microsoft.com/office/drawing/2014/main" id="{1E16A603-B0EE-48EA-83BC-E5D78C08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" y="3140798"/>
            <a:ext cx="3629531" cy="251324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4E5F0-BF14-4A3F-B0E8-312E269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FAC1A7-A7FB-4929-8C81-9138CB28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703"/>
            <a:ext cx="6111240" cy="4686089"/>
          </a:xfrm>
          <a:prstGeom prst="rect">
            <a:avLst/>
          </a:prstGeom>
        </p:spPr>
      </p:pic>
      <p:pic>
        <p:nvPicPr>
          <p:cNvPr id="4" name="vir">
            <a:extLst>
              <a:ext uri="{FF2B5EF4-FFF2-40B4-BE49-F238E27FC236}">
                <a16:creationId xmlns:a16="http://schemas.microsoft.com/office/drawing/2014/main" id="{089F45FA-5192-4856-857A-52C695CB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59" y="3392259"/>
            <a:ext cx="2813281" cy="1948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201BF4-1208-409B-856A-94C01C098F86}"/>
              </a:ext>
            </a:extLst>
          </p:cNvPr>
          <p:cNvSpPr txBox="1"/>
          <p:nvPr/>
        </p:nvSpPr>
        <p:spPr>
          <a:xfrm>
            <a:off x="6111240" y="3841774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They have the same trend</a:t>
            </a:r>
            <a:r>
              <a:rPr lang="en-US" altLang="zh-CN" dirty="0"/>
              <a:t>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69DFD-7A05-4E40-AECA-6798643A66CB}"/>
              </a:ext>
            </a:extLst>
          </p:cNvPr>
          <p:cNvSpPr txBox="1"/>
          <p:nvPr/>
        </p:nvSpPr>
        <p:spPr>
          <a:xfrm>
            <a:off x="6111240" y="1180631"/>
            <a:ext cx="3032760" cy="124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 found the vibration </a:t>
            </a:r>
            <a:r>
              <a:rPr lang="en-US" altLang="zh-CN" dirty="0"/>
              <a:t>shape</a:t>
            </a:r>
            <a:r>
              <a:rPr lang="zh-CN" altLang="en-US" dirty="0"/>
              <a:t> of the cantilever beam in the textbook of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en-US" altLang="zh-CN" dirty="0"/>
              <a:t>It has formulas, then I coded them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DEA129-0DF8-4FA0-99E4-A904FC0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6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607EA-D6C3-47D9-9ABF-E6BF566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2D682-D4E6-4F05-83F4-96577177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807"/>
            <a:ext cx="7791739" cy="36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7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A3587-10E4-46A1-918E-26CEE49F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819900" cy="3243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47397D-589F-421B-93AC-C10A7BF37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4" r="7260" b="1515"/>
          <a:stretch/>
        </p:blipFill>
        <p:spPr>
          <a:xfrm>
            <a:off x="5353050" y="1595257"/>
            <a:ext cx="3790950" cy="411974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8E3B60-AC96-4972-9A2E-04CBCBAC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8FE5F0-8892-4FE0-997D-AD5771E3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8"/>
            <a:ext cx="3914775" cy="503328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53B17-DF0B-4E5F-A83A-6DE88E9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4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57408-6D5C-4DF1-BACD-39F340277887}"/>
              </a:ext>
            </a:extLst>
          </p:cNvPr>
          <p:cNvSpPr txBox="1"/>
          <p:nvPr/>
        </p:nvSpPr>
        <p:spPr>
          <a:xfrm>
            <a:off x="704850" y="304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question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/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frequencies calculated through modal analysis are in no order. We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generally</a:t>
                </a:r>
                <a:r>
                  <a:rPr lang="zh-CN" altLang="en-US" dirty="0"/>
                  <a:t> arrange them in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ascending order</a:t>
                </a:r>
                <a:r>
                  <a:rPr lang="zh-CN" alt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blipFill>
                <a:blip r:embed="rId2"/>
                <a:stretch>
                  <a:fillRect l="-264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/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modal vector corresponds to the frequency one-to-one：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blipFill>
                <a:blip r:embed="rId3"/>
                <a:stretch>
                  <a:fillRect l="-279" t="-8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/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final matrix we get has a certain correspondence with the original </a:t>
                </a:r>
                <a:r>
                  <a:rPr lang="zh-CN" altLang="en-US" dirty="0"/>
                  <a:t>node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blipFill>
                <a:blip r:embed="rId4"/>
                <a:stretch>
                  <a:fillRect l="-21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/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02D6AC-BD11-4ECE-8DAA-0596D9FDF665}"/>
              </a:ext>
            </a:extLst>
          </p:cNvPr>
          <p:cNvSpPr txBox="1"/>
          <p:nvPr/>
        </p:nvSpPr>
        <p:spPr>
          <a:xfrm>
            <a:off x="704849" y="2056841"/>
            <a:ext cx="655320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According to the previous calculations, after solving the ODEs, convert to the original coordinates</a:t>
            </a:r>
            <a:r>
              <a:rPr lang="zh-CN" altLang="en-US" dirty="0"/>
              <a:t>：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F609C63-F06E-4F1C-BBE1-313B8F6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45FC3E-5825-49C8-8A55-617A07B5D1B7}"/>
              </a:ext>
            </a:extLst>
          </p:cNvPr>
          <p:cNvCxnSpPr/>
          <p:nvPr/>
        </p:nvCxnSpPr>
        <p:spPr>
          <a:xfrm flipV="1">
            <a:off x="1504950" y="1444123"/>
            <a:ext cx="1549977" cy="24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/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Why in this order?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 the order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Finally , can we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blipFill>
                <a:blip r:embed="rId6"/>
                <a:stretch>
                  <a:fillRect l="-624" t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81375B-CB24-47ED-83F8-1CE2A24B396B}"/>
              </a:ext>
            </a:extLst>
          </p:cNvPr>
          <p:cNvSpPr txBox="1"/>
          <p:nvPr/>
        </p:nvSpPr>
        <p:spPr>
          <a:xfrm>
            <a:off x="738460" y="31632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Recall </a:t>
            </a:r>
            <a:r>
              <a:rPr lang="en-US" altLang="zh-CN" sz="2000" b="1" dirty="0"/>
              <a:t>the </a:t>
            </a:r>
            <a:r>
              <a:rPr lang="zh-CN" altLang="en-US" sz="2000" b="1" dirty="0"/>
              <a:t>problem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5D71B-B54D-46FF-A70B-A72CD35816E3}"/>
              </a:ext>
            </a:extLst>
          </p:cNvPr>
          <p:cNvSpPr txBox="1"/>
          <p:nvPr/>
        </p:nvSpPr>
        <p:spPr>
          <a:xfrm>
            <a:off x="2565674" y="751848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cantilever beam, </a:t>
            </a:r>
            <a:r>
              <a:rPr lang="en-US" altLang="zh-CN" dirty="0"/>
              <a:t>subjected to uniform force q,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/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499C72F-1A33-4894-B275-C287DE7E9784}"/>
              </a:ext>
            </a:extLst>
          </p:cNvPr>
          <p:cNvSpPr txBox="1"/>
          <p:nvPr/>
        </p:nvSpPr>
        <p:spPr>
          <a:xfrm>
            <a:off x="2616505" y="1294193"/>
            <a:ext cx="5513943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each </a:t>
            </a:r>
            <a:r>
              <a:rPr lang="en-US" altLang="zh-CN" dirty="0"/>
              <a:t>element, we have obtained the following dynamics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/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mass matrix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420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blipFill>
                <a:blip r:embed="rId3"/>
                <a:stretch>
                  <a:fillRect l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/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Cambria Math" panose="02040503050406030204" pitchFamily="18" charset="0"/>
                  </a:rPr>
                  <a:t>stiffness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𝐸𝐼𝐵𝑑𝑥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blipFill>
                <a:blip r:embed="rId4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/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displacement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force matrix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blipFill>
                <a:blip r:embed="rId5"/>
                <a:stretch>
                  <a:fillRect l="-458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E4D69A-B385-460E-887A-98B63FEFAC19}"/>
              </a:ext>
            </a:extLst>
          </p:cNvPr>
          <p:cNvGrpSpPr/>
          <p:nvPr/>
        </p:nvGrpSpPr>
        <p:grpSpPr>
          <a:xfrm>
            <a:off x="-69215" y="913435"/>
            <a:ext cx="2685720" cy="1391954"/>
            <a:chOff x="-31389" y="955669"/>
            <a:chExt cx="2685720" cy="139195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1E1323-D5D5-4117-AEC7-D025A09AC926}"/>
                </a:ext>
              </a:extLst>
            </p:cNvPr>
            <p:cNvGrpSpPr/>
            <p:nvPr/>
          </p:nvGrpSpPr>
          <p:grpSpPr>
            <a:xfrm>
              <a:off x="-31389" y="955669"/>
              <a:ext cx="2685720" cy="1391954"/>
              <a:chOff x="435624" y="723496"/>
              <a:chExt cx="2685720" cy="139195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0859B2E-CB62-4459-8599-A0BDF23B7ED8}"/>
                  </a:ext>
                </a:extLst>
              </p:cNvPr>
              <p:cNvGrpSpPr/>
              <p:nvPr/>
            </p:nvGrpSpPr>
            <p:grpSpPr>
              <a:xfrm>
                <a:off x="435624" y="723496"/>
                <a:ext cx="2685720" cy="1391954"/>
                <a:chOff x="411811" y="728321"/>
                <a:chExt cx="2685720" cy="1391954"/>
              </a:xfrm>
            </p:grpSpPr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FB0FA8F9-24B3-4ED1-BC68-700A4848D2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11" y="728321"/>
                  <a:ext cx="2685720" cy="13919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1E7B2D19-4D0C-4342-9283-4944FE53E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63779"/>
              <a:stretch/>
            </p:blipFill>
            <p:spPr>
              <a:xfrm>
                <a:off x="2358843" y="1570792"/>
                <a:ext cx="497412" cy="191271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D1A564-493B-4112-BE64-5BD571298EA8}"/>
                </a:ext>
              </a:extLst>
            </p:cNvPr>
            <p:cNvSpPr txBox="1"/>
            <p:nvPr/>
          </p:nvSpPr>
          <p:spPr>
            <a:xfrm>
              <a:off x="1013552" y="1220120"/>
              <a:ext cx="335188" cy="3084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3A43D33-5BEB-4F62-936B-BCEB1D27428E}"/>
              </a:ext>
            </a:extLst>
          </p:cNvPr>
          <p:cNvGrpSpPr/>
          <p:nvPr/>
        </p:nvGrpSpPr>
        <p:grpSpPr>
          <a:xfrm>
            <a:off x="32400" y="2447199"/>
            <a:ext cx="2221839" cy="1850200"/>
            <a:chOff x="17145" y="2297440"/>
            <a:chExt cx="2221839" cy="18502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5902581-7A09-4CCA-9F88-78B83959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45" y="2297440"/>
              <a:ext cx="2221839" cy="1850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/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blipFill>
                  <a:blip r:embed="rId10"/>
                  <a:stretch>
                    <a:fillRect r="-9091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/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blipFill>
                  <a:blip r:embed="rId11"/>
                  <a:stretch>
                    <a:fillRect r="-12727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137145C-B769-4C34-A58E-F25B81D23B4C}"/>
              </a:ext>
            </a:extLst>
          </p:cNvPr>
          <p:cNvSpPr txBox="1"/>
          <p:nvPr/>
        </p:nvSpPr>
        <p:spPr>
          <a:xfrm>
            <a:off x="2581734" y="2737859"/>
            <a:ext cx="96774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/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damping matrix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blipFill>
                <a:blip r:embed="rId12"/>
                <a:stretch>
                  <a:fillRect l="-1107" t="-4348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F2AFC2-5BEF-418D-B19D-44D028864E0B}"/>
              </a:ext>
            </a:extLst>
          </p:cNvPr>
          <p:cNvSpPr txBox="1"/>
          <p:nvPr/>
        </p:nvSpPr>
        <p:spPr>
          <a:xfrm>
            <a:off x="987894" y="3372299"/>
            <a:ext cx="38381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  <a:ea typeface="+mj-ea"/>
                <a:cs typeface="Biome Light" panose="020B0502040204020203" pitchFamily="34" charset="0"/>
              </a:rPr>
              <a:t>l</a:t>
            </a:r>
            <a:endParaRPr lang="zh-CN" altLang="en-US" dirty="0">
              <a:latin typeface="Bradley Hand ITC" panose="03070402050302030203" pitchFamily="66" charset="0"/>
              <a:ea typeface="+mj-ea"/>
              <a:cs typeface="Biome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F004A-2F95-4BAA-80E1-5D02267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A92A4D-E72D-4A3A-83D9-E19FBC085B12}"/>
              </a:ext>
            </a:extLst>
          </p:cNvPr>
          <p:cNvSpPr txBox="1"/>
          <p:nvPr/>
        </p:nvSpPr>
        <p:spPr>
          <a:xfrm>
            <a:off x="345929" y="1072822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overall dynamic equation is assembled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/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/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Structural mass matrix</a:t>
                </a:r>
              </a:p>
              <a:p>
                <a:r>
                  <a:rPr lang="en-US" altLang="zh-CN" dirty="0"/>
                  <a:t>C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structural damping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constant</a:t>
                </a:r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overall stiffness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 the displacement of the node</a:t>
                </a:r>
              </a:p>
              <a:p>
                <a:r>
                  <a:rPr lang="en-US" altLang="zh-CN" dirty="0"/>
                  <a:t>F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external force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blipFill>
                <a:blip r:embed="rId3"/>
                <a:stretch>
                  <a:fillRect l="-360" t="-208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020B92E-9066-45A4-8DBA-85D0EC828141}"/>
              </a:ext>
            </a:extLst>
          </p:cNvPr>
          <p:cNvSpPr txBox="1"/>
          <p:nvPr/>
        </p:nvSpPr>
        <p:spPr>
          <a:xfrm>
            <a:off x="426628" y="2008870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2215-81A9-4CB7-A749-7B39C66FF7B0}"/>
              </a:ext>
            </a:extLst>
          </p:cNvPr>
          <p:cNvSpPr txBox="1"/>
          <p:nvPr/>
        </p:nvSpPr>
        <p:spPr>
          <a:xfrm>
            <a:off x="434156" y="3567890"/>
            <a:ext cx="7696384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this equation, only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node displacement </a:t>
            </a:r>
            <a:r>
              <a:rPr lang="zh-CN" altLang="en-US" dirty="0"/>
              <a:t>is unknown, so a series of </a:t>
            </a:r>
            <a:r>
              <a:rPr lang="en-US" altLang="zh-CN" dirty="0">
                <a:solidFill>
                  <a:srgbClr val="FF0000"/>
                </a:solidFill>
              </a:rPr>
              <a:t>second order ordinary differential equations</a:t>
            </a:r>
            <a:r>
              <a:rPr lang="zh-CN" altLang="en-US" dirty="0"/>
              <a:t> about node displacement need to be solved</a:t>
            </a:r>
            <a:r>
              <a:rPr lang="en-US" altLang="zh-CN" dirty="0"/>
              <a:t>, but it should be noted that  every displacement inside is </a:t>
            </a:r>
            <a:r>
              <a:rPr lang="en-US" altLang="zh-CN" dirty="0">
                <a:solidFill>
                  <a:srgbClr val="FF0000"/>
                </a:solidFill>
              </a:rPr>
              <a:t>coupled</a:t>
            </a:r>
            <a:r>
              <a:rPr lang="en-US" altLang="zh-CN" dirty="0"/>
              <a:t>. So we should choose the right way to solve this problem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BE406-CB35-4F8C-8477-0E903E8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CFD1CE-D7DF-4139-BE59-BB7E5CD76281}"/>
              </a:ext>
            </a:extLst>
          </p:cNvPr>
          <p:cNvSpPr txBox="1"/>
          <p:nvPr/>
        </p:nvSpPr>
        <p:spPr>
          <a:xfrm>
            <a:off x="624840" y="31844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Modal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264F0-7757-47EF-BCD1-CEB3E9AFD0A0}"/>
              </a:ext>
            </a:extLst>
          </p:cNvPr>
          <p:cNvSpPr txBox="1"/>
          <p:nvPr/>
        </p:nvSpPr>
        <p:spPr>
          <a:xfrm>
            <a:off x="518160" y="818427"/>
            <a:ext cx="736092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According to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  <a:r>
              <a:rPr lang="zh-CN" altLang="en-US" dirty="0"/>
              <a:t>,  to find the dynamic response of a structure is to find the vibration frequency and </a:t>
            </a:r>
            <a:r>
              <a:rPr lang="en-US" altLang="zh-CN" dirty="0"/>
              <a:t>vibration</a:t>
            </a:r>
            <a:r>
              <a:rPr lang="zh-CN" altLang="en-US" dirty="0"/>
              <a:t> shape of the structure.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3CEAB-58AD-4C70-B512-98C36AA18D88}"/>
              </a:ext>
            </a:extLst>
          </p:cNvPr>
          <p:cNvSpPr txBox="1"/>
          <p:nvPr/>
        </p:nvSpPr>
        <p:spPr>
          <a:xfrm>
            <a:off x="403860" y="5406582"/>
            <a:ext cx="73609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[1]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Yanzhu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Liu,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Liqun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Chen.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Vibration Mechanics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[M].Beijing: Higher Education Press,2019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EC368-AAA8-41AA-B125-B34F22ADE3B2}"/>
              </a:ext>
            </a:extLst>
          </p:cNvPr>
          <p:cNvSpPr txBox="1"/>
          <p:nvPr/>
        </p:nvSpPr>
        <p:spPr>
          <a:xfrm>
            <a:off x="544830" y="1405798"/>
            <a:ext cx="73075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Because damping has little effect on the evaluation rate and mode shape, it can be solved by solving the following equation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/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/>
              <p:nvPr/>
            </p:nvSpPr>
            <p:spPr>
              <a:xfrm>
                <a:off x="579120" y="2304665"/>
                <a:ext cx="753618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general solution of displacement is expressed as: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304665"/>
                <a:ext cx="7536180" cy="308418"/>
              </a:xfrm>
              <a:prstGeom prst="rect">
                <a:avLst/>
              </a:prstGeom>
              <a:blipFill>
                <a:blip r:embed="rId3"/>
                <a:stretch>
                  <a:fillRect l="-243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/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frequency,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phase angle,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is amplitude vector also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blipFill>
                <a:blip r:embed="rId4"/>
                <a:stretch>
                  <a:fillRect l="-26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/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Substitute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into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and eliminate cos(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)</a:t>
                </a:r>
                <a:r>
                  <a:rPr lang="en-US" altLang="zh-CN" dirty="0"/>
                  <a:t>, we get: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blipFill>
                <a:blip r:embed="rId5"/>
                <a:stretch>
                  <a:fillRect l="-285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/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∅=0</m:t>
                    </m:r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/>
                  <a:t>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D5FFD7F-88CF-4D02-B13C-371BA061F09B}"/>
              </a:ext>
            </a:extLst>
          </p:cNvPr>
          <p:cNvSpPr txBox="1"/>
          <p:nvPr/>
        </p:nvSpPr>
        <p:spPr>
          <a:xfrm>
            <a:off x="544830" y="3646605"/>
            <a:ext cx="680847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By solving Equation 3, we can get the </a:t>
            </a:r>
            <a:r>
              <a:rPr lang="zh-CN" altLang="en-US" dirty="0">
                <a:solidFill>
                  <a:srgbClr val="FF0000"/>
                </a:solidFill>
              </a:rPr>
              <a:t>eigenvalue</a:t>
            </a:r>
            <a:r>
              <a:rPr lang="zh-CN" altLang="en-US" dirty="0"/>
              <a:t> and the corresponding </a:t>
            </a:r>
            <a:r>
              <a:rPr lang="zh-CN" altLang="en-US" dirty="0">
                <a:solidFill>
                  <a:srgbClr val="FF0000"/>
                </a:solidFill>
              </a:rPr>
              <a:t>eigenvector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DCA2034-5EEF-45CE-AE16-A54A1FA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3B0BBF-7F23-4E09-B31D-C82A42E725BD}"/>
              </a:ext>
            </a:extLst>
          </p:cNvPr>
          <p:cNvSpPr txBox="1"/>
          <p:nvPr/>
        </p:nvSpPr>
        <p:spPr>
          <a:xfrm>
            <a:off x="518160" y="772707"/>
            <a:ext cx="77647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basic idea of ​​modal analysis is</a:t>
            </a:r>
            <a:r>
              <a:rPr lang="en-US" altLang="zh-CN" dirty="0"/>
              <a:t>:</a:t>
            </a:r>
            <a:r>
              <a:rPr lang="zh-CN" altLang="en-US" dirty="0"/>
              <a:t> to transform the coupled motion equations into </a:t>
            </a:r>
            <a:r>
              <a:rPr lang="zh-CN" altLang="en-US" dirty="0">
                <a:solidFill>
                  <a:srgbClr val="FF0000"/>
                </a:solidFill>
              </a:rPr>
              <a:t>uncoupled</a:t>
            </a:r>
            <a:r>
              <a:rPr lang="zh-CN" altLang="en-US" dirty="0"/>
              <a:t> motion equations through </a:t>
            </a:r>
            <a:r>
              <a:rPr lang="zh-CN" altLang="en-US" dirty="0">
                <a:solidFill>
                  <a:srgbClr val="FF0000"/>
                </a:solidFill>
              </a:rPr>
              <a:t>coordinate transformation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/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blipFill>
                <a:blip r:embed="rId3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/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… ,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] is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matrix,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generalized coordinate vector, is a function of time.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blipFill>
                <a:blip r:embed="rId4"/>
                <a:stretch>
                  <a:fillRect l="-259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/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From a mathematical point of view, this formula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basis transformation </a:t>
                </a:r>
                <a:r>
                  <a:rPr lang="en-US" altLang="zh-CN" dirty="0"/>
                  <a:t>that represents the transformation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from the node displacement basis vector </a:t>
                </a:r>
                <a:r>
                  <a:rPr lang="en-US" altLang="zh-CN" dirty="0"/>
                  <a:t>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vector based 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blipFill>
                <a:blip r:embed="rId5"/>
                <a:stretch>
                  <a:fillRect l="-237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/>
              <p:nvPr/>
            </p:nvSpPr>
            <p:spPr>
              <a:xfrm>
                <a:off x="2790779" y="2727389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        </a:t>
                </a:r>
                <a:r>
                  <a:rPr lang="en-US" altLang="zh-CN" dirty="0"/>
                  <a:t>(5)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2727389"/>
                <a:ext cx="4373880" cy="321435"/>
              </a:xfrm>
              <a:prstGeom prst="rect">
                <a:avLst/>
              </a:prstGeom>
              <a:blipFill>
                <a:blip r:embed="rId6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07BF9C-9F9C-44F5-A07C-FDB356D1D17F}"/>
              </a:ext>
            </a:extLst>
          </p:cNvPr>
          <p:cNvSpPr txBox="1"/>
          <p:nvPr/>
        </p:nvSpPr>
        <p:spPr>
          <a:xfrm>
            <a:off x="518160" y="2847327"/>
            <a:ext cx="2895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Substituting (4) into (5) we 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/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/>
                  <a:t>(6)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blipFill>
                <a:blip r:embed="rId7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/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ea typeface="Cambria Math" panose="02040503050406030204" pitchFamily="18" charset="0"/>
                  </a:rPr>
                  <a:t>consider the orthogonality condition, and  </a:t>
                </a:r>
                <a:r>
                  <a:rPr lang="en-US" altLang="zh-CN" dirty="0"/>
                  <a:t>multiply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 the left to the eq(6),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blipFill>
                <a:blip r:embed="rId8"/>
                <a:stretch>
                  <a:fillRect l="-22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/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           </a:t>
                </a:r>
                <a:r>
                  <a:rPr lang="en-US" altLang="zh-CN" dirty="0"/>
                  <a:t>(7)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24A8372-B005-408B-B02C-2A1B551B0EC7}"/>
              </a:ext>
            </a:extLst>
          </p:cNvPr>
          <p:cNvSpPr txBox="1"/>
          <p:nvPr/>
        </p:nvSpPr>
        <p:spPr>
          <a:xfrm>
            <a:off x="504778" y="4010369"/>
            <a:ext cx="706950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represents a set of n</a:t>
            </a:r>
            <a:r>
              <a:rPr lang="en-US" altLang="zh-CN" dirty="0"/>
              <a:t>-</a:t>
            </a:r>
            <a:r>
              <a:rPr lang="zh-CN" altLang="en-US" dirty="0"/>
              <a:t>decoupled second-order linear ordinary differential equations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/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blipFill>
                <a:blip r:embed="rId10"/>
                <a:stretch>
                  <a:fillRect l="-328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737E573D-468E-46A0-BC0C-E4434C6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/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Solve equation </a:t>
                </a:r>
                <a:r>
                  <a:rPr lang="en-US" altLang="zh-CN" dirty="0"/>
                  <a:t>(7)</a:t>
                </a:r>
                <a:r>
                  <a:rPr lang="zh-CN" altLang="en-US" dirty="0"/>
                  <a:t> to get the response of each mode coordinate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, and then superimpose to get the response of the original coordinate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blipFill>
                <a:blip r:embed="rId2"/>
                <a:stretch>
                  <a:fillRect l="-237" t="-2326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9A5693C-DA94-4372-8C1A-0D338527A04A}"/>
              </a:ext>
            </a:extLst>
          </p:cNvPr>
          <p:cNvSpPr txBox="1"/>
          <p:nvPr/>
        </p:nvSpPr>
        <p:spPr>
          <a:xfrm>
            <a:off x="653368" y="849699"/>
            <a:ext cx="656277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same transformation should be done for the initial conditions</a:t>
            </a:r>
            <a:r>
              <a:rPr lang="en-US" altLang="zh-CN" dirty="0"/>
              <a:t>, and wo get the: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/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BF5315F-536A-47D7-9474-0E8394500D37}"/>
              </a:ext>
            </a:extLst>
          </p:cNvPr>
          <p:cNvSpPr txBox="1"/>
          <p:nvPr/>
        </p:nvSpPr>
        <p:spPr>
          <a:xfrm>
            <a:off x="6471239" y="1155139"/>
            <a:ext cx="17221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1,2,…,n 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02D02-169B-4750-A842-1882F813B419}"/>
              </a:ext>
            </a:extLst>
          </p:cNvPr>
          <p:cNvSpPr txBox="1"/>
          <p:nvPr/>
        </p:nvSpPr>
        <p:spPr>
          <a:xfrm>
            <a:off x="653368" y="3078686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Summary steps</a:t>
            </a:r>
            <a:r>
              <a:rPr lang="zh-CN" alt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/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e</a:t>
                </a:r>
                <a:r>
                  <a:rPr lang="zh-CN" altLang="en-US" dirty="0"/>
                  <a:t>stablish </a:t>
                </a:r>
                <a:r>
                  <a:rPr lang="en-US" altLang="zh-CN" dirty="0"/>
                  <a:t>dynamic</a:t>
                </a:r>
                <a:r>
                  <a:rPr lang="zh-CN" altLang="en-US" dirty="0"/>
                  <a:t> equations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response of each independent equation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original coordinate response 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blipFill>
                <a:blip r:embed="rId4"/>
                <a:stretch>
                  <a:fillRect l="-448" t="-1563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3A464AC-FD2E-4F8F-B3F9-6E0821D7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C65E0E-8B2D-4928-BC58-B25523E90BB3}"/>
              </a:ext>
            </a:extLst>
          </p:cNvPr>
          <p:cNvSpPr txBox="1"/>
          <p:nvPr/>
        </p:nvSpPr>
        <p:spPr>
          <a:xfrm>
            <a:off x="720090" y="29321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Programming solution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EC765-BBEA-4489-9644-5265F8E34326}"/>
              </a:ext>
            </a:extLst>
          </p:cNvPr>
          <p:cNvSpPr txBox="1"/>
          <p:nvPr/>
        </p:nvSpPr>
        <p:spPr>
          <a:xfrm>
            <a:off x="190500" y="939225"/>
            <a:ext cx="4572000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One-meter beam is divided into ten parts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en-US" altLang="zh-CN" dirty="0"/>
              <a:t>Now we have ten elements and eleven nodes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629697-E4E8-4756-BF8D-CFF43A78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05" y="693324"/>
            <a:ext cx="5314595" cy="473498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AC0D429-2888-4ED1-B82A-E96AF47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876" y="5410729"/>
            <a:ext cx="2057400" cy="304271"/>
          </a:xfrm>
        </p:spPr>
        <p:txBody>
          <a:bodyPr/>
          <a:lstStyle/>
          <a:p>
            <a:fld id="{2C2BCC40-09CD-4FCB-B3D6-BFADB0CD9AA5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9F36C-FEB0-4A03-809E-271C5F24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379012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/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b="0" dirty="0"/>
                  <a:t>here,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=0,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𝑅h𝑜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blipFill>
                <a:blip r:embed="rId2"/>
                <a:stretch>
                  <a:fillRect l="-901" t="-2041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C6B7E41-6326-4EDA-A4CB-38A551E5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046"/>
            <a:ext cx="7047619" cy="4342857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73F736F-9493-496A-8D1B-F7E78EE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3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520480-465B-453E-BCF3-18A61FAA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6250"/>
            <a:ext cx="5953125" cy="4964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237E-D26D-4A49-B20B-16D9BBF6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245"/>
      </p:ext>
    </p:extLst>
  </p:cSld>
  <p:clrMapOvr>
    <a:masterClrMapping/>
  </p:clrMapOvr>
</p:sld>
</file>

<file path=ppt/theme/theme1.xml><?xml version="1.0" encoding="utf-8"?>
<a:theme xmlns:a="http://schemas.openxmlformats.org/drawingml/2006/main" name="会议报告模板zj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63FEF601-91C9-4001-98DB-3F1C975F2EB0}" vid="{ECE7815E-A55A-4C19-AF9D-43D22320589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会议报告模板zjut</Template>
  <TotalTime>677</TotalTime>
  <Words>896</Words>
  <Application>Microsoft Office PowerPoint</Application>
  <PresentationFormat>全屏显示(16:10)</PresentationFormat>
  <Paragraphs>104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Bradley Hand ITC</vt:lpstr>
      <vt:lpstr>Calibri</vt:lpstr>
      <vt:lpstr>Cambria Math</vt:lpstr>
      <vt:lpstr>会议报告模板zjut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HY0515</cp:lastModifiedBy>
  <cp:revision>88</cp:revision>
  <dcterms:created xsi:type="dcterms:W3CDTF">2020-08-10T03:29:52Z</dcterms:created>
  <dcterms:modified xsi:type="dcterms:W3CDTF">2021-03-23T15:58:35Z</dcterms:modified>
</cp:coreProperties>
</file>