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348" r:id="rId4"/>
    <p:sldId id="342" r:id="rId5"/>
    <p:sldId id="344" r:id="rId6"/>
    <p:sldId id="345" r:id="rId7"/>
    <p:sldId id="346" r:id="rId8"/>
    <p:sldId id="347" r:id="rId9"/>
  </p:sldIdLst>
  <p:sldSz cx="10693400" cy="7562850"/>
  <p:notesSz cx="10693400" cy="7562850"/>
  <p:embeddedFontLst>
    <p:embeddedFont>
      <p:font typeface="맑은 고딕" panose="020B0503020000020004" pitchFamily="50" charset="-127"/>
      <p:regular r:id="rId11"/>
      <p:bold r:id="rId12"/>
    </p:embeddedFon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나눔스퀘어" panose="020B0600000101010101" pitchFamily="50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4710" autoAdjust="0"/>
  </p:normalViewPr>
  <p:slideViewPr>
    <p:cSldViewPr>
      <p:cViewPr varScale="1">
        <p:scale>
          <a:sx n="75" d="100"/>
          <a:sy n="75" d="100"/>
        </p:scale>
        <p:origin x="36" y="1652"/>
      </p:cViewPr>
      <p:guideLst>
        <p:guide orient="horz" pos="2880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54" y="6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DCC7-8C4C-4E66-A5E8-669FCEA3CAFC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8DAF6-5D55-4938-9B4D-10C4BC40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1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Graphical</a:t>
            </a:r>
            <a:r>
              <a:rPr lang="en-US" altLang="ko-KR" baseline="0" dirty="0"/>
              <a:t> Objects</a:t>
            </a:r>
            <a:r>
              <a:rPr lang="ko-KR" altLang="en-US" baseline="0" dirty="0"/>
              <a:t>를 어떻게 번역할지 생각해 보아야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8DAF6-5D55-4938-9B4D-10C4BC405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865187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함수 인자와 매개 변수 </a:t>
            </a:r>
            <a:r>
              <a:rPr lang="en-US" altLang="ko-KR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endParaRPr spc="10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lang="en-US" sz="2150" spc="-70" dirty="0">
                <a:latin typeface="나눔스퀘어" panose="020B0600000101010101" pitchFamily="50" charset="-127"/>
              </a:rPr>
              <a:t>10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lang="en-US" spc="15" dirty="0"/>
              <a:t>8</a:t>
            </a:r>
            <a:endParaRPr spc="15" dirty="0"/>
          </a:p>
        </p:txBody>
      </p:sp>
      <p:sp>
        <p:nvSpPr>
          <p:cNvPr id="5" name="object 8"/>
          <p:cNvSpPr txBox="1"/>
          <p:nvPr/>
        </p:nvSpPr>
        <p:spPr>
          <a:xfrm>
            <a:off x="4127500" y="4619625"/>
            <a:ext cx="6324599" cy="1701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인자와 매개 변수의 다양한 사용방법을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619125" marR="942975">
              <a:lnSpc>
                <a:spcPct val="114900"/>
              </a:lnSpc>
              <a:spcBef>
                <a:spcPts val="650"/>
              </a:spcBef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6576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5" dirty="0"/>
              <a:t>매개 변수의 대상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5438644" cy="274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다음 코드의 실행 결과는 무엇일까요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510540" indent="-364490">
              <a:spcBef>
                <a:spcPts val="1345"/>
              </a:spcBef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b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sz="2350" spc="-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spcBef>
                <a:spcPts val="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123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56640">
              <a:spcBef>
                <a:spcPts val="12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swap(x, y)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56640">
              <a:spcBef>
                <a:spcPts val="12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(x,</a:t>
            </a:r>
            <a:r>
              <a:rPr sz="235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4532245"/>
            <a:ext cx="879144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는 변수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</a:t>
            </a:r>
            <a:r>
              <a:rPr lang="ko-KR" altLang="en-US" sz="2150" spc="2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를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 가리키는 이름이 아니라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, 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객체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123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의 새로운 이름입니다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2/8</a:t>
            </a:r>
            <a:endParaRPr sz="115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3500" y="16510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9172" y="1038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6972" y="103822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7500" y="164782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직선 화살표 연결선 6"/>
          <p:cNvCxnSpPr>
            <a:stCxn id="21" idx="3"/>
          </p:cNvCxnSpPr>
          <p:nvPr/>
        </p:nvCxnSpPr>
        <p:spPr>
          <a:xfrm flipV="1">
            <a:off x="6870700" y="1330612"/>
            <a:ext cx="114300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3"/>
            <a:endCxn id="23" idx="1"/>
          </p:cNvCxnSpPr>
          <p:nvPr/>
        </p:nvCxnSpPr>
        <p:spPr>
          <a:xfrm flipV="1">
            <a:off x="6845028" y="1940213"/>
            <a:ext cx="1092472" cy="32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3500" y="30988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39172" y="24860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직선 화살표 연결선 27"/>
          <p:cNvCxnSpPr>
            <a:stCxn id="27" idx="3"/>
            <a:endCxn id="22" idx="1"/>
          </p:cNvCxnSpPr>
          <p:nvPr/>
        </p:nvCxnSpPr>
        <p:spPr>
          <a:xfrm flipV="1">
            <a:off x="6870700" y="1330613"/>
            <a:ext cx="1016272" cy="1447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3"/>
            <a:endCxn id="23" idx="1"/>
          </p:cNvCxnSpPr>
          <p:nvPr/>
        </p:nvCxnSpPr>
        <p:spPr>
          <a:xfrm flipV="1">
            <a:off x="6845028" y="1940213"/>
            <a:ext cx="1092472" cy="14510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984500" y="1724025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6576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5" dirty="0"/>
              <a:t>매개 변수의 대상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5438644" cy="274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다음 코드의 실행 결과는 무엇일까요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510540" indent="-364490">
              <a:spcBef>
                <a:spcPts val="1345"/>
              </a:spcBef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b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sz="2350" spc="-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spcBef>
                <a:spcPts val="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123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5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56640">
              <a:spcBef>
                <a:spcPts val="12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swap(x, y)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56640">
              <a:spcBef>
                <a:spcPts val="12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(x,</a:t>
            </a:r>
            <a:r>
              <a:rPr sz="2350" spc="-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4532245"/>
            <a:ext cx="879144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는 변수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</a:t>
            </a:r>
            <a:r>
              <a:rPr lang="ko-KR" altLang="en-US" sz="2150" spc="2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를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 가리키는 이름이 아니라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, 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객체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123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의 새로운 이름입니다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6680" y="1118258"/>
            <a:ext cx="2363736" cy="267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3/8</a:t>
            </a:r>
            <a:endParaRPr sz="1150" dirty="0">
              <a:latin typeface="Helvetica"/>
              <a:cs typeface="Helvetic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89207" y="3171825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0020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972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함수 인자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603966" cy="4096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우리는 함수의 </a:t>
            </a:r>
            <a:r>
              <a:rPr lang="ko-KR" altLang="en-US" sz="2150" b="1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인자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와 </a:t>
            </a:r>
            <a:r>
              <a:rPr lang="ko-KR" altLang="en-US" sz="2150" b="1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 대해 배웠습니다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3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2137410" indent="-364490">
              <a:lnSpc>
                <a:spcPct val="105200"/>
              </a:lnSpc>
              <a:spcBef>
                <a:spcPts val="1345"/>
              </a:spcBef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(radius,</a:t>
            </a:r>
            <a:r>
              <a:rPr sz="2350" spc="-1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color):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Circle(radius)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setFillColor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(color)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setBorderColor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(color)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moveTo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100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-4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100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</a:t>
            </a:r>
            <a:r>
              <a:rPr sz="2350" b="1" spc="-6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270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30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-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"yellow"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인자는 함수의 매개 변수에 하나씩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왼쪽부터 차례대로 대입됩니다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4/8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395610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0632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5" dirty="0"/>
              <a:t>매개 변수의 기본값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394700" cy="4957511"/>
          </a:xfrm>
          <a:prstGeom prst="rect">
            <a:avLst/>
          </a:prstGeom>
        </p:spPr>
        <p:txBody>
          <a:bodyPr vert="horz" wrap="square" lIns="0" tIns="0" rIns="0" bIns="0" numCol="1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매개 변수에는 기본값을 설정할 수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3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5080" indent="-364490">
              <a:lnSpc>
                <a:spcPct val="105200"/>
              </a:lnSpc>
              <a:spcBef>
                <a:spcPts val="1345"/>
              </a:spcBef>
            </a:pPr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(radius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30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color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"yellow"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):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Circle(radius)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setFillColor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(color)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setBorderColor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(color)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moveTo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100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-4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100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</a:t>
            </a:r>
            <a:r>
              <a:rPr sz="2350" b="1" spc="-6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sun</a:t>
            </a:r>
            <a:endParaRPr lang="en-US" altLang="ko-KR" sz="800" spc="-1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우리는 이렇게 함수를 부를 수 있습니다</a:t>
            </a:r>
            <a:r>
              <a:rPr lang="en-US" altLang="ko-KR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4735195">
              <a:lnSpc>
                <a:spcPct val="105200"/>
              </a:lnSpc>
              <a:spcBef>
                <a:spcPts val="1345"/>
              </a:spcBef>
            </a:pPr>
            <a:endParaRPr lang="en-US" altLang="ko-KR" sz="2350" spc="20" dirty="0" smtClean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4735195">
              <a:lnSpc>
                <a:spcPct val="105200"/>
              </a:lnSpc>
              <a:spcBef>
                <a:spcPts val="1345"/>
              </a:spcBef>
            </a:pPr>
            <a:r>
              <a:rPr 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5/8</a:t>
            </a:r>
            <a:endParaRPr sz="115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900" y="4498509"/>
            <a:ext cx="9406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moon </a:t>
            </a:r>
            <a:r>
              <a:rPr lang="en-US" altLang="ko-KR" sz="22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lang="en-US" altLang="ko-KR" sz="22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2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28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lang="en-US" altLang="ko-KR" sz="2250" spc="-1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2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"silver</a:t>
            </a:r>
            <a:r>
              <a:rPr lang="en-US" altLang="ko-KR" sz="2250" spc="20" dirty="0" smtClean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star </a:t>
            </a:r>
            <a:r>
              <a:rPr lang="en-US" altLang="ko-KR" sz="22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lang="en-US" altLang="ko-KR" sz="2250" spc="-4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2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2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 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# </a:t>
            </a:r>
            <a:r>
              <a:rPr lang="en-US" altLang="ko-KR" sz="22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250" spc="20" dirty="0" smtClean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2, </a:t>
            </a:r>
            <a:r>
              <a:rPr lang="en-US" altLang="ko-KR" sz="2250" spc="20" dirty="0" smtClean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22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yellow</a:t>
            </a:r>
            <a:r>
              <a:rPr lang="en-US" altLang="ko-KR" sz="2250" spc="20" dirty="0" smtClean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과 동일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un = </a:t>
            </a:r>
            <a:r>
              <a:rPr lang="en-US" altLang="ko-KR" sz="22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   # </a:t>
            </a:r>
            <a:r>
              <a:rPr lang="en-US" altLang="ko-KR" sz="22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(30,</a:t>
            </a:r>
            <a:r>
              <a:rPr lang="en-US" altLang="ko-KR" sz="2250" spc="20" dirty="0" smtClean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22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yellow</a:t>
            </a:r>
            <a:r>
              <a:rPr lang="en-US" altLang="ko-KR" sz="2250" spc="20" dirty="0" smtClean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과 동일</a:t>
            </a:r>
            <a:endParaRPr lang="en-US" altLang="ko-KR" sz="22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endParaRPr lang="ko-KR" altLang="en-US" sz="22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615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9669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25" dirty="0"/>
              <a:t>매개 변수의 기본값 활용 예제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317500" y="864031"/>
            <a:ext cx="11125200" cy="4696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2005964" indent="-364490">
              <a:lnSpc>
                <a:spcPct val="105200"/>
              </a:lnSpc>
              <a:spcBef>
                <a:spcPts val="13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(data, start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0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end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-1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None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):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if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not</a:t>
            </a:r>
            <a:r>
              <a:rPr sz="2350" b="1" spc="-60" dirty="0">
                <a:solidFill>
                  <a:srgbClr val="AA21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end</a:t>
            </a:r>
            <a:r>
              <a:rPr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:</a:t>
            </a:r>
            <a:r>
              <a:rPr 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# (not None)==True, (not 4)==False</a:t>
            </a:r>
            <a:r>
              <a:rPr lang="en-US" sz="235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lang="en-US" sz="235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end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-5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len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(data)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sum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(data[start:end])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/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float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(end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start)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 =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(3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6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7)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lang="en-US" altLang="ko-KR"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(d, 1,</a:t>
            </a:r>
            <a:r>
              <a:rPr lang="en-US" altLang="ko-KR" sz="2350" spc="-5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4)</a:t>
            </a:r>
            <a:endParaRPr lang="en-US" altLang="ko-KR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5.0</a:t>
            </a:r>
            <a:endParaRPr lang="en-US" altLang="ko-KR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50" b="1" spc="20" dirty="0" smtClean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avg(d,</a:t>
            </a:r>
            <a:r>
              <a:rPr sz="2350" spc="-5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# </a:t>
            </a:r>
            <a:r>
              <a:rPr lang="en-US" sz="23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(d,2,None) </a:t>
            </a:r>
            <a:r>
              <a:rPr lang="ko-KR" alt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23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altLang="ko-KR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(d,2,5) </a:t>
            </a:r>
            <a:r>
              <a:rPr lang="ko-KR" altLang="en-US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와 동일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6</a:t>
            </a:r>
            <a:r>
              <a:rPr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.0</a:t>
            </a:r>
            <a:endParaRPr lang="en-US" sz="2350" spc="20" dirty="0" smtClean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6918325">
              <a:lnSpc>
                <a:spcPts val="2970"/>
              </a:lnSpc>
              <a:spcBef>
                <a:spcPts val="114"/>
              </a:spcBef>
            </a:pPr>
            <a:r>
              <a:rPr lang="en-US" altLang="ko-KR"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</a:t>
            </a:r>
            <a:r>
              <a:rPr lang="en-US" altLang="ko-KR" sz="2350" b="1" spc="-6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altLang="ko-KR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(d)</a:t>
            </a:r>
          </a:p>
          <a:p>
            <a:pPr marL="12700" marR="6918325">
              <a:lnSpc>
                <a:spcPts val="2970"/>
              </a:lnSpc>
              <a:spcBef>
                <a:spcPts val="114"/>
              </a:spcBef>
            </a:pPr>
            <a:r>
              <a:rPr lang="en-US" altLang="ko-KR" sz="23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5.0</a:t>
            </a:r>
            <a:endParaRPr lang="en-US" altLang="ko-KR" sz="2350" dirty="0" smtClean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6/8</a:t>
            </a:r>
            <a:endParaRPr sz="1150" dirty="0">
              <a:latin typeface="Helvetica"/>
              <a:cs typeface="Helvetic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9C586F-ED1E-441F-A2BF-E16E4397C1D1}"/>
              </a:ext>
            </a:extLst>
          </p:cNvPr>
          <p:cNvSpPr/>
          <p:nvPr/>
        </p:nvSpPr>
        <p:spPr>
          <a:xfrm>
            <a:off x="546100" y="5283101"/>
            <a:ext cx="78549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참고 </a:t>
            </a:r>
            <a:r>
              <a:rPr lang="en-US" altLang="ko-KR" sz="200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</a:t>
            </a:r>
            <a:r>
              <a:rPr lang="ko-KR" altLang="en-US" sz="200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기본값을 가지는 매개 변수는 다른 매개 변수의 뒤에 와야 합니다</a:t>
            </a:r>
            <a:r>
              <a:rPr lang="en-US" altLang="ko-KR" sz="200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altLang="ko-KR" sz="200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 f1(x, y=0): </a:t>
            </a:r>
            <a:r>
              <a:rPr lang="en-US" altLang="ko-KR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# </a:t>
            </a:r>
            <a:r>
              <a:rPr lang="ko-KR" altLang="en-US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옳은 함수 정의</a:t>
            </a:r>
            <a:endParaRPr lang="en-US" altLang="ko-KR" sz="2000" spc="-1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return </a:t>
            </a:r>
            <a:r>
              <a:rPr lang="en-US" altLang="ko-KR" sz="2000" spc="-1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x+y</a:t>
            </a:r>
            <a:endParaRPr lang="en-US" altLang="ko-KR" sz="2000" spc="-1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endParaRPr lang="en-US" altLang="ko-KR" sz="2000" spc="-1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lang="ko-KR" altLang="en-US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f2(x=0, y</a:t>
            </a:r>
            <a:r>
              <a:rPr lang="en-US" altLang="ko-KR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):    # </a:t>
            </a:r>
            <a:r>
              <a:rPr lang="ko-KR" altLang="en-US" sz="2000" spc="-1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틀린 함수 정의</a:t>
            </a:r>
            <a:endParaRPr lang="en-US" altLang="ko-KR" sz="2000" spc="-1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00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  return </a:t>
            </a:r>
            <a:r>
              <a:rPr lang="en-US" altLang="ko-KR" sz="2000" spc="-1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x+y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500" y="4333443"/>
            <a:ext cx="678262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# </a:t>
            </a:r>
            <a:r>
              <a:rPr lang="en-US" altLang="ko-KR" sz="22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(d,0,None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 </a:t>
            </a:r>
            <a:r>
              <a:rPr lang="ko-KR" altLang="en-US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또는 </a:t>
            </a:r>
            <a:r>
              <a:rPr lang="en-US" altLang="ko-KR" sz="22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</a:t>
            </a:r>
            <a:r>
              <a:rPr lang="en-US" altLang="ko-KR" sz="22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(d,0,5</a:t>
            </a:r>
            <a:r>
              <a:rPr lang="en-US" altLang="ko-KR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 </a:t>
            </a:r>
            <a:r>
              <a:rPr lang="ko-KR" altLang="en-US" sz="22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와 동일 </a:t>
            </a:r>
            <a:endParaRPr lang="ko-KR" altLang="en-US" sz="22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2277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52768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/>
              <a:t>이름이 있는 인자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307866" cy="526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부를 때 인자에 이름을 붙여서 부를 수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인자에 이름을 붙여 주면 함수를 부르는 코드를 좀 더 명확하게 할 수 있고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b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부를 때 인자의 순서를 고려하지 않아도 됩니다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moon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create_sun(color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-1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"silver"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moon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create_sun(color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"silver"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radius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1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28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5814695">
              <a:lnSpc>
                <a:spcPct val="105200"/>
              </a:lnSpc>
              <a:spcBef>
                <a:spcPts val="1305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avg(d,</a:t>
            </a:r>
            <a:r>
              <a:rPr sz="2350" spc="-4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end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lang="en-US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3)</a:t>
            </a:r>
            <a:br>
              <a:rPr lang="en-US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lang="en-US"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.0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4905375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avg(data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d,</a:t>
            </a:r>
            <a:r>
              <a:rPr sz="2350" spc="-3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end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=3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lang="en-US"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.0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avg(end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=3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-3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data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.0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avg(end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=3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-4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SyntaxError: non-keyword arg after keyword</a:t>
            </a:r>
            <a:r>
              <a:rPr sz="2350" spc="15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arg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7/8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682834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예습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2742387" y="2028825"/>
            <a:ext cx="6870699" cy="1701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인자와 매개 변수의 다양한 사용방법을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  </a:t>
            </a:r>
          </a:p>
          <a:p>
            <a:pPr marL="619125" marR="942975">
              <a:lnSpc>
                <a:spcPct val="114900"/>
              </a:lnSpc>
              <a:spcBef>
                <a:spcPts val="650"/>
              </a:spcBef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755900" y="4480507"/>
            <a:ext cx="6870699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지역 변수와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전역변수의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차이를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지역 변수와 전역 변수의 장단점을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이해하고 활용할 수 있다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15" dirty="0">
                <a:solidFill>
                  <a:srgbClr val="7F7F7F"/>
                </a:solidFill>
                <a:latin typeface="Helvetica"/>
                <a:cs typeface="Helvetica"/>
              </a:rPr>
              <a:t>8</a:t>
            </a:r>
            <a:r>
              <a:rPr lang="en-US" sz="1150" spc="15" dirty="0" smtClean="0">
                <a:solidFill>
                  <a:srgbClr val="7F7F7F"/>
                </a:solidFill>
                <a:latin typeface="Helvetica"/>
                <a:cs typeface="Helvetica"/>
              </a:rPr>
              <a:t>/8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87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303</Words>
  <Application>Microsoft Office PowerPoint</Application>
  <PresentationFormat>사용자 지정</PresentationFormat>
  <Paragraphs>89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Helvetica</vt:lpstr>
      <vt:lpstr>Courier New</vt:lpstr>
      <vt:lpstr>나눔스퀘어</vt:lpstr>
      <vt:lpstr>Wingdings</vt:lpstr>
      <vt:lpstr>Calibri</vt:lpstr>
      <vt:lpstr>Office Theme</vt:lpstr>
      <vt:lpstr>CS101 – 함수 인자와 매개 변수   Lecture 10</vt:lpstr>
      <vt:lpstr>매개 변수의 대상</vt:lpstr>
      <vt:lpstr>매개 변수의 대상</vt:lpstr>
      <vt:lpstr>함수 인자</vt:lpstr>
      <vt:lpstr>매개 변수의 기본값</vt:lpstr>
      <vt:lpstr>매개 변수의 기본값 활용 예제</vt:lpstr>
      <vt:lpstr>이름이 있는 인자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Local/Global Variables and Graphical Objects - Lecture 5</dc:title>
  <dc:creator>JinYeong Bak (jy.bak@kaist.ac.kr)</dc:creator>
  <cp:lastModifiedBy>Windows 사용자</cp:lastModifiedBy>
  <cp:revision>106</cp:revision>
  <dcterms:created xsi:type="dcterms:W3CDTF">2018-02-26T23:51:18Z</dcterms:created>
  <dcterms:modified xsi:type="dcterms:W3CDTF">2020-03-18T10:39:41Z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