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32" r:id="rId3"/>
    <p:sldId id="263" r:id="rId4"/>
    <p:sldId id="375" r:id="rId5"/>
    <p:sldId id="338" r:id="rId6"/>
    <p:sldId id="341" r:id="rId7"/>
    <p:sldId id="275" r:id="rId8"/>
    <p:sldId id="276" r:id="rId9"/>
    <p:sldId id="376" r:id="rId10"/>
  </p:sldIdLst>
  <p:sldSz cx="10693400" cy="7562850"/>
  <p:notesSz cx="10693400" cy="756285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Helvetica" panose="020B0604020202020204" pitchFamily="34" charset="0"/>
      <p:regular r:id="rId17"/>
      <p:bold r:id="rId18"/>
      <p:italic r:id="rId19"/>
      <p:boldItalic r:id="rId20"/>
    </p:embeddedFont>
    <p:embeddedFont>
      <p:font typeface="나눔스퀘어" panose="020B06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30" autoAdjust="0"/>
    <p:restoredTop sz="94710" autoAdjust="0"/>
  </p:normalViewPr>
  <p:slideViewPr>
    <p:cSldViewPr>
      <p:cViewPr varScale="1">
        <p:scale>
          <a:sx n="71" d="100"/>
          <a:sy n="71" d="100"/>
        </p:scale>
        <p:origin x="60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54" y="6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DCC7-8C4C-4E66-A5E8-669FCEA3CAFC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8DAF6-5D55-4938-9B4D-10C4BC405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1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Graphical</a:t>
            </a:r>
            <a:r>
              <a:rPr lang="en-US" altLang="ko-KR" baseline="0" dirty="0"/>
              <a:t> Objects</a:t>
            </a:r>
            <a:r>
              <a:rPr lang="ko-KR" altLang="en-US" baseline="0" dirty="0"/>
              <a:t>를 어떻게 번역할지 생각해 보아야 함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8DAF6-5D55-4938-9B4D-10C4BC405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번역투</a:t>
            </a:r>
            <a:r>
              <a:rPr lang="ko-KR" altLang="en-US" dirty="0"/>
              <a:t> 개선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8DAF6-5D55-4938-9B4D-10C4BC405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6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007" y="217223"/>
            <a:ext cx="9639385" cy="42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B2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89742" y="7348348"/>
            <a:ext cx="4622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F7F7F"/>
                </a:solidFill>
                <a:latin typeface="Helvetica"/>
                <a:cs typeface="Helvetica"/>
              </a:defRPr>
            </a:lvl1pPr>
          </a:lstStyle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‹#›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856" y="2318015"/>
            <a:ext cx="8651875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solidFill>
                  <a:srgbClr val="000000"/>
                </a:solidFill>
                <a:latin typeface="나눔스퀘어" panose="020B0600000101010101" pitchFamily="50" charset="-127"/>
              </a:rPr>
              <a:t>CS101 </a:t>
            </a:r>
            <a:r>
              <a:rPr lang="en-US" altLang="ko-KR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–</a:t>
            </a:r>
            <a:r>
              <a:rPr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 </a:t>
            </a:r>
            <a:r>
              <a:rPr lang="ko-KR" altLang="en-US" spc="5" dirty="0">
                <a:solidFill>
                  <a:srgbClr val="000000"/>
                </a:solidFill>
                <a:latin typeface="나눔스퀘어" panose="020B0600000101010101" pitchFamily="50" charset="-127"/>
              </a:rPr>
              <a:t>함수가 사용하는 </a:t>
            </a:r>
            <a:r>
              <a:rPr lang="ko-KR" altLang="en-US" spc="10" dirty="0">
                <a:solidFill>
                  <a:srgbClr val="000000"/>
                </a:solidFill>
                <a:latin typeface="나눔스퀘어" panose="020B0600000101010101" pitchFamily="50" charset="-127"/>
              </a:rPr>
              <a:t>지역 변수와 전역 변수</a:t>
            </a:r>
            <a:br>
              <a:rPr lang="en-US" altLang="ko-KR" spc="10" dirty="0">
                <a:solidFill>
                  <a:srgbClr val="000000"/>
                </a:solidFill>
                <a:latin typeface="나눔스퀘어" panose="020B0600000101010101" pitchFamily="50" charset="-127"/>
              </a:rPr>
            </a:br>
            <a:r>
              <a:rPr sz="2150" spc="-5" dirty="0">
                <a:latin typeface="나눔스퀘어" panose="020B0600000101010101" pitchFamily="50" charset="-127"/>
              </a:rPr>
              <a:t>Lecture</a:t>
            </a:r>
            <a:r>
              <a:rPr sz="2150" spc="-70" dirty="0">
                <a:latin typeface="나눔스퀘어" panose="020B0600000101010101" pitchFamily="50" charset="-127"/>
              </a:rPr>
              <a:t> </a:t>
            </a:r>
            <a:r>
              <a:rPr lang="en-US" sz="2150" spc="-5" dirty="0">
                <a:latin typeface="나눔스퀘어" panose="020B0600000101010101" pitchFamily="50" charset="-127"/>
              </a:rPr>
              <a:t>11</a:t>
            </a:r>
            <a:endParaRPr sz="2150" dirty="0">
              <a:latin typeface="나눔스퀘어" panose="020B0600000101010101" pitchFamily="50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856" y="3421834"/>
            <a:ext cx="18764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400"/>
              </a:lnSpc>
            </a:pP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School </a:t>
            </a:r>
            <a:r>
              <a:rPr sz="1550" spc="5" dirty="0">
                <a:solidFill>
                  <a:srgbClr val="3333B2"/>
                </a:solidFill>
                <a:latin typeface="Helvetica"/>
                <a:cs typeface="Helvetica"/>
              </a:rPr>
              <a:t>of</a:t>
            </a:r>
            <a:r>
              <a:rPr sz="1550" spc="-90" dirty="0">
                <a:solidFill>
                  <a:srgbClr val="3333B2"/>
                </a:solidFill>
                <a:latin typeface="Helvetica"/>
                <a:cs typeface="Helvetica"/>
              </a:rPr>
              <a:t> </a:t>
            </a:r>
            <a:r>
              <a:rPr sz="1550" spc="10" dirty="0">
                <a:solidFill>
                  <a:srgbClr val="3333B2"/>
                </a:solidFill>
                <a:latin typeface="Helvetica"/>
                <a:cs typeface="Helvetica"/>
              </a:rPr>
              <a:t>Computing  KAIST</a:t>
            </a:r>
            <a:endParaRPr sz="1550">
              <a:latin typeface="Helvetica"/>
              <a:cs typeface="Helvetic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15" dirty="0"/>
              <a:t>1</a:t>
            </a:fld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  <p:sp>
        <p:nvSpPr>
          <p:cNvPr id="5" name="object 8"/>
          <p:cNvSpPr txBox="1"/>
          <p:nvPr/>
        </p:nvSpPr>
        <p:spPr>
          <a:xfrm>
            <a:off x="4127501" y="4619625"/>
            <a:ext cx="6124520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지역 변수와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전역변수의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차이를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지역 변수와 전역 변수의 장단점을 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이해하고 활용할 수 있다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4085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지역 변수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93856" y="838631"/>
                <a:ext cx="9835040" cy="373422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150" b="0" i="1" spc="-5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Helvetica"/>
                      </a:rPr>
                      <m:t>𝑎</m:t>
                    </m:r>
                    <m:sSup>
                      <m:sSupPr>
                        <m:ctrlPr>
                          <a:rPr lang="en-US" altLang="ko-KR" sz="2150" b="0" i="1" spc="-5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Helvetica"/>
                          </a:rPr>
                        </m:ctrlPr>
                      </m:sSupPr>
                      <m:e>
                        <m:r>
                          <a:rPr lang="en-US" altLang="ko-KR" sz="2150" b="0" i="1" spc="-5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Helvetica"/>
                          </a:rPr>
                          <m:t>𝑥</m:t>
                        </m:r>
                      </m:e>
                      <m:sup>
                        <m:r>
                          <a:rPr lang="en-US" altLang="ko-KR" sz="2150" b="0" i="1" spc="-5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cs typeface="Helvetica"/>
                          </a:rPr>
                          <m:t>2</m:t>
                        </m:r>
                      </m:sup>
                    </m:sSup>
                    <m:r>
                      <a:rPr lang="en-US" altLang="ko-KR" sz="2150" b="0" i="1" spc="-5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Helvetica"/>
                      </a:rPr>
                      <m:t>+</m:t>
                    </m:r>
                    <m:r>
                      <a:rPr lang="en-US" altLang="ko-KR" sz="2150" b="0" i="1" spc="-5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Helvetica"/>
                      </a:rPr>
                      <m:t>𝑏𝑥</m:t>
                    </m:r>
                    <m:r>
                      <a:rPr lang="en-US" altLang="ko-KR" sz="2150" b="0" i="1" spc="-5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Helvetica"/>
                      </a:rPr>
                      <m:t>+</m:t>
                    </m:r>
                    <m:r>
                      <a:rPr lang="en-US" altLang="ko-KR" sz="2150" b="0" i="1" spc="-5" smtClean="0">
                        <a:latin typeface="Cambria Math" panose="02040503050406030204" pitchFamily="18" charset="0"/>
                        <a:ea typeface="나눔스퀘어" panose="020B0600000101010101" pitchFamily="50" charset="-127"/>
                        <a:cs typeface="Helvetica"/>
                      </a:rPr>
                      <m:t>𝑐</m:t>
                    </m:r>
                  </m:oMath>
                </a14:m>
                <a:r>
                  <a:rPr 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식을 계산하기 위한 함수는 다음과 같이 만들 수 있습니다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.</a:t>
                </a:r>
                <a:endParaRPr lang="en-US" sz="2150" spc="-5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Helvetica"/>
                </a:endParaRPr>
              </a:p>
              <a:p>
                <a:pPr marL="376555" marR="4698365" indent="-364490">
                  <a:lnSpc>
                    <a:spcPct val="105200"/>
                  </a:lnSpc>
                  <a:spcBef>
                    <a:spcPts val="1305"/>
                  </a:spcBef>
                </a:pPr>
                <a:r>
                  <a:rPr lang="en-US" sz="2350" b="1" spc="20" dirty="0" err="1">
                    <a:solidFill>
                      <a:srgbClr val="007F00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def</a:t>
                </a:r>
                <a:r>
                  <a:rPr lang="en-US" sz="2350" b="1" spc="20" dirty="0">
                    <a:solidFill>
                      <a:srgbClr val="007F00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solidFill>
                      <a:srgbClr val="0000FF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quadratic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(a, b, c,</a:t>
                </a:r>
                <a:r>
                  <a:rPr lang="en-US" sz="2350" spc="-3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x):  </a:t>
                </a:r>
                <a:b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</a:br>
                <a:r>
                  <a:rPr lang="en-US" sz="2350" spc="20" dirty="0" err="1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quad_term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=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a </a:t>
                </a:r>
                <a:r>
                  <a:rPr lang="en-US" sz="3525" spc="30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*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x </a:t>
                </a:r>
                <a:r>
                  <a:rPr lang="en-US" sz="3525" spc="30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** </a:t>
                </a:r>
                <a: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2  </a:t>
                </a:r>
                <a:b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</a:br>
                <a:r>
                  <a:rPr lang="en-US" sz="2350" spc="20" dirty="0" err="1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lin_term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=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b </a:t>
                </a:r>
                <a:r>
                  <a:rPr lang="en-US" sz="3525" spc="30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*</a:t>
                </a:r>
                <a:r>
                  <a:rPr lang="en-US" sz="3525" spc="-82" baseline="-9456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x</a:t>
                </a:r>
                <a:endParaRPr lang="en-US" sz="2350" dirty="0">
                  <a:latin typeface="Courier New" panose="02070309020205020404" pitchFamily="49" charset="0"/>
                  <a:ea typeface="나눔스퀘어" panose="020B0600000101010101" pitchFamily="50" charset="-127"/>
                  <a:cs typeface="Courier New" panose="02070309020205020404" pitchFamily="49" charset="0"/>
                </a:endParaRPr>
              </a:p>
              <a:p>
                <a:pPr marL="376555">
                  <a:lnSpc>
                    <a:spcPct val="100000"/>
                  </a:lnSpc>
                  <a:spcBef>
                    <a:spcPts val="140"/>
                  </a:spcBef>
                </a:pPr>
                <a:r>
                  <a:rPr lang="en-US" sz="2350" b="1" spc="20" dirty="0">
                    <a:solidFill>
                      <a:srgbClr val="007F00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return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quad_term </a:t>
                </a:r>
                <a: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+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lin_term </a:t>
                </a:r>
                <a:r>
                  <a:rPr lang="en-US" sz="2350" spc="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+</a:t>
                </a:r>
                <a:r>
                  <a:rPr lang="en-US" sz="2350" spc="-20" dirty="0">
                    <a:solidFill>
                      <a:srgbClr val="666666"/>
                    </a:solidFill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 </a:t>
                </a:r>
                <a:r>
                  <a:rPr lang="en-US" sz="2350" spc="20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c</a:t>
                </a:r>
                <a:endParaRPr lang="en-US" sz="2350" dirty="0">
                  <a:latin typeface="Courier New" panose="02070309020205020404" pitchFamily="49" charset="0"/>
                  <a:ea typeface="나눔스퀘어" panose="020B0600000101010101" pitchFamily="50" charset="-127"/>
                  <a:cs typeface="Courier New" panose="02070309020205020404" pitchFamily="49" charset="0"/>
                </a:endParaRPr>
              </a:p>
              <a:p>
                <a:pPr marL="12700" marR="258445">
                  <a:lnSpc>
                    <a:spcPct val="105200"/>
                  </a:lnSpc>
                  <a:spcBef>
                    <a:spcPts val="1300"/>
                  </a:spcBef>
                </a:pPr>
                <a:r>
                  <a:rPr lang="en-US" altLang="ko-KR" sz="2150" spc="-5" dirty="0" err="1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quad_term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과 </a:t>
                </a:r>
                <a:r>
                  <a:rPr lang="en-US" altLang="ko-KR" sz="2150" spc="-5" dirty="0" err="1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lin_term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변수는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</a:t>
                </a:r>
                <a:r>
                  <a:rPr lang="en-US" altLang="ko-KR" sz="2150" spc="-5" dirty="0">
                    <a:latin typeface="Courier New" panose="02070309020205020404" pitchFamily="49" charset="0"/>
                    <a:ea typeface="나눔스퀘어" panose="020B0600000101010101" pitchFamily="50" charset="-127"/>
                    <a:cs typeface="Courier New" panose="02070309020205020404" pitchFamily="49" charset="0"/>
                  </a:rPr>
                  <a:t>quadratic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함수 안에서만 사용할 수 있습니다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. 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이러한 변수들은 </a:t>
                </a:r>
                <a:r>
                  <a:rPr lang="ko-KR" altLang="en-US" sz="2150" b="1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지역 변수 </a:t>
                </a:r>
                <a:r>
                  <a:rPr lang="en-US" altLang="ko-KR" sz="2150" b="1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(local variable)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라고 부릅니다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.</a:t>
                </a:r>
              </a:p>
              <a:p>
                <a:pPr marL="12700" marR="258445">
                  <a:lnSpc>
                    <a:spcPct val="105200"/>
                  </a:lnSpc>
                  <a:spcBef>
                    <a:spcPts val="1300"/>
                  </a:spcBef>
                </a:pP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함수의 </a:t>
                </a:r>
                <a:r>
                  <a:rPr lang="ko-KR" altLang="en-US" sz="2150" b="1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매개 변수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또한</a:t>
                </a:r>
                <a:r>
                  <a:rPr lang="ko-KR" altLang="en-US" sz="2150" b="1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지역 변수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입니다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. </a:t>
                </a:r>
                <a:b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</a:b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함수가 호출될 때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,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함수 호출에 사용된 인자들이 매개 변수로 대입됩니다</a:t>
                </a:r>
                <a:r>
                  <a:rPr lang="en-US" altLang="ko-KR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.</a:t>
                </a:r>
                <a:r>
                  <a:rPr lang="ko-KR" altLang="en-US" sz="2150" spc="-5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Helvetica"/>
                  </a:rPr>
                  <a:t> </a:t>
                </a:r>
                <a:endParaRPr sz="215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Helvetic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6" y="838631"/>
                <a:ext cx="9835040" cy="3734227"/>
              </a:xfrm>
              <a:prstGeom prst="rect">
                <a:avLst/>
              </a:prstGeom>
              <a:blipFill>
                <a:blip r:embed="rId2"/>
                <a:stretch>
                  <a:fillRect l="-1735" t="-2288"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30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4127946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311023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5" dirty="0"/>
              <a:t>지역 변수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907927"/>
            <a:ext cx="9326245" cy="569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457454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 b, c,</a:t>
            </a:r>
            <a:r>
              <a:rPr sz="235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x):  quad_term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lin_term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3525" spc="-82" baseline="-9456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lang="en-US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quad_term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lin_term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2350" spc="-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2000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esult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quadratic(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지역 변수는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안에서만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사용할 수 있는 변수입니다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520190" algn="ctr">
              <a:lnSpc>
                <a:spcPct val="100000"/>
              </a:lnSpc>
              <a:spcBef>
                <a:spcPts val="1525"/>
              </a:spcBef>
            </a:pPr>
            <a:r>
              <a:rPr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27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2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513840" algn="ctr">
              <a:lnSpc>
                <a:spcPct val="100000"/>
              </a:lnSpc>
              <a:spcBef>
                <a:spcPts val="800"/>
              </a:spcBef>
            </a:pPr>
            <a:r>
              <a:rPr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b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22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4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522095" algn="ctr">
              <a:lnSpc>
                <a:spcPct val="100000"/>
              </a:lnSpc>
              <a:spcBef>
                <a:spcPts val="800"/>
              </a:spcBef>
            </a:pPr>
            <a:r>
              <a:rPr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c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16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5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510665" algn="ctr">
              <a:lnSpc>
                <a:spcPct val="100000"/>
              </a:lnSpc>
              <a:spcBef>
                <a:spcPts val="800"/>
              </a:spcBef>
            </a:pPr>
            <a:r>
              <a:rPr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7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3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78435" algn="ctr">
              <a:lnSpc>
                <a:spcPct val="100000"/>
              </a:lnSpc>
              <a:spcBef>
                <a:spcPts val="800"/>
              </a:spcBef>
            </a:pPr>
            <a:r>
              <a:rPr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quad</a:t>
            </a:r>
            <a:r>
              <a:rPr sz="2150" spc="-40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150" spc="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_term</a:t>
            </a:r>
            <a:r>
              <a:rPr sz="2150" spc="-5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15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18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534035" algn="ctr">
              <a:lnSpc>
                <a:spcPct val="100000"/>
              </a:lnSpc>
              <a:spcBef>
                <a:spcPts val="800"/>
              </a:spcBef>
            </a:pPr>
            <a:r>
              <a:rPr sz="2150" spc="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lin_term</a:t>
            </a:r>
            <a:r>
              <a:rPr sz="2150" spc="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350" spc="3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→</a:t>
            </a:r>
            <a:r>
              <a:rPr sz="2350" spc="-25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12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4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30</a:t>
            </a:r>
            <a:endParaRPr sz="115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71818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-15" dirty="0"/>
              <a:t>지역 변수를 사용하는 이유</a:t>
            </a:r>
            <a:r>
              <a:rPr lang="en-US" altLang="ko-KR" spc="-15" dirty="0"/>
              <a:t>: </a:t>
            </a:r>
            <a:r>
              <a:rPr lang="ko-KR" altLang="en-US" spc="-15" dirty="0"/>
              <a:t>모듈화</a:t>
            </a:r>
            <a:r>
              <a:rPr lang="en-US" altLang="ko-KR" spc="-15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09"/>
            <a:ext cx="9742224" cy="4886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935" algn="just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사람은 한 번에 너무 많은 내용들을 기억하기 힘듭니다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</a:t>
            </a:r>
          </a:p>
          <a:p>
            <a:pPr marL="12700" marR="114935" algn="just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큰 소프트웨어가 있을 때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소프트웨어의 세세한 부분들이 어떻게 만들어졌는지 몰라도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각 부분들이 하는 역할만 알고 있다면 우리는 이 소프트웨어를 이해할 수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114935" algn="just">
              <a:lnSpc>
                <a:spcPct val="114900"/>
              </a:lnSpc>
            </a:pPr>
            <a:endParaRPr lang="en-US" sz="140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 marR="114935" algn="just">
              <a:lnSpc>
                <a:spcPct val="114900"/>
              </a:lnSpc>
            </a:pPr>
            <a:r>
              <a:rPr lang="en-US" sz="2150" spc="-5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quadratic</a:t>
            </a:r>
            <a:r>
              <a:rPr 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함수를 사용하기 위해서는 다음 내용만 기억하면 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lang="en-US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quadratic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(a, b, c,</a:t>
            </a:r>
            <a:r>
              <a:rPr sz="2350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x):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implemented</a:t>
            </a:r>
            <a:r>
              <a:rPr sz="2350" i="1" spc="-4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i="1" spc="20" dirty="0">
                <a:solidFill>
                  <a:srgbClr val="3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somehow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14900"/>
              </a:lnSpc>
              <a:spcBef>
                <a:spcPts val="1265"/>
              </a:spcBef>
            </a:pP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모듈화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란 소프트웨어를 여러 부분으로 나눠서 개발하는 것을 의미합니다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소프트웨어의 한 기능을 사용하기 위해서는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그 기능의 역할만 알면 되고 그 기능이 어떻게 구현되어 있는지는 몰라도 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  </a:t>
            </a: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lang="en-US" sz="2150" b="1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cs1robots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는 </a:t>
            </a:r>
            <a:r>
              <a:rPr lang="en-US" altLang="ko-KR" sz="215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Robot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타입의 객체를 구현하는 모듈입니다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b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</a:b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로봇의 각 기능이 어떻게 구현되었는지는 모르더라도 로봇은 움직일 수 있습니다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5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30</a:t>
            </a:r>
            <a:endParaRPr sz="115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9370306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258762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전역 변수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648759"/>
            <a:ext cx="8097520" cy="1098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700"/>
              </a:lnSpc>
            </a:pPr>
            <a:r>
              <a:rPr lang="ko-KR" altLang="en-US" sz="2150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밖에서 정의된 변수들은 </a:t>
            </a:r>
            <a:r>
              <a:rPr lang="ko-KR" altLang="en-US" sz="2150" b="1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 변수 </a:t>
            </a:r>
            <a:r>
              <a:rPr lang="en-US" altLang="ko-KR" sz="2150" b="1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(global variable)</a:t>
            </a:r>
            <a:r>
              <a:rPr lang="ko-KR" altLang="en-US" sz="2150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라 부릅니다</a:t>
            </a:r>
            <a:r>
              <a:rPr lang="en-US" altLang="ko-KR" sz="2150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65700"/>
              </a:lnSpc>
            </a:pPr>
            <a:r>
              <a:rPr lang="ko-KR" altLang="en-US" sz="2150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 변수는 함수 안에서도 읽거나 쓸 수 있습니다</a:t>
            </a:r>
            <a:r>
              <a:rPr lang="en-US" altLang="ko-KR" sz="2150" spc="-2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lang="en-US" sz="2150" spc="-2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1909674"/>
            <a:ext cx="2573020" cy="361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5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Robot()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856" y="2677391"/>
            <a:ext cx="3664585" cy="1156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856" y="4046937"/>
            <a:ext cx="8932545" cy="760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 변수는 어느 함수에서나 사용할 수 있기 때문에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실수를 일으키기 쉽습니다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 때문에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, 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큰 프로그램일수록 전역 변수를 조심해서 사용해야 합니다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3294" y="1901979"/>
            <a:ext cx="27324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전역 변수 </a:t>
            </a:r>
            <a:r>
              <a:rPr lang="en-US" altLang="ko-KR"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2350" dirty="0">
              <a:latin typeface="나눔스퀘어" panose="020B0600000101010101" pitchFamily="50" charset="-127"/>
              <a:ea typeface="나눔스퀘어" panose="020B0600000101010101" pitchFamily="50" charset="-127"/>
              <a:cs typeface="나눔스퀘어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66365" y="2105691"/>
            <a:ext cx="2778760" cy="0"/>
          </a:xfrm>
          <a:custGeom>
            <a:avLst/>
            <a:gdLst/>
            <a:ahLst/>
            <a:cxnLst/>
            <a:rect l="l" t="t" r="r" b="b"/>
            <a:pathLst>
              <a:path w="2778760">
                <a:moveTo>
                  <a:pt x="2778434" y="0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53073" y="2034798"/>
            <a:ext cx="66675" cy="142240"/>
          </a:xfrm>
          <a:custGeom>
            <a:avLst/>
            <a:gdLst/>
            <a:ahLst/>
            <a:cxnLst/>
            <a:rect l="l" t="t" r="r" b="b"/>
            <a:pathLst>
              <a:path w="66675" h="142239">
                <a:moveTo>
                  <a:pt x="66461" y="141785"/>
                </a:moveTo>
                <a:lnTo>
                  <a:pt x="56076" y="120115"/>
                </a:lnTo>
                <a:lnTo>
                  <a:pt x="36553" y="98030"/>
                </a:lnTo>
                <a:lnTo>
                  <a:pt x="15369" y="80099"/>
                </a:lnTo>
                <a:lnTo>
                  <a:pt x="0" y="70892"/>
                </a:lnTo>
                <a:lnTo>
                  <a:pt x="15369" y="61685"/>
                </a:lnTo>
                <a:lnTo>
                  <a:pt x="36553" y="43754"/>
                </a:lnTo>
                <a:lnTo>
                  <a:pt x="56076" y="21669"/>
                </a:lnTo>
                <a:lnTo>
                  <a:pt x="66461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43294" y="3448320"/>
            <a:ext cx="273240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-5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전역 변수 사용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84172" y="3604291"/>
            <a:ext cx="1675764" cy="0"/>
          </a:xfrm>
          <a:custGeom>
            <a:avLst/>
            <a:gdLst/>
            <a:ahLst/>
            <a:cxnLst/>
            <a:rect l="l" t="t" r="r" b="b"/>
            <a:pathLst>
              <a:path w="1675764">
                <a:moveTo>
                  <a:pt x="1675300" y="0"/>
                </a:moveTo>
                <a:lnTo>
                  <a:pt x="0" y="0"/>
                </a:lnTo>
              </a:path>
            </a:pathLst>
          </a:custGeom>
          <a:ln w="3323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0880" y="3533398"/>
            <a:ext cx="66675" cy="142240"/>
          </a:xfrm>
          <a:custGeom>
            <a:avLst/>
            <a:gdLst/>
            <a:ahLst/>
            <a:cxnLst/>
            <a:rect l="l" t="t" r="r" b="b"/>
            <a:pathLst>
              <a:path w="66675" h="142239">
                <a:moveTo>
                  <a:pt x="66461" y="141785"/>
                </a:moveTo>
                <a:lnTo>
                  <a:pt x="56076" y="120115"/>
                </a:lnTo>
                <a:lnTo>
                  <a:pt x="36553" y="98030"/>
                </a:lnTo>
                <a:lnTo>
                  <a:pt x="15369" y="80099"/>
                </a:lnTo>
                <a:lnTo>
                  <a:pt x="0" y="70892"/>
                </a:lnTo>
                <a:lnTo>
                  <a:pt x="15369" y="61685"/>
                </a:lnTo>
                <a:lnTo>
                  <a:pt x="36553" y="43754"/>
                </a:lnTo>
                <a:lnTo>
                  <a:pt x="56076" y="21669"/>
                </a:lnTo>
                <a:lnTo>
                  <a:pt x="66461" y="0"/>
                </a:lnTo>
              </a:path>
            </a:pathLst>
          </a:custGeom>
          <a:ln w="2658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885581" y="7348348"/>
            <a:ext cx="366395" cy="210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6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5" dirty="0">
                <a:solidFill>
                  <a:srgbClr val="7F7F7F"/>
                </a:solidFill>
                <a:latin typeface="Helvetica"/>
                <a:cs typeface="Helvetica"/>
              </a:rPr>
              <a:t>/</a:t>
            </a:r>
            <a:r>
              <a:rPr sz="1150" spc="-17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sz="1150" spc="15" dirty="0">
                <a:solidFill>
                  <a:srgbClr val="7F7F7F"/>
                </a:solidFill>
                <a:latin typeface="Helvetica"/>
                <a:cs typeface="Helvetica"/>
              </a:rPr>
              <a:t>30</a:t>
            </a:r>
            <a:endParaRPr sz="1150">
              <a:latin typeface="Helvetica"/>
              <a:cs typeface="Helvetic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60500" y="6219825"/>
            <a:ext cx="1705865" cy="112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86304" y="5000625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전역변수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7700" y="6600825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</a:t>
            </a:r>
            <a:br>
              <a:rPr lang="en-US" altLang="ko-KR" dirty="0"/>
            </a:br>
            <a:r>
              <a:rPr lang="ko-KR" altLang="en-US" dirty="0"/>
              <a:t>변수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546041" y="6564094"/>
            <a:ext cx="384152" cy="2199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612900" y="6372225"/>
            <a:ext cx="457200" cy="2499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529972" y="7076392"/>
            <a:ext cx="54012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6137" y="585049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endParaRPr lang="ko-KR" alt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23565" y="6201285"/>
            <a:ext cx="1705865" cy="112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080765" y="6582285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</a:t>
            </a:r>
            <a:br>
              <a:rPr lang="en-US" altLang="ko-KR" dirty="0"/>
            </a:br>
            <a:r>
              <a:rPr lang="ko-KR" altLang="en-US" dirty="0"/>
              <a:t>변수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직선 화살표 연결선 41"/>
          <p:cNvCxnSpPr>
            <a:stCxn id="25" idx="1"/>
            <a:endCxn id="38" idx="3"/>
          </p:cNvCxnSpPr>
          <p:nvPr/>
        </p:nvCxnSpPr>
        <p:spPr>
          <a:xfrm flipH="1">
            <a:off x="2961084" y="5323791"/>
            <a:ext cx="1125220" cy="7113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3746500" y="6296025"/>
            <a:ext cx="457200" cy="24990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3693037" y="7057852"/>
            <a:ext cx="54012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9202" y="583195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688835" y="6208157"/>
            <a:ext cx="1705865" cy="112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46035" y="6589157"/>
            <a:ext cx="83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지역</a:t>
            </a:r>
            <a:br>
              <a:rPr lang="en-US" altLang="ko-KR" dirty="0"/>
            </a:br>
            <a:r>
              <a:rPr lang="ko-KR" altLang="en-US" dirty="0"/>
              <a:t>변수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7774376" y="6552426"/>
            <a:ext cx="384152" cy="2199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926776" y="6924818"/>
            <a:ext cx="332794" cy="2739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758307" y="7064724"/>
            <a:ext cx="540128" cy="2285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214472" y="583882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f100</a:t>
            </a:r>
            <a:r>
              <a:rPr lang="en-US" altLang="ko-KR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ko-KR" alt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5422900" y="6753225"/>
            <a:ext cx="1113535" cy="0"/>
          </a:xfrm>
          <a:prstGeom prst="line">
            <a:avLst/>
          </a:prstGeom>
          <a:ln w="1270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013906" y="7070346"/>
            <a:ext cx="332794" cy="2739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5" idx="2"/>
            <a:endCxn id="45" idx="0"/>
          </p:cNvCxnSpPr>
          <p:nvPr/>
        </p:nvCxnSpPr>
        <p:spPr>
          <a:xfrm flipH="1">
            <a:off x="4663125" y="5646956"/>
            <a:ext cx="93395" cy="18499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5" idx="3"/>
          </p:cNvCxnSpPr>
          <p:nvPr/>
        </p:nvCxnSpPr>
        <p:spPr>
          <a:xfrm>
            <a:off x="5426736" y="5323791"/>
            <a:ext cx="2027435" cy="5947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5290958" y="5502384"/>
            <a:ext cx="825358" cy="5601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0722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6" y="217223"/>
            <a:ext cx="512449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/>
              <a:t>지역 변수와 전역 변수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64031"/>
            <a:ext cx="8181844" cy="302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안에서 값을 읽기</a:t>
            </a: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만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하는 변수는 </a:t>
            </a: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 변수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입니다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lang="en-US" altLang="ko-KR" sz="2350" b="1" spc="20" dirty="0" err="1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lang="ko-KR" altLang="en-US" sz="2350" b="1" spc="-65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f1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():</a:t>
            </a:r>
            <a:endParaRPr lang="ko-KR" altLang="en-US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3 </a:t>
            </a:r>
            <a:r>
              <a:rPr lang="ko-KR" altLang="en-US"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+</a:t>
            </a:r>
            <a:r>
              <a:rPr lang="ko-KR" altLang="en-US" sz="2350" spc="-5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5</a:t>
            </a:r>
            <a:endParaRPr lang="ko-KR" altLang="en-US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 안에서 값을 </a:t>
            </a: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쓰는 </a:t>
            </a:r>
            <a:r>
              <a:rPr lang="en-US" altLang="ko-KR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(write)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변수는 </a:t>
            </a:r>
            <a:r>
              <a:rPr lang="ko-KR" altLang="en-US" sz="215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지역 변수 </a:t>
            </a:r>
            <a:r>
              <a:rPr lang="ko-KR" altLang="en-US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입니다</a:t>
            </a:r>
            <a:r>
              <a:rPr lang="en-US" altLang="ko-KR" sz="2150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lang="en-US" altLang="ko-KR" sz="2350" b="1" spc="20" dirty="0" err="1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def</a:t>
            </a:r>
            <a:r>
              <a:rPr lang="ko-KR" altLang="en-US" sz="2350" b="1" spc="-6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0000FF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f2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(x):</a:t>
            </a:r>
            <a:endParaRPr lang="ko-KR" altLang="en-US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376555">
              <a:lnSpc>
                <a:spcPct val="100000"/>
              </a:lnSpc>
              <a:spcBef>
                <a:spcPts val="145"/>
              </a:spcBef>
            </a:pP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= 3 </a:t>
            </a:r>
            <a:r>
              <a:rPr lang="ko-KR" altLang="en-US"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x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+</a:t>
            </a:r>
            <a:r>
              <a:rPr lang="ko-KR" altLang="en-US" sz="2350" spc="-65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17</a:t>
            </a:r>
            <a:endParaRPr lang="ko-KR" altLang="en-US" sz="23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indent="363855">
              <a:lnSpc>
                <a:spcPct val="100000"/>
              </a:lnSpc>
              <a:spcBef>
                <a:spcPts val="145"/>
              </a:spcBef>
            </a:pPr>
            <a:r>
              <a:rPr lang="en-US" altLang="ko-KR" sz="2350" b="1" spc="20" dirty="0">
                <a:solidFill>
                  <a:srgbClr val="007F00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return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 </a:t>
            </a:r>
            <a:r>
              <a:rPr lang="ko-KR" altLang="en-US"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 </a:t>
            </a:r>
            <a:r>
              <a:rPr lang="en-US" altLang="ko-KR" sz="2350" spc="20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3 + 5 </a:t>
            </a:r>
            <a:r>
              <a:rPr lang="ko-KR" altLang="en-US" sz="3525" spc="30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*</a:t>
            </a:r>
            <a:r>
              <a:rPr lang="ko-KR" altLang="en-US" sz="3525" spc="-82" baseline="-9456" dirty="0">
                <a:solidFill>
                  <a:srgbClr val="666666"/>
                </a:solidFill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</a:t>
            </a:r>
            <a:endParaRPr lang="ko-KR" altLang="en-US" sz="2150" dirty="0">
              <a:latin typeface="Courier New" panose="02070309020205020404" pitchFamily="49" charset="0"/>
              <a:ea typeface="나눔스퀘어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856" y="4238625"/>
            <a:ext cx="5210044" cy="2982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다음 </a:t>
            </a:r>
            <a:r>
              <a:rPr lang="en-US" altLang="ko-KR" sz="2150" spc="2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test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 </a:t>
            </a:r>
            <a:r>
              <a:rPr lang="ko-KR" altLang="en-US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함수의 결과는 무엇일까요</a:t>
            </a:r>
            <a:r>
              <a:rPr lang="en-US" altLang="ko-KR" sz="2150" spc="20" dirty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/>
              </a:rPr>
              <a:t>?</a:t>
            </a:r>
          </a:p>
          <a:p>
            <a:pPr marL="12700">
              <a:lnSpc>
                <a:spcPct val="100000"/>
              </a:lnSpc>
            </a:pPr>
            <a:endParaRPr lang="en-US" sz="2000" spc="20" dirty="0">
              <a:latin typeface="나눔스퀘어"/>
              <a:cs typeface="나눔스퀘어"/>
            </a:endParaRPr>
          </a:p>
          <a:p>
            <a:pPr marL="12700"/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7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350" spc="2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/>
            <a:r>
              <a:rPr sz="2350" b="1" spc="20" dirty="0" err="1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6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7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ts val="2970"/>
              </a:lnSpc>
              <a:spcBef>
                <a:spcPts val="120"/>
              </a:spcBef>
            </a:pPr>
            <a:r>
              <a:rPr lang="en-US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1224" y="5076825"/>
            <a:ext cx="6104856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2150" b="1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오류 발생</a:t>
            </a:r>
            <a:r>
              <a:rPr lang="en-US" altLang="ko-KR" sz="2150" b="1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!</a:t>
            </a:r>
          </a:p>
          <a:p>
            <a:pPr marL="12700">
              <a:lnSpc>
                <a:spcPct val="100000"/>
              </a:lnSpc>
            </a:pPr>
            <a:endParaRPr lang="en-US" altLang="ko-KR" sz="1100" b="1" spc="-10" dirty="0">
              <a:latin typeface="나눔스퀘어" panose="020B0600000101010101" pitchFamily="50" charset="-127"/>
              <a:ea typeface="나눔스퀘어" panose="020B0600000101010101" pitchFamily="50" charset="-127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변수 </a:t>
            </a:r>
            <a:r>
              <a:rPr lang="en-US" altLang="ko-KR" sz="215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는 </a:t>
            </a:r>
            <a:r>
              <a:rPr lang="en-US" altLang="ko-KR" sz="215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test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 함수 안에서 값을 썼기 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(write)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때문에 지역 변수지만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, 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첫 번째 </a:t>
            </a:r>
            <a:r>
              <a:rPr lang="en-US" altLang="ko-KR" sz="2150" spc="-10" dirty="0">
                <a:latin typeface="Courier New" panose="02070309020205020404" pitchFamily="49" charset="0"/>
                <a:ea typeface="나눔스퀘어" panose="020B0600000101010101" pitchFamily="50" charset="-127"/>
                <a:cs typeface="Courier New" panose="02070309020205020404" pitchFamily="49" charset="0"/>
              </a:rPr>
              <a:t>print</a:t>
            </a:r>
            <a:r>
              <a:rPr lang="ko-KR" altLang="en-US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문이 불린 시점에서 지역 변수 값이 정의되지 않았기 때문에 오류가 발생합니다</a:t>
            </a:r>
            <a:r>
              <a:rPr lang="en-US" altLang="ko-KR" sz="2150" spc="-1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</a:rPr>
              <a:t>.</a:t>
            </a:r>
            <a:endParaRPr sz="2150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7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6574794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56247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전역 변수의 값 쓰기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815210"/>
            <a:ext cx="9256224" cy="5371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함수 안에서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전역 변수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의 값을 </a:t>
            </a:r>
            <a:r>
              <a:rPr lang="ko-KR" altLang="en-US" sz="2150" b="1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바꿔야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 할 때가 있습니다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Courier New" panose="02070309020205020404" pitchFamily="49" charset="0"/>
              </a:rPr>
              <a:t>.</a:t>
            </a:r>
            <a:endParaRPr lang="en-US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Courier New" panose="02070309020205020404" pitchFamily="49" charset="0"/>
            </a:endParaRPr>
          </a:p>
          <a:p>
            <a:pPr marL="12700" marR="5808345">
              <a:spcBef>
                <a:spcPts val="1345"/>
              </a:spcBef>
            </a:pP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Robot()</a:t>
            </a:r>
            <a:b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hubo_direction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4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899025" indent="-364490"/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899025" indent="-364490"/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899025" indent="-364490"/>
            <a:r>
              <a:rPr lang="en-US"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hubo_directio</a:t>
            </a:r>
            <a:r>
              <a:rPr lang="en-US"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4899025" indent="-364490"/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hubo_direction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sz="2350" spc="-4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5"/>
              </a:spcBef>
            </a:pPr>
            <a:endParaRPr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/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4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turn_right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444490" indent="-364490">
              <a:spcBef>
                <a:spcPts val="114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sz="2350" b="1" spc="20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sz="2350" b="1" spc="-45" dirty="0">
                <a:solidFill>
                  <a:srgbClr val="AA2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0410" marR="5444490" indent="-364490">
              <a:spcBef>
                <a:spcPts val="114"/>
              </a:spcBef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hubo</a:t>
            </a:r>
            <a:r>
              <a:rPr sz="2350" spc="2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2350" spc="2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turn_left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spcBef>
                <a:spcPts val="15"/>
              </a:spcBef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sz="2350" b="1" spc="-3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hubo_direction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>
              <a:spcBef>
                <a:spcPts val="140"/>
              </a:spcBef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hubo_direction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sz="2350" spc="-4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8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007" y="217223"/>
            <a:ext cx="416432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pc="10" dirty="0"/>
              <a:t>지역 변수와 전역 변수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93856" y="1004796"/>
            <a:ext cx="9195885" cy="570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"Letter</a:t>
            </a:r>
            <a:r>
              <a:rPr sz="2350" spc="-55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(a): 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endParaRPr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824355" indent="-364490">
              <a:lnSpc>
                <a:spcPct val="105200"/>
              </a:lnSpc>
            </a:pPr>
            <a:r>
              <a:rPr sz="2350" b="1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sz="2350" b="1" spc="-65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76555" marR="1824355" indent="-364490">
              <a:lnSpc>
                <a:spcPct val="105200"/>
              </a:lnSpc>
            </a:pPr>
            <a:r>
              <a:rPr lang="en-US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350" spc="-75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350" spc="2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824355" indent="-364490">
              <a:lnSpc>
                <a:spcPct val="105200"/>
              </a:lnSpc>
            </a:pPr>
            <a:r>
              <a:rPr lang="en-US"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f(a </a:t>
            </a:r>
            <a:r>
              <a:rPr sz="2350" spc="2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824355" indent="-364490">
              <a:lnSpc>
                <a:spcPct val="105200"/>
              </a:lnSpc>
            </a:pPr>
            <a:r>
              <a:rPr lang="en-US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1824355" indent="-364490">
              <a:lnSpc>
                <a:spcPct val="105200"/>
              </a:lnSpc>
            </a:pPr>
            <a:endParaRPr lang="en-US" sz="2350" spc="2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pPr marL="376555" marR="5080" indent="-364490">
              <a:lnSpc>
                <a:spcPct val="105200"/>
              </a:lnSpc>
            </a:pP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f(3.14)</a:t>
            </a:r>
          </a:p>
          <a:p>
            <a:pPr marL="376555" marR="5080" indent="-364490">
              <a:lnSpc>
                <a:spcPct val="105200"/>
              </a:lnSpc>
            </a:pP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76555" marR="5080" indent="-364490">
              <a:lnSpc>
                <a:spcPct val="105200"/>
              </a:lnSpc>
            </a:pPr>
            <a:r>
              <a:rPr lang="en-US" altLang="ko-KR" sz="2350" dirty="0">
                <a:latin typeface="Courier New" panose="02070309020205020404" pitchFamily="49" charset="0"/>
                <a:cs typeface="Courier New" panose="02070309020205020404" pitchFamily="49" charset="0"/>
              </a:rPr>
              <a:t>g()</a:t>
            </a:r>
          </a:p>
          <a:p>
            <a:pPr marL="376555" marR="5080" indent="-364490">
              <a:lnSpc>
                <a:spcPct val="105200"/>
              </a:lnSpc>
            </a:pPr>
            <a:r>
              <a:rPr lang="en-US" altLang="ko-KR" sz="2350" spc="20" dirty="0">
                <a:solidFill>
                  <a:srgbClr val="007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350" spc="20" dirty="0">
                <a:solidFill>
                  <a:srgbClr val="BA21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= "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ko-KR" sz="235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35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endParaRPr lang="en-US" altLang="ko-KR" sz="2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76420" y="177732"/>
            <a:ext cx="73660" cy="277495"/>
          </a:xfrm>
          <a:custGeom>
            <a:avLst/>
            <a:gdLst/>
            <a:ahLst/>
            <a:cxnLst/>
            <a:rect l="l" t="t" r="r" b="b"/>
            <a:pathLst>
              <a:path w="73659" h="277495">
                <a:moveTo>
                  <a:pt x="0" y="0"/>
                </a:moveTo>
                <a:lnTo>
                  <a:pt x="73591" y="0"/>
                </a:lnTo>
                <a:lnTo>
                  <a:pt x="73591" y="276936"/>
                </a:lnTo>
                <a:lnTo>
                  <a:pt x="0" y="276936"/>
                </a:lnTo>
                <a:lnTo>
                  <a:pt x="0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62420" y="235413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09">
                <a:moveTo>
                  <a:pt x="73576" y="0"/>
                </a:moveTo>
                <a:lnTo>
                  <a:pt x="0" y="0"/>
                </a:lnTo>
                <a:lnTo>
                  <a:pt x="0" y="219243"/>
                </a:lnTo>
                <a:lnTo>
                  <a:pt x="73576" y="219243"/>
                </a:lnTo>
                <a:lnTo>
                  <a:pt x="73576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69817" y="177732"/>
            <a:ext cx="259079" cy="57785"/>
          </a:xfrm>
          <a:custGeom>
            <a:avLst/>
            <a:gdLst/>
            <a:ahLst/>
            <a:cxnLst/>
            <a:rect l="l" t="t" r="r" b="b"/>
            <a:pathLst>
              <a:path w="259079" h="57785">
                <a:moveTo>
                  <a:pt x="258777" y="0"/>
                </a:moveTo>
                <a:lnTo>
                  <a:pt x="0" y="0"/>
                </a:lnTo>
                <a:lnTo>
                  <a:pt x="0" y="57681"/>
                </a:lnTo>
                <a:lnTo>
                  <a:pt x="258777" y="57681"/>
                </a:lnTo>
                <a:lnTo>
                  <a:pt x="25877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1722" y="177732"/>
            <a:ext cx="260985" cy="277495"/>
          </a:xfrm>
          <a:custGeom>
            <a:avLst/>
            <a:gdLst/>
            <a:ahLst/>
            <a:cxnLst/>
            <a:rect l="l" t="t" r="r" b="b"/>
            <a:pathLst>
              <a:path w="260984" h="277495">
                <a:moveTo>
                  <a:pt x="236335" y="0"/>
                </a:moveTo>
                <a:lnTo>
                  <a:pt x="95321" y="0"/>
                </a:lnTo>
                <a:lnTo>
                  <a:pt x="58221" y="5581"/>
                </a:lnTo>
                <a:lnTo>
                  <a:pt x="27922" y="21853"/>
                </a:lnTo>
                <a:lnTo>
                  <a:pt x="7492" y="48112"/>
                </a:lnTo>
                <a:lnTo>
                  <a:pt x="0" y="83651"/>
                </a:lnTo>
                <a:lnTo>
                  <a:pt x="7492" y="119201"/>
                </a:lnTo>
                <a:lnTo>
                  <a:pt x="27922" y="145453"/>
                </a:lnTo>
                <a:lnTo>
                  <a:pt x="58221" y="161713"/>
                </a:lnTo>
                <a:lnTo>
                  <a:pt x="95321" y="167287"/>
                </a:lnTo>
                <a:lnTo>
                  <a:pt x="158612" y="167287"/>
                </a:lnTo>
                <a:lnTo>
                  <a:pt x="170117" y="168642"/>
                </a:lnTo>
                <a:lnTo>
                  <a:pt x="179516" y="173065"/>
                </a:lnTo>
                <a:lnTo>
                  <a:pt x="185855" y="181095"/>
                </a:lnTo>
                <a:lnTo>
                  <a:pt x="188181" y="193273"/>
                </a:lnTo>
                <a:lnTo>
                  <a:pt x="185855" y="205450"/>
                </a:lnTo>
                <a:lnTo>
                  <a:pt x="179516" y="213469"/>
                </a:lnTo>
                <a:lnTo>
                  <a:pt x="170117" y="217879"/>
                </a:lnTo>
                <a:lnTo>
                  <a:pt x="158612" y="219227"/>
                </a:lnTo>
                <a:lnTo>
                  <a:pt x="10226" y="219227"/>
                </a:lnTo>
                <a:lnTo>
                  <a:pt x="10226" y="276924"/>
                </a:lnTo>
                <a:lnTo>
                  <a:pt x="165572" y="276924"/>
                </a:lnTo>
                <a:lnTo>
                  <a:pt x="202669" y="271357"/>
                </a:lnTo>
                <a:lnTo>
                  <a:pt x="232963" y="255111"/>
                </a:lnTo>
                <a:lnTo>
                  <a:pt x="253388" y="228869"/>
                </a:lnTo>
                <a:lnTo>
                  <a:pt x="260878" y="193315"/>
                </a:lnTo>
                <a:lnTo>
                  <a:pt x="253388" y="157776"/>
                </a:lnTo>
                <a:lnTo>
                  <a:pt x="232963" y="131502"/>
                </a:lnTo>
                <a:lnTo>
                  <a:pt x="202669" y="115211"/>
                </a:lnTo>
                <a:lnTo>
                  <a:pt x="165572" y="109621"/>
                </a:lnTo>
                <a:lnTo>
                  <a:pt x="104058" y="109621"/>
                </a:lnTo>
                <a:lnTo>
                  <a:pt x="92536" y="108266"/>
                </a:lnTo>
                <a:lnTo>
                  <a:pt x="83127" y="103844"/>
                </a:lnTo>
                <a:lnTo>
                  <a:pt x="76785" y="95818"/>
                </a:lnTo>
                <a:lnTo>
                  <a:pt x="74459" y="83651"/>
                </a:lnTo>
                <a:lnTo>
                  <a:pt x="76785" y="71471"/>
                </a:lnTo>
                <a:lnTo>
                  <a:pt x="83127" y="63447"/>
                </a:lnTo>
                <a:lnTo>
                  <a:pt x="92536" y="59032"/>
                </a:lnTo>
                <a:lnTo>
                  <a:pt x="104058" y="57681"/>
                </a:lnTo>
                <a:lnTo>
                  <a:pt x="236335" y="57681"/>
                </a:lnTo>
                <a:lnTo>
                  <a:pt x="236335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97822" y="177732"/>
            <a:ext cx="557530" cy="277495"/>
          </a:xfrm>
          <a:custGeom>
            <a:avLst/>
            <a:gdLst/>
            <a:ahLst/>
            <a:cxnLst/>
            <a:rect l="l" t="t" r="r" b="b"/>
            <a:pathLst>
              <a:path w="557529" h="277495">
                <a:moveTo>
                  <a:pt x="73607" y="0"/>
                </a:moveTo>
                <a:lnTo>
                  <a:pt x="0" y="0"/>
                </a:lnTo>
                <a:lnTo>
                  <a:pt x="0" y="276924"/>
                </a:lnTo>
                <a:lnTo>
                  <a:pt x="73607" y="276924"/>
                </a:lnTo>
                <a:lnTo>
                  <a:pt x="73607" y="145468"/>
                </a:lnTo>
                <a:lnTo>
                  <a:pt x="157441" y="145468"/>
                </a:lnTo>
                <a:lnTo>
                  <a:pt x="151163" y="138462"/>
                </a:lnTo>
                <a:lnTo>
                  <a:pt x="157428" y="131471"/>
                </a:lnTo>
                <a:lnTo>
                  <a:pt x="73607" y="131471"/>
                </a:lnTo>
                <a:lnTo>
                  <a:pt x="73607" y="0"/>
                </a:lnTo>
                <a:close/>
              </a:path>
              <a:path w="557529" h="277495">
                <a:moveTo>
                  <a:pt x="157441" y="145468"/>
                </a:moveTo>
                <a:lnTo>
                  <a:pt x="73607" y="145468"/>
                </a:lnTo>
                <a:lnTo>
                  <a:pt x="191203" y="276924"/>
                </a:lnTo>
                <a:lnTo>
                  <a:pt x="313635" y="276924"/>
                </a:lnTo>
                <a:lnTo>
                  <a:pt x="324822" y="249208"/>
                </a:lnTo>
                <a:lnTo>
                  <a:pt x="250406" y="249208"/>
                </a:lnTo>
                <a:lnTo>
                  <a:pt x="157441" y="145468"/>
                </a:lnTo>
                <a:close/>
              </a:path>
              <a:path w="557529" h="277495">
                <a:moveTo>
                  <a:pt x="469785" y="68091"/>
                </a:moveTo>
                <a:lnTo>
                  <a:pt x="397924" y="68091"/>
                </a:lnTo>
                <a:lnTo>
                  <a:pt x="459130" y="221643"/>
                </a:lnTo>
                <a:lnTo>
                  <a:pt x="361836" y="221643"/>
                </a:lnTo>
                <a:lnTo>
                  <a:pt x="384931" y="276924"/>
                </a:lnTo>
                <a:lnTo>
                  <a:pt x="557035" y="276924"/>
                </a:lnTo>
                <a:lnTo>
                  <a:pt x="469785" y="68091"/>
                </a:lnTo>
                <a:close/>
              </a:path>
              <a:path w="557529" h="277495">
                <a:moveTo>
                  <a:pt x="441337" y="0"/>
                </a:moveTo>
                <a:lnTo>
                  <a:pt x="354511" y="0"/>
                </a:lnTo>
                <a:lnTo>
                  <a:pt x="250406" y="249208"/>
                </a:lnTo>
                <a:lnTo>
                  <a:pt x="324822" y="249208"/>
                </a:lnTo>
                <a:lnTo>
                  <a:pt x="397924" y="68091"/>
                </a:lnTo>
                <a:lnTo>
                  <a:pt x="469785" y="68091"/>
                </a:lnTo>
                <a:lnTo>
                  <a:pt x="441337" y="0"/>
                </a:lnTo>
                <a:close/>
              </a:path>
              <a:path w="557529" h="277495">
                <a:moveTo>
                  <a:pt x="275267" y="0"/>
                </a:moveTo>
                <a:lnTo>
                  <a:pt x="191203" y="0"/>
                </a:lnTo>
                <a:lnTo>
                  <a:pt x="73607" y="131471"/>
                </a:lnTo>
                <a:lnTo>
                  <a:pt x="157428" y="131471"/>
                </a:lnTo>
                <a:lnTo>
                  <a:pt x="275267" y="0"/>
                </a:lnTo>
                <a:close/>
              </a:path>
            </a:pathLst>
          </a:custGeom>
          <a:solidFill>
            <a:srgbClr val="1F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27069" y="515590"/>
            <a:ext cx="1572295" cy="11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pc="15" dirty="0"/>
              <a:t>9</a:t>
            </a:r>
            <a:r>
              <a:rPr spc="-175" dirty="0"/>
              <a:t> </a:t>
            </a:r>
            <a:r>
              <a:rPr spc="5" dirty="0"/>
              <a:t>/</a:t>
            </a:r>
            <a:r>
              <a:rPr spc="-175" dirty="0"/>
              <a:t> </a:t>
            </a:r>
            <a:r>
              <a:rPr spc="1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 및 예습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2742387" y="2028825"/>
            <a:ext cx="6870699" cy="2552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본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함수에서 사용하는 지역 변수와 </a:t>
            </a:r>
            <a:r>
              <a:rPr lang="ko-KR" altLang="en-US" sz="2150" spc="-5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전역변수의</a:t>
            </a: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 차이를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지역 변수와 전역 변수의 장단점을 </a:t>
            </a:r>
            <a:b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</a:b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이해하고 활용할 수 있다</a:t>
            </a: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  <a:p>
            <a:pPr marL="619125" marR="942975">
              <a:lnSpc>
                <a:spcPct val="114900"/>
              </a:lnSpc>
              <a:spcBef>
                <a:spcPts val="650"/>
              </a:spcBef>
            </a:pPr>
            <a:endParaRPr lang="en-US" altLang="ko-KR" sz="2150" spc="-5" dirty="0">
              <a:latin typeface="나눔스퀘어" panose="020B0600000101010101" pitchFamily="50" charset="-127"/>
              <a:ea typeface="나눔스퀘어" panose="020B0600000101010101" pitchFamily="50" charset="-127"/>
              <a:cs typeface="Helvetic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755900" y="4480507"/>
            <a:ext cx="6870699" cy="2081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114900"/>
              </a:lnSpc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다음 강의 학습 목표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: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다양한 기능을 불러서 사용하기 위한 모듈 기능을 이해할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  <a:p>
            <a:pPr marL="962025" marR="942975" indent="-342900">
              <a:lnSpc>
                <a:spcPct val="114900"/>
              </a:lnSpc>
              <a:spcBef>
                <a:spcPts val="650"/>
              </a:spcBef>
              <a:buFont typeface="Wingdings" panose="05000000000000000000" pitchFamily="2" charset="2"/>
              <a:buChar char="l"/>
            </a:pPr>
            <a:r>
              <a:rPr lang="ko-KR" altLang="en-US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다양한 그래픽 객체를 생성하고 변형시킬 수 있다</a:t>
            </a:r>
            <a:r>
              <a:rPr lang="en-US" altLang="ko-KR" sz="2150" spc="-5" dirty="0">
                <a:latin typeface="나눔스퀘어" panose="020B0600000101010101" pitchFamily="50" charset="-127"/>
                <a:ea typeface="나눔스퀘어" panose="020B0600000101010101" pitchFamily="50" charset="-127"/>
                <a:cs typeface="Helvetica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0224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619</Words>
  <Application>Microsoft Office PowerPoint</Application>
  <PresentationFormat>사용자 지정</PresentationFormat>
  <Paragraphs>117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Wingdings</vt:lpstr>
      <vt:lpstr>Arial</vt:lpstr>
      <vt:lpstr>나눔스퀘어</vt:lpstr>
      <vt:lpstr>맑은 고딕</vt:lpstr>
      <vt:lpstr>Calibri</vt:lpstr>
      <vt:lpstr>Helvetica</vt:lpstr>
      <vt:lpstr>Courier New</vt:lpstr>
      <vt:lpstr>Cambria Math</vt:lpstr>
      <vt:lpstr>Office Theme</vt:lpstr>
      <vt:lpstr>CS101 – 함수가 사용하는 지역 변수와 전역 변수 Lecture 11</vt:lpstr>
      <vt:lpstr>지역 변수</vt:lpstr>
      <vt:lpstr>지역 변수</vt:lpstr>
      <vt:lpstr>지역 변수를 사용하는 이유: 모듈화 </vt:lpstr>
      <vt:lpstr>전역 변수</vt:lpstr>
      <vt:lpstr>지역 변수와 전역 변수</vt:lpstr>
      <vt:lpstr>전역 변수의 값 쓰기</vt:lpstr>
      <vt:lpstr>지역 변수와 전역 변수</vt:lpstr>
      <vt:lpstr>정리 및 예습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CS101 - Local/Global Variables and Graphical Objects - Lecture 5</dc:title>
  <dc:creator>JinYeong Bak (jy.bak@kaist.ac.kr)</dc:creator>
  <cp:lastModifiedBy>mirim-hansung02</cp:lastModifiedBy>
  <cp:revision>99</cp:revision>
  <dcterms:created xsi:type="dcterms:W3CDTF">2018-02-26T23:51:18Z</dcterms:created>
  <dcterms:modified xsi:type="dcterms:W3CDTF">2018-11-13T04:14:44Z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2018-02-26T00:00:00Z</vt:filetime>
  </property>
</Properties>
</file>