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4"/>
  </p:notesMasterIdLst>
  <p:sldIdLst>
    <p:sldId id="256" r:id="rId2"/>
    <p:sldId id="301" r:id="rId3"/>
    <p:sldId id="302" r:id="rId4"/>
    <p:sldId id="265" r:id="rId5"/>
    <p:sldId id="306" r:id="rId6"/>
    <p:sldId id="307" r:id="rId7"/>
    <p:sldId id="308" r:id="rId8"/>
    <p:sldId id="309" r:id="rId9"/>
    <p:sldId id="310" r:id="rId10"/>
    <p:sldId id="311" r:id="rId11"/>
    <p:sldId id="312" r:id="rId12"/>
    <p:sldId id="313" r:id="rId13"/>
  </p:sldIdLst>
  <p:sldSz cx="10693400" cy="7562850"/>
  <p:notesSz cx="10693400" cy="7562850"/>
  <p:embeddedFontLst>
    <p:embeddedFont>
      <p:font typeface="Cambria Math" panose="02040503050406030204" pitchFamily="18" charset="0"/>
      <p:regular r:id="rId15"/>
    </p:embeddedFont>
    <p:embeddedFont>
      <p:font typeface="Helvetica" panose="020B0604020202020204" pitchFamily="34" charset="0"/>
      <p:regular r:id="rId16"/>
      <p:bold r:id="rId17"/>
      <p:italic r:id="rId18"/>
      <p:boldItalic r:id="rId19"/>
    </p:embeddedFont>
    <p:embeddedFont>
      <p:font typeface="나눔스퀘어" panose="020B0600000101010101" pitchFamily="50" charset="-127"/>
      <p:regular r:id="rId20"/>
    </p:embeddedFont>
    <p:embeddedFont>
      <p:font typeface="맑은 고딕" panose="020B0503020000020004" pitchFamily="50" charset="-127"/>
      <p:regular r:id="rId21"/>
      <p:bold r:id="rId2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80" autoAdjust="0"/>
    <p:restoredTop sz="94660"/>
  </p:normalViewPr>
  <p:slideViewPr>
    <p:cSldViewPr>
      <p:cViewPr varScale="1">
        <p:scale>
          <a:sx n="88" d="100"/>
          <a:sy n="88" d="100"/>
        </p:scale>
        <p:origin x="90" y="2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633913" cy="3794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6057900" y="0"/>
            <a:ext cx="4632325" cy="3794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332512-49AE-49C9-8469-67C338A845F9}" type="datetimeFigureOut">
              <a:rPr lang="ko-KR" altLang="en-US" smtClean="0"/>
              <a:t>2024-07-04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543300" y="946150"/>
            <a:ext cx="3606800" cy="25511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69975" y="3640138"/>
            <a:ext cx="8553450" cy="29781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7183438"/>
            <a:ext cx="4633913" cy="379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6057900" y="7183438"/>
            <a:ext cx="4632325" cy="379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14F41A-F281-460B-9D51-70D441E734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60830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Built-in</a:t>
            </a:r>
            <a:r>
              <a:rPr lang="en-US" altLang="ko-KR" baseline="0" dirty="0"/>
              <a:t> function : </a:t>
            </a:r>
            <a:r>
              <a:rPr lang="ko-KR" altLang="en-US" baseline="0" dirty="0"/>
              <a:t>고유 함수</a:t>
            </a:r>
            <a:r>
              <a:rPr lang="en-US" altLang="ko-KR" baseline="0" dirty="0"/>
              <a:t>, </a:t>
            </a:r>
            <a:r>
              <a:rPr lang="ko-KR" altLang="en-US" baseline="0" dirty="0" err="1"/>
              <a:t>짜넣기</a:t>
            </a:r>
            <a:r>
              <a:rPr lang="ko-KR" altLang="en-US" baseline="0" dirty="0"/>
              <a:t> 함수</a:t>
            </a:r>
            <a:r>
              <a:rPr lang="en-US" altLang="ko-KR" baseline="0" dirty="0"/>
              <a:t>, </a:t>
            </a:r>
            <a:r>
              <a:rPr lang="ko-KR" altLang="en-US" baseline="0" dirty="0"/>
              <a:t>붙박이</a:t>
            </a:r>
            <a:r>
              <a:rPr lang="en-US" altLang="ko-KR" baseline="0" dirty="0"/>
              <a:t>? </a:t>
            </a:r>
            <a:r>
              <a:rPr lang="ko-KR" altLang="en-US" baseline="0" dirty="0"/>
              <a:t>함수</a:t>
            </a:r>
            <a:endParaRPr lang="en-US" altLang="ko-KR" baseline="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14F41A-F281-460B-9D51-70D441E734D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30848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Predicate</a:t>
            </a:r>
            <a:r>
              <a:rPr lang="ko-KR" altLang="en-US" dirty="0"/>
              <a:t>을 어떻게 번역해야 할까요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14F41A-F281-460B-9D51-70D441E734D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18039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14F41A-F281-460B-9D51-70D441E734DE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53307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4483"/>
            <a:ext cx="9089390" cy="1588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5196"/>
            <a:ext cx="7485380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50" b="0" i="0">
                <a:solidFill>
                  <a:srgbClr val="7F7F7F"/>
                </a:solidFill>
                <a:latin typeface="Helvetica"/>
                <a:cs typeface="Helvetica"/>
              </a:defRPr>
            </a:lvl1pPr>
          </a:lstStyle>
          <a:p>
            <a:pPr marL="10795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15" dirty="0"/>
              <a:t>‹#›</a:t>
            </a:fld>
            <a:r>
              <a:rPr spc="-175" dirty="0"/>
              <a:t> </a:t>
            </a:r>
            <a:r>
              <a:rPr spc="5" dirty="0"/>
              <a:t>/</a:t>
            </a:r>
            <a:r>
              <a:rPr spc="-175" dirty="0"/>
              <a:t> </a:t>
            </a:r>
            <a:r>
              <a:rPr spc="15" dirty="0"/>
              <a:t>17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3333B2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150" b="0" i="0">
                <a:solidFill>
                  <a:schemeClr val="tx1"/>
                </a:solidFill>
                <a:latin typeface="Helvetica"/>
                <a:cs typeface="Helvetic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50" b="0" i="0">
                <a:solidFill>
                  <a:srgbClr val="7F7F7F"/>
                </a:solidFill>
                <a:latin typeface="Helvetica"/>
                <a:cs typeface="Helvetica"/>
              </a:defRPr>
            </a:lvl1pPr>
          </a:lstStyle>
          <a:p>
            <a:pPr marL="10795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15" dirty="0"/>
              <a:t>‹#›</a:t>
            </a:fld>
            <a:r>
              <a:rPr spc="-175" dirty="0"/>
              <a:t> </a:t>
            </a:r>
            <a:r>
              <a:rPr spc="5" dirty="0"/>
              <a:t>/</a:t>
            </a:r>
            <a:r>
              <a:rPr spc="-175" dirty="0"/>
              <a:t> </a:t>
            </a:r>
            <a:r>
              <a:rPr spc="15" dirty="0"/>
              <a:t>17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3333B2"/>
                </a:solidFill>
                <a:latin typeface="Helvetica"/>
                <a:cs typeface="Helvetic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93856" y="1298321"/>
            <a:ext cx="421005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350" b="0" i="0">
                <a:solidFill>
                  <a:schemeClr val="tx1"/>
                </a:solidFill>
                <a:latin typeface="Helvetica"/>
                <a:cs typeface="Helvetic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1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7/4/2024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50" b="0" i="0">
                <a:solidFill>
                  <a:srgbClr val="7F7F7F"/>
                </a:solidFill>
                <a:latin typeface="Helvetica"/>
                <a:cs typeface="Helvetica"/>
              </a:defRPr>
            </a:lvl1pPr>
          </a:lstStyle>
          <a:p>
            <a:pPr marL="10795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15" dirty="0"/>
              <a:t>‹#›</a:t>
            </a:fld>
            <a:r>
              <a:rPr spc="-175" dirty="0"/>
              <a:t> </a:t>
            </a:r>
            <a:r>
              <a:rPr spc="5" dirty="0"/>
              <a:t>/</a:t>
            </a:r>
            <a:r>
              <a:rPr spc="-175" dirty="0"/>
              <a:t> </a:t>
            </a:r>
            <a:r>
              <a:rPr spc="15" dirty="0"/>
              <a:t>17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3333B2"/>
                </a:solidFill>
                <a:latin typeface="Helvetica"/>
                <a:cs typeface="Helvetic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7/4/2024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50" b="0" i="0">
                <a:solidFill>
                  <a:srgbClr val="7F7F7F"/>
                </a:solidFill>
                <a:latin typeface="Helvetica"/>
                <a:cs typeface="Helvetica"/>
              </a:defRPr>
            </a:lvl1pPr>
          </a:lstStyle>
          <a:p>
            <a:pPr marL="10795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15" dirty="0"/>
              <a:t>‹#›</a:t>
            </a:fld>
            <a:r>
              <a:rPr spc="-175" dirty="0"/>
              <a:t> </a:t>
            </a:r>
            <a:r>
              <a:rPr spc="5" dirty="0"/>
              <a:t>/</a:t>
            </a:r>
            <a:r>
              <a:rPr spc="-175" dirty="0"/>
              <a:t> </a:t>
            </a:r>
            <a:r>
              <a:rPr spc="15" dirty="0"/>
              <a:t>17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7/4/2024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50" b="0" i="0">
                <a:solidFill>
                  <a:srgbClr val="7F7F7F"/>
                </a:solidFill>
                <a:latin typeface="Helvetica"/>
                <a:cs typeface="Helvetica"/>
              </a:defRPr>
            </a:lvl1pPr>
          </a:lstStyle>
          <a:p>
            <a:pPr marL="10795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15" dirty="0"/>
              <a:t>‹#›</a:t>
            </a:fld>
            <a:r>
              <a:rPr spc="-175" dirty="0"/>
              <a:t> </a:t>
            </a:r>
            <a:r>
              <a:rPr spc="5" dirty="0"/>
              <a:t>/</a:t>
            </a:r>
            <a:r>
              <a:rPr spc="-175" dirty="0"/>
              <a:t> </a:t>
            </a:r>
            <a:r>
              <a:rPr spc="15" dirty="0"/>
              <a:t>17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27007" y="217223"/>
            <a:ext cx="9639385" cy="4267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3333B2"/>
                </a:solidFill>
                <a:latin typeface="Helvetica"/>
                <a:cs typeface="Helvetic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93856" y="3411334"/>
            <a:ext cx="8836660" cy="33515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50" b="0" i="0">
                <a:solidFill>
                  <a:schemeClr val="tx1"/>
                </a:solidFill>
                <a:latin typeface="Helvetica"/>
                <a:cs typeface="Helvetic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35756" y="7033450"/>
            <a:ext cx="3421888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789742" y="7348348"/>
            <a:ext cx="462279" cy="2108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50" b="0" i="0">
                <a:solidFill>
                  <a:srgbClr val="7F7F7F"/>
                </a:solidFill>
                <a:latin typeface="Helvetica"/>
                <a:cs typeface="Helvetica"/>
              </a:defRPr>
            </a:lvl1pPr>
          </a:lstStyle>
          <a:p>
            <a:pPr marL="10795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15" dirty="0"/>
              <a:t>‹#›</a:t>
            </a:fld>
            <a:r>
              <a:rPr spc="-175" dirty="0"/>
              <a:t> </a:t>
            </a:r>
            <a:r>
              <a:rPr spc="5" dirty="0"/>
              <a:t>/</a:t>
            </a:r>
            <a:r>
              <a:rPr spc="-175" dirty="0"/>
              <a:t> </a:t>
            </a:r>
            <a:r>
              <a:rPr spc="15" dirty="0"/>
              <a:t>17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3856" y="2318015"/>
            <a:ext cx="8728075" cy="7617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5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CS101 </a:t>
            </a:r>
            <a:r>
              <a:rPr lang="en-US" altLang="ko-KR" spc="5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–</a:t>
            </a:r>
            <a:r>
              <a:rPr spc="5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pc="5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매개</a:t>
            </a:r>
            <a:r>
              <a:rPr lang="en-US" spc="5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pc="5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변수와 </a:t>
            </a:r>
            <a:r>
              <a:rPr lang="ko-KR" altLang="en-US" spc="5" dirty="0" err="1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반환값을</a:t>
            </a:r>
            <a:r>
              <a:rPr lang="ko-KR" altLang="en-US" spc="5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가진 함수</a:t>
            </a:r>
            <a:br>
              <a:rPr lang="en-US" altLang="ko-KR" spc="5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sz="2150" spc="-5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Lecture</a:t>
            </a:r>
            <a:r>
              <a:rPr sz="2150" spc="-7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sz="2150" spc="-5" dirty="0"/>
              <a:t>8</a:t>
            </a:r>
            <a:endParaRPr sz="215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3856" y="3421834"/>
            <a:ext cx="1876425" cy="5568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1400"/>
              </a:lnSpc>
            </a:pPr>
            <a:r>
              <a:rPr sz="1550" spc="10" dirty="0">
                <a:solidFill>
                  <a:srgbClr val="3333B2"/>
                </a:solidFill>
                <a:latin typeface="Helvetica"/>
                <a:cs typeface="Helvetica"/>
              </a:rPr>
              <a:t>School </a:t>
            </a:r>
            <a:r>
              <a:rPr sz="1550" spc="5" dirty="0">
                <a:solidFill>
                  <a:srgbClr val="3333B2"/>
                </a:solidFill>
                <a:latin typeface="Helvetica"/>
                <a:cs typeface="Helvetica"/>
              </a:rPr>
              <a:t>of</a:t>
            </a:r>
            <a:r>
              <a:rPr sz="1550" spc="-90" dirty="0">
                <a:solidFill>
                  <a:srgbClr val="3333B2"/>
                </a:solidFill>
                <a:latin typeface="Helvetica"/>
                <a:cs typeface="Helvetica"/>
              </a:rPr>
              <a:t> </a:t>
            </a:r>
            <a:r>
              <a:rPr sz="1550" spc="10" dirty="0">
                <a:solidFill>
                  <a:srgbClr val="3333B2"/>
                </a:solidFill>
                <a:latin typeface="Helvetica"/>
                <a:cs typeface="Helvetica"/>
              </a:rPr>
              <a:t>Computing  KAIST</a:t>
            </a:r>
            <a:endParaRPr sz="1550">
              <a:latin typeface="Helvetica"/>
              <a:cs typeface="Helvetic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15" dirty="0"/>
              <a:t>1</a:t>
            </a:fld>
            <a:r>
              <a:rPr spc="-175" dirty="0"/>
              <a:t> </a:t>
            </a:r>
            <a:r>
              <a:rPr spc="5" dirty="0"/>
              <a:t>/</a:t>
            </a:r>
            <a:r>
              <a:rPr spc="-175" dirty="0"/>
              <a:t> </a:t>
            </a:r>
            <a:r>
              <a:rPr spc="15" dirty="0"/>
              <a:t>17</a:t>
            </a:r>
          </a:p>
        </p:txBody>
      </p:sp>
      <p:sp>
        <p:nvSpPr>
          <p:cNvPr id="5" name="object 8"/>
          <p:cNvSpPr txBox="1"/>
          <p:nvPr/>
        </p:nvSpPr>
        <p:spPr>
          <a:xfrm>
            <a:off x="4127501" y="4619625"/>
            <a:ext cx="6019800" cy="12312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387985">
              <a:lnSpc>
                <a:spcPct val="114900"/>
              </a:lnSpc>
            </a:pPr>
            <a:r>
              <a:rPr lang="ko-KR" altLang="en-US" sz="2150" spc="-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학습 목표</a:t>
            </a:r>
            <a:r>
              <a:rPr lang="en-US" altLang="ko-KR" sz="2150" spc="-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: </a:t>
            </a:r>
          </a:p>
          <a:p>
            <a:pPr marL="962025" marR="942975" indent="-342900">
              <a:lnSpc>
                <a:spcPct val="114900"/>
              </a:lnSpc>
              <a:spcBef>
                <a:spcPts val="650"/>
              </a:spcBef>
              <a:buFont typeface="Wingdings" panose="05000000000000000000" pitchFamily="2" charset="2"/>
              <a:buChar char="l"/>
            </a:pPr>
            <a:r>
              <a:rPr lang="ko-KR" altLang="en-US" sz="2150" spc="-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매개 변수와 </a:t>
            </a:r>
            <a:r>
              <a:rPr lang="ko-KR" altLang="en-US" sz="2150" spc="-5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반환값을</a:t>
            </a:r>
            <a:r>
              <a:rPr lang="ko-KR" altLang="en-US" sz="2150" spc="-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 가진 함수를 </a:t>
            </a:r>
            <a:br>
              <a:rPr lang="en-US" altLang="ko-KR" sz="2150" spc="-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</a:br>
            <a:r>
              <a:rPr lang="ko-KR" altLang="en-US" sz="2150" spc="-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이해하고 사용할 수 있다</a:t>
            </a:r>
            <a:r>
              <a:rPr lang="en-US" altLang="ko-KR" sz="2150" spc="-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.  </a:t>
            </a:r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7007" y="217223"/>
            <a:ext cx="4953000" cy="426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ko-KR" altLang="en-US" spc="20" dirty="0"/>
              <a:t>여러 값 반환하기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93856" y="864031"/>
            <a:ext cx="9477244" cy="60726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ko-KR" altLang="en-US" sz="2150" spc="-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함수는 하나의 값만 반환할 수 있습니다</a:t>
            </a:r>
            <a:r>
              <a:rPr lang="en-US" altLang="ko-KR" sz="2150" spc="-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.</a:t>
            </a:r>
          </a:p>
          <a:p>
            <a:pPr marL="12700" marR="5080">
              <a:lnSpc>
                <a:spcPct val="114900"/>
              </a:lnSpc>
              <a:spcBef>
                <a:spcPts val="1310"/>
              </a:spcBef>
            </a:pPr>
            <a:r>
              <a:rPr lang="ko-KR" altLang="en-US" sz="2150" spc="-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하지만</a:t>
            </a:r>
            <a:r>
              <a:rPr lang="en-US" altLang="ko-KR" sz="2150" spc="-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 </a:t>
            </a:r>
            <a:r>
              <a:rPr lang="ko-KR" altLang="en-US" sz="2150" spc="-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함수는 </a:t>
            </a:r>
            <a:r>
              <a:rPr lang="ko-KR" altLang="en-US" sz="2150" spc="-5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튜플을</a:t>
            </a:r>
            <a:r>
              <a:rPr lang="ko-KR" altLang="en-US" sz="2150" spc="-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 반환할 수도 있습니다</a:t>
            </a:r>
            <a:r>
              <a:rPr lang="en-US" altLang="ko-KR" sz="2150" spc="-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.</a:t>
            </a:r>
            <a:br>
              <a:rPr lang="en-US" altLang="ko-KR" sz="2150" spc="-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</a:br>
            <a:r>
              <a:rPr lang="en-US" altLang="ko-KR" sz="2150" spc="-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Python</a:t>
            </a:r>
            <a:r>
              <a:rPr lang="ko-KR" altLang="en-US" sz="2150" spc="-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은 함수가 여러 값을 반환할 때</a:t>
            </a:r>
            <a:r>
              <a:rPr lang="en-US" altLang="ko-KR" sz="2150" spc="-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, </a:t>
            </a:r>
            <a:r>
              <a:rPr lang="ko-KR" altLang="en-US" sz="2150" spc="-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자동으로 이 값들을 </a:t>
            </a:r>
            <a:r>
              <a:rPr lang="ko-KR" altLang="en-US" sz="2150" spc="-5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튜플로</a:t>
            </a:r>
            <a:r>
              <a:rPr lang="ko-KR" altLang="en-US" sz="2150" spc="-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 만들어 반환합니다</a:t>
            </a:r>
            <a:r>
              <a:rPr lang="en-US" altLang="ko-KR" sz="2150" spc="-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.</a:t>
            </a:r>
          </a:p>
          <a:p>
            <a:pPr marL="12700">
              <a:lnSpc>
                <a:spcPct val="100000"/>
              </a:lnSpc>
              <a:spcBef>
                <a:spcPts val="1495"/>
              </a:spcBef>
            </a:pPr>
            <a:r>
              <a:rPr sz="2150" b="1" spc="20" dirty="0" err="1">
                <a:solidFill>
                  <a:srgbClr val="007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sz="2150" b="1" spc="-50" dirty="0">
                <a:solidFill>
                  <a:srgbClr val="007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2150" spc="2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</a:t>
            </a:r>
            <a:r>
              <a:rPr sz="2150" spc="20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  <a:endParaRPr sz="21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76555" marR="4937760">
              <a:lnSpc>
                <a:spcPts val="2970"/>
              </a:lnSpc>
              <a:spcBef>
                <a:spcPts val="120"/>
              </a:spcBef>
            </a:pPr>
            <a:r>
              <a:rPr sz="2150" spc="20" dirty="0">
                <a:latin typeface="Courier New" panose="02070309020205020404" pitchFamily="49" charset="0"/>
                <a:cs typeface="Courier New" panose="02070309020205020404" pitchFamily="49" charset="0"/>
              </a:rPr>
              <a:t>name </a:t>
            </a:r>
            <a:r>
              <a:rPr sz="2150" spc="2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sz="2150" spc="2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"Hong,</a:t>
            </a:r>
            <a:r>
              <a:rPr sz="2150" spc="-4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2150" spc="2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Gildong"  </a:t>
            </a:r>
            <a:endParaRPr lang="en-US" sz="2150" spc="20" dirty="0">
              <a:solidFill>
                <a:srgbClr val="BA212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76555" marR="4937760">
              <a:lnSpc>
                <a:spcPts val="2970"/>
              </a:lnSpc>
              <a:spcBef>
                <a:spcPts val="120"/>
              </a:spcBef>
            </a:pPr>
            <a:r>
              <a:rPr sz="2150" spc="20" dirty="0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sz="2150" spc="20" dirty="0">
                <a:solidFill>
                  <a:srgbClr val="007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2150" spc="2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sz="2150" spc="-55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2150" spc="20" dirty="0">
                <a:latin typeface="Courier New" panose="02070309020205020404" pitchFamily="49" charset="0"/>
                <a:cs typeface="Courier New" panose="02070309020205020404" pitchFamily="49" charset="0"/>
              </a:rPr>
              <a:t>20101234</a:t>
            </a:r>
            <a:endParaRPr sz="21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76555">
              <a:lnSpc>
                <a:spcPct val="100000"/>
              </a:lnSpc>
              <a:spcBef>
                <a:spcPts val="20"/>
              </a:spcBef>
            </a:pPr>
            <a:r>
              <a:rPr sz="2150" b="1" spc="20" dirty="0">
                <a:solidFill>
                  <a:srgbClr val="007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sz="2150" spc="20" dirty="0">
                <a:latin typeface="Courier New" panose="02070309020205020404" pitchFamily="49" charset="0"/>
                <a:cs typeface="Courier New" panose="02070309020205020404" pitchFamily="49" charset="0"/>
              </a:rPr>
              <a:t>name,</a:t>
            </a:r>
            <a:r>
              <a:rPr sz="2150" spc="-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2150" spc="20" dirty="0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endParaRPr sz="21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2700">
              <a:lnSpc>
                <a:spcPct val="100000"/>
              </a:lnSpc>
              <a:spcBef>
                <a:spcPts val="1650"/>
              </a:spcBef>
            </a:pPr>
            <a:r>
              <a:rPr lang="ko-KR" altLang="en-US" sz="2150" spc="-5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튜플로</a:t>
            </a:r>
            <a:r>
              <a:rPr lang="ko-KR" altLang="en-US" sz="2150" spc="-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 된 </a:t>
            </a:r>
            <a:r>
              <a:rPr lang="ko-KR" altLang="en-US" sz="2150" spc="-5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반환값은</a:t>
            </a:r>
            <a:r>
              <a:rPr lang="ko-KR" altLang="en-US" sz="2150" spc="-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 다음처럼 바로 풀어낼 수 있습니다</a:t>
            </a:r>
            <a:r>
              <a:rPr lang="en-US" altLang="ko-KR" sz="2150" spc="-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.</a:t>
            </a:r>
            <a:endParaRPr sz="2150" dirty="0">
              <a:latin typeface="나눔스퀘어" panose="020B0600000101010101" pitchFamily="50" charset="-127"/>
              <a:ea typeface="나눔스퀘어" panose="020B0600000101010101" pitchFamily="50" charset="-127"/>
              <a:cs typeface="Helvetica"/>
            </a:endParaRPr>
          </a:p>
          <a:p>
            <a:pPr marL="12700">
              <a:lnSpc>
                <a:spcPct val="100000"/>
              </a:lnSpc>
              <a:spcBef>
                <a:spcPts val="1490"/>
              </a:spcBef>
            </a:pPr>
            <a:r>
              <a:rPr lang="en-US" altLang="ko-KR" sz="2150" spc="2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sz="2150" spc="20" dirty="0">
                <a:latin typeface="Courier New" panose="02070309020205020404" pitchFamily="49" charset="0"/>
                <a:cs typeface="Courier New" panose="02070309020205020404" pitchFamily="49" charset="0"/>
              </a:rPr>
              <a:t>name, id</a:t>
            </a:r>
            <a:r>
              <a:rPr sz="2150" spc="20" dirty="0">
                <a:solidFill>
                  <a:srgbClr val="007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2150" spc="2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sz="2150" spc="-45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2150" spc="20" dirty="0">
                <a:latin typeface="Courier New" panose="02070309020205020404" pitchFamily="49" charset="0"/>
                <a:cs typeface="Courier New" panose="02070309020205020404" pitchFamily="49" charset="0"/>
              </a:rPr>
              <a:t>student()</a:t>
            </a:r>
            <a:endParaRPr lang="en-US" altLang="ko-KR" sz="2150" spc="2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2700">
              <a:lnSpc>
                <a:spcPct val="100000"/>
              </a:lnSpc>
              <a:spcBef>
                <a:spcPts val="1490"/>
              </a:spcBef>
            </a:pPr>
            <a:r>
              <a:rPr lang="en-US" sz="2150" spc="2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print(name)</a:t>
            </a:r>
          </a:p>
          <a:p>
            <a:pPr marL="12700">
              <a:lnSpc>
                <a:spcPct val="100000"/>
              </a:lnSpc>
              <a:spcBef>
                <a:spcPts val="1490"/>
              </a:spcBef>
            </a:pPr>
            <a:r>
              <a:rPr lang="en-US" altLang="ko-KR" sz="2150" spc="2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"Hong,</a:t>
            </a:r>
            <a:r>
              <a:rPr lang="en-US" altLang="ko-KR" sz="2150" spc="-4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2150" spc="2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Gildong</a:t>
            </a:r>
            <a:r>
              <a:rPr lang="en-US" altLang="ko-KR" sz="2150" spc="2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lang="en-US" sz="2150" spc="20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2700">
              <a:lnSpc>
                <a:spcPct val="100000"/>
              </a:lnSpc>
              <a:spcBef>
                <a:spcPts val="1490"/>
              </a:spcBef>
            </a:pPr>
            <a:r>
              <a:rPr lang="en-US" sz="2150" spc="2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print(id)</a:t>
            </a:r>
          </a:p>
          <a:p>
            <a:pPr marL="12700">
              <a:lnSpc>
                <a:spcPct val="100000"/>
              </a:lnSpc>
              <a:spcBef>
                <a:spcPts val="1490"/>
              </a:spcBef>
            </a:pPr>
            <a:r>
              <a:rPr lang="en-US" altLang="ko-KR" sz="2150" spc="2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20101234</a:t>
            </a:r>
            <a:endParaRPr sz="21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776420" y="177732"/>
            <a:ext cx="73660" cy="277495"/>
          </a:xfrm>
          <a:custGeom>
            <a:avLst/>
            <a:gdLst/>
            <a:ahLst/>
            <a:cxnLst/>
            <a:rect l="l" t="t" r="r" b="b"/>
            <a:pathLst>
              <a:path w="73659" h="277495">
                <a:moveTo>
                  <a:pt x="0" y="0"/>
                </a:moveTo>
                <a:lnTo>
                  <a:pt x="73591" y="0"/>
                </a:lnTo>
                <a:lnTo>
                  <a:pt x="73591" y="276936"/>
                </a:lnTo>
                <a:lnTo>
                  <a:pt x="0" y="276936"/>
                </a:lnTo>
                <a:lnTo>
                  <a:pt x="0" y="0"/>
                </a:lnTo>
                <a:close/>
              </a:path>
            </a:pathLst>
          </a:custGeom>
          <a:solidFill>
            <a:srgbClr val="1F48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262420" y="235413"/>
            <a:ext cx="73660" cy="219710"/>
          </a:xfrm>
          <a:custGeom>
            <a:avLst/>
            <a:gdLst/>
            <a:ahLst/>
            <a:cxnLst/>
            <a:rect l="l" t="t" r="r" b="b"/>
            <a:pathLst>
              <a:path w="73659" h="219709">
                <a:moveTo>
                  <a:pt x="73576" y="0"/>
                </a:moveTo>
                <a:lnTo>
                  <a:pt x="0" y="0"/>
                </a:lnTo>
                <a:lnTo>
                  <a:pt x="0" y="219243"/>
                </a:lnTo>
                <a:lnTo>
                  <a:pt x="73576" y="219243"/>
                </a:lnTo>
                <a:lnTo>
                  <a:pt x="73576" y="0"/>
                </a:lnTo>
                <a:close/>
              </a:path>
            </a:pathLst>
          </a:custGeom>
          <a:solidFill>
            <a:srgbClr val="1F48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169817" y="177732"/>
            <a:ext cx="259079" cy="57785"/>
          </a:xfrm>
          <a:custGeom>
            <a:avLst/>
            <a:gdLst/>
            <a:ahLst/>
            <a:cxnLst/>
            <a:rect l="l" t="t" r="r" b="b"/>
            <a:pathLst>
              <a:path w="259079" h="57785">
                <a:moveTo>
                  <a:pt x="258777" y="0"/>
                </a:moveTo>
                <a:lnTo>
                  <a:pt x="0" y="0"/>
                </a:lnTo>
                <a:lnTo>
                  <a:pt x="0" y="57681"/>
                </a:lnTo>
                <a:lnTo>
                  <a:pt x="258777" y="57681"/>
                </a:lnTo>
                <a:lnTo>
                  <a:pt x="258777" y="0"/>
                </a:lnTo>
                <a:close/>
              </a:path>
            </a:pathLst>
          </a:custGeom>
          <a:solidFill>
            <a:srgbClr val="1F48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901722" y="177732"/>
            <a:ext cx="260985" cy="277495"/>
          </a:xfrm>
          <a:custGeom>
            <a:avLst/>
            <a:gdLst/>
            <a:ahLst/>
            <a:cxnLst/>
            <a:rect l="l" t="t" r="r" b="b"/>
            <a:pathLst>
              <a:path w="260984" h="277495">
                <a:moveTo>
                  <a:pt x="236335" y="0"/>
                </a:moveTo>
                <a:lnTo>
                  <a:pt x="95321" y="0"/>
                </a:lnTo>
                <a:lnTo>
                  <a:pt x="58221" y="5581"/>
                </a:lnTo>
                <a:lnTo>
                  <a:pt x="27922" y="21853"/>
                </a:lnTo>
                <a:lnTo>
                  <a:pt x="7492" y="48112"/>
                </a:lnTo>
                <a:lnTo>
                  <a:pt x="0" y="83651"/>
                </a:lnTo>
                <a:lnTo>
                  <a:pt x="7492" y="119201"/>
                </a:lnTo>
                <a:lnTo>
                  <a:pt x="27922" y="145453"/>
                </a:lnTo>
                <a:lnTo>
                  <a:pt x="58221" y="161713"/>
                </a:lnTo>
                <a:lnTo>
                  <a:pt x="95321" y="167287"/>
                </a:lnTo>
                <a:lnTo>
                  <a:pt x="158612" y="167287"/>
                </a:lnTo>
                <a:lnTo>
                  <a:pt x="170117" y="168642"/>
                </a:lnTo>
                <a:lnTo>
                  <a:pt x="179516" y="173065"/>
                </a:lnTo>
                <a:lnTo>
                  <a:pt x="185855" y="181095"/>
                </a:lnTo>
                <a:lnTo>
                  <a:pt x="188181" y="193273"/>
                </a:lnTo>
                <a:lnTo>
                  <a:pt x="185855" y="205450"/>
                </a:lnTo>
                <a:lnTo>
                  <a:pt x="179516" y="213469"/>
                </a:lnTo>
                <a:lnTo>
                  <a:pt x="170117" y="217879"/>
                </a:lnTo>
                <a:lnTo>
                  <a:pt x="158612" y="219227"/>
                </a:lnTo>
                <a:lnTo>
                  <a:pt x="10226" y="219227"/>
                </a:lnTo>
                <a:lnTo>
                  <a:pt x="10226" y="276924"/>
                </a:lnTo>
                <a:lnTo>
                  <a:pt x="165572" y="276924"/>
                </a:lnTo>
                <a:lnTo>
                  <a:pt x="202669" y="271357"/>
                </a:lnTo>
                <a:lnTo>
                  <a:pt x="232963" y="255111"/>
                </a:lnTo>
                <a:lnTo>
                  <a:pt x="253388" y="228869"/>
                </a:lnTo>
                <a:lnTo>
                  <a:pt x="260878" y="193315"/>
                </a:lnTo>
                <a:lnTo>
                  <a:pt x="253388" y="157776"/>
                </a:lnTo>
                <a:lnTo>
                  <a:pt x="232963" y="131502"/>
                </a:lnTo>
                <a:lnTo>
                  <a:pt x="202669" y="115211"/>
                </a:lnTo>
                <a:lnTo>
                  <a:pt x="165572" y="109621"/>
                </a:lnTo>
                <a:lnTo>
                  <a:pt x="104058" y="109621"/>
                </a:lnTo>
                <a:lnTo>
                  <a:pt x="92536" y="108266"/>
                </a:lnTo>
                <a:lnTo>
                  <a:pt x="83127" y="103844"/>
                </a:lnTo>
                <a:lnTo>
                  <a:pt x="76785" y="95818"/>
                </a:lnTo>
                <a:lnTo>
                  <a:pt x="74459" y="83651"/>
                </a:lnTo>
                <a:lnTo>
                  <a:pt x="76785" y="71471"/>
                </a:lnTo>
                <a:lnTo>
                  <a:pt x="83127" y="63447"/>
                </a:lnTo>
                <a:lnTo>
                  <a:pt x="92536" y="59032"/>
                </a:lnTo>
                <a:lnTo>
                  <a:pt x="104058" y="57681"/>
                </a:lnTo>
                <a:lnTo>
                  <a:pt x="236335" y="57681"/>
                </a:lnTo>
                <a:lnTo>
                  <a:pt x="236335" y="0"/>
                </a:lnTo>
                <a:close/>
              </a:path>
            </a:pathLst>
          </a:custGeom>
          <a:solidFill>
            <a:srgbClr val="1F48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197822" y="177732"/>
            <a:ext cx="557530" cy="277495"/>
          </a:xfrm>
          <a:custGeom>
            <a:avLst/>
            <a:gdLst/>
            <a:ahLst/>
            <a:cxnLst/>
            <a:rect l="l" t="t" r="r" b="b"/>
            <a:pathLst>
              <a:path w="557529" h="277495">
                <a:moveTo>
                  <a:pt x="73607" y="0"/>
                </a:moveTo>
                <a:lnTo>
                  <a:pt x="0" y="0"/>
                </a:lnTo>
                <a:lnTo>
                  <a:pt x="0" y="276924"/>
                </a:lnTo>
                <a:lnTo>
                  <a:pt x="73607" y="276924"/>
                </a:lnTo>
                <a:lnTo>
                  <a:pt x="73607" y="145468"/>
                </a:lnTo>
                <a:lnTo>
                  <a:pt x="157441" y="145468"/>
                </a:lnTo>
                <a:lnTo>
                  <a:pt x="151163" y="138462"/>
                </a:lnTo>
                <a:lnTo>
                  <a:pt x="157428" y="131471"/>
                </a:lnTo>
                <a:lnTo>
                  <a:pt x="73607" y="131471"/>
                </a:lnTo>
                <a:lnTo>
                  <a:pt x="73607" y="0"/>
                </a:lnTo>
                <a:close/>
              </a:path>
              <a:path w="557529" h="277495">
                <a:moveTo>
                  <a:pt x="157441" y="145468"/>
                </a:moveTo>
                <a:lnTo>
                  <a:pt x="73607" y="145468"/>
                </a:lnTo>
                <a:lnTo>
                  <a:pt x="191203" y="276924"/>
                </a:lnTo>
                <a:lnTo>
                  <a:pt x="313635" y="276924"/>
                </a:lnTo>
                <a:lnTo>
                  <a:pt x="324822" y="249208"/>
                </a:lnTo>
                <a:lnTo>
                  <a:pt x="250406" y="249208"/>
                </a:lnTo>
                <a:lnTo>
                  <a:pt x="157441" y="145468"/>
                </a:lnTo>
                <a:close/>
              </a:path>
              <a:path w="557529" h="277495">
                <a:moveTo>
                  <a:pt x="469785" y="68091"/>
                </a:moveTo>
                <a:lnTo>
                  <a:pt x="397924" y="68091"/>
                </a:lnTo>
                <a:lnTo>
                  <a:pt x="459130" y="221643"/>
                </a:lnTo>
                <a:lnTo>
                  <a:pt x="361836" y="221643"/>
                </a:lnTo>
                <a:lnTo>
                  <a:pt x="384931" y="276924"/>
                </a:lnTo>
                <a:lnTo>
                  <a:pt x="557035" y="276924"/>
                </a:lnTo>
                <a:lnTo>
                  <a:pt x="469785" y="68091"/>
                </a:lnTo>
                <a:close/>
              </a:path>
              <a:path w="557529" h="277495">
                <a:moveTo>
                  <a:pt x="441337" y="0"/>
                </a:moveTo>
                <a:lnTo>
                  <a:pt x="354511" y="0"/>
                </a:lnTo>
                <a:lnTo>
                  <a:pt x="250406" y="249208"/>
                </a:lnTo>
                <a:lnTo>
                  <a:pt x="324822" y="249208"/>
                </a:lnTo>
                <a:lnTo>
                  <a:pt x="397924" y="68091"/>
                </a:lnTo>
                <a:lnTo>
                  <a:pt x="469785" y="68091"/>
                </a:lnTo>
                <a:lnTo>
                  <a:pt x="441337" y="0"/>
                </a:lnTo>
                <a:close/>
              </a:path>
              <a:path w="557529" h="277495">
                <a:moveTo>
                  <a:pt x="275267" y="0"/>
                </a:moveTo>
                <a:lnTo>
                  <a:pt x="191203" y="0"/>
                </a:lnTo>
                <a:lnTo>
                  <a:pt x="73607" y="131471"/>
                </a:lnTo>
                <a:lnTo>
                  <a:pt x="157428" y="131471"/>
                </a:lnTo>
                <a:lnTo>
                  <a:pt x="275267" y="0"/>
                </a:lnTo>
                <a:close/>
              </a:path>
            </a:pathLst>
          </a:custGeom>
          <a:solidFill>
            <a:srgbClr val="1F48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027069" y="515590"/>
            <a:ext cx="1572295" cy="1107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9802442" y="7348348"/>
            <a:ext cx="449580" cy="21082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150" spc="15" dirty="0">
                <a:solidFill>
                  <a:srgbClr val="7F7F7F"/>
                </a:solidFill>
                <a:latin typeface="Helvetica"/>
                <a:cs typeface="Helvetica"/>
              </a:rPr>
              <a:t>16</a:t>
            </a:r>
            <a:r>
              <a:rPr sz="1150" spc="-175" dirty="0">
                <a:solidFill>
                  <a:srgbClr val="7F7F7F"/>
                </a:solidFill>
                <a:latin typeface="Helvetica"/>
                <a:cs typeface="Helvetica"/>
              </a:rPr>
              <a:t> </a:t>
            </a:r>
            <a:r>
              <a:rPr sz="1150" spc="5" dirty="0">
                <a:solidFill>
                  <a:srgbClr val="7F7F7F"/>
                </a:solidFill>
                <a:latin typeface="Helvetica"/>
                <a:cs typeface="Helvetica"/>
              </a:rPr>
              <a:t>/</a:t>
            </a:r>
            <a:r>
              <a:rPr sz="1150" spc="-175" dirty="0">
                <a:solidFill>
                  <a:srgbClr val="7F7F7F"/>
                </a:solidFill>
                <a:latin typeface="Helvetica"/>
                <a:cs typeface="Helvetica"/>
              </a:rPr>
              <a:t> </a:t>
            </a:r>
            <a:r>
              <a:rPr sz="1150" spc="15" dirty="0">
                <a:solidFill>
                  <a:srgbClr val="7F7F7F"/>
                </a:solidFill>
                <a:latin typeface="Helvetica"/>
                <a:cs typeface="Helvetica"/>
              </a:rPr>
              <a:t>17</a:t>
            </a:r>
            <a:endParaRPr sz="115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616761566"/>
      </p:ext>
    </p:extLst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7007" y="217223"/>
            <a:ext cx="2418080" cy="426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ko-KR" altLang="en-US" spc="-10" dirty="0"/>
              <a:t>키보드 입력</a:t>
            </a:r>
            <a:endParaRPr spc="10" dirty="0"/>
          </a:p>
        </p:txBody>
      </p:sp>
      <p:sp>
        <p:nvSpPr>
          <p:cNvPr id="3" name="object 3"/>
          <p:cNvSpPr txBox="1"/>
          <p:nvPr/>
        </p:nvSpPr>
        <p:spPr>
          <a:xfrm>
            <a:off x="593856" y="815210"/>
            <a:ext cx="9668564" cy="39934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4900"/>
              </a:lnSpc>
            </a:pPr>
            <a:r>
              <a:rPr lang="en-US" sz="2150" b="1" spc="-5" dirty="0">
                <a:latin typeface="Courier New" panose="02070309020205020404" pitchFamily="49" charset="0"/>
                <a:ea typeface="나눔스퀘어" panose="020B0600000101010101" pitchFamily="50" charset="-127"/>
                <a:cs typeface="Courier New" panose="02070309020205020404" pitchFamily="49" charset="0"/>
              </a:rPr>
              <a:t>in</a:t>
            </a:r>
            <a:r>
              <a:rPr sz="2150" b="1" spc="-5" dirty="0">
                <a:latin typeface="Courier New" panose="02070309020205020404" pitchFamily="49" charset="0"/>
                <a:ea typeface="나눔스퀘어" panose="020B0600000101010101" pitchFamily="50" charset="-127"/>
                <a:cs typeface="Courier New" panose="02070309020205020404" pitchFamily="49" charset="0"/>
              </a:rPr>
              <a:t>put</a:t>
            </a:r>
            <a:r>
              <a:rPr sz="2150" spc="-5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/>
              </a:rPr>
              <a:t> </a:t>
            </a:r>
            <a:r>
              <a:rPr lang="ko-KR" altLang="en-US" sz="2150" spc="-5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/>
              </a:rPr>
              <a:t>함수는</a:t>
            </a:r>
            <a:r>
              <a:rPr lang="ko-KR" altLang="en-US" sz="2150" b="1" spc="-5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/>
              </a:rPr>
              <a:t> </a:t>
            </a:r>
            <a:r>
              <a:rPr lang="ko-KR" altLang="en-US" sz="2150" spc="-5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/>
              </a:rPr>
              <a:t>메시지를 출력하고</a:t>
            </a:r>
            <a:r>
              <a:rPr lang="en-US" altLang="ko-KR" sz="2150" spc="-5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/>
              </a:rPr>
              <a:t>,</a:t>
            </a:r>
            <a:r>
              <a:rPr lang="ko-KR" altLang="en-US" sz="2150" spc="-5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/>
              </a:rPr>
              <a:t> 키보드를 통한 사용자의 문자열 입력을 기다립니다</a:t>
            </a:r>
            <a:r>
              <a:rPr lang="en-US" altLang="ko-KR" sz="2150" spc="-5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/>
              </a:rPr>
              <a:t>.</a:t>
            </a:r>
          </a:p>
          <a:p>
            <a:pPr marL="12700" marR="5080">
              <a:lnSpc>
                <a:spcPct val="114900"/>
              </a:lnSpc>
            </a:pPr>
            <a:r>
              <a:rPr lang="ko-KR" altLang="en-US" sz="2150" spc="-5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/>
              </a:rPr>
              <a:t>사용자가 </a:t>
            </a:r>
            <a:r>
              <a:rPr lang="en-US" altLang="ko-KR" sz="2150" spc="-5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/>
              </a:rPr>
              <a:t>Enter </a:t>
            </a:r>
            <a:r>
              <a:rPr lang="ko-KR" altLang="en-US" sz="2150" spc="-5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/>
              </a:rPr>
              <a:t>키를 입력하면</a:t>
            </a:r>
            <a:r>
              <a:rPr lang="en-US" altLang="ko-KR" sz="2150" spc="-5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/>
              </a:rPr>
              <a:t>, </a:t>
            </a:r>
            <a:r>
              <a:rPr lang="ko-KR" altLang="en-US" sz="2150" spc="-5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/>
              </a:rPr>
              <a:t>사용자가 입력한 전체 문자열이 반환됩니다</a:t>
            </a:r>
            <a:r>
              <a:rPr lang="en-US" altLang="ko-KR" sz="2150" spc="-5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/>
              </a:rPr>
              <a:t>.</a:t>
            </a:r>
          </a:p>
          <a:p>
            <a:pPr marL="12700" marR="2687955">
              <a:lnSpc>
                <a:spcPct val="105200"/>
              </a:lnSpc>
              <a:spcBef>
                <a:spcPts val="1345"/>
              </a:spcBef>
            </a:pPr>
            <a:r>
              <a:rPr sz="2150" spc="20" dirty="0">
                <a:latin typeface="Courier New" panose="02070309020205020404" pitchFamily="49" charset="0"/>
                <a:cs typeface="Courier New" panose="02070309020205020404" pitchFamily="49" charset="0"/>
              </a:rPr>
              <a:t>name </a:t>
            </a:r>
            <a:r>
              <a:rPr sz="2150" spc="2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sz="2150" spc="20" dirty="0">
                <a:solidFill>
                  <a:srgbClr val="007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sz="2150" spc="2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sz="2150" spc="2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"What is your name?</a:t>
            </a:r>
            <a:r>
              <a:rPr sz="2150" spc="-15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2150" spc="2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sz="2150" spc="20" dirty="0">
                <a:latin typeface="Courier New" panose="02070309020205020404" pitchFamily="49" charset="0"/>
                <a:cs typeface="Courier New" panose="02070309020205020404" pitchFamily="49" charset="0"/>
              </a:rPr>
              <a:t>)  </a:t>
            </a:r>
            <a:br>
              <a:rPr lang="en-US" sz="2150" spc="2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sz="2150" spc="20" dirty="0">
                <a:solidFill>
                  <a:srgbClr val="007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sz="2150" spc="2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sz="2150" spc="2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"Welcome to CS101, " </a:t>
            </a:r>
            <a:r>
              <a:rPr sz="2150" spc="2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sz="2150" spc="-15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2150" spc="20" dirty="0">
                <a:latin typeface="Courier New" panose="02070309020205020404" pitchFamily="49" charset="0"/>
                <a:cs typeface="Courier New" panose="02070309020205020404" pitchFamily="49" charset="0"/>
              </a:rPr>
              <a:t>name)</a:t>
            </a:r>
            <a:endParaRPr lang="en-US" sz="2150" spc="2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2700">
              <a:lnSpc>
                <a:spcPct val="150000"/>
              </a:lnSpc>
              <a:spcBef>
                <a:spcPts val="1650"/>
              </a:spcBef>
            </a:pPr>
            <a:r>
              <a:rPr lang="ko-KR" altLang="en-US" sz="2150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숫자 입력이 필요하다면</a:t>
            </a:r>
            <a:r>
              <a:rPr lang="en-US" altLang="ko-KR" sz="2150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, </a:t>
            </a:r>
            <a:r>
              <a:rPr lang="ko-KR" altLang="en-US" sz="2150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문자열을 숫자로 변환해야 합니다</a:t>
            </a:r>
            <a:r>
              <a:rPr lang="en-US" altLang="ko-KR" sz="2150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.</a:t>
            </a:r>
            <a:endParaRPr sz="2150" dirty="0">
              <a:latin typeface="나눔스퀘어" panose="020B0600000101010101" pitchFamily="50" charset="-127"/>
              <a:ea typeface="나눔스퀘어" panose="020B0600000101010101" pitchFamily="50" charset="-127"/>
              <a:cs typeface="Helvetica"/>
            </a:endParaRPr>
          </a:p>
          <a:p>
            <a:pPr marL="12700" marR="1232535">
              <a:lnSpc>
                <a:spcPct val="105200"/>
              </a:lnSpc>
              <a:spcBef>
                <a:spcPts val="1345"/>
              </a:spcBef>
            </a:pPr>
            <a:r>
              <a:rPr sz="2150" spc="2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raw_n</a:t>
            </a:r>
            <a:r>
              <a:rPr sz="2150" spc="2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2150" spc="2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sz="2150" spc="20" dirty="0">
                <a:solidFill>
                  <a:srgbClr val="007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sz="2150" spc="2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sz="2150" spc="2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"Enter a positive integer&gt; "</a:t>
            </a:r>
            <a:r>
              <a:rPr sz="2150" spc="20" dirty="0">
                <a:latin typeface="Courier New" panose="02070309020205020404" pitchFamily="49" charset="0"/>
                <a:cs typeface="Courier New" panose="02070309020205020404" pitchFamily="49" charset="0"/>
              </a:rPr>
              <a:t>)  </a:t>
            </a:r>
            <a:br>
              <a:rPr lang="en-US" sz="2150" spc="2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sz="2150" spc="20" dirty="0">
                <a:latin typeface="Courier New" panose="02070309020205020404" pitchFamily="49" charset="0"/>
                <a:cs typeface="Courier New" panose="02070309020205020404" pitchFamily="49" charset="0"/>
              </a:rPr>
              <a:t>n </a:t>
            </a:r>
            <a:r>
              <a:rPr sz="2150" spc="2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sz="2150" spc="-55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2150" spc="20" dirty="0">
                <a:solidFill>
                  <a:srgbClr val="007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sz="2150" spc="20" dirty="0">
                <a:latin typeface="Courier New" panose="02070309020205020404" pitchFamily="49" charset="0"/>
                <a:cs typeface="Courier New" panose="02070309020205020404" pitchFamily="49" charset="0"/>
              </a:rPr>
              <a:t>(raw_n)</a:t>
            </a:r>
            <a:endParaRPr sz="21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76555" marR="5781040" indent="-364490">
              <a:lnSpc>
                <a:spcPts val="2970"/>
              </a:lnSpc>
              <a:spcBef>
                <a:spcPts val="120"/>
              </a:spcBef>
            </a:pPr>
            <a:r>
              <a:rPr sz="2150" b="1" spc="20" dirty="0">
                <a:solidFill>
                  <a:srgbClr val="007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sz="2150" spc="20" dirty="0">
                <a:latin typeface="Courier New" panose="02070309020205020404" pitchFamily="49" charset="0"/>
                <a:cs typeface="Courier New" panose="02070309020205020404" pitchFamily="49" charset="0"/>
              </a:rPr>
              <a:t>i </a:t>
            </a:r>
            <a:r>
              <a:rPr sz="2150" b="1" spc="20" dirty="0">
                <a:solidFill>
                  <a:srgbClr val="AA21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sz="2150" b="1" spc="-45" dirty="0">
                <a:solidFill>
                  <a:srgbClr val="AA21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2150" spc="20" dirty="0">
                <a:solidFill>
                  <a:srgbClr val="007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  <a:r>
              <a:rPr sz="2150" spc="20" dirty="0">
                <a:latin typeface="Courier New" panose="02070309020205020404" pitchFamily="49" charset="0"/>
                <a:cs typeface="Courier New" panose="02070309020205020404" pitchFamily="49" charset="0"/>
              </a:rPr>
              <a:t>(n):  </a:t>
            </a:r>
            <a:endParaRPr lang="en-US" sz="2150" spc="2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76555" marR="5781040" indent="-364490">
              <a:lnSpc>
                <a:spcPts val="2970"/>
              </a:lnSpc>
              <a:spcBef>
                <a:spcPts val="120"/>
              </a:spcBef>
            </a:pPr>
            <a:r>
              <a:rPr lang="en-US" sz="2150" spc="20" dirty="0">
                <a:solidFill>
                  <a:srgbClr val="007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sz="2150" spc="20" dirty="0">
                <a:solidFill>
                  <a:srgbClr val="007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sz="2150" spc="2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sz="2150" spc="2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sz="2150" spc="30" baseline="-9456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sz="2150" spc="2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sz="2150" spc="30" baseline="-9456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sz="2150" spc="-82" baseline="-9456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2150" spc="20" dirty="0">
                <a:latin typeface="Courier New" panose="02070309020205020404" pitchFamily="49" charset="0"/>
                <a:cs typeface="Courier New" panose="02070309020205020404" pitchFamily="49" charset="0"/>
              </a:rPr>
              <a:t>i)</a:t>
            </a:r>
            <a:endParaRPr sz="21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776420" y="177732"/>
            <a:ext cx="73660" cy="277495"/>
          </a:xfrm>
          <a:custGeom>
            <a:avLst/>
            <a:gdLst/>
            <a:ahLst/>
            <a:cxnLst/>
            <a:rect l="l" t="t" r="r" b="b"/>
            <a:pathLst>
              <a:path w="73659" h="277495">
                <a:moveTo>
                  <a:pt x="0" y="0"/>
                </a:moveTo>
                <a:lnTo>
                  <a:pt x="73591" y="0"/>
                </a:lnTo>
                <a:lnTo>
                  <a:pt x="73591" y="276936"/>
                </a:lnTo>
                <a:lnTo>
                  <a:pt x="0" y="276936"/>
                </a:lnTo>
                <a:lnTo>
                  <a:pt x="0" y="0"/>
                </a:lnTo>
                <a:close/>
              </a:path>
            </a:pathLst>
          </a:custGeom>
          <a:solidFill>
            <a:srgbClr val="1F48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262420" y="235413"/>
            <a:ext cx="73660" cy="219710"/>
          </a:xfrm>
          <a:custGeom>
            <a:avLst/>
            <a:gdLst/>
            <a:ahLst/>
            <a:cxnLst/>
            <a:rect l="l" t="t" r="r" b="b"/>
            <a:pathLst>
              <a:path w="73659" h="219709">
                <a:moveTo>
                  <a:pt x="73576" y="0"/>
                </a:moveTo>
                <a:lnTo>
                  <a:pt x="0" y="0"/>
                </a:lnTo>
                <a:lnTo>
                  <a:pt x="0" y="219243"/>
                </a:lnTo>
                <a:lnTo>
                  <a:pt x="73576" y="219243"/>
                </a:lnTo>
                <a:lnTo>
                  <a:pt x="73576" y="0"/>
                </a:lnTo>
                <a:close/>
              </a:path>
            </a:pathLst>
          </a:custGeom>
          <a:solidFill>
            <a:srgbClr val="1F48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169817" y="177732"/>
            <a:ext cx="259079" cy="57785"/>
          </a:xfrm>
          <a:custGeom>
            <a:avLst/>
            <a:gdLst/>
            <a:ahLst/>
            <a:cxnLst/>
            <a:rect l="l" t="t" r="r" b="b"/>
            <a:pathLst>
              <a:path w="259079" h="57785">
                <a:moveTo>
                  <a:pt x="258777" y="0"/>
                </a:moveTo>
                <a:lnTo>
                  <a:pt x="0" y="0"/>
                </a:lnTo>
                <a:lnTo>
                  <a:pt x="0" y="57681"/>
                </a:lnTo>
                <a:lnTo>
                  <a:pt x="258777" y="57681"/>
                </a:lnTo>
                <a:lnTo>
                  <a:pt x="258777" y="0"/>
                </a:lnTo>
                <a:close/>
              </a:path>
            </a:pathLst>
          </a:custGeom>
          <a:solidFill>
            <a:srgbClr val="1F48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901722" y="177732"/>
            <a:ext cx="260985" cy="277495"/>
          </a:xfrm>
          <a:custGeom>
            <a:avLst/>
            <a:gdLst/>
            <a:ahLst/>
            <a:cxnLst/>
            <a:rect l="l" t="t" r="r" b="b"/>
            <a:pathLst>
              <a:path w="260984" h="277495">
                <a:moveTo>
                  <a:pt x="236335" y="0"/>
                </a:moveTo>
                <a:lnTo>
                  <a:pt x="95321" y="0"/>
                </a:lnTo>
                <a:lnTo>
                  <a:pt x="58221" y="5581"/>
                </a:lnTo>
                <a:lnTo>
                  <a:pt x="27922" y="21853"/>
                </a:lnTo>
                <a:lnTo>
                  <a:pt x="7492" y="48112"/>
                </a:lnTo>
                <a:lnTo>
                  <a:pt x="0" y="83651"/>
                </a:lnTo>
                <a:lnTo>
                  <a:pt x="7492" y="119201"/>
                </a:lnTo>
                <a:lnTo>
                  <a:pt x="27922" y="145453"/>
                </a:lnTo>
                <a:lnTo>
                  <a:pt x="58221" y="161713"/>
                </a:lnTo>
                <a:lnTo>
                  <a:pt x="95321" y="167287"/>
                </a:lnTo>
                <a:lnTo>
                  <a:pt x="158612" y="167287"/>
                </a:lnTo>
                <a:lnTo>
                  <a:pt x="170117" y="168642"/>
                </a:lnTo>
                <a:lnTo>
                  <a:pt x="179516" y="173065"/>
                </a:lnTo>
                <a:lnTo>
                  <a:pt x="185855" y="181095"/>
                </a:lnTo>
                <a:lnTo>
                  <a:pt x="188181" y="193273"/>
                </a:lnTo>
                <a:lnTo>
                  <a:pt x="185855" y="205450"/>
                </a:lnTo>
                <a:lnTo>
                  <a:pt x="179516" y="213469"/>
                </a:lnTo>
                <a:lnTo>
                  <a:pt x="170117" y="217879"/>
                </a:lnTo>
                <a:lnTo>
                  <a:pt x="158612" y="219227"/>
                </a:lnTo>
                <a:lnTo>
                  <a:pt x="10226" y="219227"/>
                </a:lnTo>
                <a:lnTo>
                  <a:pt x="10226" y="276924"/>
                </a:lnTo>
                <a:lnTo>
                  <a:pt x="165572" y="276924"/>
                </a:lnTo>
                <a:lnTo>
                  <a:pt x="202669" y="271357"/>
                </a:lnTo>
                <a:lnTo>
                  <a:pt x="232963" y="255111"/>
                </a:lnTo>
                <a:lnTo>
                  <a:pt x="253388" y="228869"/>
                </a:lnTo>
                <a:lnTo>
                  <a:pt x="260878" y="193315"/>
                </a:lnTo>
                <a:lnTo>
                  <a:pt x="253388" y="157776"/>
                </a:lnTo>
                <a:lnTo>
                  <a:pt x="232963" y="131502"/>
                </a:lnTo>
                <a:lnTo>
                  <a:pt x="202669" y="115211"/>
                </a:lnTo>
                <a:lnTo>
                  <a:pt x="165572" y="109621"/>
                </a:lnTo>
                <a:lnTo>
                  <a:pt x="104058" y="109621"/>
                </a:lnTo>
                <a:lnTo>
                  <a:pt x="92536" y="108266"/>
                </a:lnTo>
                <a:lnTo>
                  <a:pt x="83127" y="103844"/>
                </a:lnTo>
                <a:lnTo>
                  <a:pt x="76785" y="95818"/>
                </a:lnTo>
                <a:lnTo>
                  <a:pt x="74459" y="83651"/>
                </a:lnTo>
                <a:lnTo>
                  <a:pt x="76785" y="71471"/>
                </a:lnTo>
                <a:lnTo>
                  <a:pt x="83127" y="63447"/>
                </a:lnTo>
                <a:lnTo>
                  <a:pt x="92536" y="59032"/>
                </a:lnTo>
                <a:lnTo>
                  <a:pt x="104058" y="57681"/>
                </a:lnTo>
                <a:lnTo>
                  <a:pt x="236335" y="57681"/>
                </a:lnTo>
                <a:lnTo>
                  <a:pt x="236335" y="0"/>
                </a:lnTo>
                <a:close/>
              </a:path>
            </a:pathLst>
          </a:custGeom>
          <a:solidFill>
            <a:srgbClr val="1F48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197822" y="177732"/>
            <a:ext cx="557530" cy="277495"/>
          </a:xfrm>
          <a:custGeom>
            <a:avLst/>
            <a:gdLst/>
            <a:ahLst/>
            <a:cxnLst/>
            <a:rect l="l" t="t" r="r" b="b"/>
            <a:pathLst>
              <a:path w="557529" h="277495">
                <a:moveTo>
                  <a:pt x="73607" y="0"/>
                </a:moveTo>
                <a:lnTo>
                  <a:pt x="0" y="0"/>
                </a:lnTo>
                <a:lnTo>
                  <a:pt x="0" y="276924"/>
                </a:lnTo>
                <a:lnTo>
                  <a:pt x="73607" y="276924"/>
                </a:lnTo>
                <a:lnTo>
                  <a:pt x="73607" y="145468"/>
                </a:lnTo>
                <a:lnTo>
                  <a:pt x="157441" y="145468"/>
                </a:lnTo>
                <a:lnTo>
                  <a:pt x="151163" y="138462"/>
                </a:lnTo>
                <a:lnTo>
                  <a:pt x="157428" y="131471"/>
                </a:lnTo>
                <a:lnTo>
                  <a:pt x="73607" y="131471"/>
                </a:lnTo>
                <a:lnTo>
                  <a:pt x="73607" y="0"/>
                </a:lnTo>
                <a:close/>
              </a:path>
              <a:path w="557529" h="277495">
                <a:moveTo>
                  <a:pt x="157441" y="145468"/>
                </a:moveTo>
                <a:lnTo>
                  <a:pt x="73607" y="145468"/>
                </a:lnTo>
                <a:lnTo>
                  <a:pt x="191203" y="276924"/>
                </a:lnTo>
                <a:lnTo>
                  <a:pt x="313635" y="276924"/>
                </a:lnTo>
                <a:lnTo>
                  <a:pt x="324822" y="249208"/>
                </a:lnTo>
                <a:lnTo>
                  <a:pt x="250406" y="249208"/>
                </a:lnTo>
                <a:lnTo>
                  <a:pt x="157441" y="145468"/>
                </a:lnTo>
                <a:close/>
              </a:path>
              <a:path w="557529" h="277495">
                <a:moveTo>
                  <a:pt x="469785" y="68091"/>
                </a:moveTo>
                <a:lnTo>
                  <a:pt x="397924" y="68091"/>
                </a:lnTo>
                <a:lnTo>
                  <a:pt x="459130" y="221643"/>
                </a:lnTo>
                <a:lnTo>
                  <a:pt x="361836" y="221643"/>
                </a:lnTo>
                <a:lnTo>
                  <a:pt x="384931" y="276924"/>
                </a:lnTo>
                <a:lnTo>
                  <a:pt x="557035" y="276924"/>
                </a:lnTo>
                <a:lnTo>
                  <a:pt x="469785" y="68091"/>
                </a:lnTo>
                <a:close/>
              </a:path>
              <a:path w="557529" h="277495">
                <a:moveTo>
                  <a:pt x="441337" y="0"/>
                </a:moveTo>
                <a:lnTo>
                  <a:pt x="354511" y="0"/>
                </a:lnTo>
                <a:lnTo>
                  <a:pt x="250406" y="249208"/>
                </a:lnTo>
                <a:lnTo>
                  <a:pt x="324822" y="249208"/>
                </a:lnTo>
                <a:lnTo>
                  <a:pt x="397924" y="68091"/>
                </a:lnTo>
                <a:lnTo>
                  <a:pt x="469785" y="68091"/>
                </a:lnTo>
                <a:lnTo>
                  <a:pt x="441337" y="0"/>
                </a:lnTo>
                <a:close/>
              </a:path>
              <a:path w="557529" h="277495">
                <a:moveTo>
                  <a:pt x="275267" y="0"/>
                </a:moveTo>
                <a:lnTo>
                  <a:pt x="191203" y="0"/>
                </a:lnTo>
                <a:lnTo>
                  <a:pt x="73607" y="131471"/>
                </a:lnTo>
                <a:lnTo>
                  <a:pt x="157428" y="131471"/>
                </a:lnTo>
                <a:lnTo>
                  <a:pt x="275267" y="0"/>
                </a:lnTo>
                <a:close/>
              </a:path>
            </a:pathLst>
          </a:custGeom>
          <a:solidFill>
            <a:srgbClr val="1F48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027069" y="515590"/>
            <a:ext cx="1572295" cy="1107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9802442" y="7348348"/>
            <a:ext cx="449580" cy="21082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150" spc="15" dirty="0">
                <a:solidFill>
                  <a:srgbClr val="7F7F7F"/>
                </a:solidFill>
                <a:latin typeface="Helvetica"/>
                <a:cs typeface="Helvetica"/>
              </a:rPr>
              <a:t>17</a:t>
            </a:r>
            <a:r>
              <a:rPr sz="1150" spc="-175" dirty="0">
                <a:solidFill>
                  <a:srgbClr val="7F7F7F"/>
                </a:solidFill>
                <a:latin typeface="Helvetica"/>
                <a:cs typeface="Helvetica"/>
              </a:rPr>
              <a:t> </a:t>
            </a:r>
            <a:r>
              <a:rPr sz="1150" spc="5" dirty="0">
                <a:solidFill>
                  <a:srgbClr val="7F7F7F"/>
                </a:solidFill>
                <a:latin typeface="Helvetica"/>
                <a:cs typeface="Helvetica"/>
              </a:rPr>
              <a:t>/</a:t>
            </a:r>
            <a:r>
              <a:rPr sz="1150" spc="-175" dirty="0">
                <a:solidFill>
                  <a:srgbClr val="7F7F7F"/>
                </a:solidFill>
                <a:latin typeface="Helvetica"/>
                <a:cs typeface="Helvetica"/>
              </a:rPr>
              <a:t> </a:t>
            </a:r>
            <a:r>
              <a:rPr sz="1150" spc="15" dirty="0">
                <a:solidFill>
                  <a:srgbClr val="7F7F7F"/>
                </a:solidFill>
                <a:latin typeface="Helvetica"/>
                <a:cs typeface="Helvetica"/>
              </a:rPr>
              <a:t>17</a:t>
            </a:r>
            <a:endParaRPr sz="115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534165003"/>
      </p:ext>
    </p:extLst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정리 및 예습</a:t>
            </a:r>
          </a:p>
        </p:txBody>
      </p:sp>
      <p:sp>
        <p:nvSpPr>
          <p:cNvPr id="10" name="object 8"/>
          <p:cNvSpPr txBox="1"/>
          <p:nvPr/>
        </p:nvSpPr>
        <p:spPr>
          <a:xfrm>
            <a:off x="2742387" y="2028825"/>
            <a:ext cx="6870699" cy="12312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387985">
              <a:lnSpc>
                <a:spcPct val="114900"/>
              </a:lnSpc>
            </a:pPr>
            <a:r>
              <a:rPr lang="ko-KR" altLang="en-US" sz="2150" spc="-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본 강의 학습 목표</a:t>
            </a:r>
            <a:r>
              <a:rPr lang="en-US" altLang="ko-KR" sz="2150" spc="-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: </a:t>
            </a:r>
          </a:p>
          <a:p>
            <a:pPr marL="962025" marR="942975" indent="-342900">
              <a:lnSpc>
                <a:spcPct val="114900"/>
              </a:lnSpc>
              <a:spcBef>
                <a:spcPts val="650"/>
              </a:spcBef>
              <a:buFont typeface="Wingdings" panose="05000000000000000000" pitchFamily="2" charset="2"/>
              <a:buChar char="l"/>
            </a:pPr>
            <a:r>
              <a:rPr lang="ko-KR" altLang="en-US" sz="2150" spc="-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매개 변수와 </a:t>
            </a:r>
            <a:r>
              <a:rPr lang="ko-KR" altLang="en-US" sz="2150" spc="-5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반환값을</a:t>
            </a:r>
            <a:r>
              <a:rPr lang="ko-KR" altLang="en-US" sz="2150" spc="-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 가진 함수를 </a:t>
            </a:r>
            <a:br>
              <a:rPr lang="en-US" altLang="ko-KR" sz="2150" spc="-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</a:br>
            <a:r>
              <a:rPr lang="ko-KR" altLang="en-US" sz="2150" spc="-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이해하고 사용할 수 있다</a:t>
            </a:r>
            <a:r>
              <a:rPr lang="en-US" altLang="ko-KR" sz="2150" spc="-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.  </a:t>
            </a:r>
          </a:p>
        </p:txBody>
      </p:sp>
      <p:sp>
        <p:nvSpPr>
          <p:cNvPr id="11" name="object 8"/>
          <p:cNvSpPr txBox="1"/>
          <p:nvPr/>
        </p:nvSpPr>
        <p:spPr>
          <a:xfrm>
            <a:off x="2755900" y="4480507"/>
            <a:ext cx="6870699" cy="20819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387985">
              <a:lnSpc>
                <a:spcPct val="114900"/>
              </a:lnSpc>
            </a:pPr>
            <a:r>
              <a:rPr lang="ko-KR" altLang="en-US" sz="2150" spc="-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다음 강의 학습 목표</a:t>
            </a:r>
            <a:r>
              <a:rPr lang="en-US" altLang="ko-KR" sz="2150" spc="-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: </a:t>
            </a:r>
          </a:p>
          <a:p>
            <a:pPr marL="962025" marR="942975" indent="-342900">
              <a:lnSpc>
                <a:spcPct val="114900"/>
              </a:lnSpc>
              <a:spcBef>
                <a:spcPts val="650"/>
              </a:spcBef>
              <a:buFont typeface="Wingdings" panose="05000000000000000000" pitchFamily="2" charset="2"/>
              <a:buChar char="l"/>
            </a:pPr>
            <a:r>
              <a:rPr lang="ko-KR" altLang="en-US" sz="2150" spc="-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함수를 사용하여 </a:t>
            </a:r>
            <a:r>
              <a:rPr lang="ko-KR" altLang="en-US" sz="2150" spc="-5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휴보</a:t>
            </a:r>
            <a:r>
              <a:rPr lang="ko-KR" altLang="en-US" sz="2150" spc="-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 로봇이 </a:t>
            </a:r>
            <a:r>
              <a:rPr lang="ko-KR" altLang="en-US" sz="2150" spc="-5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비퍼들을</a:t>
            </a:r>
            <a:r>
              <a:rPr lang="ko-KR" altLang="en-US" sz="2150" spc="-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 줍는 프로그램을 </a:t>
            </a:r>
            <a:r>
              <a:rPr lang="ko-KR" altLang="en-US" sz="2150" spc="-5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모듈러하게</a:t>
            </a:r>
            <a:r>
              <a:rPr lang="ko-KR" altLang="en-US" sz="2150" spc="-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 작성할 수 있다</a:t>
            </a:r>
            <a:r>
              <a:rPr lang="en-US" altLang="ko-KR" sz="2150" spc="-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.  </a:t>
            </a:r>
          </a:p>
          <a:p>
            <a:pPr marL="962025" marR="942975" indent="-342900">
              <a:lnSpc>
                <a:spcPct val="114900"/>
              </a:lnSpc>
              <a:spcBef>
                <a:spcPts val="650"/>
              </a:spcBef>
              <a:buFont typeface="Wingdings" panose="05000000000000000000" pitchFamily="2" charset="2"/>
              <a:buChar char="l"/>
            </a:pPr>
            <a:r>
              <a:rPr lang="ko-KR" altLang="en-US" sz="2150" spc="-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함수를 사용하여 색의 밝기 측정 및 디지털 사진을 흑백 모드로 변환할 수 있다</a:t>
            </a:r>
            <a:r>
              <a:rPr lang="en-US" altLang="ko-KR" sz="2150" spc="-5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.  </a:t>
            </a:r>
            <a:endParaRPr lang="en-US" altLang="ko-KR" sz="2150" spc="-5" dirty="0">
              <a:latin typeface="나눔스퀘어" panose="020B0600000101010101" pitchFamily="50" charset="-127"/>
              <a:ea typeface="나눔스퀘어" panose="020B0600000101010101" pitchFamily="50" charset="-127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4000090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7007" y="217223"/>
            <a:ext cx="3143293" cy="426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ko-KR" altLang="en-US" spc="10" dirty="0"/>
              <a:t>함수</a:t>
            </a:r>
            <a:endParaRPr spc="10" dirty="0"/>
          </a:p>
        </p:txBody>
      </p:sp>
      <p:sp>
        <p:nvSpPr>
          <p:cNvPr id="3" name="object 3"/>
          <p:cNvSpPr txBox="1"/>
          <p:nvPr/>
        </p:nvSpPr>
        <p:spPr>
          <a:xfrm>
            <a:off x="593856" y="815210"/>
            <a:ext cx="9136380" cy="11414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4900"/>
              </a:lnSpc>
            </a:pPr>
            <a:r>
              <a:rPr lang="ko-KR" altLang="en-US" sz="2150" b="1" spc="-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함수</a:t>
            </a:r>
            <a:r>
              <a:rPr lang="en-US" altLang="ko-KR" sz="2150" b="1" spc="-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(Function)</a:t>
            </a:r>
            <a:r>
              <a:rPr lang="ko-KR" altLang="en-US" sz="2150" spc="-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라는 이름은 수학에서 비롯되었습니다</a:t>
            </a:r>
            <a:r>
              <a:rPr lang="en-US" altLang="ko-KR" sz="2150" spc="-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.</a:t>
            </a:r>
          </a:p>
          <a:p>
            <a:pPr marL="12700" marR="5080">
              <a:lnSpc>
                <a:spcPct val="114900"/>
              </a:lnSpc>
            </a:pPr>
            <a:r>
              <a:rPr lang="ko-KR" altLang="en-US" sz="2150" spc="-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수학에서의 함수의 정의는 한 집합의 임의의 한 원소를</a:t>
            </a:r>
            <a:r>
              <a:rPr lang="en-US" altLang="ko-KR" sz="2150" spc="-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, </a:t>
            </a:r>
            <a:r>
              <a:rPr lang="ko-KR" altLang="en-US" sz="2150" spc="-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다른 집합의 오직 한 원소에 대응시키는 대응 관계입니다</a:t>
            </a:r>
            <a:r>
              <a:rPr lang="en-US" altLang="ko-KR" sz="2150" spc="-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.</a:t>
            </a:r>
            <a:endParaRPr sz="2150" dirty="0">
              <a:latin typeface="Helvetica"/>
              <a:cs typeface="Helvetic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object 8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593856" y="3411334"/>
                <a:ext cx="9401044" cy="3227294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 marL="12700" marR="5080">
                  <a:lnSpc>
                    <a:spcPct val="158600"/>
                  </a:lnSpc>
                </a:pPr>
                <a:r>
                  <a:rPr lang="ko-KR" altLang="en-US" spc="-1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이 예시에서 </a:t>
                </a:r>
                <a14:m>
                  <m:oMath xmlns:m="http://schemas.openxmlformats.org/officeDocument/2006/math">
                    <m:r>
                      <a:rPr lang="ko-KR" altLang="en-US" b="0" i="1" spc="-1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ko-KR" altLang="en-US" spc="-1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는 함수의 </a:t>
                </a:r>
                <a:r>
                  <a:rPr lang="ko-KR" altLang="en-US" b="1" spc="-1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인자</a:t>
                </a:r>
                <a:r>
                  <a:rPr lang="en-US" altLang="ko-KR" b="1" spc="-1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(Argument)</a:t>
                </a:r>
                <a:r>
                  <a:rPr lang="ko-KR" altLang="en-US" spc="-1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이고</a:t>
                </a:r>
                <a:r>
                  <a:rPr lang="en-US" altLang="ko-KR" spc="-1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ko-KR" b="0" i="1" spc="-1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b="0" i="1" spc="-1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pc="-1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pc="-1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pc="-1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는 함수의 </a:t>
                </a:r>
                <a:r>
                  <a:rPr lang="ko-KR" altLang="en-US" b="1" spc="-1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결과</a:t>
                </a:r>
                <a:r>
                  <a:rPr lang="ko-KR" altLang="en-US" spc="-1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입니다</a:t>
                </a:r>
                <a:r>
                  <a:rPr lang="en-US" altLang="ko-KR" spc="-1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.</a:t>
                </a:r>
              </a:p>
              <a:p>
                <a:pPr marL="12700" marR="5080">
                  <a:lnSpc>
                    <a:spcPct val="158600"/>
                  </a:lnSpc>
                </a:pPr>
                <a:r>
                  <a:rPr lang="en-US" altLang="ko-KR" spc="-1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Python</a:t>
                </a:r>
                <a:r>
                  <a:rPr lang="ko-KR" altLang="en-US" spc="-1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에서의 함수 역시 </a:t>
                </a:r>
                <a:r>
                  <a:rPr lang="ko-KR" altLang="en-US" b="1" spc="-1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인자</a:t>
                </a:r>
                <a:r>
                  <a:rPr lang="ko-KR" altLang="en-US" spc="-1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를 전달받아</a:t>
                </a:r>
                <a:r>
                  <a:rPr lang="en-US" altLang="ko-KR" spc="-1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</a:t>
                </a:r>
                <a:r>
                  <a:rPr lang="ko-KR" altLang="en-US" b="1" spc="-1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결과</a:t>
                </a:r>
                <a:r>
                  <a:rPr lang="ko-KR" altLang="en-US" spc="-1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를 반환합니다</a:t>
                </a:r>
                <a:r>
                  <a:rPr lang="en-US" altLang="ko-KR" spc="-1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.</a:t>
                </a:r>
              </a:p>
              <a:p>
                <a:pPr marL="12700" marR="5080">
                  <a:lnSpc>
                    <a:spcPct val="158600"/>
                  </a:lnSpc>
                </a:pPr>
                <a:r>
                  <a:rPr lang="en-US" b="1" spc="20" dirty="0" err="1">
                    <a:solidFill>
                      <a:srgbClr val="007F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def</a:t>
                </a:r>
                <a:r>
                  <a:rPr lang="en-US" b="1" spc="-40" dirty="0">
                    <a:solidFill>
                      <a:srgbClr val="007F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spc="20" dirty="0">
                    <a:solidFill>
                      <a:srgbClr val="0000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to_radians</a:t>
                </a:r>
                <a:r>
                  <a:rPr lang="en-US" spc="2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(deg):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376555">
                  <a:lnSpc>
                    <a:spcPct val="100000"/>
                  </a:lnSpc>
                  <a:spcBef>
                    <a:spcPts val="140"/>
                  </a:spcBef>
                </a:pPr>
                <a:r>
                  <a:rPr lang="en-US" b="1" spc="20" dirty="0">
                    <a:solidFill>
                      <a:srgbClr val="007F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return </a:t>
                </a:r>
                <a:r>
                  <a:rPr lang="en-US" spc="2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(deg / 180.0) </a:t>
                </a:r>
                <a:r>
                  <a:rPr lang="en-US" spc="30" baseline="-9456" dirty="0">
                    <a:solidFill>
                      <a:srgbClr val="666666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*</a:t>
                </a:r>
                <a:r>
                  <a:rPr lang="en-US" spc="-37" baseline="-9456" dirty="0">
                    <a:solidFill>
                      <a:srgbClr val="666666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spc="2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math</a:t>
                </a:r>
                <a:r>
                  <a:rPr lang="en-US" spc="20" dirty="0">
                    <a:solidFill>
                      <a:srgbClr val="666666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.</a:t>
                </a:r>
                <a:r>
                  <a:rPr lang="en-US" spc="2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pi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12700">
                  <a:lnSpc>
                    <a:spcPct val="100000"/>
                  </a:lnSpc>
                  <a:spcBef>
                    <a:spcPts val="1450"/>
                  </a:spcBef>
                </a:pPr>
                <a:r>
                  <a:rPr lang="en-US" b="1" spc="20" dirty="0">
                    <a:solidFill>
                      <a:srgbClr val="00007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&gt;&gt;&gt; </a:t>
                </a:r>
                <a:r>
                  <a:rPr lang="en-US" spc="2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a </a:t>
                </a:r>
                <a:r>
                  <a:rPr lang="en-US" spc="20" dirty="0">
                    <a:solidFill>
                      <a:srgbClr val="666666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=</a:t>
                </a:r>
                <a:r>
                  <a:rPr lang="en-US" spc="-40" dirty="0">
                    <a:solidFill>
                      <a:srgbClr val="666666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spc="2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to_radians(90)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12700" marR="5541010">
                  <a:lnSpc>
                    <a:spcPts val="2970"/>
                  </a:lnSpc>
                  <a:spcBef>
                    <a:spcPts val="114"/>
                  </a:spcBef>
                </a:pPr>
                <a:r>
                  <a:rPr lang="en-US" b="1" spc="20" dirty="0">
                    <a:solidFill>
                      <a:srgbClr val="00007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&gt;&gt;&gt; </a:t>
                </a:r>
                <a:r>
                  <a:rPr lang="en-US" b="1" spc="20" dirty="0">
                    <a:solidFill>
                      <a:srgbClr val="007F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print</a:t>
                </a:r>
                <a:r>
                  <a:rPr lang="en-US" spc="2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(a)  </a:t>
                </a:r>
                <a:r>
                  <a:rPr lang="en-US" spc="20" dirty="0">
                    <a:solidFill>
                      <a:srgbClr val="87878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1.5707963267948966</a:t>
                </a:r>
                <a:endParaRPr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8" name="object 8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93856" y="3411334"/>
                <a:ext cx="9401044" cy="3227294"/>
              </a:xfrm>
              <a:prstGeom prst="rect">
                <a:avLst/>
              </a:prstGeom>
              <a:blipFill rotWithShape="0">
                <a:blip r:embed="rId2"/>
                <a:stretch>
                  <a:fillRect l="-1620" b="-39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object 9"/>
          <p:cNvSpPr/>
          <p:nvPr/>
        </p:nvSpPr>
        <p:spPr>
          <a:xfrm>
            <a:off x="9776420" y="177732"/>
            <a:ext cx="73660" cy="277495"/>
          </a:xfrm>
          <a:custGeom>
            <a:avLst/>
            <a:gdLst/>
            <a:ahLst/>
            <a:cxnLst/>
            <a:rect l="l" t="t" r="r" b="b"/>
            <a:pathLst>
              <a:path w="73659" h="277495">
                <a:moveTo>
                  <a:pt x="0" y="0"/>
                </a:moveTo>
                <a:lnTo>
                  <a:pt x="73591" y="0"/>
                </a:lnTo>
                <a:lnTo>
                  <a:pt x="73591" y="276936"/>
                </a:lnTo>
                <a:lnTo>
                  <a:pt x="0" y="276936"/>
                </a:lnTo>
                <a:lnTo>
                  <a:pt x="0" y="0"/>
                </a:lnTo>
                <a:close/>
              </a:path>
            </a:pathLst>
          </a:custGeom>
          <a:solidFill>
            <a:srgbClr val="1F48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262420" y="235413"/>
            <a:ext cx="73660" cy="219710"/>
          </a:xfrm>
          <a:custGeom>
            <a:avLst/>
            <a:gdLst/>
            <a:ahLst/>
            <a:cxnLst/>
            <a:rect l="l" t="t" r="r" b="b"/>
            <a:pathLst>
              <a:path w="73659" h="219709">
                <a:moveTo>
                  <a:pt x="73576" y="0"/>
                </a:moveTo>
                <a:lnTo>
                  <a:pt x="0" y="0"/>
                </a:lnTo>
                <a:lnTo>
                  <a:pt x="0" y="219243"/>
                </a:lnTo>
                <a:lnTo>
                  <a:pt x="73576" y="219243"/>
                </a:lnTo>
                <a:lnTo>
                  <a:pt x="73576" y="0"/>
                </a:lnTo>
                <a:close/>
              </a:path>
            </a:pathLst>
          </a:custGeom>
          <a:solidFill>
            <a:srgbClr val="1F48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0169817" y="177732"/>
            <a:ext cx="259079" cy="57785"/>
          </a:xfrm>
          <a:custGeom>
            <a:avLst/>
            <a:gdLst/>
            <a:ahLst/>
            <a:cxnLst/>
            <a:rect l="l" t="t" r="r" b="b"/>
            <a:pathLst>
              <a:path w="259079" h="57785">
                <a:moveTo>
                  <a:pt x="258777" y="0"/>
                </a:moveTo>
                <a:lnTo>
                  <a:pt x="0" y="0"/>
                </a:lnTo>
                <a:lnTo>
                  <a:pt x="0" y="57681"/>
                </a:lnTo>
                <a:lnTo>
                  <a:pt x="258777" y="57681"/>
                </a:lnTo>
                <a:lnTo>
                  <a:pt x="258777" y="0"/>
                </a:lnTo>
                <a:close/>
              </a:path>
            </a:pathLst>
          </a:custGeom>
          <a:solidFill>
            <a:srgbClr val="1F48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901722" y="177732"/>
            <a:ext cx="260985" cy="277495"/>
          </a:xfrm>
          <a:custGeom>
            <a:avLst/>
            <a:gdLst/>
            <a:ahLst/>
            <a:cxnLst/>
            <a:rect l="l" t="t" r="r" b="b"/>
            <a:pathLst>
              <a:path w="260984" h="277495">
                <a:moveTo>
                  <a:pt x="236335" y="0"/>
                </a:moveTo>
                <a:lnTo>
                  <a:pt x="95321" y="0"/>
                </a:lnTo>
                <a:lnTo>
                  <a:pt x="58221" y="5581"/>
                </a:lnTo>
                <a:lnTo>
                  <a:pt x="27922" y="21853"/>
                </a:lnTo>
                <a:lnTo>
                  <a:pt x="7492" y="48112"/>
                </a:lnTo>
                <a:lnTo>
                  <a:pt x="0" y="83651"/>
                </a:lnTo>
                <a:lnTo>
                  <a:pt x="7492" y="119201"/>
                </a:lnTo>
                <a:lnTo>
                  <a:pt x="27922" y="145453"/>
                </a:lnTo>
                <a:lnTo>
                  <a:pt x="58221" y="161713"/>
                </a:lnTo>
                <a:lnTo>
                  <a:pt x="95321" y="167287"/>
                </a:lnTo>
                <a:lnTo>
                  <a:pt x="158612" y="167287"/>
                </a:lnTo>
                <a:lnTo>
                  <a:pt x="170117" y="168642"/>
                </a:lnTo>
                <a:lnTo>
                  <a:pt x="179516" y="173065"/>
                </a:lnTo>
                <a:lnTo>
                  <a:pt x="185855" y="181095"/>
                </a:lnTo>
                <a:lnTo>
                  <a:pt x="188181" y="193273"/>
                </a:lnTo>
                <a:lnTo>
                  <a:pt x="185855" y="205450"/>
                </a:lnTo>
                <a:lnTo>
                  <a:pt x="179516" y="213469"/>
                </a:lnTo>
                <a:lnTo>
                  <a:pt x="170117" y="217879"/>
                </a:lnTo>
                <a:lnTo>
                  <a:pt x="158612" y="219227"/>
                </a:lnTo>
                <a:lnTo>
                  <a:pt x="10226" y="219227"/>
                </a:lnTo>
                <a:lnTo>
                  <a:pt x="10226" y="276924"/>
                </a:lnTo>
                <a:lnTo>
                  <a:pt x="165572" y="276924"/>
                </a:lnTo>
                <a:lnTo>
                  <a:pt x="202669" y="271357"/>
                </a:lnTo>
                <a:lnTo>
                  <a:pt x="232963" y="255111"/>
                </a:lnTo>
                <a:lnTo>
                  <a:pt x="253388" y="228869"/>
                </a:lnTo>
                <a:lnTo>
                  <a:pt x="260878" y="193315"/>
                </a:lnTo>
                <a:lnTo>
                  <a:pt x="253388" y="157776"/>
                </a:lnTo>
                <a:lnTo>
                  <a:pt x="232963" y="131502"/>
                </a:lnTo>
                <a:lnTo>
                  <a:pt x="202669" y="115211"/>
                </a:lnTo>
                <a:lnTo>
                  <a:pt x="165572" y="109621"/>
                </a:lnTo>
                <a:lnTo>
                  <a:pt x="104058" y="109621"/>
                </a:lnTo>
                <a:lnTo>
                  <a:pt x="92536" y="108266"/>
                </a:lnTo>
                <a:lnTo>
                  <a:pt x="83127" y="103844"/>
                </a:lnTo>
                <a:lnTo>
                  <a:pt x="76785" y="95818"/>
                </a:lnTo>
                <a:lnTo>
                  <a:pt x="74459" y="83651"/>
                </a:lnTo>
                <a:lnTo>
                  <a:pt x="76785" y="71471"/>
                </a:lnTo>
                <a:lnTo>
                  <a:pt x="83127" y="63447"/>
                </a:lnTo>
                <a:lnTo>
                  <a:pt x="92536" y="59032"/>
                </a:lnTo>
                <a:lnTo>
                  <a:pt x="104058" y="57681"/>
                </a:lnTo>
                <a:lnTo>
                  <a:pt x="236335" y="57681"/>
                </a:lnTo>
                <a:lnTo>
                  <a:pt x="236335" y="0"/>
                </a:lnTo>
                <a:close/>
              </a:path>
            </a:pathLst>
          </a:custGeom>
          <a:solidFill>
            <a:srgbClr val="1F48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197822" y="177732"/>
            <a:ext cx="557530" cy="277495"/>
          </a:xfrm>
          <a:custGeom>
            <a:avLst/>
            <a:gdLst/>
            <a:ahLst/>
            <a:cxnLst/>
            <a:rect l="l" t="t" r="r" b="b"/>
            <a:pathLst>
              <a:path w="557529" h="277495">
                <a:moveTo>
                  <a:pt x="73607" y="0"/>
                </a:moveTo>
                <a:lnTo>
                  <a:pt x="0" y="0"/>
                </a:lnTo>
                <a:lnTo>
                  <a:pt x="0" y="276924"/>
                </a:lnTo>
                <a:lnTo>
                  <a:pt x="73607" y="276924"/>
                </a:lnTo>
                <a:lnTo>
                  <a:pt x="73607" y="145468"/>
                </a:lnTo>
                <a:lnTo>
                  <a:pt x="157441" y="145468"/>
                </a:lnTo>
                <a:lnTo>
                  <a:pt x="151163" y="138462"/>
                </a:lnTo>
                <a:lnTo>
                  <a:pt x="157428" y="131471"/>
                </a:lnTo>
                <a:lnTo>
                  <a:pt x="73607" y="131471"/>
                </a:lnTo>
                <a:lnTo>
                  <a:pt x="73607" y="0"/>
                </a:lnTo>
                <a:close/>
              </a:path>
              <a:path w="557529" h="277495">
                <a:moveTo>
                  <a:pt x="157441" y="145468"/>
                </a:moveTo>
                <a:lnTo>
                  <a:pt x="73607" y="145468"/>
                </a:lnTo>
                <a:lnTo>
                  <a:pt x="191203" y="276924"/>
                </a:lnTo>
                <a:lnTo>
                  <a:pt x="313635" y="276924"/>
                </a:lnTo>
                <a:lnTo>
                  <a:pt x="324822" y="249208"/>
                </a:lnTo>
                <a:lnTo>
                  <a:pt x="250406" y="249208"/>
                </a:lnTo>
                <a:lnTo>
                  <a:pt x="157441" y="145468"/>
                </a:lnTo>
                <a:close/>
              </a:path>
              <a:path w="557529" h="277495">
                <a:moveTo>
                  <a:pt x="469785" y="68091"/>
                </a:moveTo>
                <a:lnTo>
                  <a:pt x="397924" y="68091"/>
                </a:lnTo>
                <a:lnTo>
                  <a:pt x="459130" y="221643"/>
                </a:lnTo>
                <a:lnTo>
                  <a:pt x="361836" y="221643"/>
                </a:lnTo>
                <a:lnTo>
                  <a:pt x="384931" y="276924"/>
                </a:lnTo>
                <a:lnTo>
                  <a:pt x="557035" y="276924"/>
                </a:lnTo>
                <a:lnTo>
                  <a:pt x="469785" y="68091"/>
                </a:lnTo>
                <a:close/>
              </a:path>
              <a:path w="557529" h="277495">
                <a:moveTo>
                  <a:pt x="441337" y="0"/>
                </a:moveTo>
                <a:lnTo>
                  <a:pt x="354511" y="0"/>
                </a:lnTo>
                <a:lnTo>
                  <a:pt x="250406" y="249208"/>
                </a:lnTo>
                <a:lnTo>
                  <a:pt x="324822" y="249208"/>
                </a:lnTo>
                <a:lnTo>
                  <a:pt x="397924" y="68091"/>
                </a:lnTo>
                <a:lnTo>
                  <a:pt x="469785" y="68091"/>
                </a:lnTo>
                <a:lnTo>
                  <a:pt x="441337" y="0"/>
                </a:lnTo>
                <a:close/>
              </a:path>
              <a:path w="557529" h="277495">
                <a:moveTo>
                  <a:pt x="275267" y="0"/>
                </a:moveTo>
                <a:lnTo>
                  <a:pt x="191203" y="0"/>
                </a:lnTo>
                <a:lnTo>
                  <a:pt x="73607" y="131471"/>
                </a:lnTo>
                <a:lnTo>
                  <a:pt x="157428" y="131471"/>
                </a:lnTo>
                <a:lnTo>
                  <a:pt x="275267" y="0"/>
                </a:lnTo>
                <a:close/>
              </a:path>
            </a:pathLst>
          </a:custGeom>
          <a:solidFill>
            <a:srgbClr val="1F48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027069" y="515590"/>
            <a:ext cx="1572295" cy="1107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9885581" y="7348348"/>
            <a:ext cx="366395" cy="21082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150" spc="15" dirty="0">
                <a:solidFill>
                  <a:srgbClr val="7F7F7F"/>
                </a:solidFill>
                <a:latin typeface="Helvetica"/>
                <a:cs typeface="Helvetica"/>
              </a:rPr>
              <a:t>3</a:t>
            </a:r>
            <a:r>
              <a:rPr sz="1150" spc="-175" dirty="0">
                <a:solidFill>
                  <a:srgbClr val="7F7F7F"/>
                </a:solidFill>
                <a:latin typeface="Helvetica"/>
                <a:cs typeface="Helvetica"/>
              </a:rPr>
              <a:t> </a:t>
            </a:r>
            <a:r>
              <a:rPr sz="1150" spc="5" dirty="0">
                <a:solidFill>
                  <a:srgbClr val="7F7F7F"/>
                </a:solidFill>
                <a:latin typeface="Helvetica"/>
                <a:cs typeface="Helvetica"/>
              </a:rPr>
              <a:t>/</a:t>
            </a:r>
            <a:r>
              <a:rPr sz="1150" spc="-175" dirty="0">
                <a:solidFill>
                  <a:srgbClr val="7F7F7F"/>
                </a:solidFill>
                <a:latin typeface="Helvetica"/>
                <a:cs typeface="Helvetica"/>
              </a:rPr>
              <a:t> </a:t>
            </a:r>
            <a:r>
              <a:rPr sz="1150" spc="15" dirty="0">
                <a:solidFill>
                  <a:srgbClr val="7F7F7F"/>
                </a:solidFill>
                <a:latin typeface="Helvetica"/>
                <a:cs typeface="Helvetica"/>
              </a:rPr>
              <a:t>17</a:t>
            </a:r>
            <a:endParaRPr sz="1150">
              <a:latin typeface="Helvetica"/>
              <a:cs typeface="Helvetic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4003908" y="2053039"/>
                <a:ext cx="2316275" cy="11403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 :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ℝ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 →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ℝ</m:t>
                      </m:r>
                    </m:oMath>
                  </m:oMathPara>
                </a14:m>
                <a:endParaRPr lang="en-US" altLang="ko-KR" sz="2400" b="0" i="1" dirty="0">
                  <a:latin typeface="Cambria Math" panose="02040503050406030204" pitchFamily="18" charset="0"/>
                </a:endParaRPr>
              </a:p>
              <a:p>
                <a:endParaRPr lang="en-US" altLang="ko-KR" sz="9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 →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 × </m:t>
                      </m:r>
                      <m:f>
                        <m:f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180.0</m:t>
                          </m:r>
                        </m:den>
                      </m:f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3908" y="2053039"/>
                <a:ext cx="2316275" cy="114031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3307753"/>
      </p:ext>
    </p:extLst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7007" y="217223"/>
            <a:ext cx="4286293" cy="426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ko-KR" altLang="en-US" spc="10" dirty="0"/>
              <a:t>유용한 함수</a:t>
            </a:r>
            <a:endParaRPr spc="10" dirty="0"/>
          </a:p>
        </p:txBody>
      </p:sp>
      <p:sp>
        <p:nvSpPr>
          <p:cNvPr id="3" name="object 3"/>
          <p:cNvSpPr txBox="1"/>
          <p:nvPr/>
        </p:nvSpPr>
        <p:spPr>
          <a:xfrm>
            <a:off x="593856" y="864031"/>
            <a:ext cx="8152765" cy="827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ko-KR" sz="2150" spc="-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Python</a:t>
            </a:r>
            <a:r>
              <a:rPr lang="ko-KR" altLang="en-US" sz="2150" spc="-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은 많은 </a:t>
            </a:r>
            <a:r>
              <a:rPr lang="ko-KR" altLang="en-US" sz="2150" spc="-10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내장 함수</a:t>
            </a:r>
            <a:r>
              <a:rPr lang="ko-KR" altLang="en-US" sz="2150" spc="-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를 제공하고 있습니다</a:t>
            </a:r>
            <a:r>
              <a:rPr lang="en-US" altLang="ko-KR" sz="2150" spc="-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.</a:t>
            </a:r>
          </a:p>
          <a:p>
            <a:pPr marL="12700">
              <a:lnSpc>
                <a:spcPct val="150000"/>
              </a:lnSpc>
            </a:pPr>
            <a:r>
              <a:rPr lang="ko-KR" altLang="en-US" sz="2150" b="1" spc="-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형 변환 함수</a:t>
            </a:r>
            <a:r>
              <a:rPr lang="ko-KR" altLang="en-US" sz="2150" spc="-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는 객체의 형태를 다른 형태로 바꿔주는 함수입니다</a:t>
            </a:r>
            <a:r>
              <a:rPr lang="en-US" altLang="ko-KR" sz="2150" spc="-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.</a:t>
            </a:r>
            <a:endParaRPr sz="2350" dirty="0">
              <a:latin typeface="나눔스퀘어"/>
              <a:cs typeface="나눔스퀘어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776420" y="177732"/>
            <a:ext cx="73660" cy="277495"/>
          </a:xfrm>
          <a:custGeom>
            <a:avLst/>
            <a:gdLst/>
            <a:ahLst/>
            <a:cxnLst/>
            <a:rect l="l" t="t" r="r" b="b"/>
            <a:pathLst>
              <a:path w="73659" h="277495">
                <a:moveTo>
                  <a:pt x="0" y="0"/>
                </a:moveTo>
                <a:lnTo>
                  <a:pt x="73591" y="0"/>
                </a:lnTo>
                <a:lnTo>
                  <a:pt x="73591" y="276936"/>
                </a:lnTo>
                <a:lnTo>
                  <a:pt x="0" y="276936"/>
                </a:lnTo>
                <a:lnTo>
                  <a:pt x="0" y="0"/>
                </a:lnTo>
                <a:close/>
              </a:path>
            </a:pathLst>
          </a:custGeom>
          <a:solidFill>
            <a:srgbClr val="1F48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262420" y="235413"/>
            <a:ext cx="73660" cy="219710"/>
          </a:xfrm>
          <a:custGeom>
            <a:avLst/>
            <a:gdLst/>
            <a:ahLst/>
            <a:cxnLst/>
            <a:rect l="l" t="t" r="r" b="b"/>
            <a:pathLst>
              <a:path w="73659" h="219709">
                <a:moveTo>
                  <a:pt x="73576" y="0"/>
                </a:moveTo>
                <a:lnTo>
                  <a:pt x="0" y="0"/>
                </a:lnTo>
                <a:lnTo>
                  <a:pt x="0" y="219243"/>
                </a:lnTo>
                <a:lnTo>
                  <a:pt x="73576" y="219243"/>
                </a:lnTo>
                <a:lnTo>
                  <a:pt x="73576" y="0"/>
                </a:lnTo>
                <a:close/>
              </a:path>
            </a:pathLst>
          </a:custGeom>
          <a:solidFill>
            <a:srgbClr val="1F48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169817" y="177732"/>
            <a:ext cx="259079" cy="57785"/>
          </a:xfrm>
          <a:custGeom>
            <a:avLst/>
            <a:gdLst/>
            <a:ahLst/>
            <a:cxnLst/>
            <a:rect l="l" t="t" r="r" b="b"/>
            <a:pathLst>
              <a:path w="259079" h="57785">
                <a:moveTo>
                  <a:pt x="258777" y="0"/>
                </a:moveTo>
                <a:lnTo>
                  <a:pt x="0" y="0"/>
                </a:lnTo>
                <a:lnTo>
                  <a:pt x="0" y="57681"/>
                </a:lnTo>
                <a:lnTo>
                  <a:pt x="258777" y="57681"/>
                </a:lnTo>
                <a:lnTo>
                  <a:pt x="258777" y="0"/>
                </a:lnTo>
                <a:close/>
              </a:path>
            </a:pathLst>
          </a:custGeom>
          <a:solidFill>
            <a:srgbClr val="1F48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901722" y="177732"/>
            <a:ext cx="260985" cy="277495"/>
          </a:xfrm>
          <a:custGeom>
            <a:avLst/>
            <a:gdLst/>
            <a:ahLst/>
            <a:cxnLst/>
            <a:rect l="l" t="t" r="r" b="b"/>
            <a:pathLst>
              <a:path w="260984" h="277495">
                <a:moveTo>
                  <a:pt x="236335" y="0"/>
                </a:moveTo>
                <a:lnTo>
                  <a:pt x="95321" y="0"/>
                </a:lnTo>
                <a:lnTo>
                  <a:pt x="58221" y="5581"/>
                </a:lnTo>
                <a:lnTo>
                  <a:pt x="27922" y="21853"/>
                </a:lnTo>
                <a:lnTo>
                  <a:pt x="7492" y="48112"/>
                </a:lnTo>
                <a:lnTo>
                  <a:pt x="0" y="83651"/>
                </a:lnTo>
                <a:lnTo>
                  <a:pt x="7492" y="119201"/>
                </a:lnTo>
                <a:lnTo>
                  <a:pt x="27922" y="145453"/>
                </a:lnTo>
                <a:lnTo>
                  <a:pt x="58221" y="161713"/>
                </a:lnTo>
                <a:lnTo>
                  <a:pt x="95321" y="167287"/>
                </a:lnTo>
                <a:lnTo>
                  <a:pt x="158612" y="167287"/>
                </a:lnTo>
                <a:lnTo>
                  <a:pt x="170117" y="168642"/>
                </a:lnTo>
                <a:lnTo>
                  <a:pt x="179516" y="173065"/>
                </a:lnTo>
                <a:lnTo>
                  <a:pt x="185855" y="181095"/>
                </a:lnTo>
                <a:lnTo>
                  <a:pt x="188181" y="193273"/>
                </a:lnTo>
                <a:lnTo>
                  <a:pt x="185855" y="205450"/>
                </a:lnTo>
                <a:lnTo>
                  <a:pt x="179516" y="213469"/>
                </a:lnTo>
                <a:lnTo>
                  <a:pt x="170117" y="217879"/>
                </a:lnTo>
                <a:lnTo>
                  <a:pt x="158612" y="219227"/>
                </a:lnTo>
                <a:lnTo>
                  <a:pt x="10226" y="219227"/>
                </a:lnTo>
                <a:lnTo>
                  <a:pt x="10226" y="276924"/>
                </a:lnTo>
                <a:lnTo>
                  <a:pt x="165572" y="276924"/>
                </a:lnTo>
                <a:lnTo>
                  <a:pt x="202669" y="271357"/>
                </a:lnTo>
                <a:lnTo>
                  <a:pt x="232963" y="255111"/>
                </a:lnTo>
                <a:lnTo>
                  <a:pt x="253388" y="228869"/>
                </a:lnTo>
                <a:lnTo>
                  <a:pt x="260878" y="193315"/>
                </a:lnTo>
                <a:lnTo>
                  <a:pt x="253388" y="157776"/>
                </a:lnTo>
                <a:lnTo>
                  <a:pt x="232963" y="131502"/>
                </a:lnTo>
                <a:lnTo>
                  <a:pt x="202669" y="115211"/>
                </a:lnTo>
                <a:lnTo>
                  <a:pt x="165572" y="109621"/>
                </a:lnTo>
                <a:lnTo>
                  <a:pt x="104058" y="109621"/>
                </a:lnTo>
                <a:lnTo>
                  <a:pt x="92536" y="108266"/>
                </a:lnTo>
                <a:lnTo>
                  <a:pt x="83127" y="103844"/>
                </a:lnTo>
                <a:lnTo>
                  <a:pt x="76785" y="95818"/>
                </a:lnTo>
                <a:lnTo>
                  <a:pt x="74459" y="83651"/>
                </a:lnTo>
                <a:lnTo>
                  <a:pt x="76785" y="71471"/>
                </a:lnTo>
                <a:lnTo>
                  <a:pt x="83127" y="63447"/>
                </a:lnTo>
                <a:lnTo>
                  <a:pt x="92536" y="59032"/>
                </a:lnTo>
                <a:lnTo>
                  <a:pt x="104058" y="57681"/>
                </a:lnTo>
                <a:lnTo>
                  <a:pt x="236335" y="57681"/>
                </a:lnTo>
                <a:lnTo>
                  <a:pt x="236335" y="0"/>
                </a:lnTo>
                <a:close/>
              </a:path>
            </a:pathLst>
          </a:custGeom>
          <a:solidFill>
            <a:srgbClr val="1F48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197822" y="177732"/>
            <a:ext cx="557530" cy="277495"/>
          </a:xfrm>
          <a:custGeom>
            <a:avLst/>
            <a:gdLst/>
            <a:ahLst/>
            <a:cxnLst/>
            <a:rect l="l" t="t" r="r" b="b"/>
            <a:pathLst>
              <a:path w="557529" h="277495">
                <a:moveTo>
                  <a:pt x="73607" y="0"/>
                </a:moveTo>
                <a:lnTo>
                  <a:pt x="0" y="0"/>
                </a:lnTo>
                <a:lnTo>
                  <a:pt x="0" y="276924"/>
                </a:lnTo>
                <a:lnTo>
                  <a:pt x="73607" y="276924"/>
                </a:lnTo>
                <a:lnTo>
                  <a:pt x="73607" y="145468"/>
                </a:lnTo>
                <a:lnTo>
                  <a:pt x="157441" y="145468"/>
                </a:lnTo>
                <a:lnTo>
                  <a:pt x="151163" y="138462"/>
                </a:lnTo>
                <a:lnTo>
                  <a:pt x="157428" y="131471"/>
                </a:lnTo>
                <a:lnTo>
                  <a:pt x="73607" y="131471"/>
                </a:lnTo>
                <a:lnTo>
                  <a:pt x="73607" y="0"/>
                </a:lnTo>
                <a:close/>
              </a:path>
              <a:path w="557529" h="277495">
                <a:moveTo>
                  <a:pt x="157441" y="145468"/>
                </a:moveTo>
                <a:lnTo>
                  <a:pt x="73607" y="145468"/>
                </a:lnTo>
                <a:lnTo>
                  <a:pt x="191203" y="276924"/>
                </a:lnTo>
                <a:lnTo>
                  <a:pt x="313635" y="276924"/>
                </a:lnTo>
                <a:lnTo>
                  <a:pt x="324822" y="249208"/>
                </a:lnTo>
                <a:lnTo>
                  <a:pt x="250406" y="249208"/>
                </a:lnTo>
                <a:lnTo>
                  <a:pt x="157441" y="145468"/>
                </a:lnTo>
                <a:close/>
              </a:path>
              <a:path w="557529" h="277495">
                <a:moveTo>
                  <a:pt x="469785" y="68091"/>
                </a:moveTo>
                <a:lnTo>
                  <a:pt x="397924" y="68091"/>
                </a:lnTo>
                <a:lnTo>
                  <a:pt x="459130" y="221643"/>
                </a:lnTo>
                <a:lnTo>
                  <a:pt x="361836" y="221643"/>
                </a:lnTo>
                <a:lnTo>
                  <a:pt x="384931" y="276924"/>
                </a:lnTo>
                <a:lnTo>
                  <a:pt x="557035" y="276924"/>
                </a:lnTo>
                <a:lnTo>
                  <a:pt x="469785" y="68091"/>
                </a:lnTo>
                <a:close/>
              </a:path>
              <a:path w="557529" h="277495">
                <a:moveTo>
                  <a:pt x="441337" y="0"/>
                </a:moveTo>
                <a:lnTo>
                  <a:pt x="354511" y="0"/>
                </a:lnTo>
                <a:lnTo>
                  <a:pt x="250406" y="249208"/>
                </a:lnTo>
                <a:lnTo>
                  <a:pt x="324822" y="249208"/>
                </a:lnTo>
                <a:lnTo>
                  <a:pt x="397924" y="68091"/>
                </a:lnTo>
                <a:lnTo>
                  <a:pt x="469785" y="68091"/>
                </a:lnTo>
                <a:lnTo>
                  <a:pt x="441337" y="0"/>
                </a:lnTo>
                <a:close/>
              </a:path>
              <a:path w="557529" h="277495">
                <a:moveTo>
                  <a:pt x="275267" y="0"/>
                </a:moveTo>
                <a:lnTo>
                  <a:pt x="191203" y="0"/>
                </a:lnTo>
                <a:lnTo>
                  <a:pt x="73607" y="131471"/>
                </a:lnTo>
                <a:lnTo>
                  <a:pt x="157428" y="131471"/>
                </a:lnTo>
                <a:lnTo>
                  <a:pt x="275267" y="0"/>
                </a:lnTo>
                <a:close/>
              </a:path>
            </a:pathLst>
          </a:custGeom>
          <a:solidFill>
            <a:srgbClr val="1F48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027069" y="515590"/>
            <a:ext cx="1572295" cy="1107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9885581" y="7348348"/>
            <a:ext cx="366395" cy="21082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150" spc="15" dirty="0">
                <a:solidFill>
                  <a:srgbClr val="7F7F7F"/>
                </a:solidFill>
                <a:latin typeface="Helvetica"/>
                <a:cs typeface="Helvetica"/>
              </a:rPr>
              <a:t>4</a:t>
            </a:r>
            <a:r>
              <a:rPr sz="1150" spc="-175" dirty="0">
                <a:solidFill>
                  <a:srgbClr val="7F7F7F"/>
                </a:solidFill>
                <a:latin typeface="Helvetica"/>
                <a:cs typeface="Helvetica"/>
              </a:rPr>
              <a:t> </a:t>
            </a:r>
            <a:r>
              <a:rPr sz="1150" spc="5" dirty="0">
                <a:solidFill>
                  <a:srgbClr val="7F7F7F"/>
                </a:solidFill>
                <a:latin typeface="Helvetica"/>
                <a:cs typeface="Helvetica"/>
              </a:rPr>
              <a:t>/</a:t>
            </a:r>
            <a:r>
              <a:rPr sz="1150" spc="-175" dirty="0">
                <a:solidFill>
                  <a:srgbClr val="7F7F7F"/>
                </a:solidFill>
                <a:latin typeface="Helvetica"/>
                <a:cs typeface="Helvetica"/>
              </a:rPr>
              <a:t> </a:t>
            </a:r>
            <a:r>
              <a:rPr sz="1150" spc="15" dirty="0">
                <a:solidFill>
                  <a:srgbClr val="7F7F7F"/>
                </a:solidFill>
                <a:latin typeface="Helvetica"/>
                <a:cs typeface="Helvetica"/>
              </a:rPr>
              <a:t>17</a:t>
            </a:r>
            <a:endParaRPr sz="1150">
              <a:latin typeface="Helvetica"/>
              <a:cs typeface="Helvetica"/>
            </a:endParaRPr>
          </a:p>
        </p:txBody>
      </p:sp>
      <p:sp>
        <p:nvSpPr>
          <p:cNvPr id="11" name="object 3"/>
          <p:cNvSpPr txBox="1"/>
          <p:nvPr/>
        </p:nvSpPr>
        <p:spPr>
          <a:xfrm>
            <a:off x="699135" y="1876425"/>
            <a:ext cx="8152765" cy="4492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767070">
              <a:lnSpc>
                <a:spcPct val="105200"/>
              </a:lnSpc>
              <a:spcBef>
                <a:spcPts val="690"/>
              </a:spcBef>
            </a:pPr>
            <a:r>
              <a:rPr sz="2150" b="1" spc="20" dirty="0">
                <a:solidFill>
                  <a:srgbClr val="0000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sz="2150" b="1" spc="-55" dirty="0">
                <a:solidFill>
                  <a:srgbClr val="0000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2150" spc="20" dirty="0">
                <a:solidFill>
                  <a:srgbClr val="007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sz="2150" spc="2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sz="2150" spc="2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"32"</a:t>
            </a:r>
            <a:r>
              <a:rPr sz="2150" spc="20" dirty="0">
                <a:latin typeface="Courier New" panose="02070309020205020404" pitchFamily="49" charset="0"/>
                <a:cs typeface="Courier New" panose="02070309020205020404" pitchFamily="49" charset="0"/>
              </a:rPr>
              <a:t>)  </a:t>
            </a:r>
            <a:endParaRPr lang="en-US" sz="2150" spc="2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2700" marR="5767070">
              <a:lnSpc>
                <a:spcPct val="105200"/>
              </a:lnSpc>
              <a:spcBef>
                <a:spcPts val="690"/>
              </a:spcBef>
            </a:pPr>
            <a:r>
              <a:rPr sz="2150" spc="20" dirty="0">
                <a:solidFill>
                  <a:srgbClr val="87878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32</a:t>
            </a:r>
            <a:endParaRPr sz="21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2700" marR="5767070">
              <a:lnSpc>
                <a:spcPts val="2970"/>
              </a:lnSpc>
              <a:spcBef>
                <a:spcPts val="120"/>
              </a:spcBef>
            </a:pPr>
            <a:r>
              <a:rPr sz="2150" b="1" spc="20" dirty="0">
                <a:solidFill>
                  <a:srgbClr val="0000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sz="2150" b="1" spc="-55" dirty="0">
                <a:solidFill>
                  <a:srgbClr val="0000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2150" spc="20" dirty="0">
                <a:solidFill>
                  <a:srgbClr val="007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sz="2150" spc="20" dirty="0">
                <a:latin typeface="Courier New" panose="02070309020205020404" pitchFamily="49" charset="0"/>
                <a:cs typeface="Courier New" panose="02070309020205020404" pitchFamily="49" charset="0"/>
              </a:rPr>
              <a:t>(17.3)  </a:t>
            </a:r>
            <a:endParaRPr lang="en-US" sz="2150" spc="2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2700" marR="5767070">
              <a:lnSpc>
                <a:spcPts val="2970"/>
              </a:lnSpc>
              <a:spcBef>
                <a:spcPts val="120"/>
              </a:spcBef>
            </a:pPr>
            <a:r>
              <a:rPr sz="2150" spc="20" dirty="0">
                <a:solidFill>
                  <a:srgbClr val="87878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17</a:t>
            </a:r>
            <a:endParaRPr sz="21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150" b="1" spc="20" dirty="0">
                <a:solidFill>
                  <a:srgbClr val="0000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sz="2150" b="1" spc="-55" dirty="0">
                <a:solidFill>
                  <a:srgbClr val="0000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2150" spc="20" dirty="0">
                <a:solidFill>
                  <a:srgbClr val="007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sz="2150" spc="20" dirty="0">
                <a:latin typeface="Courier New" panose="02070309020205020404" pitchFamily="49" charset="0"/>
                <a:cs typeface="Courier New" panose="02070309020205020404" pitchFamily="49" charset="0"/>
              </a:rPr>
              <a:t>(17)</a:t>
            </a:r>
            <a:endParaRPr sz="21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2150" spc="20" dirty="0">
                <a:solidFill>
                  <a:srgbClr val="87878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17.0</a:t>
            </a:r>
            <a:endParaRPr sz="21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2700" marR="4675505">
              <a:lnSpc>
                <a:spcPts val="2970"/>
              </a:lnSpc>
              <a:spcBef>
                <a:spcPts val="120"/>
              </a:spcBef>
            </a:pPr>
            <a:r>
              <a:rPr sz="2150" b="1" spc="20" dirty="0">
                <a:solidFill>
                  <a:srgbClr val="0000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sz="2150" b="1" spc="-40" dirty="0">
                <a:solidFill>
                  <a:srgbClr val="0000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2150" spc="20" dirty="0">
                <a:solidFill>
                  <a:srgbClr val="007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sz="2150" spc="2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sz="2150" spc="2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"3.1415"</a:t>
            </a:r>
            <a:r>
              <a:rPr sz="2150" spc="20" dirty="0">
                <a:latin typeface="Courier New" panose="02070309020205020404" pitchFamily="49" charset="0"/>
                <a:cs typeface="Courier New" panose="02070309020205020404" pitchFamily="49" charset="0"/>
              </a:rPr>
              <a:t>)  </a:t>
            </a:r>
            <a:endParaRPr lang="en-US" sz="2150" spc="2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2700" marR="4675505">
              <a:lnSpc>
                <a:spcPts val="2970"/>
              </a:lnSpc>
              <a:spcBef>
                <a:spcPts val="120"/>
              </a:spcBef>
            </a:pPr>
            <a:r>
              <a:rPr sz="2150" spc="20" dirty="0">
                <a:solidFill>
                  <a:srgbClr val="87878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3.1415</a:t>
            </a:r>
            <a:endParaRPr sz="21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150" b="1" spc="20" dirty="0">
                <a:solidFill>
                  <a:srgbClr val="0000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sz="2150" spc="20" dirty="0">
                <a:solidFill>
                  <a:srgbClr val="007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sz="2150" spc="20" dirty="0">
                <a:latin typeface="Courier New" panose="02070309020205020404" pitchFamily="49" charset="0"/>
                <a:cs typeface="Courier New" panose="02070309020205020404" pitchFamily="49" charset="0"/>
              </a:rPr>
              <a:t>(17) </a:t>
            </a:r>
            <a:r>
              <a:rPr sz="2150" spc="2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sz="2150" spc="2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" </a:t>
            </a:r>
            <a:r>
              <a:rPr sz="2150" spc="2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sz="2150" spc="-25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2150" spc="20" dirty="0">
                <a:solidFill>
                  <a:srgbClr val="007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sz="2150" spc="20" dirty="0">
                <a:latin typeface="Courier New" panose="02070309020205020404" pitchFamily="49" charset="0"/>
                <a:cs typeface="Courier New" panose="02070309020205020404" pitchFamily="49" charset="0"/>
              </a:rPr>
              <a:t>(3.1415)</a:t>
            </a:r>
            <a:endParaRPr sz="21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150" spc="20" dirty="0">
                <a:solidFill>
                  <a:srgbClr val="87878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'17</a:t>
            </a:r>
            <a:r>
              <a:rPr sz="2150" spc="-60" dirty="0">
                <a:solidFill>
                  <a:srgbClr val="87878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2150" spc="20" dirty="0">
                <a:solidFill>
                  <a:srgbClr val="87878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3.1415'</a:t>
            </a:r>
            <a:endParaRPr sz="21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2700" marR="5403215">
              <a:lnSpc>
                <a:spcPts val="2970"/>
              </a:lnSpc>
              <a:spcBef>
                <a:spcPts val="114"/>
              </a:spcBef>
            </a:pPr>
            <a:r>
              <a:rPr sz="2150" b="1" spc="20" dirty="0">
                <a:solidFill>
                  <a:srgbClr val="0000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sz="2150" b="1" spc="-50" dirty="0">
                <a:solidFill>
                  <a:srgbClr val="0000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2150" spc="20" dirty="0">
                <a:solidFill>
                  <a:srgbClr val="007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complex</a:t>
            </a:r>
            <a:r>
              <a:rPr sz="2150" spc="20" dirty="0">
                <a:latin typeface="Courier New" panose="02070309020205020404" pitchFamily="49" charset="0"/>
                <a:cs typeface="Courier New" panose="02070309020205020404" pitchFamily="49" charset="0"/>
              </a:rPr>
              <a:t>(17)  </a:t>
            </a:r>
            <a:r>
              <a:rPr sz="2150" spc="20" dirty="0">
                <a:solidFill>
                  <a:srgbClr val="87878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(17 +</a:t>
            </a:r>
            <a:r>
              <a:rPr sz="2150" spc="-65" dirty="0">
                <a:solidFill>
                  <a:srgbClr val="87878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2150" spc="20" dirty="0">
                <a:solidFill>
                  <a:srgbClr val="87878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0j)</a:t>
            </a:r>
            <a:endParaRPr sz="21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6388818"/>
      </p:ext>
    </p:extLst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7007" y="217223"/>
            <a:ext cx="2359660" cy="426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ko-KR" altLang="en-US" spc="10" dirty="0"/>
              <a:t>수학 함수</a:t>
            </a:r>
            <a:endParaRPr spc="10" dirty="0"/>
          </a:p>
        </p:txBody>
      </p:sp>
      <p:sp>
        <p:nvSpPr>
          <p:cNvPr id="3" name="object 3"/>
          <p:cNvSpPr txBox="1"/>
          <p:nvPr/>
        </p:nvSpPr>
        <p:spPr>
          <a:xfrm>
            <a:off x="593855" y="864031"/>
            <a:ext cx="9575961" cy="330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ko-KR" altLang="en-US" sz="2150" spc="-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수학 함수를 사용하려면</a:t>
            </a:r>
            <a:r>
              <a:rPr lang="en-US" altLang="ko-KR" sz="2150" spc="-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, Python</a:t>
            </a:r>
            <a:r>
              <a:rPr lang="ko-KR" altLang="en-US" sz="2150" spc="-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에서 </a:t>
            </a:r>
            <a:r>
              <a:rPr lang="en-US" altLang="ko-KR" sz="2150" b="1" spc="-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math</a:t>
            </a:r>
            <a:r>
              <a:rPr lang="en-US" altLang="ko-KR" sz="2150" spc="-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 </a:t>
            </a:r>
            <a:r>
              <a:rPr lang="ko-KR" altLang="en-US" sz="2150" spc="-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모듈을 사용하고 싶다고 선언해야 합니다</a:t>
            </a:r>
            <a:r>
              <a:rPr lang="en-US" altLang="ko-KR" sz="2150" spc="-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.</a:t>
            </a:r>
            <a:endParaRPr lang="ko-KR" altLang="en-US" sz="2350" dirty="0">
              <a:latin typeface="나눔스퀘어"/>
              <a:cs typeface="나눔스퀘어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776420" y="177732"/>
            <a:ext cx="73660" cy="277495"/>
          </a:xfrm>
          <a:custGeom>
            <a:avLst/>
            <a:gdLst/>
            <a:ahLst/>
            <a:cxnLst/>
            <a:rect l="l" t="t" r="r" b="b"/>
            <a:pathLst>
              <a:path w="73659" h="277495">
                <a:moveTo>
                  <a:pt x="0" y="0"/>
                </a:moveTo>
                <a:lnTo>
                  <a:pt x="73591" y="0"/>
                </a:lnTo>
                <a:lnTo>
                  <a:pt x="73591" y="276936"/>
                </a:lnTo>
                <a:lnTo>
                  <a:pt x="0" y="276936"/>
                </a:lnTo>
                <a:lnTo>
                  <a:pt x="0" y="0"/>
                </a:lnTo>
                <a:close/>
              </a:path>
            </a:pathLst>
          </a:custGeom>
          <a:solidFill>
            <a:srgbClr val="1F48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262420" y="235413"/>
            <a:ext cx="73660" cy="219710"/>
          </a:xfrm>
          <a:custGeom>
            <a:avLst/>
            <a:gdLst/>
            <a:ahLst/>
            <a:cxnLst/>
            <a:rect l="l" t="t" r="r" b="b"/>
            <a:pathLst>
              <a:path w="73659" h="219709">
                <a:moveTo>
                  <a:pt x="73576" y="0"/>
                </a:moveTo>
                <a:lnTo>
                  <a:pt x="0" y="0"/>
                </a:lnTo>
                <a:lnTo>
                  <a:pt x="0" y="219243"/>
                </a:lnTo>
                <a:lnTo>
                  <a:pt x="73576" y="219243"/>
                </a:lnTo>
                <a:lnTo>
                  <a:pt x="73576" y="0"/>
                </a:lnTo>
                <a:close/>
              </a:path>
            </a:pathLst>
          </a:custGeom>
          <a:solidFill>
            <a:srgbClr val="1F48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169817" y="177732"/>
            <a:ext cx="259079" cy="57785"/>
          </a:xfrm>
          <a:custGeom>
            <a:avLst/>
            <a:gdLst/>
            <a:ahLst/>
            <a:cxnLst/>
            <a:rect l="l" t="t" r="r" b="b"/>
            <a:pathLst>
              <a:path w="259079" h="57785">
                <a:moveTo>
                  <a:pt x="258777" y="0"/>
                </a:moveTo>
                <a:lnTo>
                  <a:pt x="0" y="0"/>
                </a:lnTo>
                <a:lnTo>
                  <a:pt x="0" y="57681"/>
                </a:lnTo>
                <a:lnTo>
                  <a:pt x="258777" y="57681"/>
                </a:lnTo>
                <a:lnTo>
                  <a:pt x="258777" y="0"/>
                </a:lnTo>
                <a:close/>
              </a:path>
            </a:pathLst>
          </a:custGeom>
          <a:solidFill>
            <a:srgbClr val="1F48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901722" y="177732"/>
            <a:ext cx="260985" cy="277495"/>
          </a:xfrm>
          <a:custGeom>
            <a:avLst/>
            <a:gdLst/>
            <a:ahLst/>
            <a:cxnLst/>
            <a:rect l="l" t="t" r="r" b="b"/>
            <a:pathLst>
              <a:path w="260984" h="277495">
                <a:moveTo>
                  <a:pt x="236335" y="0"/>
                </a:moveTo>
                <a:lnTo>
                  <a:pt x="95321" y="0"/>
                </a:lnTo>
                <a:lnTo>
                  <a:pt x="58221" y="5581"/>
                </a:lnTo>
                <a:lnTo>
                  <a:pt x="27922" y="21853"/>
                </a:lnTo>
                <a:lnTo>
                  <a:pt x="7492" y="48112"/>
                </a:lnTo>
                <a:lnTo>
                  <a:pt x="0" y="83651"/>
                </a:lnTo>
                <a:lnTo>
                  <a:pt x="7492" y="119201"/>
                </a:lnTo>
                <a:lnTo>
                  <a:pt x="27922" y="145453"/>
                </a:lnTo>
                <a:lnTo>
                  <a:pt x="58221" y="161713"/>
                </a:lnTo>
                <a:lnTo>
                  <a:pt x="95321" y="167287"/>
                </a:lnTo>
                <a:lnTo>
                  <a:pt x="158612" y="167287"/>
                </a:lnTo>
                <a:lnTo>
                  <a:pt x="170117" y="168642"/>
                </a:lnTo>
                <a:lnTo>
                  <a:pt x="179516" y="173065"/>
                </a:lnTo>
                <a:lnTo>
                  <a:pt x="185855" y="181095"/>
                </a:lnTo>
                <a:lnTo>
                  <a:pt x="188181" y="193273"/>
                </a:lnTo>
                <a:lnTo>
                  <a:pt x="185855" y="205450"/>
                </a:lnTo>
                <a:lnTo>
                  <a:pt x="179516" y="213469"/>
                </a:lnTo>
                <a:lnTo>
                  <a:pt x="170117" y="217879"/>
                </a:lnTo>
                <a:lnTo>
                  <a:pt x="158612" y="219227"/>
                </a:lnTo>
                <a:lnTo>
                  <a:pt x="10226" y="219227"/>
                </a:lnTo>
                <a:lnTo>
                  <a:pt x="10226" y="276924"/>
                </a:lnTo>
                <a:lnTo>
                  <a:pt x="165572" y="276924"/>
                </a:lnTo>
                <a:lnTo>
                  <a:pt x="202669" y="271357"/>
                </a:lnTo>
                <a:lnTo>
                  <a:pt x="232963" y="255111"/>
                </a:lnTo>
                <a:lnTo>
                  <a:pt x="253388" y="228869"/>
                </a:lnTo>
                <a:lnTo>
                  <a:pt x="260878" y="193315"/>
                </a:lnTo>
                <a:lnTo>
                  <a:pt x="253388" y="157776"/>
                </a:lnTo>
                <a:lnTo>
                  <a:pt x="232963" y="131502"/>
                </a:lnTo>
                <a:lnTo>
                  <a:pt x="202669" y="115211"/>
                </a:lnTo>
                <a:lnTo>
                  <a:pt x="165572" y="109621"/>
                </a:lnTo>
                <a:lnTo>
                  <a:pt x="104058" y="109621"/>
                </a:lnTo>
                <a:lnTo>
                  <a:pt x="92536" y="108266"/>
                </a:lnTo>
                <a:lnTo>
                  <a:pt x="83127" y="103844"/>
                </a:lnTo>
                <a:lnTo>
                  <a:pt x="76785" y="95818"/>
                </a:lnTo>
                <a:lnTo>
                  <a:pt x="74459" y="83651"/>
                </a:lnTo>
                <a:lnTo>
                  <a:pt x="76785" y="71471"/>
                </a:lnTo>
                <a:lnTo>
                  <a:pt x="83127" y="63447"/>
                </a:lnTo>
                <a:lnTo>
                  <a:pt x="92536" y="59032"/>
                </a:lnTo>
                <a:lnTo>
                  <a:pt x="104058" y="57681"/>
                </a:lnTo>
                <a:lnTo>
                  <a:pt x="236335" y="57681"/>
                </a:lnTo>
                <a:lnTo>
                  <a:pt x="236335" y="0"/>
                </a:lnTo>
                <a:close/>
              </a:path>
            </a:pathLst>
          </a:custGeom>
          <a:solidFill>
            <a:srgbClr val="1F48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197822" y="177732"/>
            <a:ext cx="557530" cy="277495"/>
          </a:xfrm>
          <a:custGeom>
            <a:avLst/>
            <a:gdLst/>
            <a:ahLst/>
            <a:cxnLst/>
            <a:rect l="l" t="t" r="r" b="b"/>
            <a:pathLst>
              <a:path w="557529" h="277495">
                <a:moveTo>
                  <a:pt x="73607" y="0"/>
                </a:moveTo>
                <a:lnTo>
                  <a:pt x="0" y="0"/>
                </a:lnTo>
                <a:lnTo>
                  <a:pt x="0" y="276924"/>
                </a:lnTo>
                <a:lnTo>
                  <a:pt x="73607" y="276924"/>
                </a:lnTo>
                <a:lnTo>
                  <a:pt x="73607" y="145468"/>
                </a:lnTo>
                <a:lnTo>
                  <a:pt x="157441" y="145468"/>
                </a:lnTo>
                <a:lnTo>
                  <a:pt x="151163" y="138462"/>
                </a:lnTo>
                <a:lnTo>
                  <a:pt x="157428" y="131471"/>
                </a:lnTo>
                <a:lnTo>
                  <a:pt x="73607" y="131471"/>
                </a:lnTo>
                <a:lnTo>
                  <a:pt x="73607" y="0"/>
                </a:lnTo>
                <a:close/>
              </a:path>
              <a:path w="557529" h="277495">
                <a:moveTo>
                  <a:pt x="157441" y="145468"/>
                </a:moveTo>
                <a:lnTo>
                  <a:pt x="73607" y="145468"/>
                </a:lnTo>
                <a:lnTo>
                  <a:pt x="191203" y="276924"/>
                </a:lnTo>
                <a:lnTo>
                  <a:pt x="313635" y="276924"/>
                </a:lnTo>
                <a:lnTo>
                  <a:pt x="324822" y="249208"/>
                </a:lnTo>
                <a:lnTo>
                  <a:pt x="250406" y="249208"/>
                </a:lnTo>
                <a:lnTo>
                  <a:pt x="157441" y="145468"/>
                </a:lnTo>
                <a:close/>
              </a:path>
              <a:path w="557529" h="277495">
                <a:moveTo>
                  <a:pt x="469785" y="68091"/>
                </a:moveTo>
                <a:lnTo>
                  <a:pt x="397924" y="68091"/>
                </a:lnTo>
                <a:lnTo>
                  <a:pt x="459130" y="221643"/>
                </a:lnTo>
                <a:lnTo>
                  <a:pt x="361836" y="221643"/>
                </a:lnTo>
                <a:lnTo>
                  <a:pt x="384931" y="276924"/>
                </a:lnTo>
                <a:lnTo>
                  <a:pt x="557035" y="276924"/>
                </a:lnTo>
                <a:lnTo>
                  <a:pt x="469785" y="68091"/>
                </a:lnTo>
                <a:close/>
              </a:path>
              <a:path w="557529" h="277495">
                <a:moveTo>
                  <a:pt x="441337" y="0"/>
                </a:moveTo>
                <a:lnTo>
                  <a:pt x="354511" y="0"/>
                </a:lnTo>
                <a:lnTo>
                  <a:pt x="250406" y="249208"/>
                </a:lnTo>
                <a:lnTo>
                  <a:pt x="324822" y="249208"/>
                </a:lnTo>
                <a:lnTo>
                  <a:pt x="397924" y="68091"/>
                </a:lnTo>
                <a:lnTo>
                  <a:pt x="469785" y="68091"/>
                </a:lnTo>
                <a:lnTo>
                  <a:pt x="441337" y="0"/>
                </a:lnTo>
                <a:close/>
              </a:path>
              <a:path w="557529" h="277495">
                <a:moveTo>
                  <a:pt x="275267" y="0"/>
                </a:moveTo>
                <a:lnTo>
                  <a:pt x="191203" y="0"/>
                </a:lnTo>
                <a:lnTo>
                  <a:pt x="73607" y="131471"/>
                </a:lnTo>
                <a:lnTo>
                  <a:pt x="157428" y="131471"/>
                </a:lnTo>
                <a:lnTo>
                  <a:pt x="275267" y="0"/>
                </a:lnTo>
                <a:close/>
              </a:path>
            </a:pathLst>
          </a:custGeom>
          <a:solidFill>
            <a:srgbClr val="1F48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027069" y="515590"/>
            <a:ext cx="1572295" cy="1107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9885581" y="7348348"/>
            <a:ext cx="366395" cy="21082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150" spc="15" dirty="0">
                <a:solidFill>
                  <a:srgbClr val="7F7F7F"/>
                </a:solidFill>
                <a:latin typeface="Helvetica"/>
                <a:cs typeface="Helvetica"/>
              </a:rPr>
              <a:t>5</a:t>
            </a:r>
            <a:r>
              <a:rPr sz="1150" spc="-175" dirty="0">
                <a:solidFill>
                  <a:srgbClr val="7F7F7F"/>
                </a:solidFill>
                <a:latin typeface="Helvetica"/>
                <a:cs typeface="Helvetica"/>
              </a:rPr>
              <a:t> </a:t>
            </a:r>
            <a:r>
              <a:rPr sz="1150" spc="5" dirty="0">
                <a:solidFill>
                  <a:srgbClr val="7F7F7F"/>
                </a:solidFill>
                <a:latin typeface="Helvetica"/>
                <a:cs typeface="Helvetica"/>
              </a:rPr>
              <a:t>/</a:t>
            </a:r>
            <a:r>
              <a:rPr sz="1150" spc="-175" dirty="0">
                <a:solidFill>
                  <a:srgbClr val="7F7F7F"/>
                </a:solidFill>
                <a:latin typeface="Helvetica"/>
                <a:cs typeface="Helvetica"/>
              </a:rPr>
              <a:t> </a:t>
            </a:r>
            <a:r>
              <a:rPr sz="1150" spc="15" dirty="0">
                <a:solidFill>
                  <a:srgbClr val="7F7F7F"/>
                </a:solidFill>
                <a:latin typeface="Helvetica"/>
                <a:cs typeface="Helvetica"/>
              </a:rPr>
              <a:t>17</a:t>
            </a:r>
            <a:endParaRPr sz="1150">
              <a:latin typeface="Helvetica"/>
              <a:cs typeface="Helvetica"/>
            </a:endParaRPr>
          </a:p>
        </p:txBody>
      </p:sp>
      <p:sp>
        <p:nvSpPr>
          <p:cNvPr id="11" name="object 3"/>
          <p:cNvSpPr txBox="1"/>
          <p:nvPr/>
        </p:nvSpPr>
        <p:spPr>
          <a:xfrm>
            <a:off x="669772" y="1414979"/>
            <a:ext cx="9110980" cy="18537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90"/>
              </a:spcBef>
            </a:pPr>
            <a:r>
              <a:rPr sz="2150" b="1" spc="20" dirty="0">
                <a:solidFill>
                  <a:srgbClr val="007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sz="2150" b="1" spc="-60" dirty="0">
                <a:solidFill>
                  <a:srgbClr val="007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2150" b="1" spc="2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</a:t>
            </a:r>
            <a:endParaRPr sz="21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150" spc="20" dirty="0">
                <a:latin typeface="Courier New" panose="02070309020205020404" pitchFamily="49" charset="0"/>
                <a:cs typeface="Courier New" panose="02070309020205020404" pitchFamily="49" charset="0"/>
              </a:rPr>
              <a:t>degrees </a:t>
            </a:r>
            <a:r>
              <a:rPr sz="2150" spc="2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sz="2150" spc="-6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2150" spc="20" dirty="0">
                <a:latin typeface="Courier New" panose="02070309020205020404" pitchFamily="49" charset="0"/>
                <a:cs typeface="Courier New" panose="02070309020205020404" pitchFamily="49" charset="0"/>
              </a:rPr>
              <a:t>45</a:t>
            </a:r>
            <a:endParaRPr sz="21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2700" marR="1994535">
              <a:lnSpc>
                <a:spcPts val="2970"/>
              </a:lnSpc>
              <a:spcBef>
                <a:spcPts val="114"/>
              </a:spcBef>
            </a:pPr>
            <a:r>
              <a:rPr sz="2150" spc="20" dirty="0">
                <a:latin typeface="Courier New" panose="02070309020205020404" pitchFamily="49" charset="0"/>
                <a:cs typeface="Courier New" panose="02070309020205020404" pitchFamily="49" charset="0"/>
              </a:rPr>
              <a:t>radians </a:t>
            </a:r>
            <a:r>
              <a:rPr sz="2150" spc="2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sz="2150" spc="20" dirty="0">
                <a:latin typeface="Courier New" panose="02070309020205020404" pitchFamily="49" charset="0"/>
                <a:cs typeface="Courier New" panose="02070309020205020404" pitchFamily="49" charset="0"/>
              </a:rPr>
              <a:t>degrees / 360.0 </a:t>
            </a:r>
            <a:r>
              <a:rPr sz="2150" spc="30" baseline="-9456" dirty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sz="2150" spc="20" dirty="0">
                <a:latin typeface="Courier New" panose="02070309020205020404" pitchFamily="49" charset="0"/>
                <a:cs typeface="Courier New" panose="02070309020205020404" pitchFamily="49" charset="0"/>
              </a:rPr>
              <a:t>2 </a:t>
            </a:r>
            <a:r>
              <a:rPr sz="2150" spc="30" baseline="-9456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sz="2150" spc="-15" baseline="-9456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2150" spc="2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math.pi</a:t>
            </a:r>
            <a:r>
              <a:rPr sz="2150" spc="2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endParaRPr lang="en-US" sz="2150" spc="2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2700" marR="1994535">
              <a:lnSpc>
                <a:spcPts val="2970"/>
              </a:lnSpc>
              <a:spcBef>
                <a:spcPts val="114"/>
              </a:spcBef>
            </a:pPr>
            <a:r>
              <a:rPr sz="2150" spc="20" dirty="0">
                <a:solidFill>
                  <a:srgbClr val="007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sz="2150" spc="2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sz="2150" spc="2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</a:t>
            </a:r>
            <a:r>
              <a:rPr sz="2150" spc="20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sz="2150" spc="2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sin</a:t>
            </a:r>
            <a:r>
              <a:rPr sz="2150" spc="20" dirty="0">
                <a:latin typeface="Courier New" panose="02070309020205020404" pitchFamily="49" charset="0"/>
                <a:cs typeface="Courier New" panose="02070309020205020404" pitchFamily="49" charset="0"/>
              </a:rPr>
              <a:t>(radians))  </a:t>
            </a:r>
            <a:endParaRPr lang="en-US" sz="2150" spc="2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2700" marR="1994535">
              <a:lnSpc>
                <a:spcPts val="2970"/>
              </a:lnSpc>
              <a:spcBef>
                <a:spcPts val="114"/>
              </a:spcBef>
            </a:pPr>
            <a:r>
              <a:rPr sz="2150" spc="20" dirty="0">
                <a:solidFill>
                  <a:srgbClr val="007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sz="2150" spc="2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sz="2150" spc="2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</a:t>
            </a:r>
            <a:r>
              <a:rPr sz="2150" spc="20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sz="2150" spc="2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sz="2150" spc="2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sz="2150" spc="2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sz="2150" spc="2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sz="2150" spc="2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sz="2150" spc="-35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2150" spc="2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sz="2150" spc="2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sz="21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object 3"/>
          <p:cNvSpPr txBox="1"/>
          <p:nvPr/>
        </p:nvSpPr>
        <p:spPr>
          <a:xfrm>
            <a:off x="593856" y="3705225"/>
            <a:ext cx="9307866" cy="330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ko-KR" altLang="en-US" sz="2150" spc="-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함수들을 자주 사용한다면</a:t>
            </a:r>
            <a:r>
              <a:rPr lang="en-US" altLang="ko-KR" sz="2150" spc="-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 </a:t>
            </a:r>
            <a:r>
              <a:rPr lang="ko-KR" altLang="en-US" sz="2150" spc="-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함수에 더 짧은 이름을 지어줄 수 있습니다</a:t>
            </a:r>
            <a:r>
              <a:rPr lang="en-US" altLang="ko-KR" sz="2150" spc="-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.</a:t>
            </a:r>
            <a:endParaRPr lang="ko-KR" altLang="en-US" sz="2350" dirty="0">
              <a:latin typeface="나눔스퀘어"/>
              <a:cs typeface="나눔스퀘어"/>
            </a:endParaRPr>
          </a:p>
        </p:txBody>
      </p:sp>
      <p:sp>
        <p:nvSpPr>
          <p:cNvPr id="13" name="object 3"/>
          <p:cNvSpPr txBox="1"/>
          <p:nvPr/>
        </p:nvSpPr>
        <p:spPr>
          <a:xfrm>
            <a:off x="669772" y="4238625"/>
            <a:ext cx="8715528" cy="1705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90"/>
              </a:spcBef>
            </a:pPr>
            <a:r>
              <a:rPr lang="en-US" altLang="ko-KR" sz="2150" b="1" spc="20" dirty="0">
                <a:solidFill>
                  <a:srgbClr val="007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altLang="ko-KR" sz="2150" b="1" spc="2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</a:t>
            </a:r>
            <a:endParaRPr lang="en-US" altLang="ko-KR" sz="21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lang="en-US" altLang="ko-KR" sz="2150" spc="20" dirty="0">
                <a:latin typeface="Courier New" panose="02070309020205020404" pitchFamily="49" charset="0"/>
                <a:cs typeface="Courier New" panose="02070309020205020404" pitchFamily="49" charset="0"/>
              </a:rPr>
              <a:t>sin = </a:t>
            </a:r>
            <a:r>
              <a:rPr lang="en-US" altLang="ko-KR" sz="2150" spc="2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math.sin</a:t>
            </a:r>
            <a:endParaRPr lang="en-US" altLang="ko-KR" sz="2150" spc="2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lang="en-US" altLang="ko-KR" sz="2150" spc="20" dirty="0">
                <a:latin typeface="Courier New" panose="02070309020205020404" pitchFamily="49" charset="0"/>
                <a:cs typeface="Courier New" panose="02070309020205020404" pitchFamily="49" charset="0"/>
              </a:rPr>
              <a:t>pi = </a:t>
            </a:r>
            <a:r>
              <a:rPr lang="en-US" altLang="ko-KR" sz="2150" spc="2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math.pi</a:t>
            </a:r>
            <a:endParaRPr lang="en-US" altLang="ko-KR" sz="2150" spc="2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lang="en-US" altLang="ko-KR" sz="2150" spc="20" dirty="0">
                <a:latin typeface="Courier New" panose="02070309020205020404" pitchFamily="49" charset="0"/>
                <a:cs typeface="Courier New" panose="02070309020205020404" pitchFamily="49" charset="0"/>
              </a:rPr>
              <a:t>radians = degrees / </a:t>
            </a:r>
            <a:r>
              <a:rPr lang="en-US" altLang="ko-KR" sz="2150" spc="2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360.0 </a:t>
            </a:r>
            <a:r>
              <a:rPr lang="ko-KR" altLang="en-US" sz="2150" spc="30" baseline="-9456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altLang="ko-KR" sz="2150" spc="2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* </a:t>
            </a:r>
            <a:r>
              <a:rPr lang="en-US" altLang="ko-KR" sz="2150" spc="20" dirty="0">
                <a:latin typeface="Courier New" panose="02070309020205020404" pitchFamily="49" charset="0"/>
                <a:cs typeface="Courier New" panose="02070309020205020404" pitchFamily="49" charset="0"/>
              </a:rPr>
              <a:t>pi</a:t>
            </a:r>
          </a:p>
          <a:p>
            <a:pPr marL="12700">
              <a:spcBef>
                <a:spcPts val="140"/>
              </a:spcBef>
            </a:pPr>
            <a:r>
              <a:rPr lang="en-US" altLang="ko-KR" sz="2150" spc="20" dirty="0">
                <a:solidFill>
                  <a:srgbClr val="007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ko-KR" sz="2150" spc="20" dirty="0">
                <a:latin typeface="Courier New" panose="02070309020205020404" pitchFamily="49" charset="0"/>
                <a:cs typeface="Courier New" panose="02070309020205020404" pitchFamily="49" charset="0"/>
              </a:rPr>
              <a:t>(sin(radians))</a:t>
            </a:r>
          </a:p>
        </p:txBody>
      </p:sp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7006" y="217223"/>
            <a:ext cx="7105693" cy="426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ko-KR" altLang="en-US" spc="10" dirty="0"/>
              <a:t>매개 변수를 사용한 함수 정의</a:t>
            </a:r>
            <a:endParaRPr spc="10" dirty="0"/>
          </a:p>
        </p:txBody>
      </p:sp>
      <p:sp>
        <p:nvSpPr>
          <p:cNvPr id="3" name="object 3"/>
          <p:cNvSpPr txBox="1"/>
          <p:nvPr/>
        </p:nvSpPr>
        <p:spPr>
          <a:xfrm>
            <a:off x="593856" y="815210"/>
            <a:ext cx="9835040" cy="46012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222250"/>
            <a:r>
              <a:rPr lang="ko-KR" altLang="en-US" sz="2150" spc="-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함수는 인자들을 가리키는 </a:t>
            </a:r>
            <a:r>
              <a:rPr lang="ko-KR" altLang="en-US" sz="2150" b="1" spc="-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변수</a:t>
            </a:r>
            <a:r>
              <a:rPr lang="ko-KR" altLang="en-US" sz="2150" spc="-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들을 이용하여 정의됩니다</a:t>
            </a:r>
            <a:r>
              <a:rPr lang="en-US" altLang="ko-KR" sz="2150" spc="-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.</a:t>
            </a:r>
          </a:p>
          <a:p>
            <a:pPr marL="12700" marR="222250"/>
            <a:r>
              <a:rPr lang="ko-KR" altLang="en-US" sz="2150" spc="-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이 이름들은 </a:t>
            </a:r>
            <a:r>
              <a:rPr lang="ko-KR" altLang="en-US" sz="2150" b="1" spc="-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매개 변수 </a:t>
            </a:r>
            <a:r>
              <a:rPr lang="en-US" altLang="ko-KR" sz="2150" b="1" spc="-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(Parameter)</a:t>
            </a:r>
            <a:r>
              <a:rPr lang="ko-KR" altLang="en-US" sz="2150" spc="-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라고 부릅니다</a:t>
            </a:r>
            <a:r>
              <a:rPr lang="en-US" altLang="ko-KR" sz="2150" spc="-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.</a:t>
            </a:r>
          </a:p>
          <a:p>
            <a:pPr marL="12700">
              <a:spcBef>
                <a:spcPts val="1490"/>
              </a:spcBef>
            </a:pPr>
            <a:r>
              <a:rPr lang="en-US" sz="2150" b="1" spc="20" dirty="0">
                <a:solidFill>
                  <a:srgbClr val="007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sz="2150" b="1" spc="20" dirty="0" err="1">
                <a:solidFill>
                  <a:srgbClr val="007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sz="2150" b="1" spc="20" dirty="0">
                <a:solidFill>
                  <a:srgbClr val="007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2150" spc="2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compute_interest</a:t>
            </a:r>
            <a:r>
              <a:rPr sz="2150" spc="20" dirty="0">
                <a:latin typeface="Courier New" panose="02070309020205020404" pitchFamily="49" charset="0"/>
                <a:cs typeface="Courier New" panose="02070309020205020404" pitchFamily="49" charset="0"/>
              </a:rPr>
              <a:t>(amount, rate,</a:t>
            </a:r>
            <a:r>
              <a:rPr sz="2150" spc="1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2150" spc="20" dirty="0">
                <a:latin typeface="Courier New" panose="02070309020205020404" pitchFamily="49" charset="0"/>
                <a:cs typeface="Courier New" panose="02070309020205020404" pitchFamily="49" charset="0"/>
              </a:rPr>
              <a:t>years):</a:t>
            </a:r>
            <a:endParaRPr lang="en-US" sz="2150" spc="2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2700" marR="5080">
              <a:lnSpc>
                <a:spcPct val="150000"/>
              </a:lnSpc>
              <a:spcBef>
                <a:spcPts val="1265"/>
              </a:spcBef>
            </a:pPr>
            <a:r>
              <a:rPr lang="ko-KR" altLang="en-US" sz="2150" spc="-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함수 내부에서 매개 변수는 다른 변수와 동일하게 사용됩니다</a:t>
            </a:r>
            <a:r>
              <a:rPr lang="en-US" altLang="ko-KR" sz="2150" spc="-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.</a:t>
            </a:r>
            <a:endParaRPr lang="en-US" altLang="ko-KR" sz="2150" dirty="0">
              <a:latin typeface="나눔스퀘어" panose="020B0600000101010101" pitchFamily="50" charset="-127"/>
              <a:ea typeface="나눔스퀘어" panose="020B0600000101010101" pitchFamily="50" charset="-127"/>
              <a:cs typeface="Helvetica"/>
            </a:endParaRPr>
          </a:p>
          <a:p>
            <a:pPr marL="376555">
              <a:spcBef>
                <a:spcPts val="1490"/>
              </a:spcBef>
            </a:pPr>
            <a:r>
              <a:rPr lang="en-US" altLang="ko-KR" sz="2150" spc="20" dirty="0">
                <a:latin typeface="Courier New" panose="02070309020205020404" pitchFamily="49" charset="0"/>
                <a:cs typeface="Courier New" panose="02070309020205020404" pitchFamily="49" charset="0"/>
              </a:rPr>
              <a:t>value = amount * (1 + rate/</a:t>
            </a:r>
            <a:r>
              <a:rPr lang="en-US" altLang="ko-KR" sz="2150" spc="20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100.0</a:t>
            </a:r>
            <a:r>
              <a:rPr lang="en-US" altLang="ko-KR" sz="2150" spc="20" dirty="0">
                <a:latin typeface="Courier New" panose="02070309020205020404" pitchFamily="49" charset="0"/>
                <a:cs typeface="Courier New" panose="02070309020205020404" pitchFamily="49" charset="0"/>
              </a:rPr>
              <a:t>) ** years</a:t>
            </a:r>
          </a:p>
          <a:p>
            <a:pPr marL="12700" marR="222250"/>
            <a:endParaRPr lang="en-US" altLang="ko-KR" sz="2150" spc="-5" dirty="0">
              <a:latin typeface="나눔스퀘어" panose="020B0600000101010101" pitchFamily="50" charset="-127"/>
              <a:ea typeface="나눔스퀘어" panose="020B0600000101010101" pitchFamily="50" charset="-127"/>
              <a:cs typeface="Helvetica"/>
            </a:endParaRPr>
          </a:p>
          <a:p>
            <a:pPr marL="12700" marR="222250"/>
            <a:r>
              <a:rPr lang="ko-KR" altLang="en-US" sz="2150" spc="-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함수의 결과 계산이 끝나면 결과값을 </a:t>
            </a:r>
            <a:r>
              <a:rPr lang="ko-KR" altLang="en-US" sz="2150" b="1" spc="-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반환 </a:t>
            </a:r>
            <a:r>
              <a:rPr lang="en-US" altLang="ko-KR" sz="2150" b="1" spc="-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(Return)</a:t>
            </a:r>
            <a:r>
              <a:rPr lang="ko-KR" altLang="en-US" sz="2150" spc="-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해야 합니다</a:t>
            </a:r>
            <a:r>
              <a:rPr lang="en-US" altLang="ko-KR" sz="2150" spc="-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.</a:t>
            </a:r>
          </a:p>
          <a:p>
            <a:pPr marL="12700" marR="222250"/>
            <a:r>
              <a:rPr lang="ko-KR" altLang="en-US" sz="2150" spc="-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함수는 함수가 반환되는 시점에 종료되며</a:t>
            </a:r>
            <a:r>
              <a:rPr lang="en-US" altLang="ko-KR" sz="2150" spc="-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, </a:t>
            </a:r>
            <a:r>
              <a:rPr lang="ko-KR" altLang="en-US" sz="2150" spc="-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함수의 결과는 반환값을 통해 전달됩니다</a:t>
            </a:r>
            <a:r>
              <a:rPr lang="en-US" altLang="ko-KR" sz="2150" spc="-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.</a:t>
            </a:r>
            <a:endParaRPr lang="en-US" sz="2150" spc="-5" dirty="0">
              <a:latin typeface="나눔스퀘어" panose="020B0600000101010101" pitchFamily="50" charset="-127"/>
              <a:ea typeface="나눔스퀘어" panose="020B0600000101010101" pitchFamily="50" charset="-127"/>
              <a:cs typeface="Helvetica"/>
            </a:endParaRPr>
          </a:p>
          <a:p>
            <a:pPr marL="376555">
              <a:spcBef>
                <a:spcPts val="1490"/>
              </a:spcBef>
            </a:pPr>
            <a:r>
              <a:rPr sz="2150" b="1" spc="20" dirty="0">
                <a:solidFill>
                  <a:srgbClr val="007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sz="2150" b="1" spc="-55" dirty="0">
                <a:solidFill>
                  <a:srgbClr val="007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2150" spc="20" dirty="0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endParaRPr sz="215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2700">
              <a:lnSpc>
                <a:spcPct val="150000"/>
              </a:lnSpc>
              <a:spcBef>
                <a:spcPts val="1650"/>
              </a:spcBef>
            </a:pPr>
            <a:r>
              <a:rPr lang="ko-KR" altLang="en-US" sz="2150" spc="-3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이제 우리는 같은 함수를 다른 인자 값들을 이용하여 부를 수 있습니다</a:t>
            </a:r>
            <a:r>
              <a:rPr lang="en-US" altLang="ko-KR" sz="2150" spc="-3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.</a:t>
            </a:r>
            <a:endParaRPr sz="2150" dirty="0">
              <a:latin typeface="나눔스퀘어" panose="020B0600000101010101" pitchFamily="50" charset="-127"/>
              <a:ea typeface="나눔스퀘어" panose="020B0600000101010101" pitchFamily="50" charset="-127"/>
              <a:cs typeface="Helvetica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927100" y="5534025"/>
          <a:ext cx="6795188" cy="7250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685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58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38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026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58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853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2522">
                <a:tc>
                  <a:txBody>
                    <a:bodyPr/>
                    <a:lstStyle/>
                    <a:p>
                      <a:pPr marR="51435" algn="ctr">
                        <a:lnSpc>
                          <a:spcPts val="2550"/>
                        </a:lnSpc>
                      </a:pPr>
                      <a:r>
                        <a:rPr sz="2350" b="1" spc="20" dirty="0">
                          <a:solidFill>
                            <a:srgbClr val="00007F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&gt;&gt;&gt;</a:t>
                      </a:r>
                      <a:endParaRPr sz="235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50"/>
                        </a:lnSpc>
                      </a:pPr>
                      <a:r>
                        <a:rPr sz="2350" spc="2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s1</a:t>
                      </a:r>
                      <a:endParaRPr sz="235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3185" algn="r">
                        <a:lnSpc>
                          <a:spcPts val="2550"/>
                        </a:lnSpc>
                      </a:pPr>
                      <a:r>
                        <a:rPr sz="2350" dirty="0">
                          <a:solidFill>
                            <a:srgbClr val="66666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endParaRPr sz="235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50"/>
                        </a:lnSpc>
                      </a:pPr>
                      <a:r>
                        <a:rPr sz="2350" spc="2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compute_interest(</a:t>
                      </a:r>
                      <a:r>
                        <a:rPr sz="2350" spc="20" dirty="0">
                          <a:solidFill>
                            <a:srgbClr val="66666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200</a:t>
                      </a:r>
                      <a:r>
                        <a:rPr sz="2350" spc="2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</a:t>
                      </a:r>
                      <a:endParaRPr sz="235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50"/>
                        </a:lnSpc>
                      </a:pPr>
                      <a:r>
                        <a:rPr sz="2350" spc="20" dirty="0">
                          <a:solidFill>
                            <a:srgbClr val="66666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  <a:r>
                        <a:rPr sz="2350" spc="2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</a:t>
                      </a:r>
                      <a:endParaRPr sz="235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2550"/>
                        </a:lnSpc>
                      </a:pPr>
                      <a:r>
                        <a:rPr sz="2350" spc="20" dirty="0">
                          <a:solidFill>
                            <a:srgbClr val="66666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r>
                        <a:rPr sz="2350" spc="2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sz="235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2522">
                <a:tc>
                  <a:txBody>
                    <a:bodyPr/>
                    <a:lstStyle/>
                    <a:p>
                      <a:pPr marR="51435" algn="ctr">
                        <a:lnSpc>
                          <a:spcPts val="2660"/>
                        </a:lnSpc>
                      </a:pPr>
                      <a:r>
                        <a:rPr sz="2350" b="1" spc="20" dirty="0">
                          <a:solidFill>
                            <a:srgbClr val="00007F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&gt;&gt;&gt;</a:t>
                      </a:r>
                      <a:endParaRPr sz="235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60"/>
                        </a:lnSpc>
                      </a:pPr>
                      <a:r>
                        <a:rPr sz="2350" spc="2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s2</a:t>
                      </a:r>
                      <a:endParaRPr sz="235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3185" algn="r">
                        <a:lnSpc>
                          <a:spcPts val="2660"/>
                        </a:lnSpc>
                      </a:pPr>
                      <a:r>
                        <a:rPr sz="2350" dirty="0">
                          <a:solidFill>
                            <a:srgbClr val="66666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endParaRPr sz="235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60"/>
                        </a:lnSpc>
                      </a:pPr>
                      <a:r>
                        <a:rPr sz="2350" spc="2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compute_interest(</a:t>
                      </a:r>
                      <a:r>
                        <a:rPr sz="2350" spc="20" dirty="0">
                          <a:solidFill>
                            <a:srgbClr val="66666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500</a:t>
                      </a:r>
                      <a:r>
                        <a:rPr sz="2350" spc="2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</a:t>
                      </a:r>
                      <a:endParaRPr sz="235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60"/>
                        </a:lnSpc>
                      </a:pPr>
                      <a:r>
                        <a:rPr sz="2350" spc="20" dirty="0">
                          <a:solidFill>
                            <a:srgbClr val="66666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r>
                        <a:rPr sz="2350" spc="2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</a:t>
                      </a:r>
                      <a:endParaRPr sz="235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2660"/>
                        </a:lnSpc>
                      </a:pPr>
                      <a:r>
                        <a:rPr sz="2350" spc="20" dirty="0">
                          <a:solidFill>
                            <a:srgbClr val="66666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20</a:t>
                      </a:r>
                      <a:r>
                        <a:rPr sz="2350" spc="2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sz="235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9776420" y="177732"/>
            <a:ext cx="73660" cy="277495"/>
          </a:xfrm>
          <a:custGeom>
            <a:avLst/>
            <a:gdLst/>
            <a:ahLst/>
            <a:cxnLst/>
            <a:rect l="l" t="t" r="r" b="b"/>
            <a:pathLst>
              <a:path w="73659" h="277495">
                <a:moveTo>
                  <a:pt x="0" y="0"/>
                </a:moveTo>
                <a:lnTo>
                  <a:pt x="73591" y="0"/>
                </a:lnTo>
                <a:lnTo>
                  <a:pt x="73591" y="276936"/>
                </a:lnTo>
                <a:lnTo>
                  <a:pt x="0" y="276936"/>
                </a:lnTo>
                <a:lnTo>
                  <a:pt x="0" y="0"/>
                </a:lnTo>
                <a:close/>
              </a:path>
            </a:pathLst>
          </a:custGeom>
          <a:solidFill>
            <a:srgbClr val="1F48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262420" y="235413"/>
            <a:ext cx="73660" cy="219710"/>
          </a:xfrm>
          <a:custGeom>
            <a:avLst/>
            <a:gdLst/>
            <a:ahLst/>
            <a:cxnLst/>
            <a:rect l="l" t="t" r="r" b="b"/>
            <a:pathLst>
              <a:path w="73659" h="219709">
                <a:moveTo>
                  <a:pt x="73576" y="0"/>
                </a:moveTo>
                <a:lnTo>
                  <a:pt x="0" y="0"/>
                </a:lnTo>
                <a:lnTo>
                  <a:pt x="0" y="219243"/>
                </a:lnTo>
                <a:lnTo>
                  <a:pt x="73576" y="219243"/>
                </a:lnTo>
                <a:lnTo>
                  <a:pt x="73576" y="0"/>
                </a:lnTo>
                <a:close/>
              </a:path>
            </a:pathLst>
          </a:custGeom>
          <a:solidFill>
            <a:srgbClr val="1F48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169817" y="177732"/>
            <a:ext cx="259079" cy="57785"/>
          </a:xfrm>
          <a:custGeom>
            <a:avLst/>
            <a:gdLst/>
            <a:ahLst/>
            <a:cxnLst/>
            <a:rect l="l" t="t" r="r" b="b"/>
            <a:pathLst>
              <a:path w="259079" h="57785">
                <a:moveTo>
                  <a:pt x="258777" y="0"/>
                </a:moveTo>
                <a:lnTo>
                  <a:pt x="0" y="0"/>
                </a:lnTo>
                <a:lnTo>
                  <a:pt x="0" y="57681"/>
                </a:lnTo>
                <a:lnTo>
                  <a:pt x="258777" y="57681"/>
                </a:lnTo>
                <a:lnTo>
                  <a:pt x="258777" y="0"/>
                </a:lnTo>
                <a:close/>
              </a:path>
            </a:pathLst>
          </a:custGeom>
          <a:solidFill>
            <a:srgbClr val="1F48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901722" y="177732"/>
            <a:ext cx="260985" cy="277495"/>
          </a:xfrm>
          <a:custGeom>
            <a:avLst/>
            <a:gdLst/>
            <a:ahLst/>
            <a:cxnLst/>
            <a:rect l="l" t="t" r="r" b="b"/>
            <a:pathLst>
              <a:path w="260984" h="277495">
                <a:moveTo>
                  <a:pt x="236335" y="0"/>
                </a:moveTo>
                <a:lnTo>
                  <a:pt x="95321" y="0"/>
                </a:lnTo>
                <a:lnTo>
                  <a:pt x="58221" y="5581"/>
                </a:lnTo>
                <a:lnTo>
                  <a:pt x="27922" y="21853"/>
                </a:lnTo>
                <a:lnTo>
                  <a:pt x="7492" y="48112"/>
                </a:lnTo>
                <a:lnTo>
                  <a:pt x="0" y="83651"/>
                </a:lnTo>
                <a:lnTo>
                  <a:pt x="7492" y="119201"/>
                </a:lnTo>
                <a:lnTo>
                  <a:pt x="27922" y="145453"/>
                </a:lnTo>
                <a:lnTo>
                  <a:pt x="58221" y="161713"/>
                </a:lnTo>
                <a:lnTo>
                  <a:pt x="95321" y="167287"/>
                </a:lnTo>
                <a:lnTo>
                  <a:pt x="158612" y="167287"/>
                </a:lnTo>
                <a:lnTo>
                  <a:pt x="170117" y="168642"/>
                </a:lnTo>
                <a:lnTo>
                  <a:pt x="179516" y="173065"/>
                </a:lnTo>
                <a:lnTo>
                  <a:pt x="185855" y="181095"/>
                </a:lnTo>
                <a:lnTo>
                  <a:pt x="188181" y="193273"/>
                </a:lnTo>
                <a:lnTo>
                  <a:pt x="185855" y="205450"/>
                </a:lnTo>
                <a:lnTo>
                  <a:pt x="179516" y="213469"/>
                </a:lnTo>
                <a:lnTo>
                  <a:pt x="170117" y="217879"/>
                </a:lnTo>
                <a:lnTo>
                  <a:pt x="158612" y="219227"/>
                </a:lnTo>
                <a:lnTo>
                  <a:pt x="10226" y="219227"/>
                </a:lnTo>
                <a:lnTo>
                  <a:pt x="10226" y="276924"/>
                </a:lnTo>
                <a:lnTo>
                  <a:pt x="165572" y="276924"/>
                </a:lnTo>
                <a:lnTo>
                  <a:pt x="202669" y="271357"/>
                </a:lnTo>
                <a:lnTo>
                  <a:pt x="232963" y="255111"/>
                </a:lnTo>
                <a:lnTo>
                  <a:pt x="253388" y="228869"/>
                </a:lnTo>
                <a:lnTo>
                  <a:pt x="260878" y="193315"/>
                </a:lnTo>
                <a:lnTo>
                  <a:pt x="253388" y="157776"/>
                </a:lnTo>
                <a:lnTo>
                  <a:pt x="232963" y="131502"/>
                </a:lnTo>
                <a:lnTo>
                  <a:pt x="202669" y="115211"/>
                </a:lnTo>
                <a:lnTo>
                  <a:pt x="165572" y="109621"/>
                </a:lnTo>
                <a:lnTo>
                  <a:pt x="104058" y="109621"/>
                </a:lnTo>
                <a:lnTo>
                  <a:pt x="92536" y="108266"/>
                </a:lnTo>
                <a:lnTo>
                  <a:pt x="83127" y="103844"/>
                </a:lnTo>
                <a:lnTo>
                  <a:pt x="76785" y="95818"/>
                </a:lnTo>
                <a:lnTo>
                  <a:pt x="74459" y="83651"/>
                </a:lnTo>
                <a:lnTo>
                  <a:pt x="76785" y="71471"/>
                </a:lnTo>
                <a:lnTo>
                  <a:pt x="83127" y="63447"/>
                </a:lnTo>
                <a:lnTo>
                  <a:pt x="92536" y="59032"/>
                </a:lnTo>
                <a:lnTo>
                  <a:pt x="104058" y="57681"/>
                </a:lnTo>
                <a:lnTo>
                  <a:pt x="236335" y="57681"/>
                </a:lnTo>
                <a:lnTo>
                  <a:pt x="236335" y="0"/>
                </a:lnTo>
                <a:close/>
              </a:path>
            </a:pathLst>
          </a:custGeom>
          <a:solidFill>
            <a:srgbClr val="1F48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197822" y="177732"/>
            <a:ext cx="557530" cy="277495"/>
          </a:xfrm>
          <a:custGeom>
            <a:avLst/>
            <a:gdLst/>
            <a:ahLst/>
            <a:cxnLst/>
            <a:rect l="l" t="t" r="r" b="b"/>
            <a:pathLst>
              <a:path w="557529" h="277495">
                <a:moveTo>
                  <a:pt x="73607" y="0"/>
                </a:moveTo>
                <a:lnTo>
                  <a:pt x="0" y="0"/>
                </a:lnTo>
                <a:lnTo>
                  <a:pt x="0" y="276924"/>
                </a:lnTo>
                <a:lnTo>
                  <a:pt x="73607" y="276924"/>
                </a:lnTo>
                <a:lnTo>
                  <a:pt x="73607" y="145468"/>
                </a:lnTo>
                <a:lnTo>
                  <a:pt x="157441" y="145468"/>
                </a:lnTo>
                <a:lnTo>
                  <a:pt x="151163" y="138462"/>
                </a:lnTo>
                <a:lnTo>
                  <a:pt x="157428" y="131471"/>
                </a:lnTo>
                <a:lnTo>
                  <a:pt x="73607" y="131471"/>
                </a:lnTo>
                <a:lnTo>
                  <a:pt x="73607" y="0"/>
                </a:lnTo>
                <a:close/>
              </a:path>
              <a:path w="557529" h="277495">
                <a:moveTo>
                  <a:pt x="157441" y="145468"/>
                </a:moveTo>
                <a:lnTo>
                  <a:pt x="73607" y="145468"/>
                </a:lnTo>
                <a:lnTo>
                  <a:pt x="191203" y="276924"/>
                </a:lnTo>
                <a:lnTo>
                  <a:pt x="313635" y="276924"/>
                </a:lnTo>
                <a:lnTo>
                  <a:pt x="324822" y="249208"/>
                </a:lnTo>
                <a:lnTo>
                  <a:pt x="250406" y="249208"/>
                </a:lnTo>
                <a:lnTo>
                  <a:pt x="157441" y="145468"/>
                </a:lnTo>
                <a:close/>
              </a:path>
              <a:path w="557529" h="277495">
                <a:moveTo>
                  <a:pt x="469785" y="68091"/>
                </a:moveTo>
                <a:lnTo>
                  <a:pt x="397924" y="68091"/>
                </a:lnTo>
                <a:lnTo>
                  <a:pt x="459130" y="221643"/>
                </a:lnTo>
                <a:lnTo>
                  <a:pt x="361836" y="221643"/>
                </a:lnTo>
                <a:lnTo>
                  <a:pt x="384931" y="276924"/>
                </a:lnTo>
                <a:lnTo>
                  <a:pt x="557035" y="276924"/>
                </a:lnTo>
                <a:lnTo>
                  <a:pt x="469785" y="68091"/>
                </a:lnTo>
                <a:close/>
              </a:path>
              <a:path w="557529" h="277495">
                <a:moveTo>
                  <a:pt x="441337" y="0"/>
                </a:moveTo>
                <a:lnTo>
                  <a:pt x="354511" y="0"/>
                </a:lnTo>
                <a:lnTo>
                  <a:pt x="250406" y="249208"/>
                </a:lnTo>
                <a:lnTo>
                  <a:pt x="324822" y="249208"/>
                </a:lnTo>
                <a:lnTo>
                  <a:pt x="397924" y="68091"/>
                </a:lnTo>
                <a:lnTo>
                  <a:pt x="469785" y="68091"/>
                </a:lnTo>
                <a:lnTo>
                  <a:pt x="441337" y="0"/>
                </a:lnTo>
                <a:close/>
              </a:path>
              <a:path w="557529" h="277495">
                <a:moveTo>
                  <a:pt x="275267" y="0"/>
                </a:moveTo>
                <a:lnTo>
                  <a:pt x="191203" y="0"/>
                </a:lnTo>
                <a:lnTo>
                  <a:pt x="73607" y="131471"/>
                </a:lnTo>
                <a:lnTo>
                  <a:pt x="157428" y="131471"/>
                </a:lnTo>
                <a:lnTo>
                  <a:pt x="275267" y="0"/>
                </a:lnTo>
                <a:close/>
              </a:path>
            </a:pathLst>
          </a:custGeom>
          <a:solidFill>
            <a:srgbClr val="1F48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027069" y="515590"/>
            <a:ext cx="1572295" cy="1107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9885581" y="7348348"/>
            <a:ext cx="366395" cy="21082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150" spc="15" dirty="0">
                <a:solidFill>
                  <a:srgbClr val="7F7F7F"/>
                </a:solidFill>
                <a:latin typeface="Helvetica"/>
                <a:cs typeface="Helvetica"/>
              </a:rPr>
              <a:t>6</a:t>
            </a:r>
            <a:r>
              <a:rPr sz="1150" spc="-175" dirty="0">
                <a:solidFill>
                  <a:srgbClr val="7F7F7F"/>
                </a:solidFill>
                <a:latin typeface="Helvetica"/>
                <a:cs typeface="Helvetica"/>
              </a:rPr>
              <a:t> </a:t>
            </a:r>
            <a:r>
              <a:rPr sz="1150" spc="5" dirty="0">
                <a:solidFill>
                  <a:srgbClr val="7F7F7F"/>
                </a:solidFill>
                <a:latin typeface="Helvetica"/>
                <a:cs typeface="Helvetica"/>
              </a:rPr>
              <a:t>/</a:t>
            </a:r>
            <a:r>
              <a:rPr sz="1150" spc="-175" dirty="0">
                <a:solidFill>
                  <a:srgbClr val="7F7F7F"/>
                </a:solidFill>
                <a:latin typeface="Helvetica"/>
                <a:cs typeface="Helvetica"/>
              </a:rPr>
              <a:t> </a:t>
            </a:r>
            <a:r>
              <a:rPr sz="1150" spc="15" dirty="0">
                <a:solidFill>
                  <a:srgbClr val="7F7F7F"/>
                </a:solidFill>
                <a:latin typeface="Helvetica"/>
                <a:cs typeface="Helvetica"/>
              </a:rPr>
              <a:t>17</a:t>
            </a:r>
            <a:endParaRPr sz="115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265681796"/>
      </p:ext>
    </p:extLst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7007" y="217223"/>
            <a:ext cx="5420995" cy="426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ko-KR" altLang="en-US" spc="10" dirty="0"/>
              <a:t>여러 </a:t>
            </a:r>
            <a:r>
              <a:rPr lang="ko-KR" altLang="en-US" spc="10" dirty="0" err="1"/>
              <a:t>반환문을</a:t>
            </a:r>
            <a:r>
              <a:rPr lang="ko-KR" altLang="en-US" spc="10" dirty="0"/>
              <a:t> 가진 함수</a:t>
            </a:r>
            <a:endParaRPr spc="10" dirty="0"/>
          </a:p>
        </p:txBody>
      </p:sp>
      <p:sp>
        <p:nvSpPr>
          <p:cNvPr id="3" name="object 3"/>
          <p:cNvSpPr txBox="1"/>
          <p:nvPr/>
        </p:nvSpPr>
        <p:spPr>
          <a:xfrm>
            <a:off x="593856" y="864031"/>
            <a:ext cx="9658120" cy="330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ko-KR" altLang="en-US" sz="2150" spc="-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다음 함수는 절대값을 계산하는 함수</a:t>
            </a:r>
            <a:r>
              <a:rPr lang="ko-KR" altLang="en-US" sz="2150" spc="-1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입니다 </a:t>
            </a:r>
            <a:r>
              <a:rPr lang="en-US" sz="2150" spc="-1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(</a:t>
            </a:r>
            <a:r>
              <a:rPr lang="ko-KR" altLang="en-US" sz="2150" spc="-1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내장 함수 </a:t>
            </a:r>
            <a:r>
              <a:rPr lang="en-US" altLang="ko-KR" sz="2150" b="1" spc="-1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abs</a:t>
            </a:r>
            <a:r>
              <a:rPr lang="ko-KR" altLang="en-US" sz="2150" spc="-1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와 동일한 기능</a:t>
            </a:r>
            <a:r>
              <a:rPr sz="2150" spc="-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):</a:t>
            </a:r>
            <a:endParaRPr sz="2150" dirty="0">
              <a:latin typeface="나눔스퀘어"/>
              <a:cs typeface="나눔스퀘어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776420" y="177732"/>
            <a:ext cx="73660" cy="277495"/>
          </a:xfrm>
          <a:custGeom>
            <a:avLst/>
            <a:gdLst/>
            <a:ahLst/>
            <a:cxnLst/>
            <a:rect l="l" t="t" r="r" b="b"/>
            <a:pathLst>
              <a:path w="73659" h="277495">
                <a:moveTo>
                  <a:pt x="0" y="0"/>
                </a:moveTo>
                <a:lnTo>
                  <a:pt x="73591" y="0"/>
                </a:lnTo>
                <a:lnTo>
                  <a:pt x="73591" y="276936"/>
                </a:lnTo>
                <a:lnTo>
                  <a:pt x="0" y="276936"/>
                </a:lnTo>
                <a:lnTo>
                  <a:pt x="0" y="0"/>
                </a:lnTo>
                <a:close/>
              </a:path>
            </a:pathLst>
          </a:custGeom>
          <a:solidFill>
            <a:srgbClr val="1F48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262420" y="235413"/>
            <a:ext cx="73660" cy="219710"/>
          </a:xfrm>
          <a:custGeom>
            <a:avLst/>
            <a:gdLst/>
            <a:ahLst/>
            <a:cxnLst/>
            <a:rect l="l" t="t" r="r" b="b"/>
            <a:pathLst>
              <a:path w="73659" h="219709">
                <a:moveTo>
                  <a:pt x="73576" y="0"/>
                </a:moveTo>
                <a:lnTo>
                  <a:pt x="0" y="0"/>
                </a:lnTo>
                <a:lnTo>
                  <a:pt x="0" y="219243"/>
                </a:lnTo>
                <a:lnTo>
                  <a:pt x="73576" y="219243"/>
                </a:lnTo>
                <a:lnTo>
                  <a:pt x="73576" y="0"/>
                </a:lnTo>
                <a:close/>
              </a:path>
            </a:pathLst>
          </a:custGeom>
          <a:solidFill>
            <a:srgbClr val="1F48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169817" y="177732"/>
            <a:ext cx="259079" cy="57785"/>
          </a:xfrm>
          <a:custGeom>
            <a:avLst/>
            <a:gdLst/>
            <a:ahLst/>
            <a:cxnLst/>
            <a:rect l="l" t="t" r="r" b="b"/>
            <a:pathLst>
              <a:path w="259079" h="57785">
                <a:moveTo>
                  <a:pt x="258777" y="0"/>
                </a:moveTo>
                <a:lnTo>
                  <a:pt x="0" y="0"/>
                </a:lnTo>
                <a:lnTo>
                  <a:pt x="0" y="57681"/>
                </a:lnTo>
                <a:lnTo>
                  <a:pt x="258777" y="57681"/>
                </a:lnTo>
                <a:lnTo>
                  <a:pt x="258777" y="0"/>
                </a:lnTo>
                <a:close/>
              </a:path>
            </a:pathLst>
          </a:custGeom>
          <a:solidFill>
            <a:srgbClr val="1F48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901722" y="177732"/>
            <a:ext cx="260985" cy="277495"/>
          </a:xfrm>
          <a:custGeom>
            <a:avLst/>
            <a:gdLst/>
            <a:ahLst/>
            <a:cxnLst/>
            <a:rect l="l" t="t" r="r" b="b"/>
            <a:pathLst>
              <a:path w="260984" h="277495">
                <a:moveTo>
                  <a:pt x="236335" y="0"/>
                </a:moveTo>
                <a:lnTo>
                  <a:pt x="95321" y="0"/>
                </a:lnTo>
                <a:lnTo>
                  <a:pt x="58221" y="5581"/>
                </a:lnTo>
                <a:lnTo>
                  <a:pt x="27922" y="21853"/>
                </a:lnTo>
                <a:lnTo>
                  <a:pt x="7492" y="48112"/>
                </a:lnTo>
                <a:lnTo>
                  <a:pt x="0" y="83651"/>
                </a:lnTo>
                <a:lnTo>
                  <a:pt x="7492" y="119201"/>
                </a:lnTo>
                <a:lnTo>
                  <a:pt x="27922" y="145453"/>
                </a:lnTo>
                <a:lnTo>
                  <a:pt x="58221" y="161713"/>
                </a:lnTo>
                <a:lnTo>
                  <a:pt x="95321" y="167287"/>
                </a:lnTo>
                <a:lnTo>
                  <a:pt x="158612" y="167287"/>
                </a:lnTo>
                <a:lnTo>
                  <a:pt x="170117" y="168642"/>
                </a:lnTo>
                <a:lnTo>
                  <a:pt x="179516" y="173065"/>
                </a:lnTo>
                <a:lnTo>
                  <a:pt x="185855" y="181095"/>
                </a:lnTo>
                <a:lnTo>
                  <a:pt x="188181" y="193273"/>
                </a:lnTo>
                <a:lnTo>
                  <a:pt x="185855" y="205450"/>
                </a:lnTo>
                <a:lnTo>
                  <a:pt x="179516" y="213469"/>
                </a:lnTo>
                <a:lnTo>
                  <a:pt x="170117" y="217879"/>
                </a:lnTo>
                <a:lnTo>
                  <a:pt x="158612" y="219227"/>
                </a:lnTo>
                <a:lnTo>
                  <a:pt x="10226" y="219227"/>
                </a:lnTo>
                <a:lnTo>
                  <a:pt x="10226" y="276924"/>
                </a:lnTo>
                <a:lnTo>
                  <a:pt x="165572" y="276924"/>
                </a:lnTo>
                <a:lnTo>
                  <a:pt x="202669" y="271357"/>
                </a:lnTo>
                <a:lnTo>
                  <a:pt x="232963" y="255111"/>
                </a:lnTo>
                <a:lnTo>
                  <a:pt x="253388" y="228869"/>
                </a:lnTo>
                <a:lnTo>
                  <a:pt x="260878" y="193315"/>
                </a:lnTo>
                <a:lnTo>
                  <a:pt x="253388" y="157776"/>
                </a:lnTo>
                <a:lnTo>
                  <a:pt x="232963" y="131502"/>
                </a:lnTo>
                <a:lnTo>
                  <a:pt x="202669" y="115211"/>
                </a:lnTo>
                <a:lnTo>
                  <a:pt x="165572" y="109621"/>
                </a:lnTo>
                <a:lnTo>
                  <a:pt x="104058" y="109621"/>
                </a:lnTo>
                <a:lnTo>
                  <a:pt x="92536" y="108266"/>
                </a:lnTo>
                <a:lnTo>
                  <a:pt x="83127" y="103844"/>
                </a:lnTo>
                <a:lnTo>
                  <a:pt x="76785" y="95818"/>
                </a:lnTo>
                <a:lnTo>
                  <a:pt x="74459" y="83651"/>
                </a:lnTo>
                <a:lnTo>
                  <a:pt x="76785" y="71471"/>
                </a:lnTo>
                <a:lnTo>
                  <a:pt x="83127" y="63447"/>
                </a:lnTo>
                <a:lnTo>
                  <a:pt x="92536" y="59032"/>
                </a:lnTo>
                <a:lnTo>
                  <a:pt x="104058" y="57681"/>
                </a:lnTo>
                <a:lnTo>
                  <a:pt x="236335" y="57681"/>
                </a:lnTo>
                <a:lnTo>
                  <a:pt x="236335" y="0"/>
                </a:lnTo>
                <a:close/>
              </a:path>
            </a:pathLst>
          </a:custGeom>
          <a:solidFill>
            <a:srgbClr val="1F48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197822" y="177732"/>
            <a:ext cx="557530" cy="277495"/>
          </a:xfrm>
          <a:custGeom>
            <a:avLst/>
            <a:gdLst/>
            <a:ahLst/>
            <a:cxnLst/>
            <a:rect l="l" t="t" r="r" b="b"/>
            <a:pathLst>
              <a:path w="557529" h="277495">
                <a:moveTo>
                  <a:pt x="73607" y="0"/>
                </a:moveTo>
                <a:lnTo>
                  <a:pt x="0" y="0"/>
                </a:lnTo>
                <a:lnTo>
                  <a:pt x="0" y="276924"/>
                </a:lnTo>
                <a:lnTo>
                  <a:pt x="73607" y="276924"/>
                </a:lnTo>
                <a:lnTo>
                  <a:pt x="73607" y="145468"/>
                </a:lnTo>
                <a:lnTo>
                  <a:pt x="157441" y="145468"/>
                </a:lnTo>
                <a:lnTo>
                  <a:pt x="151163" y="138462"/>
                </a:lnTo>
                <a:lnTo>
                  <a:pt x="157428" y="131471"/>
                </a:lnTo>
                <a:lnTo>
                  <a:pt x="73607" y="131471"/>
                </a:lnTo>
                <a:lnTo>
                  <a:pt x="73607" y="0"/>
                </a:lnTo>
                <a:close/>
              </a:path>
              <a:path w="557529" h="277495">
                <a:moveTo>
                  <a:pt x="157441" y="145468"/>
                </a:moveTo>
                <a:lnTo>
                  <a:pt x="73607" y="145468"/>
                </a:lnTo>
                <a:lnTo>
                  <a:pt x="191203" y="276924"/>
                </a:lnTo>
                <a:lnTo>
                  <a:pt x="313635" y="276924"/>
                </a:lnTo>
                <a:lnTo>
                  <a:pt x="324822" y="249208"/>
                </a:lnTo>
                <a:lnTo>
                  <a:pt x="250406" y="249208"/>
                </a:lnTo>
                <a:lnTo>
                  <a:pt x="157441" y="145468"/>
                </a:lnTo>
                <a:close/>
              </a:path>
              <a:path w="557529" h="277495">
                <a:moveTo>
                  <a:pt x="469785" y="68091"/>
                </a:moveTo>
                <a:lnTo>
                  <a:pt x="397924" y="68091"/>
                </a:lnTo>
                <a:lnTo>
                  <a:pt x="459130" y="221643"/>
                </a:lnTo>
                <a:lnTo>
                  <a:pt x="361836" y="221643"/>
                </a:lnTo>
                <a:lnTo>
                  <a:pt x="384931" y="276924"/>
                </a:lnTo>
                <a:lnTo>
                  <a:pt x="557035" y="276924"/>
                </a:lnTo>
                <a:lnTo>
                  <a:pt x="469785" y="68091"/>
                </a:lnTo>
                <a:close/>
              </a:path>
              <a:path w="557529" h="277495">
                <a:moveTo>
                  <a:pt x="441337" y="0"/>
                </a:moveTo>
                <a:lnTo>
                  <a:pt x="354511" y="0"/>
                </a:lnTo>
                <a:lnTo>
                  <a:pt x="250406" y="249208"/>
                </a:lnTo>
                <a:lnTo>
                  <a:pt x="324822" y="249208"/>
                </a:lnTo>
                <a:lnTo>
                  <a:pt x="397924" y="68091"/>
                </a:lnTo>
                <a:lnTo>
                  <a:pt x="469785" y="68091"/>
                </a:lnTo>
                <a:lnTo>
                  <a:pt x="441337" y="0"/>
                </a:lnTo>
                <a:close/>
              </a:path>
              <a:path w="557529" h="277495">
                <a:moveTo>
                  <a:pt x="275267" y="0"/>
                </a:moveTo>
                <a:lnTo>
                  <a:pt x="191203" y="0"/>
                </a:lnTo>
                <a:lnTo>
                  <a:pt x="73607" y="131471"/>
                </a:lnTo>
                <a:lnTo>
                  <a:pt x="157428" y="131471"/>
                </a:lnTo>
                <a:lnTo>
                  <a:pt x="275267" y="0"/>
                </a:lnTo>
                <a:close/>
              </a:path>
            </a:pathLst>
          </a:custGeom>
          <a:solidFill>
            <a:srgbClr val="1F48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027069" y="515590"/>
            <a:ext cx="1572295" cy="1107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9885581" y="7348348"/>
            <a:ext cx="366395" cy="21082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150" spc="15" dirty="0">
                <a:solidFill>
                  <a:srgbClr val="7F7F7F"/>
                </a:solidFill>
                <a:latin typeface="Helvetica"/>
                <a:cs typeface="Helvetica"/>
              </a:rPr>
              <a:t>8</a:t>
            </a:r>
            <a:r>
              <a:rPr sz="1150" spc="-175" dirty="0">
                <a:solidFill>
                  <a:srgbClr val="7F7F7F"/>
                </a:solidFill>
                <a:latin typeface="Helvetica"/>
                <a:cs typeface="Helvetica"/>
              </a:rPr>
              <a:t> </a:t>
            </a:r>
            <a:r>
              <a:rPr sz="1150" spc="5" dirty="0">
                <a:solidFill>
                  <a:srgbClr val="7F7F7F"/>
                </a:solidFill>
                <a:latin typeface="Helvetica"/>
                <a:cs typeface="Helvetica"/>
              </a:rPr>
              <a:t>/</a:t>
            </a:r>
            <a:r>
              <a:rPr sz="1150" spc="-175" dirty="0">
                <a:solidFill>
                  <a:srgbClr val="7F7F7F"/>
                </a:solidFill>
                <a:latin typeface="Helvetica"/>
                <a:cs typeface="Helvetica"/>
              </a:rPr>
              <a:t> </a:t>
            </a:r>
            <a:r>
              <a:rPr sz="1150" spc="15" dirty="0">
                <a:solidFill>
                  <a:srgbClr val="7F7F7F"/>
                </a:solidFill>
                <a:latin typeface="Helvetica"/>
                <a:cs typeface="Helvetica"/>
              </a:rPr>
              <a:t>17</a:t>
            </a:r>
            <a:endParaRPr sz="1150">
              <a:latin typeface="Helvetica"/>
              <a:cs typeface="Helvetica"/>
            </a:endParaRPr>
          </a:p>
        </p:txBody>
      </p:sp>
      <p:sp>
        <p:nvSpPr>
          <p:cNvPr id="11" name="object 3"/>
          <p:cNvSpPr txBox="1"/>
          <p:nvPr/>
        </p:nvSpPr>
        <p:spPr>
          <a:xfrm>
            <a:off x="770776" y="1323897"/>
            <a:ext cx="9658120" cy="1705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30"/>
              </a:spcBef>
            </a:pPr>
            <a:r>
              <a:rPr sz="2150" b="1" spc="20" dirty="0" err="1">
                <a:solidFill>
                  <a:srgbClr val="007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sz="2150" b="1" spc="-45" dirty="0">
                <a:solidFill>
                  <a:srgbClr val="007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2150" spc="2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absolute</a:t>
            </a:r>
            <a:r>
              <a:rPr sz="2150" spc="20" dirty="0">
                <a:latin typeface="Courier New" panose="02070309020205020404" pitchFamily="49" charset="0"/>
                <a:cs typeface="Courier New" panose="02070309020205020404" pitchFamily="49" charset="0"/>
              </a:rPr>
              <a:t>(x):</a:t>
            </a:r>
            <a:endParaRPr sz="21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76555">
              <a:lnSpc>
                <a:spcPct val="100000"/>
              </a:lnSpc>
              <a:spcBef>
                <a:spcPts val="145"/>
              </a:spcBef>
            </a:pPr>
            <a:r>
              <a:rPr sz="2150" b="1" spc="20" dirty="0">
                <a:solidFill>
                  <a:srgbClr val="007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sz="2150" spc="20" dirty="0"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sz="2150" spc="2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sz="2150" spc="-7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2150" spc="2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sz="2150" spc="2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sz="21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0410">
              <a:lnSpc>
                <a:spcPct val="100000"/>
              </a:lnSpc>
              <a:spcBef>
                <a:spcPts val="145"/>
              </a:spcBef>
            </a:pPr>
            <a:r>
              <a:rPr sz="2150" b="1" spc="20" dirty="0">
                <a:solidFill>
                  <a:srgbClr val="007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sz="2150" b="1" spc="-65" dirty="0">
                <a:solidFill>
                  <a:srgbClr val="007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2150" spc="2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sz="2150" spc="20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sz="21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76555">
              <a:lnSpc>
                <a:spcPct val="100000"/>
              </a:lnSpc>
              <a:spcBef>
                <a:spcPts val="145"/>
              </a:spcBef>
            </a:pPr>
            <a:r>
              <a:rPr sz="2150" b="1" spc="20" dirty="0">
                <a:solidFill>
                  <a:srgbClr val="007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sz="2150" spc="2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sz="21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0410">
              <a:lnSpc>
                <a:spcPct val="100000"/>
              </a:lnSpc>
              <a:spcBef>
                <a:spcPts val="145"/>
              </a:spcBef>
            </a:pPr>
            <a:r>
              <a:rPr sz="2150" b="1" spc="20" dirty="0">
                <a:solidFill>
                  <a:srgbClr val="007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sz="2150" b="1" spc="-65" dirty="0">
                <a:solidFill>
                  <a:srgbClr val="007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2150" spc="20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sz="21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object 3"/>
          <p:cNvSpPr txBox="1"/>
          <p:nvPr/>
        </p:nvSpPr>
        <p:spPr>
          <a:xfrm>
            <a:off x="593856" y="3160739"/>
            <a:ext cx="9658120" cy="330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ko-KR" altLang="en-US" sz="2150" spc="-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같은 함수를 다음처럼 쓸 수도 있습니다</a:t>
            </a:r>
            <a:r>
              <a:rPr lang="en-US" altLang="ko-KR" sz="2150" spc="-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.</a:t>
            </a:r>
            <a:endParaRPr sz="2150" dirty="0">
              <a:latin typeface="나눔스퀘어"/>
              <a:cs typeface="나눔스퀘어"/>
            </a:endParaRPr>
          </a:p>
        </p:txBody>
      </p:sp>
      <p:sp>
        <p:nvSpPr>
          <p:cNvPr id="15" name="object 3"/>
          <p:cNvSpPr txBox="1"/>
          <p:nvPr/>
        </p:nvSpPr>
        <p:spPr>
          <a:xfrm>
            <a:off x="770776" y="3625120"/>
            <a:ext cx="9658120" cy="13619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30"/>
              </a:spcBef>
            </a:pPr>
            <a:r>
              <a:rPr sz="2150" b="1" spc="20" dirty="0" err="1">
                <a:solidFill>
                  <a:srgbClr val="007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sz="2150" b="1" spc="-45" dirty="0">
                <a:solidFill>
                  <a:srgbClr val="007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2150" spc="2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absolute</a:t>
            </a:r>
            <a:r>
              <a:rPr sz="2150" spc="20" dirty="0">
                <a:latin typeface="Courier New" panose="02070309020205020404" pitchFamily="49" charset="0"/>
                <a:cs typeface="Courier New" panose="02070309020205020404" pitchFamily="49" charset="0"/>
              </a:rPr>
              <a:t>(x):</a:t>
            </a:r>
            <a:endParaRPr sz="21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76555">
              <a:lnSpc>
                <a:spcPct val="100000"/>
              </a:lnSpc>
              <a:spcBef>
                <a:spcPts val="145"/>
              </a:spcBef>
            </a:pPr>
            <a:r>
              <a:rPr sz="2150" b="1" spc="20" dirty="0">
                <a:solidFill>
                  <a:srgbClr val="007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sz="2150" spc="20" dirty="0"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sz="2150" spc="2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sz="2150" spc="-7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2150" spc="2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sz="2150" spc="2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sz="21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0410">
              <a:lnSpc>
                <a:spcPct val="100000"/>
              </a:lnSpc>
              <a:spcBef>
                <a:spcPts val="145"/>
              </a:spcBef>
            </a:pPr>
            <a:r>
              <a:rPr sz="2150" b="1" spc="20" dirty="0">
                <a:solidFill>
                  <a:srgbClr val="007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sz="2150" b="1" spc="-65" dirty="0">
                <a:solidFill>
                  <a:srgbClr val="007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2150" spc="2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–</a:t>
            </a:r>
            <a:r>
              <a:rPr sz="2150" spc="20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altLang="ko-KR" sz="21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76555">
              <a:spcBef>
                <a:spcPts val="145"/>
              </a:spcBef>
            </a:pPr>
            <a:r>
              <a:rPr lang="en-US" sz="2150" b="1" spc="20" dirty="0">
                <a:solidFill>
                  <a:srgbClr val="007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ko-KR" sz="2150" spc="20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altLang="ko-KR" sz="21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object 3"/>
          <p:cNvSpPr txBox="1"/>
          <p:nvPr/>
        </p:nvSpPr>
        <p:spPr>
          <a:xfrm>
            <a:off x="593856" y="5165249"/>
            <a:ext cx="9658120" cy="330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ko-KR" altLang="en-US" sz="2150" b="1" spc="-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하지만</a:t>
            </a:r>
            <a:r>
              <a:rPr lang="en-US" altLang="ko-KR" sz="2150" b="1" spc="-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,</a:t>
            </a:r>
            <a:r>
              <a:rPr lang="ko-KR" altLang="en-US" sz="2150" b="1" spc="-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 다음처럼 쓰면 안 됩니다</a:t>
            </a:r>
            <a:r>
              <a:rPr lang="en-US" altLang="ko-KR" sz="2150" b="1" spc="-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.</a:t>
            </a:r>
            <a:endParaRPr sz="2150" b="1" dirty="0">
              <a:latin typeface="나눔스퀘어"/>
              <a:cs typeface="나눔스퀘어"/>
            </a:endParaRPr>
          </a:p>
        </p:txBody>
      </p:sp>
      <p:sp>
        <p:nvSpPr>
          <p:cNvPr id="17" name="object 3"/>
          <p:cNvSpPr txBox="1"/>
          <p:nvPr/>
        </p:nvSpPr>
        <p:spPr>
          <a:xfrm>
            <a:off x="770776" y="5630886"/>
            <a:ext cx="9658120" cy="1705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30"/>
              </a:spcBef>
            </a:pPr>
            <a:r>
              <a:rPr sz="2150" b="1" spc="20" dirty="0" err="1">
                <a:solidFill>
                  <a:srgbClr val="007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sz="2150" b="1" spc="-45" dirty="0">
                <a:solidFill>
                  <a:srgbClr val="007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2150" spc="2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absolute</a:t>
            </a:r>
            <a:r>
              <a:rPr sz="2150" spc="20" dirty="0">
                <a:latin typeface="Courier New" panose="02070309020205020404" pitchFamily="49" charset="0"/>
                <a:cs typeface="Courier New" panose="02070309020205020404" pitchFamily="49" charset="0"/>
              </a:rPr>
              <a:t>(x):</a:t>
            </a:r>
            <a:endParaRPr sz="21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76555">
              <a:lnSpc>
                <a:spcPct val="100000"/>
              </a:lnSpc>
              <a:spcBef>
                <a:spcPts val="145"/>
              </a:spcBef>
            </a:pPr>
            <a:r>
              <a:rPr sz="2150" b="1" spc="20" dirty="0">
                <a:solidFill>
                  <a:srgbClr val="007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sz="2150" spc="20" dirty="0"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sz="2150" spc="2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sz="2150" spc="-7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2150" spc="2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sz="2150" spc="2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sz="21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0410">
              <a:lnSpc>
                <a:spcPct val="100000"/>
              </a:lnSpc>
              <a:spcBef>
                <a:spcPts val="145"/>
              </a:spcBef>
            </a:pPr>
            <a:r>
              <a:rPr sz="2150" b="1" spc="20" dirty="0">
                <a:solidFill>
                  <a:srgbClr val="007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sz="2150" b="1" spc="-65" dirty="0">
                <a:solidFill>
                  <a:srgbClr val="007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2150" spc="2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sz="2150" spc="20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sz="21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76555">
              <a:lnSpc>
                <a:spcPct val="100000"/>
              </a:lnSpc>
              <a:spcBef>
                <a:spcPts val="145"/>
              </a:spcBef>
            </a:pPr>
            <a:r>
              <a:rPr lang="en-US" sz="2150" b="1" spc="20" dirty="0">
                <a:solidFill>
                  <a:srgbClr val="007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altLang="ko-KR" sz="2150" spc="20" dirty="0">
                <a:latin typeface="Courier New" panose="02070309020205020404" pitchFamily="49" charset="0"/>
                <a:cs typeface="Courier New" panose="02070309020205020404" pitchFamily="49" charset="0"/>
              </a:rPr>
              <a:t>x &gt;</a:t>
            </a:r>
            <a:r>
              <a:rPr lang="en-US" altLang="ko-KR" sz="2150" spc="-7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2150" spc="2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 </a:t>
            </a:r>
            <a:r>
              <a:rPr sz="2150" spc="2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sz="21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0410">
              <a:lnSpc>
                <a:spcPct val="100000"/>
              </a:lnSpc>
              <a:spcBef>
                <a:spcPts val="145"/>
              </a:spcBef>
            </a:pPr>
            <a:r>
              <a:rPr sz="2150" b="1" spc="20" dirty="0">
                <a:solidFill>
                  <a:srgbClr val="007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sz="2150" b="1" spc="-65" dirty="0">
                <a:solidFill>
                  <a:srgbClr val="007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2150" spc="20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sz="21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7591786"/>
      </p:ext>
    </p:extLst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7006" y="217223"/>
            <a:ext cx="6496093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ko-KR" altLang="en-US" spc="20" dirty="0"/>
              <a:t>논리값을 반환하는 함수</a:t>
            </a:r>
            <a:endParaRPr spc="10" dirty="0"/>
          </a:p>
        </p:txBody>
      </p:sp>
      <p:sp>
        <p:nvSpPr>
          <p:cNvPr id="3" name="object 3"/>
          <p:cNvSpPr txBox="1"/>
          <p:nvPr/>
        </p:nvSpPr>
        <p:spPr>
          <a:xfrm>
            <a:off x="593856" y="815210"/>
            <a:ext cx="10005508" cy="3804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4900"/>
              </a:lnSpc>
            </a:pPr>
            <a:r>
              <a:rPr lang="ko-KR" altLang="en-US" sz="2150" spc="-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조건을 검사해서</a:t>
            </a:r>
            <a:r>
              <a:rPr lang="en-US" altLang="ko-KR" sz="2150" spc="-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 </a:t>
            </a:r>
            <a:r>
              <a:rPr lang="en-US" altLang="ko-KR" sz="2000" b="1" spc="20" dirty="0">
                <a:solidFill>
                  <a:srgbClr val="007F00"/>
                </a:solidFill>
                <a:latin typeface="Courier New"/>
                <a:cs typeface="Courier New"/>
              </a:rPr>
              <a:t>True</a:t>
            </a:r>
            <a:r>
              <a:rPr lang="ko-KR" altLang="en-US" sz="2150" spc="-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나 </a:t>
            </a:r>
            <a:r>
              <a:rPr lang="en-US" altLang="ko-KR" sz="2150" b="1" spc="20" dirty="0">
                <a:solidFill>
                  <a:srgbClr val="007F00"/>
                </a:solidFill>
                <a:latin typeface="Courier New"/>
                <a:cs typeface="Courier New"/>
              </a:rPr>
              <a:t>False</a:t>
            </a:r>
            <a:r>
              <a:rPr lang="ko-KR" altLang="en-US" sz="2150" spc="-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를 반환하는 함수는 </a:t>
            </a:r>
            <a:r>
              <a:rPr lang="ko-KR" altLang="en-US" sz="2150" b="1" spc="-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조건함수</a:t>
            </a:r>
            <a:r>
              <a:rPr lang="en-US" altLang="ko-KR" sz="2150" b="1" spc="-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(Predicate)</a:t>
            </a:r>
            <a:r>
              <a:rPr lang="ko-KR" altLang="en-US" sz="2150" spc="-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라고 부릅니다</a:t>
            </a:r>
            <a:r>
              <a:rPr lang="en-US" altLang="ko-KR" sz="2150" spc="-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.</a:t>
            </a:r>
          </a:p>
        </p:txBody>
      </p:sp>
      <p:sp>
        <p:nvSpPr>
          <p:cNvPr id="4" name="object 4"/>
          <p:cNvSpPr/>
          <p:nvPr/>
        </p:nvSpPr>
        <p:spPr>
          <a:xfrm>
            <a:off x="9776420" y="177732"/>
            <a:ext cx="73660" cy="277495"/>
          </a:xfrm>
          <a:custGeom>
            <a:avLst/>
            <a:gdLst/>
            <a:ahLst/>
            <a:cxnLst/>
            <a:rect l="l" t="t" r="r" b="b"/>
            <a:pathLst>
              <a:path w="73659" h="277495">
                <a:moveTo>
                  <a:pt x="0" y="0"/>
                </a:moveTo>
                <a:lnTo>
                  <a:pt x="73591" y="0"/>
                </a:lnTo>
                <a:lnTo>
                  <a:pt x="73591" y="276936"/>
                </a:lnTo>
                <a:lnTo>
                  <a:pt x="0" y="276936"/>
                </a:lnTo>
                <a:lnTo>
                  <a:pt x="0" y="0"/>
                </a:lnTo>
                <a:close/>
              </a:path>
            </a:pathLst>
          </a:custGeom>
          <a:solidFill>
            <a:srgbClr val="1F48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262420" y="235413"/>
            <a:ext cx="73660" cy="219710"/>
          </a:xfrm>
          <a:custGeom>
            <a:avLst/>
            <a:gdLst/>
            <a:ahLst/>
            <a:cxnLst/>
            <a:rect l="l" t="t" r="r" b="b"/>
            <a:pathLst>
              <a:path w="73659" h="219709">
                <a:moveTo>
                  <a:pt x="73576" y="0"/>
                </a:moveTo>
                <a:lnTo>
                  <a:pt x="0" y="0"/>
                </a:lnTo>
                <a:lnTo>
                  <a:pt x="0" y="219243"/>
                </a:lnTo>
                <a:lnTo>
                  <a:pt x="73576" y="219243"/>
                </a:lnTo>
                <a:lnTo>
                  <a:pt x="73576" y="0"/>
                </a:lnTo>
                <a:close/>
              </a:path>
            </a:pathLst>
          </a:custGeom>
          <a:solidFill>
            <a:srgbClr val="1F48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169817" y="177732"/>
            <a:ext cx="259079" cy="57785"/>
          </a:xfrm>
          <a:custGeom>
            <a:avLst/>
            <a:gdLst/>
            <a:ahLst/>
            <a:cxnLst/>
            <a:rect l="l" t="t" r="r" b="b"/>
            <a:pathLst>
              <a:path w="259079" h="57785">
                <a:moveTo>
                  <a:pt x="258777" y="0"/>
                </a:moveTo>
                <a:lnTo>
                  <a:pt x="0" y="0"/>
                </a:lnTo>
                <a:lnTo>
                  <a:pt x="0" y="57681"/>
                </a:lnTo>
                <a:lnTo>
                  <a:pt x="258777" y="57681"/>
                </a:lnTo>
                <a:lnTo>
                  <a:pt x="258777" y="0"/>
                </a:lnTo>
                <a:close/>
              </a:path>
            </a:pathLst>
          </a:custGeom>
          <a:solidFill>
            <a:srgbClr val="1F48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901722" y="177732"/>
            <a:ext cx="260985" cy="277495"/>
          </a:xfrm>
          <a:custGeom>
            <a:avLst/>
            <a:gdLst/>
            <a:ahLst/>
            <a:cxnLst/>
            <a:rect l="l" t="t" r="r" b="b"/>
            <a:pathLst>
              <a:path w="260984" h="277495">
                <a:moveTo>
                  <a:pt x="236335" y="0"/>
                </a:moveTo>
                <a:lnTo>
                  <a:pt x="95321" y="0"/>
                </a:lnTo>
                <a:lnTo>
                  <a:pt x="58221" y="5581"/>
                </a:lnTo>
                <a:lnTo>
                  <a:pt x="27922" y="21853"/>
                </a:lnTo>
                <a:lnTo>
                  <a:pt x="7492" y="48112"/>
                </a:lnTo>
                <a:lnTo>
                  <a:pt x="0" y="83651"/>
                </a:lnTo>
                <a:lnTo>
                  <a:pt x="7492" y="119201"/>
                </a:lnTo>
                <a:lnTo>
                  <a:pt x="27922" y="145453"/>
                </a:lnTo>
                <a:lnTo>
                  <a:pt x="58221" y="161713"/>
                </a:lnTo>
                <a:lnTo>
                  <a:pt x="95321" y="167287"/>
                </a:lnTo>
                <a:lnTo>
                  <a:pt x="158612" y="167287"/>
                </a:lnTo>
                <a:lnTo>
                  <a:pt x="170117" y="168642"/>
                </a:lnTo>
                <a:lnTo>
                  <a:pt x="179516" y="173065"/>
                </a:lnTo>
                <a:lnTo>
                  <a:pt x="185855" y="181095"/>
                </a:lnTo>
                <a:lnTo>
                  <a:pt x="188181" y="193273"/>
                </a:lnTo>
                <a:lnTo>
                  <a:pt x="185855" y="205450"/>
                </a:lnTo>
                <a:lnTo>
                  <a:pt x="179516" y="213469"/>
                </a:lnTo>
                <a:lnTo>
                  <a:pt x="170117" y="217879"/>
                </a:lnTo>
                <a:lnTo>
                  <a:pt x="158612" y="219227"/>
                </a:lnTo>
                <a:lnTo>
                  <a:pt x="10226" y="219227"/>
                </a:lnTo>
                <a:lnTo>
                  <a:pt x="10226" y="276924"/>
                </a:lnTo>
                <a:lnTo>
                  <a:pt x="165572" y="276924"/>
                </a:lnTo>
                <a:lnTo>
                  <a:pt x="202669" y="271357"/>
                </a:lnTo>
                <a:lnTo>
                  <a:pt x="232963" y="255111"/>
                </a:lnTo>
                <a:lnTo>
                  <a:pt x="253388" y="228869"/>
                </a:lnTo>
                <a:lnTo>
                  <a:pt x="260878" y="193315"/>
                </a:lnTo>
                <a:lnTo>
                  <a:pt x="253388" y="157776"/>
                </a:lnTo>
                <a:lnTo>
                  <a:pt x="232963" y="131502"/>
                </a:lnTo>
                <a:lnTo>
                  <a:pt x="202669" y="115211"/>
                </a:lnTo>
                <a:lnTo>
                  <a:pt x="165572" y="109621"/>
                </a:lnTo>
                <a:lnTo>
                  <a:pt x="104058" y="109621"/>
                </a:lnTo>
                <a:lnTo>
                  <a:pt x="92536" y="108266"/>
                </a:lnTo>
                <a:lnTo>
                  <a:pt x="83127" y="103844"/>
                </a:lnTo>
                <a:lnTo>
                  <a:pt x="76785" y="95818"/>
                </a:lnTo>
                <a:lnTo>
                  <a:pt x="74459" y="83651"/>
                </a:lnTo>
                <a:lnTo>
                  <a:pt x="76785" y="71471"/>
                </a:lnTo>
                <a:lnTo>
                  <a:pt x="83127" y="63447"/>
                </a:lnTo>
                <a:lnTo>
                  <a:pt x="92536" y="59032"/>
                </a:lnTo>
                <a:lnTo>
                  <a:pt x="104058" y="57681"/>
                </a:lnTo>
                <a:lnTo>
                  <a:pt x="236335" y="57681"/>
                </a:lnTo>
                <a:lnTo>
                  <a:pt x="236335" y="0"/>
                </a:lnTo>
                <a:close/>
              </a:path>
            </a:pathLst>
          </a:custGeom>
          <a:solidFill>
            <a:srgbClr val="1F48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197822" y="177732"/>
            <a:ext cx="557530" cy="277495"/>
          </a:xfrm>
          <a:custGeom>
            <a:avLst/>
            <a:gdLst/>
            <a:ahLst/>
            <a:cxnLst/>
            <a:rect l="l" t="t" r="r" b="b"/>
            <a:pathLst>
              <a:path w="557529" h="277495">
                <a:moveTo>
                  <a:pt x="73607" y="0"/>
                </a:moveTo>
                <a:lnTo>
                  <a:pt x="0" y="0"/>
                </a:lnTo>
                <a:lnTo>
                  <a:pt x="0" y="276924"/>
                </a:lnTo>
                <a:lnTo>
                  <a:pt x="73607" y="276924"/>
                </a:lnTo>
                <a:lnTo>
                  <a:pt x="73607" y="145468"/>
                </a:lnTo>
                <a:lnTo>
                  <a:pt x="157441" y="145468"/>
                </a:lnTo>
                <a:lnTo>
                  <a:pt x="151163" y="138462"/>
                </a:lnTo>
                <a:lnTo>
                  <a:pt x="157428" y="131471"/>
                </a:lnTo>
                <a:lnTo>
                  <a:pt x="73607" y="131471"/>
                </a:lnTo>
                <a:lnTo>
                  <a:pt x="73607" y="0"/>
                </a:lnTo>
                <a:close/>
              </a:path>
              <a:path w="557529" h="277495">
                <a:moveTo>
                  <a:pt x="157441" y="145468"/>
                </a:moveTo>
                <a:lnTo>
                  <a:pt x="73607" y="145468"/>
                </a:lnTo>
                <a:lnTo>
                  <a:pt x="191203" y="276924"/>
                </a:lnTo>
                <a:lnTo>
                  <a:pt x="313635" y="276924"/>
                </a:lnTo>
                <a:lnTo>
                  <a:pt x="324822" y="249208"/>
                </a:lnTo>
                <a:lnTo>
                  <a:pt x="250406" y="249208"/>
                </a:lnTo>
                <a:lnTo>
                  <a:pt x="157441" y="145468"/>
                </a:lnTo>
                <a:close/>
              </a:path>
              <a:path w="557529" h="277495">
                <a:moveTo>
                  <a:pt x="469785" y="68091"/>
                </a:moveTo>
                <a:lnTo>
                  <a:pt x="397924" y="68091"/>
                </a:lnTo>
                <a:lnTo>
                  <a:pt x="459130" y="221643"/>
                </a:lnTo>
                <a:lnTo>
                  <a:pt x="361836" y="221643"/>
                </a:lnTo>
                <a:lnTo>
                  <a:pt x="384931" y="276924"/>
                </a:lnTo>
                <a:lnTo>
                  <a:pt x="557035" y="276924"/>
                </a:lnTo>
                <a:lnTo>
                  <a:pt x="469785" y="68091"/>
                </a:lnTo>
                <a:close/>
              </a:path>
              <a:path w="557529" h="277495">
                <a:moveTo>
                  <a:pt x="441337" y="0"/>
                </a:moveTo>
                <a:lnTo>
                  <a:pt x="354511" y="0"/>
                </a:lnTo>
                <a:lnTo>
                  <a:pt x="250406" y="249208"/>
                </a:lnTo>
                <a:lnTo>
                  <a:pt x="324822" y="249208"/>
                </a:lnTo>
                <a:lnTo>
                  <a:pt x="397924" y="68091"/>
                </a:lnTo>
                <a:lnTo>
                  <a:pt x="469785" y="68091"/>
                </a:lnTo>
                <a:lnTo>
                  <a:pt x="441337" y="0"/>
                </a:lnTo>
                <a:close/>
              </a:path>
              <a:path w="557529" h="277495">
                <a:moveTo>
                  <a:pt x="275267" y="0"/>
                </a:moveTo>
                <a:lnTo>
                  <a:pt x="191203" y="0"/>
                </a:lnTo>
                <a:lnTo>
                  <a:pt x="73607" y="131471"/>
                </a:lnTo>
                <a:lnTo>
                  <a:pt x="157428" y="131471"/>
                </a:lnTo>
                <a:lnTo>
                  <a:pt x="275267" y="0"/>
                </a:lnTo>
                <a:close/>
              </a:path>
            </a:pathLst>
          </a:custGeom>
          <a:solidFill>
            <a:srgbClr val="1F48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027069" y="515590"/>
            <a:ext cx="1572295" cy="1107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9885581" y="7269900"/>
            <a:ext cx="366395" cy="21082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150" spc="15" dirty="0">
                <a:solidFill>
                  <a:srgbClr val="7F7F7F"/>
                </a:solidFill>
                <a:latin typeface="Helvetica"/>
                <a:cs typeface="Helvetica"/>
              </a:rPr>
              <a:t>9</a:t>
            </a:r>
            <a:r>
              <a:rPr sz="1150" spc="-175" dirty="0">
                <a:solidFill>
                  <a:srgbClr val="7F7F7F"/>
                </a:solidFill>
                <a:latin typeface="Helvetica"/>
                <a:cs typeface="Helvetica"/>
              </a:rPr>
              <a:t> </a:t>
            </a:r>
            <a:r>
              <a:rPr sz="1150" spc="5" dirty="0">
                <a:solidFill>
                  <a:srgbClr val="7F7F7F"/>
                </a:solidFill>
                <a:latin typeface="Helvetica"/>
                <a:cs typeface="Helvetica"/>
              </a:rPr>
              <a:t>/</a:t>
            </a:r>
            <a:r>
              <a:rPr sz="1150" spc="-175" dirty="0">
                <a:solidFill>
                  <a:srgbClr val="7F7F7F"/>
                </a:solidFill>
                <a:latin typeface="Helvetica"/>
                <a:cs typeface="Helvetica"/>
              </a:rPr>
              <a:t> </a:t>
            </a:r>
            <a:r>
              <a:rPr sz="1150" spc="15" dirty="0">
                <a:solidFill>
                  <a:srgbClr val="7F7F7F"/>
                </a:solidFill>
                <a:latin typeface="Helvetica"/>
                <a:cs typeface="Helvetica"/>
              </a:rPr>
              <a:t>17</a:t>
            </a:r>
            <a:endParaRPr sz="1150">
              <a:latin typeface="Helvetica"/>
              <a:cs typeface="Helvetica"/>
            </a:endParaRPr>
          </a:p>
        </p:txBody>
      </p:sp>
      <p:sp>
        <p:nvSpPr>
          <p:cNvPr id="11" name="object 3"/>
          <p:cNvSpPr txBox="1"/>
          <p:nvPr/>
        </p:nvSpPr>
        <p:spPr>
          <a:xfrm>
            <a:off x="910972" y="5711815"/>
            <a:ext cx="9516110" cy="6745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90"/>
              </a:spcBef>
            </a:pPr>
            <a:r>
              <a:rPr sz="2150" b="1" spc="20" dirty="0" err="1">
                <a:solidFill>
                  <a:srgbClr val="007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sz="2150" b="1" spc="20" dirty="0">
                <a:solidFill>
                  <a:srgbClr val="007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2150" spc="2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is_divisible</a:t>
            </a:r>
            <a:r>
              <a:rPr sz="2150" spc="20" dirty="0">
                <a:latin typeface="Courier New" panose="02070309020205020404" pitchFamily="49" charset="0"/>
                <a:cs typeface="Courier New" panose="02070309020205020404" pitchFamily="49" charset="0"/>
              </a:rPr>
              <a:t>(a,</a:t>
            </a:r>
            <a:r>
              <a:rPr sz="2150" spc="-35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2150" spc="20" dirty="0">
                <a:latin typeface="Courier New" panose="02070309020205020404" pitchFamily="49" charset="0"/>
                <a:cs typeface="Courier New" panose="02070309020205020404" pitchFamily="49" charset="0"/>
              </a:rPr>
              <a:t>b):</a:t>
            </a:r>
            <a:endParaRPr sz="21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76555">
              <a:lnSpc>
                <a:spcPct val="100000"/>
              </a:lnSpc>
              <a:spcBef>
                <a:spcPts val="140"/>
              </a:spcBef>
            </a:pPr>
            <a:r>
              <a:rPr sz="2150" b="1" spc="20" dirty="0">
                <a:solidFill>
                  <a:srgbClr val="007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sz="2150" spc="20" dirty="0"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sz="2150" spc="2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</a:t>
            </a:r>
            <a:r>
              <a:rPr sz="2150" spc="20" dirty="0">
                <a:latin typeface="Courier New" panose="02070309020205020404" pitchFamily="49" charset="0"/>
                <a:cs typeface="Courier New" panose="02070309020205020404" pitchFamily="49" charset="0"/>
              </a:rPr>
              <a:t>b </a:t>
            </a:r>
            <a:r>
              <a:rPr sz="2150" spc="2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sz="2150" spc="-55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2150" spc="2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sz="21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object 3"/>
          <p:cNvSpPr txBox="1"/>
          <p:nvPr/>
        </p:nvSpPr>
        <p:spPr>
          <a:xfrm>
            <a:off x="773524" y="1266825"/>
            <a:ext cx="9516110" cy="21809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4900"/>
              </a:lnSpc>
            </a:pPr>
            <a:r>
              <a:rPr sz="2150" i="1" spc="20" dirty="0">
                <a:solidFill>
                  <a:srgbClr val="3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is integer a divisible by</a:t>
            </a:r>
            <a:r>
              <a:rPr sz="2150" i="1" spc="-25" dirty="0">
                <a:solidFill>
                  <a:srgbClr val="3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2150" i="1" spc="20" dirty="0">
                <a:solidFill>
                  <a:srgbClr val="3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b?</a:t>
            </a:r>
            <a:endParaRPr sz="21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lang="en-US" sz="2150" b="1" spc="20" dirty="0" err="1">
                <a:solidFill>
                  <a:srgbClr val="007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sz="2150" b="1" spc="20" dirty="0" err="1">
                <a:solidFill>
                  <a:srgbClr val="007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ef</a:t>
            </a:r>
            <a:r>
              <a:rPr sz="2150" b="1" spc="20" dirty="0">
                <a:solidFill>
                  <a:srgbClr val="007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2150" spc="2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is_divisible</a:t>
            </a:r>
            <a:r>
              <a:rPr sz="2150" spc="20" dirty="0">
                <a:latin typeface="Courier New" panose="02070309020205020404" pitchFamily="49" charset="0"/>
                <a:cs typeface="Courier New" panose="02070309020205020404" pitchFamily="49" charset="0"/>
              </a:rPr>
              <a:t>(a,</a:t>
            </a:r>
            <a:r>
              <a:rPr sz="2150" spc="-35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2150" spc="20" dirty="0">
                <a:latin typeface="Courier New" panose="02070309020205020404" pitchFamily="49" charset="0"/>
                <a:cs typeface="Courier New" panose="02070309020205020404" pitchFamily="49" charset="0"/>
              </a:rPr>
              <a:t>b):</a:t>
            </a:r>
            <a:endParaRPr sz="21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76555">
              <a:lnSpc>
                <a:spcPct val="100000"/>
              </a:lnSpc>
              <a:spcBef>
                <a:spcPts val="140"/>
              </a:spcBef>
            </a:pPr>
            <a:r>
              <a:rPr lang="en-US" sz="2150" b="1" spc="20" dirty="0">
                <a:solidFill>
                  <a:srgbClr val="007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sz="2150" b="1" spc="20" dirty="0">
                <a:solidFill>
                  <a:srgbClr val="007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 </a:t>
            </a:r>
            <a:r>
              <a:rPr sz="2150" spc="20" dirty="0"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sz="2150" spc="2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</a:t>
            </a:r>
            <a:r>
              <a:rPr sz="2150" spc="20" dirty="0">
                <a:latin typeface="Courier New" panose="02070309020205020404" pitchFamily="49" charset="0"/>
                <a:cs typeface="Courier New" panose="02070309020205020404" pitchFamily="49" charset="0"/>
              </a:rPr>
              <a:t>b </a:t>
            </a:r>
            <a:r>
              <a:rPr sz="2150" spc="2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sz="2150" spc="-6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2150" spc="2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sz="2150" spc="2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sz="21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76555" marR="6765925" indent="363855">
              <a:lnSpc>
                <a:spcPts val="2970"/>
              </a:lnSpc>
              <a:spcBef>
                <a:spcPts val="114"/>
              </a:spcBef>
            </a:pPr>
            <a:r>
              <a:rPr lang="en-US" altLang="ko-KR" sz="2150" b="1" spc="20" dirty="0">
                <a:solidFill>
                  <a:srgbClr val="007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sz="2150" b="1" spc="20" dirty="0">
                <a:solidFill>
                  <a:srgbClr val="007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eturn</a:t>
            </a:r>
            <a:r>
              <a:rPr sz="2150" b="1" spc="-60" dirty="0">
                <a:solidFill>
                  <a:srgbClr val="007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2150" b="1" spc="20" dirty="0">
                <a:solidFill>
                  <a:srgbClr val="007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  else</a:t>
            </a:r>
            <a:r>
              <a:rPr sz="2150" spc="2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sz="21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0410">
              <a:lnSpc>
                <a:spcPct val="100000"/>
              </a:lnSpc>
              <a:spcBef>
                <a:spcPts val="20"/>
              </a:spcBef>
            </a:pPr>
            <a:r>
              <a:rPr sz="2150" b="1" spc="20" dirty="0">
                <a:solidFill>
                  <a:srgbClr val="007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sz="2150" b="1" spc="-55" dirty="0">
                <a:solidFill>
                  <a:srgbClr val="007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2150" b="1" spc="20" dirty="0">
                <a:solidFill>
                  <a:srgbClr val="007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endParaRPr sz="21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object 3"/>
          <p:cNvSpPr txBox="1"/>
          <p:nvPr/>
        </p:nvSpPr>
        <p:spPr>
          <a:xfrm>
            <a:off x="595670" y="3629025"/>
            <a:ext cx="9516110" cy="3804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4900"/>
              </a:lnSpc>
            </a:pPr>
            <a:r>
              <a:rPr lang="ko-KR" altLang="en-US" sz="2150" spc="-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조건 함수는 </a:t>
            </a:r>
            <a:r>
              <a:rPr lang="en-US" altLang="ko-KR" sz="2000" b="1" spc="20" dirty="0">
                <a:solidFill>
                  <a:srgbClr val="007F00"/>
                </a:solidFill>
                <a:latin typeface="Courier New"/>
                <a:cs typeface="Courier New"/>
              </a:rPr>
              <a:t>if</a:t>
            </a:r>
            <a:r>
              <a:rPr lang="ko-KR" altLang="en-US" sz="2150" spc="-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 문이나 </a:t>
            </a:r>
            <a:r>
              <a:rPr lang="en-US" altLang="ko-KR" sz="2000" b="1" spc="20" dirty="0">
                <a:solidFill>
                  <a:srgbClr val="007F00"/>
                </a:solidFill>
                <a:latin typeface="Courier New"/>
                <a:cs typeface="Courier New"/>
              </a:rPr>
              <a:t>while</a:t>
            </a:r>
            <a:r>
              <a:rPr lang="en-US" altLang="ko-KR" sz="2000" b="1" spc="-805" dirty="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lang="ko-KR" altLang="en-US" sz="2150" spc="-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문에서 바로 사용할 수 있습니다</a:t>
            </a:r>
            <a:r>
              <a:rPr lang="en-US" altLang="ko-KR" sz="2150" spc="-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.</a:t>
            </a:r>
          </a:p>
        </p:txBody>
      </p:sp>
      <p:sp>
        <p:nvSpPr>
          <p:cNvPr id="15" name="object 3"/>
          <p:cNvSpPr txBox="1"/>
          <p:nvPr/>
        </p:nvSpPr>
        <p:spPr>
          <a:xfrm>
            <a:off x="814527" y="4160177"/>
            <a:ext cx="9516110" cy="6948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6555" marR="4037329" indent="-364490">
              <a:lnSpc>
                <a:spcPct val="105200"/>
              </a:lnSpc>
              <a:spcBef>
                <a:spcPts val="1300"/>
              </a:spcBef>
            </a:pPr>
            <a:r>
              <a:rPr lang="en-US" altLang="ko-KR" sz="2150" b="1" spc="20" dirty="0">
                <a:solidFill>
                  <a:srgbClr val="007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altLang="ko-KR" sz="2150" spc="2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is_divisible</a:t>
            </a:r>
            <a:r>
              <a:rPr lang="en-US" altLang="ko-KR" sz="2150" spc="20" dirty="0">
                <a:latin typeface="Courier New" panose="02070309020205020404" pitchFamily="49" charset="0"/>
                <a:cs typeface="Courier New" panose="02070309020205020404" pitchFamily="49" charset="0"/>
              </a:rPr>
              <a:t>(x, y): </a:t>
            </a:r>
            <a:br>
              <a:rPr lang="en-US" altLang="ko-KR" sz="2150" spc="2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ko-KR" sz="2150" spc="20" dirty="0">
                <a:solidFill>
                  <a:srgbClr val="007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ko-KR" sz="2150" spc="2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2150" spc="2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'x is divisible by</a:t>
            </a:r>
            <a:r>
              <a:rPr lang="en-US" altLang="ko-KR" sz="2150" spc="-25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2150" spc="2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y'</a:t>
            </a:r>
            <a:r>
              <a:rPr lang="en-US" altLang="ko-KR" sz="2150" spc="2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altLang="ko-KR" sz="21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object 3"/>
          <p:cNvSpPr txBox="1"/>
          <p:nvPr/>
        </p:nvSpPr>
        <p:spPr>
          <a:xfrm>
            <a:off x="631190" y="5153025"/>
            <a:ext cx="9516110" cy="3804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4900"/>
              </a:lnSpc>
            </a:pPr>
            <a:r>
              <a:rPr lang="ko-KR" altLang="en-US" sz="2150" spc="-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위 함수는 다음처럼 간단하게 정의할 수도 있습니다</a:t>
            </a:r>
            <a:r>
              <a:rPr lang="en-US" altLang="ko-KR" sz="2150" spc="-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2890303"/>
      </p:ext>
    </p:extLst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7007" y="217223"/>
            <a:ext cx="3975100" cy="426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ko-KR" altLang="en-US" spc="10" dirty="0"/>
              <a:t>결과값이 없는 함수</a:t>
            </a:r>
            <a:endParaRPr spc="10" dirty="0"/>
          </a:p>
        </p:txBody>
      </p:sp>
      <p:sp>
        <p:nvSpPr>
          <p:cNvPr id="3" name="object 3"/>
          <p:cNvSpPr txBox="1"/>
          <p:nvPr/>
        </p:nvSpPr>
        <p:spPr>
          <a:xfrm>
            <a:off x="593856" y="864031"/>
            <a:ext cx="8533130" cy="3629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ko-KR" altLang="en-US" sz="2150" spc="-3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지금까지 사용한 함수들 중에는 </a:t>
            </a:r>
            <a:r>
              <a:rPr lang="ko-KR" altLang="en-US" sz="2150" b="1" spc="-35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반환문</a:t>
            </a:r>
            <a:r>
              <a:rPr lang="ko-KR" altLang="en-US" sz="2150" spc="-35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이</a:t>
            </a:r>
            <a:r>
              <a:rPr lang="ko-KR" altLang="en-US" sz="2150" spc="-3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 없는 함수들도 많이 있습니다</a:t>
            </a:r>
            <a:r>
              <a:rPr lang="en-US" altLang="ko-KR" sz="2150" spc="-3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.</a:t>
            </a:r>
            <a:endParaRPr lang="en-US" sz="2150" spc="-35" dirty="0">
              <a:latin typeface="나눔스퀘어" panose="020B0600000101010101" pitchFamily="50" charset="-127"/>
              <a:ea typeface="나눔스퀘어" panose="020B0600000101010101" pitchFamily="50" charset="-127"/>
              <a:cs typeface="Helvetica"/>
            </a:endParaRPr>
          </a:p>
          <a:p>
            <a:pPr marL="12700">
              <a:lnSpc>
                <a:spcPct val="100000"/>
              </a:lnSpc>
              <a:spcBef>
                <a:spcPts val="1490"/>
              </a:spcBef>
            </a:pPr>
            <a:r>
              <a:rPr lang="en-US" sz="2150" b="1" spc="20" dirty="0">
                <a:solidFill>
                  <a:srgbClr val="007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2150" b="1" spc="20" dirty="0" err="1">
                <a:solidFill>
                  <a:srgbClr val="007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sz="2150" b="1" spc="-45" dirty="0">
                <a:solidFill>
                  <a:srgbClr val="007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2150" spc="2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turn_right</a:t>
            </a:r>
            <a:r>
              <a:rPr sz="2150" spc="20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  <a:endParaRPr sz="21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0410" marR="4873625" indent="-364490">
              <a:lnSpc>
                <a:spcPts val="2970"/>
              </a:lnSpc>
              <a:spcBef>
                <a:spcPts val="114"/>
              </a:spcBef>
            </a:pPr>
            <a:r>
              <a:rPr lang="en-US" sz="2150" b="1" spc="20" dirty="0">
                <a:solidFill>
                  <a:srgbClr val="007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2150" b="1" spc="20" dirty="0">
                <a:solidFill>
                  <a:srgbClr val="007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sz="2150" spc="20" dirty="0">
                <a:latin typeface="Courier New" panose="02070309020205020404" pitchFamily="49" charset="0"/>
                <a:cs typeface="Courier New" panose="02070309020205020404" pitchFamily="49" charset="0"/>
              </a:rPr>
              <a:t>i </a:t>
            </a:r>
            <a:r>
              <a:rPr sz="2150" b="1" spc="20" dirty="0">
                <a:solidFill>
                  <a:srgbClr val="AA21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sz="2150" b="1" spc="-45" dirty="0">
                <a:solidFill>
                  <a:srgbClr val="AA21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2150" spc="20" dirty="0">
                <a:solidFill>
                  <a:srgbClr val="007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  <a:r>
              <a:rPr sz="2150" spc="2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sz="2150" spc="2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sz="2150" spc="20" dirty="0">
                <a:latin typeface="Courier New" panose="02070309020205020404" pitchFamily="49" charset="0"/>
                <a:cs typeface="Courier New" panose="02070309020205020404" pitchFamily="49" charset="0"/>
              </a:rPr>
              <a:t>):  </a:t>
            </a:r>
            <a:endParaRPr lang="en-US" sz="2150" spc="2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0410" marR="4873625" indent="-364490">
              <a:lnSpc>
                <a:spcPts val="2970"/>
              </a:lnSpc>
              <a:spcBef>
                <a:spcPts val="114"/>
              </a:spcBef>
            </a:pPr>
            <a:r>
              <a:rPr lang="en-US" sz="2150" spc="20" dirty="0">
                <a:latin typeface="Courier New" panose="02070309020205020404" pitchFamily="49" charset="0"/>
                <a:cs typeface="Courier New" panose="02070309020205020404" pitchFamily="49" charset="0"/>
              </a:rPr>
              <a:t>   	</a:t>
            </a:r>
            <a:r>
              <a:rPr sz="2150" spc="2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hubo</a:t>
            </a:r>
            <a:r>
              <a:rPr sz="2150" spc="20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sz="2150" spc="2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turn_left</a:t>
            </a:r>
            <a:r>
              <a:rPr sz="2150" spc="2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sz="21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2700">
              <a:lnSpc>
                <a:spcPct val="150000"/>
              </a:lnSpc>
              <a:spcBef>
                <a:spcPts val="1530"/>
              </a:spcBef>
            </a:pPr>
            <a:r>
              <a:rPr lang="ko-KR" altLang="en-US" sz="2150" spc="-5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반환문이</a:t>
            </a:r>
            <a:r>
              <a:rPr lang="ko-KR" altLang="en-US" sz="2150" spc="-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 없는 함수는 자동으로 </a:t>
            </a:r>
            <a:r>
              <a:rPr lang="en-US" altLang="ko-KR" sz="2150" b="1" spc="-5" dirty="0">
                <a:latin typeface="Courier New" panose="02070309020205020404" pitchFamily="49" charset="0"/>
                <a:ea typeface="나눔스퀘어" panose="020B0600000101010101" pitchFamily="50" charset="-127"/>
                <a:cs typeface="Courier New" panose="02070309020205020404" pitchFamily="49" charset="0"/>
              </a:rPr>
              <a:t>None</a:t>
            </a:r>
            <a:r>
              <a:rPr lang="ko-KR" altLang="en-US" sz="2150" spc="-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을 </a:t>
            </a:r>
            <a:r>
              <a:rPr lang="ko-KR" altLang="en-US" sz="2150" b="1" spc="-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반환</a:t>
            </a:r>
            <a:r>
              <a:rPr lang="ko-KR" altLang="en-US" sz="2150" spc="-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합니다</a:t>
            </a:r>
            <a:r>
              <a:rPr lang="en-US" altLang="ko-KR" sz="2150" spc="-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.</a:t>
            </a:r>
            <a:endParaRPr sz="2150" dirty="0">
              <a:latin typeface="나눔스퀘어" panose="020B0600000101010101" pitchFamily="50" charset="-127"/>
              <a:ea typeface="나눔스퀘어" panose="020B0600000101010101" pitchFamily="50" charset="-127"/>
              <a:cs typeface="Helvetica"/>
            </a:endParaRPr>
          </a:p>
          <a:p>
            <a:pPr marL="12700">
              <a:lnSpc>
                <a:spcPct val="100000"/>
              </a:lnSpc>
              <a:spcBef>
                <a:spcPts val="1495"/>
              </a:spcBef>
            </a:pPr>
            <a:r>
              <a:rPr lang="en-US" sz="2150" b="1" spc="20" dirty="0">
                <a:solidFill>
                  <a:srgbClr val="0000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2150" b="1" spc="20" dirty="0">
                <a:solidFill>
                  <a:srgbClr val="0000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sz="2150" spc="20" dirty="0">
                <a:latin typeface="Courier New" panose="02070309020205020404" pitchFamily="49" charset="0"/>
                <a:cs typeface="Courier New" panose="02070309020205020404" pitchFamily="49" charset="0"/>
              </a:rPr>
              <a:t>s </a:t>
            </a:r>
            <a:r>
              <a:rPr sz="2150" spc="2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sz="2150" spc="-45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2150" spc="20" dirty="0">
                <a:latin typeface="Courier New" panose="02070309020205020404" pitchFamily="49" charset="0"/>
                <a:cs typeface="Courier New" panose="02070309020205020404" pitchFamily="49" charset="0"/>
              </a:rPr>
              <a:t>turn_right()</a:t>
            </a:r>
            <a:endParaRPr sz="21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2700" marR="6329045">
              <a:lnSpc>
                <a:spcPts val="2970"/>
              </a:lnSpc>
              <a:spcBef>
                <a:spcPts val="120"/>
              </a:spcBef>
            </a:pPr>
            <a:r>
              <a:rPr lang="en-US" sz="2150" b="1" spc="20" dirty="0">
                <a:solidFill>
                  <a:srgbClr val="0000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2150" b="1" spc="20" dirty="0">
                <a:solidFill>
                  <a:srgbClr val="0000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sz="2150" b="1" spc="-55" dirty="0">
                <a:solidFill>
                  <a:srgbClr val="0000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2150" b="1" spc="20" dirty="0">
                <a:solidFill>
                  <a:srgbClr val="007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sz="2150" spc="20" dirty="0">
                <a:latin typeface="Courier New" panose="02070309020205020404" pitchFamily="49" charset="0"/>
                <a:cs typeface="Courier New" panose="02070309020205020404" pitchFamily="49" charset="0"/>
              </a:rPr>
              <a:t>(s)  </a:t>
            </a:r>
            <a:r>
              <a:rPr lang="en-US" sz="2150" spc="2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12700" marR="6329045">
              <a:lnSpc>
                <a:spcPts val="2970"/>
              </a:lnSpc>
              <a:spcBef>
                <a:spcPts val="120"/>
              </a:spcBef>
            </a:pPr>
            <a:r>
              <a:rPr lang="en-US" sz="2150" spc="20" dirty="0">
                <a:solidFill>
                  <a:srgbClr val="87878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2150" spc="20" dirty="0">
                <a:solidFill>
                  <a:srgbClr val="87878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  <a:endParaRPr sz="21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776420" y="177732"/>
            <a:ext cx="73660" cy="277495"/>
          </a:xfrm>
          <a:custGeom>
            <a:avLst/>
            <a:gdLst/>
            <a:ahLst/>
            <a:cxnLst/>
            <a:rect l="l" t="t" r="r" b="b"/>
            <a:pathLst>
              <a:path w="73659" h="277495">
                <a:moveTo>
                  <a:pt x="0" y="0"/>
                </a:moveTo>
                <a:lnTo>
                  <a:pt x="73591" y="0"/>
                </a:lnTo>
                <a:lnTo>
                  <a:pt x="73591" y="276936"/>
                </a:lnTo>
                <a:lnTo>
                  <a:pt x="0" y="276936"/>
                </a:lnTo>
                <a:lnTo>
                  <a:pt x="0" y="0"/>
                </a:lnTo>
                <a:close/>
              </a:path>
            </a:pathLst>
          </a:custGeom>
          <a:solidFill>
            <a:srgbClr val="1F48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262420" y="235413"/>
            <a:ext cx="73660" cy="219710"/>
          </a:xfrm>
          <a:custGeom>
            <a:avLst/>
            <a:gdLst/>
            <a:ahLst/>
            <a:cxnLst/>
            <a:rect l="l" t="t" r="r" b="b"/>
            <a:pathLst>
              <a:path w="73659" h="219709">
                <a:moveTo>
                  <a:pt x="73576" y="0"/>
                </a:moveTo>
                <a:lnTo>
                  <a:pt x="0" y="0"/>
                </a:lnTo>
                <a:lnTo>
                  <a:pt x="0" y="219243"/>
                </a:lnTo>
                <a:lnTo>
                  <a:pt x="73576" y="219243"/>
                </a:lnTo>
                <a:lnTo>
                  <a:pt x="73576" y="0"/>
                </a:lnTo>
                <a:close/>
              </a:path>
            </a:pathLst>
          </a:custGeom>
          <a:solidFill>
            <a:srgbClr val="1F48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169817" y="177732"/>
            <a:ext cx="259079" cy="57785"/>
          </a:xfrm>
          <a:custGeom>
            <a:avLst/>
            <a:gdLst/>
            <a:ahLst/>
            <a:cxnLst/>
            <a:rect l="l" t="t" r="r" b="b"/>
            <a:pathLst>
              <a:path w="259079" h="57785">
                <a:moveTo>
                  <a:pt x="258777" y="0"/>
                </a:moveTo>
                <a:lnTo>
                  <a:pt x="0" y="0"/>
                </a:lnTo>
                <a:lnTo>
                  <a:pt x="0" y="57681"/>
                </a:lnTo>
                <a:lnTo>
                  <a:pt x="258777" y="57681"/>
                </a:lnTo>
                <a:lnTo>
                  <a:pt x="258777" y="0"/>
                </a:lnTo>
                <a:close/>
              </a:path>
            </a:pathLst>
          </a:custGeom>
          <a:solidFill>
            <a:srgbClr val="1F48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901722" y="177732"/>
            <a:ext cx="260985" cy="277495"/>
          </a:xfrm>
          <a:custGeom>
            <a:avLst/>
            <a:gdLst/>
            <a:ahLst/>
            <a:cxnLst/>
            <a:rect l="l" t="t" r="r" b="b"/>
            <a:pathLst>
              <a:path w="260984" h="277495">
                <a:moveTo>
                  <a:pt x="236335" y="0"/>
                </a:moveTo>
                <a:lnTo>
                  <a:pt x="95321" y="0"/>
                </a:lnTo>
                <a:lnTo>
                  <a:pt x="58221" y="5581"/>
                </a:lnTo>
                <a:lnTo>
                  <a:pt x="27922" y="21853"/>
                </a:lnTo>
                <a:lnTo>
                  <a:pt x="7492" y="48112"/>
                </a:lnTo>
                <a:lnTo>
                  <a:pt x="0" y="83651"/>
                </a:lnTo>
                <a:lnTo>
                  <a:pt x="7492" y="119201"/>
                </a:lnTo>
                <a:lnTo>
                  <a:pt x="27922" y="145453"/>
                </a:lnTo>
                <a:lnTo>
                  <a:pt x="58221" y="161713"/>
                </a:lnTo>
                <a:lnTo>
                  <a:pt x="95321" y="167287"/>
                </a:lnTo>
                <a:lnTo>
                  <a:pt x="158612" y="167287"/>
                </a:lnTo>
                <a:lnTo>
                  <a:pt x="170117" y="168642"/>
                </a:lnTo>
                <a:lnTo>
                  <a:pt x="179516" y="173065"/>
                </a:lnTo>
                <a:lnTo>
                  <a:pt x="185855" y="181095"/>
                </a:lnTo>
                <a:lnTo>
                  <a:pt x="188181" y="193273"/>
                </a:lnTo>
                <a:lnTo>
                  <a:pt x="185855" y="205450"/>
                </a:lnTo>
                <a:lnTo>
                  <a:pt x="179516" y="213469"/>
                </a:lnTo>
                <a:lnTo>
                  <a:pt x="170117" y="217879"/>
                </a:lnTo>
                <a:lnTo>
                  <a:pt x="158612" y="219227"/>
                </a:lnTo>
                <a:lnTo>
                  <a:pt x="10226" y="219227"/>
                </a:lnTo>
                <a:lnTo>
                  <a:pt x="10226" y="276924"/>
                </a:lnTo>
                <a:lnTo>
                  <a:pt x="165572" y="276924"/>
                </a:lnTo>
                <a:lnTo>
                  <a:pt x="202669" y="271357"/>
                </a:lnTo>
                <a:lnTo>
                  <a:pt x="232963" y="255111"/>
                </a:lnTo>
                <a:lnTo>
                  <a:pt x="253388" y="228869"/>
                </a:lnTo>
                <a:lnTo>
                  <a:pt x="260878" y="193315"/>
                </a:lnTo>
                <a:lnTo>
                  <a:pt x="253388" y="157776"/>
                </a:lnTo>
                <a:lnTo>
                  <a:pt x="232963" y="131502"/>
                </a:lnTo>
                <a:lnTo>
                  <a:pt x="202669" y="115211"/>
                </a:lnTo>
                <a:lnTo>
                  <a:pt x="165572" y="109621"/>
                </a:lnTo>
                <a:lnTo>
                  <a:pt x="104058" y="109621"/>
                </a:lnTo>
                <a:lnTo>
                  <a:pt x="92536" y="108266"/>
                </a:lnTo>
                <a:lnTo>
                  <a:pt x="83127" y="103844"/>
                </a:lnTo>
                <a:lnTo>
                  <a:pt x="76785" y="95818"/>
                </a:lnTo>
                <a:lnTo>
                  <a:pt x="74459" y="83651"/>
                </a:lnTo>
                <a:lnTo>
                  <a:pt x="76785" y="71471"/>
                </a:lnTo>
                <a:lnTo>
                  <a:pt x="83127" y="63447"/>
                </a:lnTo>
                <a:lnTo>
                  <a:pt x="92536" y="59032"/>
                </a:lnTo>
                <a:lnTo>
                  <a:pt x="104058" y="57681"/>
                </a:lnTo>
                <a:lnTo>
                  <a:pt x="236335" y="57681"/>
                </a:lnTo>
                <a:lnTo>
                  <a:pt x="236335" y="0"/>
                </a:lnTo>
                <a:close/>
              </a:path>
            </a:pathLst>
          </a:custGeom>
          <a:solidFill>
            <a:srgbClr val="1F48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197822" y="177732"/>
            <a:ext cx="557530" cy="277495"/>
          </a:xfrm>
          <a:custGeom>
            <a:avLst/>
            <a:gdLst/>
            <a:ahLst/>
            <a:cxnLst/>
            <a:rect l="l" t="t" r="r" b="b"/>
            <a:pathLst>
              <a:path w="557529" h="277495">
                <a:moveTo>
                  <a:pt x="73607" y="0"/>
                </a:moveTo>
                <a:lnTo>
                  <a:pt x="0" y="0"/>
                </a:lnTo>
                <a:lnTo>
                  <a:pt x="0" y="276924"/>
                </a:lnTo>
                <a:lnTo>
                  <a:pt x="73607" y="276924"/>
                </a:lnTo>
                <a:lnTo>
                  <a:pt x="73607" y="145468"/>
                </a:lnTo>
                <a:lnTo>
                  <a:pt x="157441" y="145468"/>
                </a:lnTo>
                <a:lnTo>
                  <a:pt x="151163" y="138462"/>
                </a:lnTo>
                <a:lnTo>
                  <a:pt x="157428" y="131471"/>
                </a:lnTo>
                <a:lnTo>
                  <a:pt x="73607" y="131471"/>
                </a:lnTo>
                <a:lnTo>
                  <a:pt x="73607" y="0"/>
                </a:lnTo>
                <a:close/>
              </a:path>
              <a:path w="557529" h="277495">
                <a:moveTo>
                  <a:pt x="157441" y="145468"/>
                </a:moveTo>
                <a:lnTo>
                  <a:pt x="73607" y="145468"/>
                </a:lnTo>
                <a:lnTo>
                  <a:pt x="191203" y="276924"/>
                </a:lnTo>
                <a:lnTo>
                  <a:pt x="313635" y="276924"/>
                </a:lnTo>
                <a:lnTo>
                  <a:pt x="324822" y="249208"/>
                </a:lnTo>
                <a:lnTo>
                  <a:pt x="250406" y="249208"/>
                </a:lnTo>
                <a:lnTo>
                  <a:pt x="157441" y="145468"/>
                </a:lnTo>
                <a:close/>
              </a:path>
              <a:path w="557529" h="277495">
                <a:moveTo>
                  <a:pt x="469785" y="68091"/>
                </a:moveTo>
                <a:lnTo>
                  <a:pt x="397924" y="68091"/>
                </a:lnTo>
                <a:lnTo>
                  <a:pt x="459130" y="221643"/>
                </a:lnTo>
                <a:lnTo>
                  <a:pt x="361836" y="221643"/>
                </a:lnTo>
                <a:lnTo>
                  <a:pt x="384931" y="276924"/>
                </a:lnTo>
                <a:lnTo>
                  <a:pt x="557035" y="276924"/>
                </a:lnTo>
                <a:lnTo>
                  <a:pt x="469785" y="68091"/>
                </a:lnTo>
                <a:close/>
              </a:path>
              <a:path w="557529" h="277495">
                <a:moveTo>
                  <a:pt x="441337" y="0"/>
                </a:moveTo>
                <a:lnTo>
                  <a:pt x="354511" y="0"/>
                </a:lnTo>
                <a:lnTo>
                  <a:pt x="250406" y="249208"/>
                </a:lnTo>
                <a:lnTo>
                  <a:pt x="324822" y="249208"/>
                </a:lnTo>
                <a:lnTo>
                  <a:pt x="397924" y="68091"/>
                </a:lnTo>
                <a:lnTo>
                  <a:pt x="469785" y="68091"/>
                </a:lnTo>
                <a:lnTo>
                  <a:pt x="441337" y="0"/>
                </a:lnTo>
                <a:close/>
              </a:path>
              <a:path w="557529" h="277495">
                <a:moveTo>
                  <a:pt x="275267" y="0"/>
                </a:moveTo>
                <a:lnTo>
                  <a:pt x="191203" y="0"/>
                </a:lnTo>
                <a:lnTo>
                  <a:pt x="73607" y="131471"/>
                </a:lnTo>
                <a:lnTo>
                  <a:pt x="157428" y="131471"/>
                </a:lnTo>
                <a:lnTo>
                  <a:pt x="275267" y="0"/>
                </a:lnTo>
                <a:close/>
              </a:path>
            </a:pathLst>
          </a:custGeom>
          <a:solidFill>
            <a:srgbClr val="1F48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027069" y="515590"/>
            <a:ext cx="1572295" cy="1107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9802442" y="7348348"/>
            <a:ext cx="449580" cy="21082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150" spc="15" dirty="0">
                <a:solidFill>
                  <a:srgbClr val="7F7F7F"/>
                </a:solidFill>
                <a:latin typeface="Helvetica"/>
                <a:cs typeface="Helvetica"/>
              </a:rPr>
              <a:t>10</a:t>
            </a:r>
            <a:r>
              <a:rPr sz="1150" spc="-175" dirty="0">
                <a:solidFill>
                  <a:srgbClr val="7F7F7F"/>
                </a:solidFill>
                <a:latin typeface="Helvetica"/>
                <a:cs typeface="Helvetica"/>
              </a:rPr>
              <a:t> </a:t>
            </a:r>
            <a:r>
              <a:rPr sz="1150" spc="5" dirty="0">
                <a:solidFill>
                  <a:srgbClr val="7F7F7F"/>
                </a:solidFill>
                <a:latin typeface="Helvetica"/>
                <a:cs typeface="Helvetica"/>
              </a:rPr>
              <a:t>/</a:t>
            </a:r>
            <a:r>
              <a:rPr sz="1150" spc="-175" dirty="0">
                <a:solidFill>
                  <a:srgbClr val="7F7F7F"/>
                </a:solidFill>
                <a:latin typeface="Helvetica"/>
                <a:cs typeface="Helvetica"/>
              </a:rPr>
              <a:t> </a:t>
            </a:r>
            <a:r>
              <a:rPr sz="1150" spc="15" dirty="0">
                <a:solidFill>
                  <a:srgbClr val="7F7F7F"/>
                </a:solidFill>
                <a:latin typeface="Helvetica"/>
                <a:cs typeface="Helvetica"/>
              </a:rPr>
              <a:t>17</a:t>
            </a:r>
            <a:endParaRPr sz="115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920066726"/>
      </p:ext>
    </p:extLst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7007" y="217223"/>
            <a:ext cx="2658745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ko-KR" altLang="en-US" spc="10" dirty="0"/>
              <a:t>함수 호출</a:t>
            </a:r>
            <a:endParaRPr spc="10" dirty="0"/>
          </a:p>
        </p:txBody>
      </p:sp>
      <p:sp>
        <p:nvSpPr>
          <p:cNvPr id="3" name="object 3"/>
          <p:cNvSpPr txBox="1"/>
          <p:nvPr/>
        </p:nvSpPr>
        <p:spPr>
          <a:xfrm>
            <a:off x="593856" y="815210"/>
            <a:ext cx="9274175" cy="7609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4900"/>
              </a:lnSpc>
            </a:pPr>
            <a:r>
              <a:rPr lang="ko-KR" altLang="en-US" sz="2150" spc="-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함수가 호출되면</a:t>
            </a:r>
            <a:r>
              <a:rPr lang="en-US" altLang="ko-KR" sz="2150" spc="-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, </a:t>
            </a:r>
            <a:r>
              <a:rPr lang="ko-KR" altLang="en-US" sz="2150" spc="-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호출될 때의 함수 </a:t>
            </a:r>
            <a:r>
              <a:rPr lang="ko-KR" altLang="en-US" sz="2150" b="1" spc="-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인자 </a:t>
            </a:r>
            <a:r>
              <a:rPr lang="en-US" altLang="ko-KR" sz="2150" b="1" spc="-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(argument) </a:t>
            </a:r>
            <a:r>
              <a:rPr lang="ko-KR" altLang="en-US" sz="2150" spc="-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들은 함수의 </a:t>
            </a:r>
            <a:r>
              <a:rPr lang="ko-KR" altLang="en-US" sz="2150" b="1" spc="-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매개 변수 </a:t>
            </a:r>
            <a:r>
              <a:rPr lang="en-US" altLang="ko-KR" sz="2150" b="1" spc="-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(parameter)</a:t>
            </a:r>
            <a:r>
              <a:rPr lang="ko-KR" altLang="en-US" sz="2150" spc="-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로 대입됩니다</a:t>
            </a:r>
            <a:r>
              <a:rPr lang="en-US" altLang="ko-KR" sz="2150" spc="-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.</a:t>
            </a:r>
            <a:endParaRPr lang="en-US" sz="2150" spc="-5" dirty="0">
              <a:latin typeface="나눔스퀘어" panose="020B0600000101010101" pitchFamily="50" charset="-127"/>
              <a:ea typeface="나눔스퀘어" panose="020B0600000101010101" pitchFamily="50" charset="-127"/>
              <a:cs typeface="Helvetic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22300" y="1596217"/>
            <a:ext cx="4014276" cy="10422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5200"/>
              </a:lnSpc>
            </a:pPr>
            <a:r>
              <a:rPr lang="en-US" altLang="ko-KR" sz="2150" b="1" spc="20" dirty="0" err="1">
                <a:solidFill>
                  <a:srgbClr val="007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ko-KR" sz="2150" b="1" spc="-35" dirty="0">
                <a:solidFill>
                  <a:srgbClr val="007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2150" spc="2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print_twice</a:t>
            </a:r>
            <a:r>
              <a:rPr lang="en-US" altLang="ko-KR" sz="2150" spc="20" dirty="0">
                <a:latin typeface="Courier New" panose="02070309020205020404" pitchFamily="49" charset="0"/>
                <a:cs typeface="Courier New" panose="02070309020205020404" pitchFamily="49" charset="0"/>
              </a:rPr>
              <a:t>(text):</a:t>
            </a:r>
          </a:p>
          <a:p>
            <a:pPr marL="12700" marR="5080">
              <a:lnSpc>
                <a:spcPct val="105200"/>
              </a:lnSpc>
            </a:pPr>
            <a:r>
              <a:rPr lang="en-US" sz="2150" spc="20" dirty="0">
                <a:solidFill>
                  <a:srgbClr val="007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sz="2150" spc="20" dirty="0">
                <a:solidFill>
                  <a:srgbClr val="007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sz="2150" spc="20" dirty="0">
                <a:latin typeface="Courier New" panose="02070309020205020404" pitchFamily="49" charset="0"/>
                <a:cs typeface="Courier New" panose="02070309020205020404" pitchFamily="49" charset="0"/>
              </a:rPr>
              <a:t>(text)  </a:t>
            </a:r>
            <a:endParaRPr lang="en-US" sz="2150" spc="2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2700" marR="5080">
              <a:lnSpc>
                <a:spcPct val="105200"/>
              </a:lnSpc>
            </a:pPr>
            <a:r>
              <a:rPr lang="en-US" sz="2150" spc="20" dirty="0">
                <a:solidFill>
                  <a:srgbClr val="007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sz="2150" spc="20" dirty="0">
                <a:solidFill>
                  <a:srgbClr val="007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sz="2150" spc="20" dirty="0">
                <a:latin typeface="Courier New" panose="02070309020205020404" pitchFamily="49" charset="0"/>
                <a:cs typeface="Courier New" panose="02070309020205020404" pitchFamily="49" charset="0"/>
              </a:rPr>
              <a:t>(text)</a:t>
            </a:r>
            <a:endParaRPr sz="21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5086" y="2853469"/>
            <a:ext cx="9482455" cy="27244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4900"/>
              </a:lnSpc>
            </a:pPr>
            <a:r>
              <a:rPr lang="ko-KR" altLang="en-US" sz="2150" spc="-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함수 호출에 사용하는 인자의 수는 함수의 매개 변수의 수와 동일해야 합니다</a:t>
            </a:r>
            <a:r>
              <a:rPr lang="en-US" altLang="ko-KR" sz="2150" spc="-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.</a:t>
            </a:r>
            <a:endParaRPr lang="en-US" sz="2150" spc="-5" dirty="0">
              <a:latin typeface="나눔스퀘어" panose="020B0600000101010101" pitchFamily="50" charset="-127"/>
              <a:ea typeface="나눔스퀘어" panose="020B0600000101010101" pitchFamily="50" charset="-127"/>
              <a:cs typeface="Helvetica"/>
            </a:endParaRPr>
          </a:p>
          <a:p>
            <a:pPr marL="12700" marR="3821429">
              <a:lnSpc>
                <a:spcPct val="105200"/>
              </a:lnSpc>
              <a:spcBef>
                <a:spcPts val="690"/>
              </a:spcBef>
            </a:pPr>
            <a:r>
              <a:rPr sz="2150" b="1" spc="20" dirty="0">
                <a:solidFill>
                  <a:srgbClr val="0000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sz="2150" spc="20" dirty="0">
                <a:latin typeface="Courier New" panose="02070309020205020404" pitchFamily="49" charset="0"/>
                <a:cs typeface="Courier New" panose="02070309020205020404" pitchFamily="49" charset="0"/>
              </a:rPr>
              <a:t>print_twice(</a:t>
            </a:r>
            <a:r>
              <a:rPr sz="2150" spc="2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 love</a:t>
            </a:r>
            <a:r>
              <a:rPr sz="2150" spc="-15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2150" spc="2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CS101"</a:t>
            </a:r>
            <a:r>
              <a:rPr sz="2150" spc="20" dirty="0">
                <a:latin typeface="Courier New" panose="02070309020205020404" pitchFamily="49" charset="0"/>
                <a:cs typeface="Courier New" panose="02070309020205020404" pitchFamily="49" charset="0"/>
              </a:rPr>
              <a:t>)  </a:t>
            </a:r>
            <a:br>
              <a:rPr lang="en-US" sz="2150" spc="2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sz="2150" spc="20" dirty="0">
                <a:solidFill>
                  <a:srgbClr val="87878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 love</a:t>
            </a:r>
            <a:r>
              <a:rPr sz="2150" spc="-60" dirty="0">
                <a:solidFill>
                  <a:srgbClr val="87878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2150" spc="20" dirty="0">
                <a:solidFill>
                  <a:srgbClr val="87878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CS101</a:t>
            </a:r>
            <a:endParaRPr sz="21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150" spc="20" dirty="0">
                <a:solidFill>
                  <a:srgbClr val="87878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 love</a:t>
            </a:r>
            <a:r>
              <a:rPr sz="2150" spc="-60" dirty="0">
                <a:solidFill>
                  <a:srgbClr val="87878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2150" spc="20" dirty="0">
                <a:solidFill>
                  <a:srgbClr val="87878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CS101</a:t>
            </a:r>
            <a:endParaRPr sz="21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2700" marR="5095240">
              <a:lnSpc>
                <a:spcPts val="2970"/>
              </a:lnSpc>
              <a:spcBef>
                <a:spcPts val="114"/>
              </a:spcBef>
            </a:pPr>
            <a:r>
              <a:rPr sz="2150" b="1" spc="20" dirty="0">
                <a:solidFill>
                  <a:srgbClr val="0000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sz="2150" b="1" spc="-30" dirty="0">
                <a:solidFill>
                  <a:srgbClr val="0000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2150" spc="20" dirty="0">
                <a:latin typeface="Courier New" panose="02070309020205020404" pitchFamily="49" charset="0"/>
                <a:cs typeface="Courier New" panose="02070309020205020404" pitchFamily="49" charset="0"/>
              </a:rPr>
              <a:t>print_twice(math</a:t>
            </a:r>
            <a:r>
              <a:rPr sz="2150" spc="2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sz="2150" spc="20" dirty="0">
                <a:latin typeface="Courier New" panose="02070309020205020404" pitchFamily="49" charset="0"/>
                <a:cs typeface="Courier New" panose="02070309020205020404" pitchFamily="49" charset="0"/>
              </a:rPr>
              <a:t>pi)  </a:t>
            </a:r>
            <a:endParaRPr lang="en-US" sz="2150" spc="2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2700" marR="5095240">
              <a:lnSpc>
                <a:spcPts val="2970"/>
              </a:lnSpc>
              <a:spcBef>
                <a:spcPts val="114"/>
              </a:spcBef>
            </a:pPr>
            <a:r>
              <a:rPr sz="2150" spc="20" dirty="0">
                <a:solidFill>
                  <a:srgbClr val="87878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3.14159265359</a:t>
            </a:r>
            <a:endParaRPr sz="21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150" spc="20" dirty="0">
                <a:solidFill>
                  <a:srgbClr val="87878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3.14159265359</a:t>
            </a:r>
            <a:endParaRPr sz="21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934520" y="2078965"/>
            <a:ext cx="1352550" cy="330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ko-KR" altLang="en-US" sz="2150" spc="-7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/>
              </a:rPr>
              <a:t>매개 변수</a:t>
            </a:r>
            <a:endParaRPr sz="2150" dirty="0">
              <a:latin typeface="나눔스퀘어" panose="020B0600000101010101" pitchFamily="50" charset="-127"/>
              <a:ea typeface="나눔스퀘어" panose="020B0600000101010101" pitchFamily="50" charset="-127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640669" y="2047323"/>
            <a:ext cx="1210310" cy="210185"/>
          </a:xfrm>
          <a:custGeom>
            <a:avLst/>
            <a:gdLst/>
            <a:ahLst/>
            <a:cxnLst/>
            <a:rect l="l" t="t" r="r" b="b"/>
            <a:pathLst>
              <a:path w="1210310" h="210185">
                <a:moveTo>
                  <a:pt x="1210028" y="209796"/>
                </a:moveTo>
                <a:lnTo>
                  <a:pt x="0" y="209796"/>
                </a:lnTo>
                <a:lnTo>
                  <a:pt x="0" y="0"/>
                </a:lnTo>
              </a:path>
            </a:pathLst>
          </a:custGeom>
          <a:ln w="3323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569776" y="2038350"/>
            <a:ext cx="142240" cy="66675"/>
          </a:xfrm>
          <a:custGeom>
            <a:avLst/>
            <a:gdLst/>
            <a:ahLst/>
            <a:cxnLst/>
            <a:rect l="l" t="t" r="r" b="b"/>
            <a:pathLst>
              <a:path w="142239" h="66675">
                <a:moveTo>
                  <a:pt x="0" y="66461"/>
                </a:moveTo>
                <a:lnTo>
                  <a:pt x="21669" y="56076"/>
                </a:lnTo>
                <a:lnTo>
                  <a:pt x="43754" y="36553"/>
                </a:lnTo>
                <a:lnTo>
                  <a:pt x="61685" y="15369"/>
                </a:lnTo>
                <a:lnTo>
                  <a:pt x="70892" y="0"/>
                </a:lnTo>
                <a:lnTo>
                  <a:pt x="80099" y="15369"/>
                </a:lnTo>
                <a:lnTo>
                  <a:pt x="98030" y="36553"/>
                </a:lnTo>
                <a:lnTo>
                  <a:pt x="120115" y="56076"/>
                </a:lnTo>
                <a:lnTo>
                  <a:pt x="141785" y="66461"/>
                </a:lnTo>
              </a:path>
            </a:pathLst>
          </a:custGeom>
          <a:ln w="2658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776420" y="177732"/>
            <a:ext cx="73660" cy="277495"/>
          </a:xfrm>
          <a:custGeom>
            <a:avLst/>
            <a:gdLst/>
            <a:ahLst/>
            <a:cxnLst/>
            <a:rect l="l" t="t" r="r" b="b"/>
            <a:pathLst>
              <a:path w="73659" h="277495">
                <a:moveTo>
                  <a:pt x="0" y="0"/>
                </a:moveTo>
                <a:lnTo>
                  <a:pt x="73591" y="0"/>
                </a:lnTo>
                <a:lnTo>
                  <a:pt x="73591" y="276936"/>
                </a:lnTo>
                <a:lnTo>
                  <a:pt x="0" y="276936"/>
                </a:lnTo>
                <a:lnTo>
                  <a:pt x="0" y="0"/>
                </a:lnTo>
                <a:close/>
              </a:path>
            </a:pathLst>
          </a:custGeom>
          <a:solidFill>
            <a:srgbClr val="1F48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262420" y="235413"/>
            <a:ext cx="73660" cy="219710"/>
          </a:xfrm>
          <a:custGeom>
            <a:avLst/>
            <a:gdLst/>
            <a:ahLst/>
            <a:cxnLst/>
            <a:rect l="l" t="t" r="r" b="b"/>
            <a:pathLst>
              <a:path w="73659" h="219709">
                <a:moveTo>
                  <a:pt x="73576" y="0"/>
                </a:moveTo>
                <a:lnTo>
                  <a:pt x="0" y="0"/>
                </a:lnTo>
                <a:lnTo>
                  <a:pt x="0" y="219243"/>
                </a:lnTo>
                <a:lnTo>
                  <a:pt x="73576" y="219243"/>
                </a:lnTo>
                <a:lnTo>
                  <a:pt x="73576" y="0"/>
                </a:lnTo>
                <a:close/>
              </a:path>
            </a:pathLst>
          </a:custGeom>
          <a:solidFill>
            <a:srgbClr val="1F48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0169817" y="177732"/>
            <a:ext cx="259079" cy="57785"/>
          </a:xfrm>
          <a:custGeom>
            <a:avLst/>
            <a:gdLst/>
            <a:ahLst/>
            <a:cxnLst/>
            <a:rect l="l" t="t" r="r" b="b"/>
            <a:pathLst>
              <a:path w="259079" h="57785">
                <a:moveTo>
                  <a:pt x="258777" y="0"/>
                </a:moveTo>
                <a:lnTo>
                  <a:pt x="0" y="0"/>
                </a:lnTo>
                <a:lnTo>
                  <a:pt x="0" y="57681"/>
                </a:lnTo>
                <a:lnTo>
                  <a:pt x="258777" y="57681"/>
                </a:lnTo>
                <a:lnTo>
                  <a:pt x="258777" y="0"/>
                </a:lnTo>
                <a:close/>
              </a:path>
            </a:pathLst>
          </a:custGeom>
          <a:solidFill>
            <a:srgbClr val="1F48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901722" y="177732"/>
            <a:ext cx="260985" cy="277495"/>
          </a:xfrm>
          <a:custGeom>
            <a:avLst/>
            <a:gdLst/>
            <a:ahLst/>
            <a:cxnLst/>
            <a:rect l="l" t="t" r="r" b="b"/>
            <a:pathLst>
              <a:path w="260984" h="277495">
                <a:moveTo>
                  <a:pt x="236335" y="0"/>
                </a:moveTo>
                <a:lnTo>
                  <a:pt x="95321" y="0"/>
                </a:lnTo>
                <a:lnTo>
                  <a:pt x="58221" y="5581"/>
                </a:lnTo>
                <a:lnTo>
                  <a:pt x="27922" y="21853"/>
                </a:lnTo>
                <a:lnTo>
                  <a:pt x="7492" y="48112"/>
                </a:lnTo>
                <a:lnTo>
                  <a:pt x="0" y="83651"/>
                </a:lnTo>
                <a:lnTo>
                  <a:pt x="7492" y="119201"/>
                </a:lnTo>
                <a:lnTo>
                  <a:pt x="27922" y="145453"/>
                </a:lnTo>
                <a:lnTo>
                  <a:pt x="58221" y="161713"/>
                </a:lnTo>
                <a:lnTo>
                  <a:pt x="95321" y="167287"/>
                </a:lnTo>
                <a:lnTo>
                  <a:pt x="158612" y="167287"/>
                </a:lnTo>
                <a:lnTo>
                  <a:pt x="170117" y="168642"/>
                </a:lnTo>
                <a:lnTo>
                  <a:pt x="179516" y="173065"/>
                </a:lnTo>
                <a:lnTo>
                  <a:pt x="185855" y="181095"/>
                </a:lnTo>
                <a:lnTo>
                  <a:pt x="188181" y="193273"/>
                </a:lnTo>
                <a:lnTo>
                  <a:pt x="185855" y="205450"/>
                </a:lnTo>
                <a:lnTo>
                  <a:pt x="179516" y="213469"/>
                </a:lnTo>
                <a:lnTo>
                  <a:pt x="170117" y="217879"/>
                </a:lnTo>
                <a:lnTo>
                  <a:pt x="158612" y="219227"/>
                </a:lnTo>
                <a:lnTo>
                  <a:pt x="10226" y="219227"/>
                </a:lnTo>
                <a:lnTo>
                  <a:pt x="10226" y="276924"/>
                </a:lnTo>
                <a:lnTo>
                  <a:pt x="165572" y="276924"/>
                </a:lnTo>
                <a:lnTo>
                  <a:pt x="202669" y="271357"/>
                </a:lnTo>
                <a:lnTo>
                  <a:pt x="232963" y="255111"/>
                </a:lnTo>
                <a:lnTo>
                  <a:pt x="253388" y="228869"/>
                </a:lnTo>
                <a:lnTo>
                  <a:pt x="260878" y="193315"/>
                </a:lnTo>
                <a:lnTo>
                  <a:pt x="253388" y="157776"/>
                </a:lnTo>
                <a:lnTo>
                  <a:pt x="232963" y="131502"/>
                </a:lnTo>
                <a:lnTo>
                  <a:pt x="202669" y="115211"/>
                </a:lnTo>
                <a:lnTo>
                  <a:pt x="165572" y="109621"/>
                </a:lnTo>
                <a:lnTo>
                  <a:pt x="104058" y="109621"/>
                </a:lnTo>
                <a:lnTo>
                  <a:pt x="92536" y="108266"/>
                </a:lnTo>
                <a:lnTo>
                  <a:pt x="83127" y="103844"/>
                </a:lnTo>
                <a:lnTo>
                  <a:pt x="76785" y="95818"/>
                </a:lnTo>
                <a:lnTo>
                  <a:pt x="74459" y="83651"/>
                </a:lnTo>
                <a:lnTo>
                  <a:pt x="76785" y="71471"/>
                </a:lnTo>
                <a:lnTo>
                  <a:pt x="83127" y="63447"/>
                </a:lnTo>
                <a:lnTo>
                  <a:pt x="92536" y="59032"/>
                </a:lnTo>
                <a:lnTo>
                  <a:pt x="104058" y="57681"/>
                </a:lnTo>
                <a:lnTo>
                  <a:pt x="236335" y="57681"/>
                </a:lnTo>
                <a:lnTo>
                  <a:pt x="236335" y="0"/>
                </a:lnTo>
                <a:close/>
              </a:path>
            </a:pathLst>
          </a:custGeom>
          <a:solidFill>
            <a:srgbClr val="1F48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197822" y="177732"/>
            <a:ext cx="557530" cy="277495"/>
          </a:xfrm>
          <a:custGeom>
            <a:avLst/>
            <a:gdLst/>
            <a:ahLst/>
            <a:cxnLst/>
            <a:rect l="l" t="t" r="r" b="b"/>
            <a:pathLst>
              <a:path w="557529" h="277495">
                <a:moveTo>
                  <a:pt x="73607" y="0"/>
                </a:moveTo>
                <a:lnTo>
                  <a:pt x="0" y="0"/>
                </a:lnTo>
                <a:lnTo>
                  <a:pt x="0" y="276924"/>
                </a:lnTo>
                <a:lnTo>
                  <a:pt x="73607" y="276924"/>
                </a:lnTo>
                <a:lnTo>
                  <a:pt x="73607" y="145468"/>
                </a:lnTo>
                <a:lnTo>
                  <a:pt x="157441" y="145468"/>
                </a:lnTo>
                <a:lnTo>
                  <a:pt x="151163" y="138462"/>
                </a:lnTo>
                <a:lnTo>
                  <a:pt x="157428" y="131471"/>
                </a:lnTo>
                <a:lnTo>
                  <a:pt x="73607" y="131471"/>
                </a:lnTo>
                <a:lnTo>
                  <a:pt x="73607" y="0"/>
                </a:lnTo>
                <a:close/>
              </a:path>
              <a:path w="557529" h="277495">
                <a:moveTo>
                  <a:pt x="157441" y="145468"/>
                </a:moveTo>
                <a:lnTo>
                  <a:pt x="73607" y="145468"/>
                </a:lnTo>
                <a:lnTo>
                  <a:pt x="191203" y="276924"/>
                </a:lnTo>
                <a:lnTo>
                  <a:pt x="313635" y="276924"/>
                </a:lnTo>
                <a:lnTo>
                  <a:pt x="324822" y="249208"/>
                </a:lnTo>
                <a:lnTo>
                  <a:pt x="250406" y="249208"/>
                </a:lnTo>
                <a:lnTo>
                  <a:pt x="157441" y="145468"/>
                </a:lnTo>
                <a:close/>
              </a:path>
              <a:path w="557529" h="277495">
                <a:moveTo>
                  <a:pt x="469785" y="68091"/>
                </a:moveTo>
                <a:lnTo>
                  <a:pt x="397924" y="68091"/>
                </a:lnTo>
                <a:lnTo>
                  <a:pt x="459130" y="221643"/>
                </a:lnTo>
                <a:lnTo>
                  <a:pt x="361836" y="221643"/>
                </a:lnTo>
                <a:lnTo>
                  <a:pt x="384931" y="276924"/>
                </a:lnTo>
                <a:lnTo>
                  <a:pt x="557035" y="276924"/>
                </a:lnTo>
                <a:lnTo>
                  <a:pt x="469785" y="68091"/>
                </a:lnTo>
                <a:close/>
              </a:path>
              <a:path w="557529" h="277495">
                <a:moveTo>
                  <a:pt x="441337" y="0"/>
                </a:moveTo>
                <a:lnTo>
                  <a:pt x="354511" y="0"/>
                </a:lnTo>
                <a:lnTo>
                  <a:pt x="250406" y="249208"/>
                </a:lnTo>
                <a:lnTo>
                  <a:pt x="324822" y="249208"/>
                </a:lnTo>
                <a:lnTo>
                  <a:pt x="397924" y="68091"/>
                </a:lnTo>
                <a:lnTo>
                  <a:pt x="469785" y="68091"/>
                </a:lnTo>
                <a:lnTo>
                  <a:pt x="441337" y="0"/>
                </a:lnTo>
                <a:close/>
              </a:path>
              <a:path w="557529" h="277495">
                <a:moveTo>
                  <a:pt x="275267" y="0"/>
                </a:moveTo>
                <a:lnTo>
                  <a:pt x="191203" y="0"/>
                </a:lnTo>
                <a:lnTo>
                  <a:pt x="73607" y="131471"/>
                </a:lnTo>
                <a:lnTo>
                  <a:pt x="157428" y="131471"/>
                </a:lnTo>
                <a:lnTo>
                  <a:pt x="275267" y="0"/>
                </a:lnTo>
                <a:close/>
              </a:path>
            </a:pathLst>
          </a:custGeom>
          <a:solidFill>
            <a:srgbClr val="1F48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027069" y="515590"/>
            <a:ext cx="1572295" cy="1107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9802442" y="7348348"/>
            <a:ext cx="449580" cy="21082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150" spc="15" dirty="0">
                <a:solidFill>
                  <a:srgbClr val="7F7F7F"/>
                </a:solidFill>
                <a:latin typeface="Helvetica"/>
                <a:cs typeface="Helvetica"/>
              </a:rPr>
              <a:t>11</a:t>
            </a:r>
            <a:r>
              <a:rPr sz="1150" spc="-175" dirty="0">
                <a:solidFill>
                  <a:srgbClr val="7F7F7F"/>
                </a:solidFill>
                <a:latin typeface="Helvetica"/>
                <a:cs typeface="Helvetica"/>
              </a:rPr>
              <a:t> </a:t>
            </a:r>
            <a:r>
              <a:rPr sz="1150" spc="5" dirty="0">
                <a:solidFill>
                  <a:srgbClr val="7F7F7F"/>
                </a:solidFill>
                <a:latin typeface="Helvetica"/>
                <a:cs typeface="Helvetica"/>
              </a:rPr>
              <a:t>/</a:t>
            </a:r>
            <a:r>
              <a:rPr sz="1150" spc="-175" dirty="0">
                <a:solidFill>
                  <a:srgbClr val="7F7F7F"/>
                </a:solidFill>
                <a:latin typeface="Helvetica"/>
                <a:cs typeface="Helvetica"/>
              </a:rPr>
              <a:t> </a:t>
            </a:r>
            <a:r>
              <a:rPr sz="1150" spc="15" dirty="0">
                <a:solidFill>
                  <a:srgbClr val="7F7F7F"/>
                </a:solidFill>
                <a:latin typeface="Helvetica"/>
                <a:cs typeface="Helvetica"/>
              </a:rPr>
              <a:t>17</a:t>
            </a:r>
            <a:endParaRPr sz="115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10159490"/>
      </p:ext>
    </p:extLst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599</TotalTime>
  <Words>1004</Words>
  <Application>Microsoft Office PowerPoint</Application>
  <PresentationFormat>사용자 지정</PresentationFormat>
  <Paragraphs>160</Paragraphs>
  <Slides>12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0" baseType="lpstr">
      <vt:lpstr>Helvetica</vt:lpstr>
      <vt:lpstr>Wingdings</vt:lpstr>
      <vt:lpstr>맑은 고딕</vt:lpstr>
      <vt:lpstr>Cambria Math</vt:lpstr>
      <vt:lpstr>Courier New</vt:lpstr>
      <vt:lpstr>나눔스퀘어</vt:lpstr>
      <vt:lpstr>Calibri</vt:lpstr>
      <vt:lpstr>Office Theme</vt:lpstr>
      <vt:lpstr>CS101 – 매개 변수와 반환값을 가진 함수 Lecture 8</vt:lpstr>
      <vt:lpstr>함수</vt:lpstr>
      <vt:lpstr>유용한 함수</vt:lpstr>
      <vt:lpstr>수학 함수</vt:lpstr>
      <vt:lpstr>매개 변수를 사용한 함수 정의</vt:lpstr>
      <vt:lpstr>여러 반환문을 가진 함수</vt:lpstr>
      <vt:lpstr>논리값을 반환하는 함수</vt:lpstr>
      <vt:lpstr>결과값이 없는 함수</vt:lpstr>
      <vt:lpstr>함수 호출</vt:lpstr>
      <vt:lpstr>여러 값 반환하기</vt:lpstr>
      <vt:lpstr>키보드 입력</vt:lpstr>
      <vt:lpstr>정리 및 예습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CS101 - Functions with Parameters and Return Values - Lecture 4</dc:title>
  <dc:creator>JinYeong Bak (jy.bak@kaist.ac.kr)</dc:creator>
  <cp:lastModifiedBy>형철 김</cp:lastModifiedBy>
  <cp:revision>36</cp:revision>
  <dcterms:created xsi:type="dcterms:W3CDTF">2018-02-26T23:51:35Z</dcterms:created>
  <dcterms:modified xsi:type="dcterms:W3CDTF">2024-07-04T02:17:15Z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2018-02-21T00:00:00Z</vt:filetime>
  </property>
  <property fmtid="{D5CDD505-2E9C-101B-9397-08002B2CF9AE}" pid="3" name="Creator">
    <vt:lpwstr>LaTeX with Beamer class</vt:lpwstr>
  </property>
  <property fmtid="{D5CDD505-2E9C-101B-9397-08002B2CF9AE}" pid="4" name="LastSaved">
    <vt:filetime>2018-02-26T00:00:00Z</vt:filetime>
  </property>
</Properties>
</file>