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315" r:id="rId3"/>
    <p:sldId id="290" r:id="rId4"/>
    <p:sldId id="317" r:id="rId5"/>
    <p:sldId id="291" r:id="rId6"/>
    <p:sldId id="308" r:id="rId7"/>
    <p:sldId id="292" r:id="rId8"/>
    <p:sldId id="316" r:id="rId9"/>
  </p:sldIdLst>
  <p:sldSz cx="10693400" cy="7562850"/>
  <p:notesSz cx="10693400" cy="7562850"/>
  <p:embeddedFontLst>
    <p:embeddedFont>
      <p:font typeface="Helvetica" panose="020B0604020202020204" pitchFamily="34" charset="0"/>
      <p:regular r:id="rId11"/>
      <p:bold r:id="rId12"/>
      <p:italic r:id="rId13"/>
      <p:boldItalic r:id="rId14"/>
    </p:embeddedFont>
    <p:embeddedFont>
      <p:font typeface="나눔스퀘어" panose="020B0600000101010101" pitchFamily="50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715" autoAdjust="0"/>
    <p:restoredTop sz="94660"/>
  </p:normalViewPr>
  <p:slideViewPr>
    <p:cSldViewPr>
      <p:cViewPr varScale="1">
        <p:scale>
          <a:sx n="67" d="100"/>
          <a:sy n="67" d="100"/>
        </p:scale>
        <p:origin x="66" y="19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32512-49AE-49C9-8469-67C338A845F9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4F41A-F281-460B-9D51-70D441E73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083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17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333B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17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333B2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93856" y="1298321"/>
            <a:ext cx="421005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17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333B2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17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17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007" y="217223"/>
            <a:ext cx="9639385" cy="42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333B2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3856" y="3411334"/>
            <a:ext cx="8836660" cy="3351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789742" y="7348348"/>
            <a:ext cx="462279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17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3856" y="2318015"/>
            <a:ext cx="9477244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CS101 </a:t>
            </a:r>
            <a:r>
              <a:rPr lang="en-US" altLang="ko-KR" spc="5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</a:t>
            </a:r>
            <a:r>
              <a:rPr spc="5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pc="5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사용한 로봇 조종 및 디지털 사진 변환 프로그램</a:t>
            </a:r>
            <a:r>
              <a:rPr lang="en-US" altLang="ko-KR" spc="5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spc="-25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150" spc="-5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Lecture</a:t>
            </a:r>
            <a:r>
              <a:rPr sz="2150" spc="-7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150" spc="-7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856" y="3421834"/>
            <a:ext cx="187642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400"/>
              </a:lnSpc>
            </a:pPr>
            <a:r>
              <a:rPr sz="1550" spc="10" dirty="0">
                <a:solidFill>
                  <a:srgbClr val="3333B2"/>
                </a:solidFill>
                <a:latin typeface="Helvetica"/>
                <a:cs typeface="Helvetica"/>
              </a:rPr>
              <a:t>School </a:t>
            </a:r>
            <a:r>
              <a:rPr sz="1550" spc="5" dirty="0">
                <a:solidFill>
                  <a:srgbClr val="3333B2"/>
                </a:solidFill>
                <a:latin typeface="Helvetica"/>
                <a:cs typeface="Helvetica"/>
              </a:rPr>
              <a:t>of</a:t>
            </a:r>
            <a:r>
              <a:rPr sz="1550" spc="-90" dirty="0">
                <a:solidFill>
                  <a:srgbClr val="3333B2"/>
                </a:solidFill>
                <a:latin typeface="Helvetica"/>
                <a:cs typeface="Helvetica"/>
              </a:rPr>
              <a:t> </a:t>
            </a:r>
            <a:r>
              <a:rPr sz="1550" spc="10" dirty="0">
                <a:solidFill>
                  <a:srgbClr val="3333B2"/>
                </a:solidFill>
                <a:latin typeface="Helvetica"/>
                <a:cs typeface="Helvetica"/>
              </a:rPr>
              <a:t>Computing  KAIST</a:t>
            </a:r>
            <a:endParaRPr sz="1550">
              <a:latin typeface="Helvetica"/>
              <a:cs typeface="Helvetic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1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17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4127500" y="4619625"/>
            <a:ext cx="6565899" cy="208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87985">
              <a:lnSpc>
                <a:spcPct val="114900"/>
              </a:lnSpc>
            </a:pP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학습 목표</a:t>
            </a: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: </a:t>
            </a:r>
            <a:endParaRPr lang="en-US" altLang="ko-KR" sz="2150" spc="-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함수를 사용하여 </a:t>
            </a:r>
            <a:r>
              <a:rPr lang="ko-KR" altLang="en-US" sz="2150" spc="-5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휴보</a:t>
            </a: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로봇이 </a:t>
            </a:r>
            <a:r>
              <a:rPr lang="ko-KR" altLang="en-US" sz="2150" spc="-5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비퍼들을</a:t>
            </a: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줍는 프로그램을 </a:t>
            </a:r>
            <a:r>
              <a:rPr lang="ko-KR" altLang="en-US" sz="2150" spc="-5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모듈러하게</a:t>
            </a: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작성할 수 있다</a:t>
            </a: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 </a:t>
            </a: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함수를 사용하여 색의 밝기 측정 및 디지털 사진을 흑백 모드로 변환할 수 있다</a:t>
            </a: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 </a:t>
            </a:r>
            <a:endParaRPr lang="en-US" altLang="ko-KR" sz="2150" spc="-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215074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-15" dirty="0" err="1"/>
              <a:t>휴보</a:t>
            </a:r>
            <a:r>
              <a:rPr lang="ko-KR" altLang="en-US" spc="-15" dirty="0"/>
              <a:t> 가족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93856" y="794580"/>
            <a:ext cx="9307866" cy="49443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2300"/>
              </a:lnSpc>
            </a:pPr>
            <a:r>
              <a:rPr lang="ko-KR" altLang="en-US" sz="2150" spc="-3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이제 우리는 </a:t>
            </a:r>
            <a:r>
              <a:rPr lang="ko-KR" altLang="en-US" sz="2150" spc="-35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휴보만</a:t>
            </a:r>
            <a:r>
              <a:rPr lang="ko-KR" altLang="en-US" sz="2150" spc="-3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사용할 수 있었던 </a:t>
            </a:r>
            <a:r>
              <a:rPr lang="en-US" altLang="ko-KR" sz="21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turn_right</a:t>
            </a:r>
            <a:r>
              <a:rPr lang="en-US" altLang="ko-KR" sz="2150" spc="20" dirty="0">
                <a:latin typeface="나눔스퀘어"/>
                <a:cs typeface="나눔스퀘어"/>
              </a:rPr>
              <a:t> </a:t>
            </a:r>
            <a:r>
              <a:rPr lang="ko-KR" altLang="en-US" sz="2150" spc="-3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함수를 모든 로봇이 사용할 수 있게 만들 수 있습니다</a:t>
            </a:r>
            <a:r>
              <a:rPr lang="en-US" altLang="ko-KR" sz="2150" spc="-3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</a:p>
          <a:p>
            <a:pPr marL="12700" marR="5080">
              <a:lnSpc>
                <a:spcPct val="150000"/>
              </a:lnSpc>
            </a:pPr>
            <a:r>
              <a:rPr sz="2350" b="1" spc="20" dirty="0" err="1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sz="2350" b="1" spc="-35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turn_right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(robot):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0410" marR="5249545" indent="-364490">
              <a:lnSpc>
                <a:spcPts val="2970"/>
              </a:lnSpc>
              <a:spcBef>
                <a:spcPts val="114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b="1" spc="20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sz="23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):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0410" marR="5249545" indent="-364490">
              <a:lnSpc>
                <a:spcPts val="2970"/>
              </a:lnSpc>
              <a:spcBef>
                <a:spcPts val="114"/>
              </a:spcBef>
            </a:pP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</a:t>
            </a:r>
            <a:r>
              <a:rPr sz="2350" spc="2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turn_left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sz="2450" dirty="0">
              <a:latin typeface="Times New Roman"/>
              <a:cs typeface="Times New Roman"/>
            </a:endParaRPr>
          </a:p>
          <a:p>
            <a:pPr marL="12700" marR="5249545">
              <a:lnSpc>
                <a:spcPct val="105200"/>
              </a:lnSpc>
            </a:pP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5249545">
              <a:lnSpc>
                <a:spcPct val="105200"/>
              </a:lnSpc>
            </a:pP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ami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sz="2350" spc="-4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Robot(</a:t>
            </a:r>
            <a:r>
              <a:rPr sz="2350" spc="2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"yellow"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5249545">
              <a:lnSpc>
                <a:spcPct val="105200"/>
              </a:lnSpc>
            </a:pP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hubo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Robot(</a:t>
            </a:r>
            <a:r>
              <a:rPr sz="2350" spc="2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"blue"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5249545">
              <a:lnSpc>
                <a:spcPct val="105200"/>
              </a:lnSpc>
            </a:pP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turn_right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ami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5249545">
              <a:lnSpc>
                <a:spcPct val="105200"/>
              </a:lnSpc>
            </a:pP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turn_right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hubo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5249545">
              <a:lnSpc>
                <a:spcPct val="105200"/>
              </a:lnSpc>
            </a:pPr>
            <a:endParaRPr lang="en-US" sz="2350" spc="20" dirty="0">
              <a:latin typeface="나눔스퀘어"/>
              <a:cs typeface="나눔스퀘어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lang="ko-KR" altLang="en-US" sz="2150" spc="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주의</a:t>
            </a:r>
            <a:r>
              <a:rPr lang="en-US" altLang="ko-KR" sz="2150" spc="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: </a:t>
            </a:r>
            <a:r>
              <a:rPr lang="ko-KR" altLang="en-US" sz="2150" b="1" spc="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매개 변수</a:t>
            </a:r>
            <a:r>
              <a:rPr lang="ko-KR" altLang="en-US" sz="2150" spc="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는 </a:t>
            </a:r>
            <a:r>
              <a:rPr lang="ko-KR" altLang="en-US" sz="2150" b="1" spc="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함수 내부</a:t>
            </a:r>
            <a:r>
              <a:rPr lang="ko-KR" altLang="en-US" sz="2150" spc="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에서만 사용할 수 있습니다</a:t>
            </a:r>
            <a:r>
              <a:rPr lang="en-US" altLang="ko-KR" sz="2150" spc="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나눔스퀘어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02442" y="7348348"/>
            <a:ext cx="449580" cy="2108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12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5" dirty="0">
                <a:solidFill>
                  <a:srgbClr val="7F7F7F"/>
                </a:solidFill>
                <a:latin typeface="Helvetica"/>
                <a:cs typeface="Helvetica"/>
              </a:rPr>
              <a:t>/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17</a:t>
            </a:r>
            <a:endParaRPr sz="115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51722907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6" y="217223"/>
            <a:ext cx="565789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10" dirty="0"/>
              <a:t>함수를 이용한 </a:t>
            </a:r>
            <a:r>
              <a:rPr lang="ko-KR" altLang="en-US" spc="10" dirty="0" err="1"/>
              <a:t>비퍼</a:t>
            </a:r>
            <a:r>
              <a:rPr lang="ko-KR" altLang="en-US" spc="10" dirty="0"/>
              <a:t> </a:t>
            </a:r>
            <a:r>
              <a:rPr lang="ko-KR" altLang="en-US" dirty="0"/>
              <a:t>줍기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606556" y="639140"/>
            <a:ext cx="9479004" cy="6598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02442" y="7348348"/>
            <a:ext cx="449580" cy="2108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13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5" dirty="0">
                <a:solidFill>
                  <a:srgbClr val="7F7F7F"/>
                </a:solidFill>
                <a:latin typeface="Helvetica"/>
                <a:cs typeface="Helvetica"/>
              </a:rPr>
              <a:t>/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17</a:t>
            </a:r>
            <a:endParaRPr sz="1150">
              <a:latin typeface="Helvetica"/>
              <a:cs typeface="Helvetic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64559" y="2083975"/>
            <a:ext cx="3321473" cy="3447462"/>
            <a:chOff x="3564559" y="2083975"/>
            <a:chExt cx="3321473" cy="3447462"/>
          </a:xfrm>
        </p:grpSpPr>
        <p:sp>
          <p:nvSpPr>
            <p:cNvPr id="11" name="직사각형 10"/>
            <p:cNvSpPr/>
            <p:nvPr/>
          </p:nvSpPr>
          <p:spPr>
            <a:xfrm rot="18895193">
              <a:off x="3501565" y="2146969"/>
              <a:ext cx="3447462" cy="3321473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8895193">
              <a:off x="3835353" y="2463400"/>
              <a:ext cx="2718107" cy="2670413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5651500" y="1343025"/>
            <a:ext cx="368562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ko-KR" sz="3000" spc="2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iamond(hubo,5)</a:t>
            </a:r>
            <a:endParaRPr lang="ko-KR" altLang="en-US" sz="3000" dirty="0"/>
          </a:p>
        </p:txBody>
      </p:sp>
      <p:sp>
        <p:nvSpPr>
          <p:cNvPr id="16" name="직사각형 15"/>
          <p:cNvSpPr/>
          <p:nvPr/>
        </p:nvSpPr>
        <p:spPr>
          <a:xfrm>
            <a:off x="4813300" y="657225"/>
            <a:ext cx="44249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spc="2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harvest_all</a:t>
            </a:r>
            <a:r>
              <a:rPr lang="en-US" altLang="ko-KR" sz="3200" spc="2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3200" spc="2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hubo</a:t>
            </a:r>
            <a:r>
              <a:rPr lang="en-US" altLang="ko-KR" sz="3200" spc="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ko-KR" altLang="en-US" sz="3200" dirty="0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10" dirty="0"/>
              <a:t>함수를 이용한 </a:t>
            </a:r>
            <a:r>
              <a:rPr lang="ko-KR" altLang="en-US" spc="10" dirty="0" err="1"/>
              <a:t>비퍼</a:t>
            </a:r>
            <a:r>
              <a:rPr lang="ko-KR" altLang="en-US" spc="10" dirty="0"/>
              <a:t> </a:t>
            </a:r>
            <a:r>
              <a:rPr lang="ko-KR" altLang="en-US" dirty="0" smtClean="0"/>
              <a:t>줍기 동영상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lec9_harvest_anim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63182" y="643943"/>
            <a:ext cx="6498008" cy="649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5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6" y="217223"/>
            <a:ext cx="413389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1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이용한 </a:t>
            </a:r>
            <a:r>
              <a:rPr lang="ko-KR" altLang="en-US" spc="1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비퍼</a:t>
            </a:r>
            <a:r>
              <a:rPr lang="ko-KR" altLang="en-US" spc="1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줍기</a:t>
            </a:r>
            <a:endParaRPr spc="1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593856" y="1298321"/>
            <a:ext cx="4210050" cy="4610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spc="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stairs</a:t>
            </a:r>
            <a:r>
              <a:rPr spc="20" dirty="0">
                <a:latin typeface="Courier New" panose="02070309020205020404" pitchFamily="49" charset="0"/>
                <a:cs typeface="Courier New" panose="02070309020205020404" pitchFamily="49" charset="0"/>
              </a:rPr>
              <a:t>(robot,</a:t>
            </a:r>
            <a:r>
              <a:rPr spc="-4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pc="20" dirty="0">
                <a:latin typeface="Courier New" panose="02070309020205020404" pitchFamily="49" charset="0"/>
                <a:cs typeface="Courier New" panose="02070309020205020404" pitchFamily="49" charset="0"/>
              </a:rPr>
              <a:t>n):</a:t>
            </a:r>
          </a:p>
          <a:p>
            <a:pPr marL="740410" marR="5080" indent="-364490">
              <a:lnSpc>
                <a:spcPts val="2970"/>
              </a:lnSpc>
              <a:spcBef>
                <a:spcPts val="120"/>
              </a:spcBef>
            </a:pPr>
            <a:r>
              <a:rPr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spc="2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b="1" spc="20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spc="20" dirty="0">
                <a:latin typeface="Courier New" panose="02070309020205020404" pitchFamily="49" charset="0"/>
                <a:cs typeface="Courier New" panose="02070309020205020404" pitchFamily="49" charset="0"/>
              </a:rPr>
              <a:t>(n):  robot</a:t>
            </a:r>
            <a:r>
              <a:rPr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pc="20" dirty="0">
                <a:latin typeface="Courier New" panose="02070309020205020404" pitchFamily="49" charset="0"/>
                <a:cs typeface="Courier New" panose="02070309020205020404" pitchFamily="49" charset="0"/>
              </a:rPr>
              <a:t>pick_beeper()  robot</a:t>
            </a:r>
            <a:r>
              <a:rPr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pc="20" dirty="0">
                <a:latin typeface="Courier New" panose="02070309020205020404" pitchFamily="49" charset="0"/>
                <a:cs typeface="Courier New" panose="02070309020205020404" pitchFamily="49" charset="0"/>
              </a:rPr>
              <a:t>move()  turn_right(robot)  robot</a:t>
            </a:r>
            <a:r>
              <a:rPr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pc="20" dirty="0">
                <a:latin typeface="Courier New" panose="02070309020205020404" pitchFamily="49" charset="0"/>
                <a:cs typeface="Courier New" panose="02070309020205020404" pitchFamily="49" charset="0"/>
              </a:rPr>
              <a:t>move()  robot</a:t>
            </a:r>
            <a:r>
              <a:rPr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pc="20" dirty="0">
                <a:latin typeface="Courier New" panose="02070309020205020404" pitchFamily="49" charset="0"/>
                <a:cs typeface="Courier New" panose="02070309020205020404" pitchFamily="49" charset="0"/>
              </a:rPr>
              <a:t>turn_left()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</a:pPr>
            <a:r>
              <a:rPr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spc="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diamond</a:t>
            </a:r>
            <a:r>
              <a:rPr spc="20" dirty="0">
                <a:latin typeface="Courier New" panose="02070309020205020404" pitchFamily="49" charset="0"/>
                <a:cs typeface="Courier New" panose="02070309020205020404" pitchFamily="49" charset="0"/>
              </a:rPr>
              <a:t>(robot,</a:t>
            </a:r>
            <a:r>
              <a:rPr spc="-3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pc="20" dirty="0">
                <a:latin typeface="Courier New" panose="02070309020205020404" pitchFamily="49" charset="0"/>
                <a:cs typeface="Courier New" panose="02070309020205020404" pitchFamily="49" charset="0"/>
              </a:rPr>
              <a:t>n):</a:t>
            </a:r>
          </a:p>
          <a:p>
            <a:pPr marL="740410" marR="368935" indent="-364490">
              <a:lnSpc>
                <a:spcPts val="2970"/>
              </a:lnSpc>
              <a:spcBef>
                <a:spcPts val="120"/>
              </a:spcBef>
            </a:pPr>
            <a:r>
              <a:rPr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spc="2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b="1" spc="20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spc="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spc="20" dirty="0">
                <a:latin typeface="Courier New" panose="02070309020205020404" pitchFamily="49" charset="0"/>
                <a:cs typeface="Courier New" panose="02070309020205020404" pitchFamily="49" charset="0"/>
              </a:rPr>
              <a:t>):  stairs(robot, n)  robot</a:t>
            </a:r>
            <a:r>
              <a:rPr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pc="20" dirty="0">
                <a:latin typeface="Courier New" panose="02070309020205020404" pitchFamily="49" charset="0"/>
                <a:cs typeface="Courier New" panose="02070309020205020404" pitchFamily="49" charset="0"/>
              </a:rPr>
              <a:t>turn_left()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3293" y="1298321"/>
            <a:ext cx="4210050" cy="2349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sz="2350" b="1" spc="-3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harvest_all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(robot):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0410" marR="368935" indent="-364490">
              <a:lnSpc>
                <a:spcPts val="2970"/>
              </a:lnSpc>
              <a:spcBef>
                <a:spcPts val="120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sz="2350" b="1" spc="20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sz="23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):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0410" marR="368935" indent="-364490">
              <a:lnSpc>
                <a:spcPts val="2970"/>
              </a:lnSpc>
              <a:spcBef>
                <a:spcPts val="120"/>
              </a:spcBef>
            </a:pP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5 - 2 </a:t>
            </a:r>
            <a:r>
              <a:rPr sz="3525" spc="30" baseline="-9456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0410" marR="368935" indent="-364490">
              <a:lnSpc>
                <a:spcPts val="2970"/>
              </a:lnSpc>
              <a:spcBef>
                <a:spcPts val="120"/>
              </a:spcBef>
            </a:pP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diamond(robot,</a:t>
            </a:r>
            <a:r>
              <a:rPr sz="2350" spc="-4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n)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0410" marR="368935" indent="-364490">
              <a:lnSpc>
                <a:spcPts val="2970"/>
              </a:lnSpc>
              <a:spcBef>
                <a:spcPts val="120"/>
              </a:spcBef>
            </a:pP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</a:t>
            </a:r>
            <a:r>
              <a:rPr sz="2350" spc="2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0410" marR="368935" indent="-364490">
              <a:lnSpc>
                <a:spcPts val="2970"/>
              </a:lnSpc>
              <a:spcBef>
                <a:spcPts val="120"/>
              </a:spcBef>
            </a:pP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</a:t>
            </a:r>
            <a:r>
              <a:rPr sz="2350" spc="2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r>
              <a:rPr spc="15" dirty="0"/>
              <a:t>14</a:t>
            </a:r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475678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5"/>
              <a:t>흑백으로 변환하기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3856" y="864031"/>
            <a:ext cx="7343644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(</a:t>
            </a:r>
            <a:r>
              <a:rPr lang="en-US" altLang="ko-KR" sz="2150" b="1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r, g, b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)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로 표현된 색의 밝기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(</a:t>
            </a:r>
            <a:r>
              <a:rPr lang="en-US" altLang="ko-KR" sz="2150" spc="-5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luma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)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는 어떻게 계산해야 할까요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?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4346" y="1557789"/>
            <a:ext cx="6303355" cy="20292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3856" y="4022850"/>
            <a:ext cx="8576945" cy="1518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색의 밝기를 계산하는 함수는 다음과 같습니다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sz="2150" dirty="0">
              <a:latin typeface="Helvetica"/>
              <a:cs typeface="Helvetica"/>
            </a:endParaRPr>
          </a:p>
          <a:p>
            <a:pPr marL="376555" marR="6190615" indent="-364490">
              <a:spcBef>
                <a:spcPts val="690"/>
              </a:spcBef>
            </a:pPr>
            <a:r>
              <a:rPr sz="2350" b="1" spc="20" dirty="0" err="1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luma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(p):</a:t>
            </a: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r, g, b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sz="2350" spc="-65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>
              <a:lnSpc>
                <a:spcPct val="100000"/>
              </a:lnSpc>
              <a:spcBef>
                <a:spcPts val="140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sz="23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0.213 </a:t>
            </a:r>
            <a:r>
              <a:rPr sz="2350" spc="30" baseline="-9456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+ 0.715 </a:t>
            </a:r>
            <a:r>
              <a:rPr sz="2350" spc="30" baseline="-9456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g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+ 0.072 </a:t>
            </a:r>
            <a:r>
              <a:rPr sz="2350" spc="30" baseline="-9456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sz="2350" spc="-7" baseline="-9456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b)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885581" y="7348348"/>
            <a:ext cx="366395" cy="2108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7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5" dirty="0">
                <a:solidFill>
                  <a:srgbClr val="7F7F7F"/>
                </a:solidFill>
                <a:latin typeface="Helvetica"/>
                <a:cs typeface="Helvetica"/>
              </a:rPr>
              <a:t>/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17</a:t>
            </a:r>
            <a:endParaRPr sz="115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36623885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773383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5" dirty="0"/>
              <a:t>함수를 이용한 이미지 흑백 변환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93856" y="1004796"/>
            <a:ext cx="7666990" cy="603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white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sz="2350" spc="-4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black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sz="2350" spc="-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2005964" indent="-364490">
              <a:lnSpc>
                <a:spcPct val="105200"/>
              </a:lnSpc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sz="2350" spc="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blackwhite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(img,</a:t>
            </a:r>
            <a:r>
              <a:rPr sz="2350" spc="-1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threshold):  </a:t>
            </a: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w, h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sz="2350" spc="-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size()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>
              <a:lnSpc>
                <a:spcPct val="100000"/>
              </a:lnSpc>
              <a:spcBef>
                <a:spcPts val="140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sz="2350" b="1" spc="20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sz="2350" b="1" spc="-50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(h):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0410">
              <a:lnSpc>
                <a:spcPct val="100000"/>
              </a:lnSpc>
              <a:spcBef>
                <a:spcPts val="140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sz="2350" b="1" spc="20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sz="2350" b="1" spc="-50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(w):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04265">
              <a:lnSpc>
                <a:spcPct val="100000"/>
              </a:lnSpc>
              <a:spcBef>
                <a:spcPts val="140"/>
              </a:spcBef>
            </a:pP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luma(img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get(x,</a:t>
            </a:r>
            <a:r>
              <a:rPr sz="2350" spc="-3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y))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68120" marR="2552065" indent="-364490">
              <a:lnSpc>
                <a:spcPts val="2970"/>
              </a:lnSpc>
              <a:spcBef>
                <a:spcPts val="114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threshold: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68120" marR="2552065" indent="-364490">
              <a:lnSpc>
                <a:spcPts val="2970"/>
              </a:lnSpc>
              <a:spcBef>
                <a:spcPts val="114"/>
              </a:spcBef>
            </a:pP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sz="2350" spc="2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(x, y,</a:t>
            </a:r>
            <a:r>
              <a:rPr sz="2350" spc="-4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white)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04265">
              <a:lnSpc>
                <a:spcPct val="100000"/>
              </a:lnSpc>
              <a:spcBef>
                <a:spcPts val="20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68120">
              <a:lnSpc>
                <a:spcPct val="100000"/>
              </a:lnSpc>
              <a:spcBef>
                <a:spcPts val="145"/>
              </a:spcBef>
            </a:pP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set(x, y,</a:t>
            </a:r>
            <a:r>
              <a:rPr sz="2350" spc="-4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black)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5080">
              <a:lnSpc>
                <a:spcPct val="105200"/>
              </a:lnSpc>
            </a:pP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pict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load_picture(</a:t>
            </a:r>
            <a:r>
              <a:rPr sz="2350" spc="2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"../photos/yuna1.jpg"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5080">
              <a:lnSpc>
                <a:spcPct val="105200"/>
              </a:lnSpc>
            </a:pP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blackwhite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sz="2350" spc="-3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pict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show()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r>
              <a:rPr spc="15" dirty="0"/>
              <a:t>15</a:t>
            </a:r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 및 예습</a:t>
            </a:r>
            <a:endParaRPr lang="ko-KR" altLang="en-US" dirty="0"/>
          </a:p>
        </p:txBody>
      </p:sp>
      <p:sp>
        <p:nvSpPr>
          <p:cNvPr id="10" name="object 8"/>
          <p:cNvSpPr txBox="1"/>
          <p:nvPr/>
        </p:nvSpPr>
        <p:spPr>
          <a:xfrm>
            <a:off x="2742387" y="2028825"/>
            <a:ext cx="6870699" cy="208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87985">
              <a:lnSpc>
                <a:spcPct val="114900"/>
              </a:lnSpc>
            </a:pP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본 강의 학습 목표</a:t>
            </a: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: </a:t>
            </a:r>
            <a:endParaRPr lang="en-US" altLang="ko-KR" sz="2150" spc="-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함수를 사용하여 </a:t>
            </a:r>
            <a:r>
              <a:rPr lang="ko-KR" altLang="en-US" sz="2150" spc="-5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휴보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로봇이 </a:t>
            </a:r>
            <a:r>
              <a:rPr lang="ko-KR" altLang="en-US" sz="2150" spc="-5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비퍼들을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줍는 프로그램을 </a:t>
            </a:r>
            <a:r>
              <a:rPr lang="ko-KR" altLang="en-US" sz="2150" spc="-5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모듈러하게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작성할 수 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 </a:t>
            </a: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함수를 사용하여 색의 밝기 측정 및 디지털 사진을 흑백 모드로 변환할 수 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 </a:t>
            </a:r>
          </a:p>
        </p:txBody>
      </p:sp>
      <p:sp>
        <p:nvSpPr>
          <p:cNvPr id="11" name="object 8"/>
          <p:cNvSpPr txBox="1"/>
          <p:nvPr/>
        </p:nvSpPr>
        <p:spPr>
          <a:xfrm>
            <a:off x="2755900" y="4480507"/>
            <a:ext cx="6870699" cy="1231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87985">
              <a:lnSpc>
                <a:spcPct val="114900"/>
              </a:lnSpc>
            </a:pP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다음 강의 학습 목표</a:t>
            </a: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: </a:t>
            </a:r>
            <a:endParaRPr lang="en-US" altLang="ko-KR" sz="2150" spc="-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함수에서 사용하는 인자와 매개 변수의 다양한 사용방법을 이해할 수 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 </a:t>
            </a: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 </a:t>
            </a:r>
            <a:endParaRPr lang="en-US" altLang="ko-KR" sz="2150" spc="-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67242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261</Words>
  <Application>Microsoft Office PowerPoint</Application>
  <PresentationFormat>사용자 지정</PresentationFormat>
  <Paragraphs>67</Paragraphs>
  <Slides>8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Courier New</vt:lpstr>
      <vt:lpstr>Helvetica</vt:lpstr>
      <vt:lpstr>Times New Roman</vt:lpstr>
      <vt:lpstr>나눔스퀘어</vt:lpstr>
      <vt:lpstr>맑은 고딕</vt:lpstr>
      <vt:lpstr>Wingdings</vt:lpstr>
      <vt:lpstr>Calibri</vt:lpstr>
      <vt:lpstr>Office Theme</vt:lpstr>
      <vt:lpstr>CS101 – 함수를 사용한 로봇 조종 및 디지털 사진 변환 프로그램  Lecture 9</vt:lpstr>
      <vt:lpstr>휴보 가족</vt:lpstr>
      <vt:lpstr>함수를 이용한 비퍼 줍기</vt:lpstr>
      <vt:lpstr>함수를 이용한 비퍼 줍기 동영상</vt:lpstr>
      <vt:lpstr>함수를 이용한 비퍼 줍기</vt:lpstr>
      <vt:lpstr>흑백으로 변환하기</vt:lpstr>
      <vt:lpstr>함수를 이용한 이미지 흑백 변환</vt:lpstr>
      <vt:lpstr>정리 및 예습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CS101 - Functions with Parameters and Return Values - Lecture 4</dc:title>
  <dc:creator>JinYeong Bak (jy.bak@kaist.ac.kr)</dc:creator>
  <cp:lastModifiedBy>Windows 사용자</cp:lastModifiedBy>
  <cp:revision>32</cp:revision>
  <dcterms:created xsi:type="dcterms:W3CDTF">2018-02-26T23:51:35Z</dcterms:created>
  <dcterms:modified xsi:type="dcterms:W3CDTF">2018-11-12T13:57:17Z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2018-02-26T00:00:00Z</vt:filetime>
  </property>
</Properties>
</file>