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6" r:id="rId4"/>
    <p:sldId id="265" r:id="rId5"/>
    <p:sldId id="259" r:id="rId6"/>
    <p:sldId id="263" r:id="rId7"/>
    <p:sldId id="260" r:id="rId8"/>
    <p:sldId id="256" r:id="rId9"/>
    <p:sldId id="261" r:id="rId10"/>
    <p:sldId id="264" r:id="rId11"/>
    <p:sldId id="267" r:id="rId12"/>
    <p:sldId id="268" r:id="rId13"/>
    <p:sldId id="271" r:id="rId14"/>
    <p:sldId id="274" r:id="rId15"/>
    <p:sldId id="272" r:id="rId16"/>
    <p:sldId id="269" r:id="rId17"/>
    <p:sldId id="270"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53318" autoAdjust="0"/>
  </p:normalViewPr>
  <p:slideViewPr>
    <p:cSldViewPr snapToGrid="0">
      <p:cViewPr varScale="1">
        <p:scale>
          <a:sx n="36" d="100"/>
          <a:sy n="36" d="100"/>
        </p:scale>
        <p:origin x="166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1357A-8E71-455C-A31E-52423D8B5866}" type="datetimeFigureOut">
              <a:rPr lang="en-US" smtClean="0"/>
              <a:t>5/2/2014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05ACA-EF21-48AB-93DA-6484D7E56CFC}" type="slidenum">
              <a:rPr lang="en-US" smtClean="0"/>
              <a:t>‹#›</a:t>
            </a:fld>
            <a:endParaRPr lang="en-US"/>
          </a:p>
        </p:txBody>
      </p:sp>
    </p:spTree>
    <p:extLst>
      <p:ext uri="{BB962C8B-B14F-4D97-AF65-F5344CB8AC3E}">
        <p14:creationId xmlns:p14="http://schemas.microsoft.com/office/powerpoint/2010/main" val="399899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Discovered that these</a:t>
            </a:r>
            <a:r>
              <a:rPr lang="en-US" baseline="0" dirty="0" smtClean="0"/>
              <a:t> facial expression of emotion is consistent across cultures</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4</a:t>
            </a:fld>
            <a:endParaRPr lang="en-US"/>
          </a:p>
        </p:txBody>
      </p:sp>
    </p:spTree>
    <p:extLst>
      <p:ext uri="{BB962C8B-B14F-4D97-AF65-F5344CB8AC3E}">
        <p14:creationId xmlns:p14="http://schemas.microsoft.com/office/powerpoint/2010/main" val="805290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B0:</a:t>
            </a:r>
            <a:r>
              <a:rPr lang="en-US" baseline="0" dirty="0" smtClean="0"/>
              <a:t> when all parameters are 0, arousal predicted to be 44. ~ neutral.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a:t>
            </a:r>
            <a:r>
              <a:rPr lang="en-US" baseline="0" dirty="0" err="1" smtClean="0"/>
              <a:t>Pos</a:t>
            </a:r>
            <a:r>
              <a:rPr lang="en-US" baseline="0" dirty="0" smtClean="0"/>
              <a:t> Evidence. Mean 15.7, credibly not 0. Arousal scores rise by about 15.7 for every point increase in Max of Positive Evidence.</a:t>
            </a:r>
          </a:p>
          <a:p>
            <a:r>
              <a:rPr lang="en-US" dirty="0" smtClean="0"/>
              <a:t>Neutral </a:t>
            </a:r>
            <a:r>
              <a:rPr lang="en-US" dirty="0" err="1" smtClean="0"/>
              <a:t>ev</a:t>
            </a:r>
            <a:r>
              <a:rPr lang="en-US" dirty="0" smtClean="0"/>
              <a:t>. 0.</a:t>
            </a:r>
            <a:r>
              <a:rPr lang="en-US" baseline="0" dirty="0" smtClean="0"/>
              <a:t> fine</a:t>
            </a:r>
          </a:p>
          <a:p>
            <a:r>
              <a:rPr lang="en-US" baseline="0" dirty="0" err="1" smtClean="0"/>
              <a:t>Neg</a:t>
            </a:r>
            <a:r>
              <a:rPr lang="en-US" baseline="0" dirty="0" smtClean="0"/>
              <a:t> </a:t>
            </a:r>
            <a:r>
              <a:rPr lang="en-US" baseline="0" dirty="0" err="1" smtClean="0"/>
              <a:t>ev</a:t>
            </a:r>
            <a:r>
              <a:rPr lang="en-US" baseline="0" dirty="0" smtClean="0"/>
              <a:t>. Trending positive this time. Makes sense. Arousal scores rise by ~2 for every point increase in max </a:t>
            </a:r>
            <a:r>
              <a:rPr lang="en-US" baseline="0" dirty="0" err="1" smtClean="0"/>
              <a:t>neg</a:t>
            </a:r>
            <a:r>
              <a:rPr lang="en-US" baseline="0" dirty="0" smtClean="0"/>
              <a:t> evidence. Higher max </a:t>
            </a:r>
            <a:r>
              <a:rPr lang="en-US" baseline="0" dirty="0" err="1" smtClean="0"/>
              <a:t>neg</a:t>
            </a:r>
            <a:r>
              <a:rPr lang="en-US" baseline="0" dirty="0" smtClean="0"/>
              <a:t> expression = higher arousal. </a:t>
            </a:r>
          </a:p>
          <a:p>
            <a:endParaRPr lang="en-US" baseline="0" dirty="0" smtClean="0"/>
          </a:p>
          <a:p>
            <a:r>
              <a:rPr lang="en-US" baseline="0" dirty="0" smtClean="0"/>
              <a:t>Intensities still include 0. might have expected those to be more significant.</a:t>
            </a:r>
          </a:p>
          <a:p>
            <a:endParaRPr lang="en-US" baseline="0" dirty="0" smtClean="0"/>
          </a:p>
          <a:p>
            <a:r>
              <a:rPr lang="en-US" baseline="0" dirty="0" err="1" smtClean="0"/>
              <a:t>Pos</a:t>
            </a:r>
            <a:r>
              <a:rPr lang="en-US" baseline="0" dirty="0" smtClean="0"/>
              <a:t> and negative are trending though. And trending positive. So more intensity=higher arousal. </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15</a:t>
            </a:fld>
            <a:endParaRPr lang="en-US"/>
          </a:p>
        </p:txBody>
      </p:sp>
    </p:spTree>
    <p:extLst>
      <p:ext uri="{BB962C8B-B14F-4D97-AF65-F5344CB8AC3E}">
        <p14:creationId xmlns:p14="http://schemas.microsoft.com/office/powerpoint/2010/main" val="1074838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B0.</a:t>
            </a:r>
            <a:r>
              <a:rPr lang="en-US" baseline="0" dirty="0" smtClean="0"/>
              <a:t> 44. was 61 for the max valence. Still close to 50 though</a:t>
            </a:r>
          </a:p>
          <a:p>
            <a:endParaRPr lang="en-US" baseline="0" dirty="0" smtClean="0"/>
          </a:p>
          <a:p>
            <a:r>
              <a:rPr lang="en-US" baseline="0" dirty="0" err="1" smtClean="0"/>
              <a:t>Avg</a:t>
            </a:r>
            <a:r>
              <a:rPr lang="en-US" baseline="0" dirty="0" smtClean="0"/>
              <a:t> of </a:t>
            </a:r>
            <a:r>
              <a:rPr lang="en-US" baseline="0" dirty="0" err="1" smtClean="0"/>
              <a:t>pos</a:t>
            </a:r>
            <a:r>
              <a:rPr lang="en-US" baseline="0" dirty="0" smtClean="0"/>
              <a:t> evidence doing nothing. This time neutral evidence average is being more predictive. And negatively. Valence scores decrease by about 26 for every point increase in Average of Neutral Evidence.</a:t>
            </a:r>
          </a:p>
          <a:p>
            <a:endParaRPr lang="en-US" baseline="0" dirty="0" smtClean="0"/>
          </a:p>
          <a:p>
            <a:r>
              <a:rPr lang="en-US" baseline="0" dirty="0" err="1" smtClean="0"/>
              <a:t>Kinda</a:t>
            </a:r>
            <a:r>
              <a:rPr lang="en-US" baseline="0" dirty="0" smtClean="0"/>
              <a:t> trending opposite direction for </a:t>
            </a:r>
            <a:r>
              <a:rPr lang="en-US" baseline="0" dirty="0" err="1" smtClean="0"/>
              <a:t>AvgNeg</a:t>
            </a:r>
            <a:r>
              <a:rPr lang="en-US" baseline="0" dirty="0" smtClean="0"/>
              <a:t> Evidence</a:t>
            </a:r>
          </a:p>
          <a:p>
            <a:endParaRPr lang="en-US" baseline="0" dirty="0" smtClean="0"/>
          </a:p>
          <a:p>
            <a:r>
              <a:rPr lang="en-US" baseline="0" dirty="0" smtClean="0"/>
              <a:t>Intensity:</a:t>
            </a:r>
          </a:p>
          <a:p>
            <a:r>
              <a:rPr lang="en-US" baseline="0" dirty="0" smtClean="0"/>
              <a:t>The </a:t>
            </a:r>
            <a:r>
              <a:rPr lang="en-US" baseline="0" dirty="0" err="1" smtClean="0"/>
              <a:t>avg</a:t>
            </a:r>
            <a:r>
              <a:rPr lang="en-US" baseline="0" dirty="0" smtClean="0"/>
              <a:t> of the </a:t>
            </a:r>
            <a:r>
              <a:rPr lang="en-US" baseline="0" dirty="0" err="1" smtClean="0"/>
              <a:t>neg</a:t>
            </a:r>
            <a:r>
              <a:rPr lang="en-US" baseline="0" dirty="0" smtClean="0"/>
              <a:t> intensity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-103. So Valence scores decrease by about 103 for every point increase in Average of Negative intensity . Makes sense. As my negative expression is very intense their score for the image is very negative. </a:t>
            </a:r>
          </a:p>
          <a:p>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16</a:t>
            </a:fld>
            <a:endParaRPr lang="en-US"/>
          </a:p>
        </p:txBody>
      </p:sp>
    </p:spTree>
    <p:extLst>
      <p:ext uri="{BB962C8B-B14F-4D97-AF65-F5344CB8AC3E}">
        <p14:creationId xmlns:p14="http://schemas.microsoft.com/office/powerpoint/2010/main" val="1662862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Neutral</a:t>
            </a:r>
            <a:r>
              <a:rPr lang="en-US" baseline="0" dirty="0" smtClean="0"/>
              <a:t> arousal was 24 in their study. Showing 34 at B0. close</a:t>
            </a:r>
          </a:p>
          <a:p>
            <a:endParaRPr lang="en-US" baseline="0" dirty="0" smtClean="0"/>
          </a:p>
          <a:p>
            <a:r>
              <a:rPr lang="en-US" baseline="0" dirty="0" err="1" smtClean="0"/>
              <a:t>Pos</a:t>
            </a:r>
            <a:r>
              <a:rPr lang="en-US" baseline="0" dirty="0" smtClean="0"/>
              <a:t> </a:t>
            </a:r>
            <a:r>
              <a:rPr lang="en-US" baseline="0" dirty="0" err="1" smtClean="0"/>
              <a:t>ev</a:t>
            </a:r>
            <a:r>
              <a:rPr lang="en-US" baseline="0" dirty="0" smtClean="0"/>
              <a:t> doing nothing.</a:t>
            </a:r>
          </a:p>
          <a:p>
            <a:r>
              <a:rPr lang="en-US" baseline="0" dirty="0" smtClean="0"/>
              <a:t>Neutral </a:t>
            </a:r>
            <a:r>
              <a:rPr lang="en-US" baseline="0" dirty="0" err="1" smtClean="0"/>
              <a:t>ev</a:t>
            </a:r>
            <a:r>
              <a:rPr lang="en-US" baseline="0" dirty="0" smtClean="0"/>
              <a:t> maybe</a:t>
            </a:r>
          </a:p>
          <a:p>
            <a:r>
              <a:rPr lang="en-US" baseline="0" dirty="0" err="1" smtClean="0"/>
              <a:t>Neg</a:t>
            </a:r>
            <a:r>
              <a:rPr lang="en-US" baseline="0" dirty="0" smtClean="0"/>
              <a:t> evidence doing something now. Credibly not 0. but barely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Arousal scores decrease by about 6 for every point increase in Average of Negative Evidence.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Negative intensity. Mean 79.5. Arousal scores increase by 80 for every point increase in average of negative intensity.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negative images had arousal scores ~60. The positive images had arousal scores of 19.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Matches their images. Tells us something potentially about their image set. Not necessarily about the absolute normal arousal for positive and negative things. They had mostly calming images of babies or puppies for the positive images. They could have had someone triumphantly accepting the gold medal at the Olympics or something. Would have been more “exciting” and “stimulating” on their scale </a:t>
            </a:r>
            <a:r>
              <a:rPr lang="en-US" baseline="0" dirty="0" err="1" smtClean="0"/>
              <a:t>mayb</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17</a:t>
            </a:fld>
            <a:endParaRPr lang="en-US"/>
          </a:p>
        </p:txBody>
      </p:sp>
    </p:spTree>
    <p:extLst>
      <p:ext uri="{BB962C8B-B14F-4D97-AF65-F5344CB8AC3E}">
        <p14:creationId xmlns:p14="http://schemas.microsoft.com/office/powerpoint/2010/main" val="3976392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18</a:t>
            </a:fld>
            <a:endParaRPr lang="en-US"/>
          </a:p>
        </p:txBody>
      </p:sp>
    </p:spTree>
    <p:extLst>
      <p:ext uri="{BB962C8B-B14F-4D97-AF65-F5344CB8AC3E}">
        <p14:creationId xmlns:p14="http://schemas.microsoft.com/office/powerpoint/2010/main" val="1470838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interaction between some of the parameters?</a:t>
            </a:r>
          </a:p>
          <a:p>
            <a:r>
              <a:rPr lang="en-US" dirty="0" smtClean="0"/>
              <a:t>Each parameter</a:t>
            </a:r>
            <a:r>
              <a:rPr lang="en-US" baseline="0" dirty="0" smtClean="0"/>
              <a:t> slope indicates what the change in valence would be if every other parameter were 0. </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19</a:t>
            </a:fld>
            <a:endParaRPr lang="en-US"/>
          </a:p>
        </p:txBody>
      </p:sp>
    </p:spTree>
    <p:extLst>
      <p:ext uri="{BB962C8B-B14F-4D97-AF65-F5344CB8AC3E}">
        <p14:creationId xmlns:p14="http://schemas.microsoft.com/office/powerpoint/2010/main" val="246886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setup – Web camera on face. Participant</a:t>
            </a:r>
            <a:r>
              <a:rPr lang="en-US" baseline="0" dirty="0" smtClean="0"/>
              <a:t> views stimulus on second monitor.</a:t>
            </a:r>
          </a:p>
          <a:p>
            <a:r>
              <a:rPr lang="en-US" baseline="0" dirty="0" smtClean="0"/>
              <a:t>Joy – Yay babies</a:t>
            </a:r>
          </a:p>
          <a:p>
            <a:r>
              <a:rPr lang="en-US" baseline="0" dirty="0" smtClean="0"/>
              <a:t>Notice </a:t>
            </a:r>
            <a:r>
              <a:rPr lang="en-US" baseline="0" dirty="0" err="1" smtClean="0"/>
              <a:t>Pos</a:t>
            </a:r>
            <a:r>
              <a:rPr lang="en-US" baseline="0" dirty="0" smtClean="0"/>
              <a:t> </a:t>
            </a:r>
            <a:r>
              <a:rPr lang="en-US" baseline="0" dirty="0" err="1" smtClean="0"/>
              <a:t>Neg</a:t>
            </a:r>
            <a:r>
              <a:rPr lang="en-US" baseline="0" dirty="0" smtClean="0"/>
              <a:t> and Neutral on bottom. Data analysis done on those</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6</a:t>
            </a:fld>
            <a:endParaRPr lang="en-US"/>
          </a:p>
        </p:txBody>
      </p:sp>
    </p:spTree>
    <p:extLst>
      <p:ext uri="{BB962C8B-B14F-4D97-AF65-F5344CB8AC3E}">
        <p14:creationId xmlns:p14="http://schemas.microsoft.com/office/powerpoint/2010/main" val="346060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disgust. </a:t>
            </a:r>
          </a:p>
          <a:p>
            <a:endParaRPr lang="en-US" dirty="0" smtClean="0"/>
          </a:p>
          <a:p>
            <a:r>
              <a:rPr lang="en-US" dirty="0" smtClean="0"/>
              <a:t>Point out the </a:t>
            </a:r>
            <a:r>
              <a:rPr lang="en-US" dirty="0" err="1" smtClean="0"/>
              <a:t>timecourse</a:t>
            </a:r>
            <a:r>
              <a:rPr lang="en-US" dirty="0" smtClean="0"/>
              <a:t> of the emotions. Point out average vs max</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7</a:t>
            </a:fld>
            <a:endParaRPr lang="en-US"/>
          </a:p>
        </p:txBody>
      </p:sp>
    </p:spTree>
    <p:extLst>
      <p:ext uri="{BB962C8B-B14F-4D97-AF65-F5344CB8AC3E}">
        <p14:creationId xmlns:p14="http://schemas.microsoft.com/office/powerpoint/2010/main" val="6137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Drill in difference </a:t>
            </a:r>
            <a:r>
              <a:rPr lang="en-US" dirty="0" err="1" smtClean="0"/>
              <a:t>btwn</a:t>
            </a:r>
            <a:r>
              <a:rPr lang="en-US" dirty="0" smtClean="0"/>
              <a:t> evidence and</a:t>
            </a:r>
            <a:r>
              <a:rPr lang="en-US" baseline="0" dirty="0" smtClean="0"/>
              <a:t> intensity</a:t>
            </a:r>
          </a:p>
          <a:p>
            <a:endParaRPr lang="en-US" baseline="0" dirty="0" smtClean="0"/>
          </a:p>
          <a:p>
            <a:r>
              <a:rPr lang="en-US" baseline="0" dirty="0" smtClean="0"/>
              <a:t>Point out the scale. Multiple times. Evidence -3 to 3.</a:t>
            </a:r>
          </a:p>
          <a:p>
            <a:endParaRPr lang="en-US" baseline="0" dirty="0" smtClean="0"/>
          </a:p>
          <a:p>
            <a:r>
              <a:rPr lang="en-US" baseline="0" dirty="0" smtClean="0"/>
              <a:t>Intensity 0 to 1</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8</a:t>
            </a:fld>
            <a:endParaRPr lang="en-US"/>
          </a:p>
        </p:txBody>
      </p:sp>
    </p:spTree>
    <p:extLst>
      <p:ext uri="{BB962C8B-B14F-4D97-AF65-F5344CB8AC3E}">
        <p14:creationId xmlns:p14="http://schemas.microsoft.com/office/powerpoint/2010/main" val="72542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Their goal. Create database of images that researchers</a:t>
            </a:r>
            <a:r>
              <a:rPr lang="en-US" baseline="0" dirty="0" smtClean="0"/>
              <a:t> can pick and choose from for emotion evoking stimuli for their studies.</a:t>
            </a:r>
          </a:p>
          <a:p>
            <a:r>
              <a:rPr lang="en-US" baseline="0" dirty="0" smtClean="0"/>
              <a:t>Categories: Point out </a:t>
            </a:r>
            <a:r>
              <a:rPr lang="en-US" baseline="0" dirty="0" err="1" smtClean="0"/>
              <a:t>Neg</a:t>
            </a:r>
            <a:r>
              <a:rPr lang="en-US" baseline="0" dirty="0" smtClean="0"/>
              <a:t> Neutral and Positive. Remind about the </a:t>
            </a:r>
            <a:r>
              <a:rPr lang="en-US" baseline="0" dirty="0" err="1" smtClean="0"/>
              <a:t>Neg</a:t>
            </a:r>
            <a:r>
              <a:rPr lang="en-US" baseline="0" dirty="0" smtClean="0"/>
              <a:t>, Neutral, and </a:t>
            </a:r>
            <a:r>
              <a:rPr lang="en-US" baseline="0" dirty="0" err="1" smtClean="0"/>
              <a:t>Pos</a:t>
            </a:r>
            <a:r>
              <a:rPr lang="en-US" baseline="0" dirty="0" smtClean="0"/>
              <a:t> categories from the </a:t>
            </a:r>
            <a:r>
              <a:rPr lang="en-US" baseline="0" dirty="0" err="1" smtClean="0"/>
              <a:t>Attn</a:t>
            </a:r>
            <a:r>
              <a:rPr lang="en-US" baseline="0" dirty="0" smtClean="0"/>
              <a:t> tool.</a:t>
            </a:r>
          </a:p>
          <a:p>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9</a:t>
            </a:fld>
            <a:endParaRPr lang="en-US"/>
          </a:p>
        </p:txBody>
      </p:sp>
    </p:spTree>
    <p:extLst>
      <p:ext uri="{BB962C8B-B14F-4D97-AF65-F5344CB8AC3E}">
        <p14:creationId xmlns:p14="http://schemas.microsoft.com/office/powerpoint/2010/main" val="359462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 Undergrads viewing images.</a:t>
            </a:r>
            <a:r>
              <a:rPr lang="en-US" baseline="0" dirty="0" smtClean="0"/>
              <a:t> Images broken into chunks. Each person rating 182 images. 39 images rated by all participants to be able to compare groups.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4 sec/image</a:t>
            </a:r>
            <a:endParaRPr lang="en-US" dirty="0" smtClean="0"/>
          </a:p>
          <a:p>
            <a:endParaRPr lang="en-US" dirty="0" smtClean="0"/>
          </a:p>
          <a:p>
            <a:r>
              <a:rPr lang="en-US" dirty="0" smtClean="0"/>
              <a:t>Define valence and arousal. Point out scale.</a:t>
            </a:r>
            <a:r>
              <a:rPr lang="en-US" baseline="0" dirty="0" smtClean="0"/>
              <a:t> 0 to 100</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10</a:t>
            </a:fld>
            <a:endParaRPr lang="en-US"/>
          </a:p>
        </p:txBody>
      </p:sp>
    </p:spTree>
    <p:extLst>
      <p:ext uri="{BB962C8B-B14F-4D97-AF65-F5344CB8AC3E}">
        <p14:creationId xmlns:p14="http://schemas.microsoft.com/office/powerpoint/2010/main" val="315235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from the book. Metric</a:t>
            </a:r>
            <a:r>
              <a:rPr lang="en-US" baseline="0" dirty="0" smtClean="0"/>
              <a:t> to metric. </a:t>
            </a:r>
          </a:p>
          <a:p>
            <a:endParaRPr lang="en-US" baseline="0" dirty="0" smtClean="0"/>
          </a:p>
          <a:p>
            <a:r>
              <a:rPr lang="en-US" baseline="0" dirty="0" smtClean="0"/>
              <a:t>Y from the GAPED study.  0 to 100 scale</a:t>
            </a:r>
          </a:p>
          <a:p>
            <a:endParaRPr lang="en-US" baseline="0" dirty="0" smtClean="0"/>
          </a:p>
          <a:p>
            <a:r>
              <a:rPr lang="en-US" baseline="0" dirty="0" smtClean="0"/>
              <a:t>Predictors from the Attention Tool. Evidence and intensity. </a:t>
            </a:r>
          </a:p>
          <a:p>
            <a:r>
              <a:rPr lang="en-US" baseline="0" dirty="0" smtClean="0"/>
              <a:t>Evidence -3 to 3 scale</a:t>
            </a:r>
          </a:p>
          <a:p>
            <a:r>
              <a:rPr lang="en-US" baseline="0" dirty="0" smtClean="0"/>
              <a:t>Intensity 0 to 1</a:t>
            </a:r>
          </a:p>
          <a:p>
            <a:endParaRPr lang="en-US" baseline="0" dirty="0" smtClean="0"/>
          </a:p>
        </p:txBody>
      </p:sp>
      <p:sp>
        <p:nvSpPr>
          <p:cNvPr id="4" name="Slide Number Placeholder 3"/>
          <p:cNvSpPr>
            <a:spLocks noGrp="1"/>
          </p:cNvSpPr>
          <p:nvPr>
            <p:ph type="sldNum" sz="quarter" idx="10"/>
          </p:nvPr>
        </p:nvSpPr>
        <p:spPr/>
        <p:txBody>
          <a:bodyPr/>
          <a:lstStyle/>
          <a:p>
            <a:fld id="{E4B05ACA-EF21-48AB-93DA-6484D7E56CFC}" type="slidenum">
              <a:rPr lang="en-US" smtClean="0"/>
              <a:t>11</a:t>
            </a:fld>
            <a:endParaRPr lang="en-US"/>
          </a:p>
        </p:txBody>
      </p:sp>
    </p:spTree>
    <p:extLst>
      <p:ext uri="{BB962C8B-B14F-4D97-AF65-F5344CB8AC3E}">
        <p14:creationId xmlns:p14="http://schemas.microsoft.com/office/powerpoint/2010/main" val="2300359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Slope on </a:t>
            </a:r>
            <a:r>
              <a:rPr lang="en-US" dirty="0" err="1" smtClean="0"/>
              <a:t>Max.Pos.Evidence</a:t>
            </a:r>
            <a:r>
              <a:rPr lang="en-US" baseline="0" dirty="0" smtClean="0"/>
              <a:t> credibly above 0. Mean slope of 19.1. Valence scores rise by about 19.1 for every point increase in Max of Positive Evidence.</a:t>
            </a:r>
          </a:p>
          <a:p>
            <a:r>
              <a:rPr lang="en-US" baseline="0" dirty="0" smtClean="0"/>
              <a:t>Max of neutral not being predictive. Expected.</a:t>
            </a:r>
          </a:p>
          <a:p>
            <a:r>
              <a:rPr lang="en-US" baseline="0" dirty="0" smtClean="0"/>
              <a:t>Max of negative not credibly not 0. Trending on the negative side though with a mean slope of -3. Meaning valence drops by 3 points for every 1 point increase in my Negative evidence score.</a:t>
            </a:r>
          </a:p>
          <a:p>
            <a:r>
              <a:rPr lang="en-US" baseline="0" dirty="0" smtClean="0"/>
              <a:t>Max Intensities not doing much for prediction of Valence</a:t>
            </a:r>
          </a:p>
          <a:p>
            <a:r>
              <a:rPr lang="en-US" baseline="0" dirty="0" smtClean="0"/>
              <a:t>B0 : mean 61.2. Valence when all else at 0. </a:t>
            </a:r>
            <a:r>
              <a:rPr lang="en-US" baseline="0" dirty="0" err="1" smtClean="0"/>
              <a:t>Closeish</a:t>
            </a:r>
            <a:r>
              <a:rPr lang="en-US" baseline="0" dirty="0" smtClean="0"/>
              <a:t> to neutral. Expected. Neutral on the GAPED database was… next slide</a:t>
            </a:r>
            <a:endParaRPr lang="en-US" dirty="0"/>
          </a:p>
        </p:txBody>
      </p:sp>
      <p:sp>
        <p:nvSpPr>
          <p:cNvPr id="4" name="Slide Number Placeholder 3"/>
          <p:cNvSpPr>
            <a:spLocks noGrp="1"/>
          </p:cNvSpPr>
          <p:nvPr>
            <p:ph type="sldNum" sz="quarter" idx="10"/>
          </p:nvPr>
        </p:nvSpPr>
        <p:spPr/>
        <p:txBody>
          <a:bodyPr/>
          <a:lstStyle/>
          <a:p>
            <a:fld id="{E4B05ACA-EF21-48AB-93DA-6484D7E56CFC}" type="slidenum">
              <a:rPr lang="en-US" smtClean="0"/>
              <a:t>13</a:t>
            </a:fld>
            <a:endParaRPr lang="en-US"/>
          </a:p>
        </p:txBody>
      </p:sp>
    </p:spTree>
    <p:extLst>
      <p:ext uri="{BB962C8B-B14F-4D97-AF65-F5344CB8AC3E}">
        <p14:creationId xmlns:p14="http://schemas.microsoft.com/office/powerpoint/2010/main" val="2034229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mean</a:t>
            </a:r>
            <a:r>
              <a:rPr lang="en-US" baseline="0" dirty="0" smtClean="0"/>
              <a:t> valence for Neutral was 55.7</a:t>
            </a:r>
          </a:p>
          <a:p>
            <a:endParaRPr lang="en-US" baseline="0" dirty="0" smtClean="0"/>
          </a:p>
          <a:p>
            <a:r>
              <a:rPr lang="en-US" baseline="0" dirty="0" smtClean="0"/>
              <a:t>Mean for neg. varies. 41. 22.</a:t>
            </a:r>
          </a:p>
          <a:p>
            <a:r>
              <a:rPr lang="en-US" baseline="0" dirty="0" smtClean="0"/>
              <a:t>pos. 89 </a:t>
            </a:r>
          </a:p>
          <a:p>
            <a:endParaRPr lang="en-US" baseline="0" dirty="0" smtClean="0"/>
          </a:p>
          <a:p>
            <a:r>
              <a:rPr lang="en-US" baseline="0" dirty="0" smtClean="0"/>
              <a:t>On to Arousal</a:t>
            </a:r>
          </a:p>
          <a:p>
            <a:endParaRPr lang="en-US" baseline="0" dirty="0" smtClean="0"/>
          </a:p>
          <a:p>
            <a:r>
              <a:rPr lang="en-US" baseline="0" dirty="0" smtClean="0"/>
              <a:t>Mean </a:t>
            </a:r>
            <a:r>
              <a:rPr lang="en-US" baseline="0" dirty="0" err="1" smtClean="0"/>
              <a:t>Pos</a:t>
            </a:r>
            <a:r>
              <a:rPr lang="en-US" baseline="0" dirty="0" smtClean="0"/>
              <a:t> 19.62</a:t>
            </a:r>
          </a:p>
          <a:p>
            <a:r>
              <a:rPr lang="en-US" baseline="0" dirty="0" err="1" smtClean="0"/>
              <a:t>Neg</a:t>
            </a:r>
            <a:r>
              <a:rPr lang="en-US" baseline="0" dirty="0" smtClean="0"/>
              <a:t> ~55-60</a:t>
            </a:r>
          </a:p>
          <a:p>
            <a:r>
              <a:rPr lang="en-US" baseline="0" dirty="0" smtClean="0"/>
              <a:t>Neutral 24</a:t>
            </a:r>
          </a:p>
        </p:txBody>
      </p:sp>
      <p:sp>
        <p:nvSpPr>
          <p:cNvPr id="4" name="Slide Number Placeholder 3"/>
          <p:cNvSpPr>
            <a:spLocks noGrp="1"/>
          </p:cNvSpPr>
          <p:nvPr>
            <p:ph type="sldNum" sz="quarter" idx="10"/>
          </p:nvPr>
        </p:nvSpPr>
        <p:spPr/>
        <p:txBody>
          <a:bodyPr/>
          <a:lstStyle/>
          <a:p>
            <a:fld id="{E4B05ACA-EF21-48AB-93DA-6484D7E56CFC}" type="slidenum">
              <a:rPr lang="en-US" smtClean="0"/>
              <a:t>14</a:t>
            </a:fld>
            <a:endParaRPr lang="en-US"/>
          </a:p>
        </p:txBody>
      </p:sp>
    </p:spTree>
    <p:extLst>
      <p:ext uri="{BB962C8B-B14F-4D97-AF65-F5344CB8AC3E}">
        <p14:creationId xmlns:p14="http://schemas.microsoft.com/office/powerpoint/2010/main" val="198639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F7452B-871A-4C88-BCF0-B155688A8097}"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259077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7452B-871A-4C88-BCF0-B155688A8097}"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398069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7452B-871A-4C88-BCF0-B155688A8097}"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147801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F7452B-871A-4C88-BCF0-B155688A8097}"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385237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F7452B-871A-4C88-BCF0-B155688A8097}"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168997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F7452B-871A-4C88-BCF0-B155688A8097}" type="datetimeFigureOut">
              <a:rPr lang="en-US" smtClean="0"/>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314687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F7452B-871A-4C88-BCF0-B155688A8097}" type="datetimeFigureOut">
              <a:rPr lang="en-US" smtClean="0"/>
              <a:t>5/2/2014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17389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F7452B-871A-4C88-BCF0-B155688A8097}" type="datetimeFigureOut">
              <a:rPr lang="en-US" smtClean="0"/>
              <a:t>5/2/2014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25908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7452B-871A-4C88-BCF0-B155688A8097}" type="datetimeFigureOut">
              <a:rPr lang="en-US" smtClean="0"/>
              <a:t>5/2/2014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272676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7452B-871A-4C88-BCF0-B155688A8097}" type="datetimeFigureOut">
              <a:rPr lang="en-US" smtClean="0"/>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4253785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F7452B-871A-4C88-BCF0-B155688A8097}" type="datetimeFigureOut">
              <a:rPr lang="en-US" smtClean="0"/>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EABBF-B9D7-41C1-A08C-5AD883448AF1}" type="slidenum">
              <a:rPr lang="en-US" smtClean="0"/>
              <a:t>‹#›</a:t>
            </a:fld>
            <a:endParaRPr lang="en-US"/>
          </a:p>
        </p:txBody>
      </p:sp>
    </p:spTree>
    <p:extLst>
      <p:ext uri="{BB962C8B-B14F-4D97-AF65-F5344CB8AC3E}">
        <p14:creationId xmlns:p14="http://schemas.microsoft.com/office/powerpoint/2010/main" val="389303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7452B-871A-4C88-BCF0-B155688A8097}" type="datetimeFigureOut">
              <a:rPr lang="en-US" smtClean="0"/>
              <a:t>5/2/2014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EABBF-B9D7-41C1-A08C-5AD883448AF1}" type="slidenum">
              <a:rPr lang="en-US" smtClean="0"/>
              <a:t>‹#›</a:t>
            </a:fld>
            <a:endParaRPr lang="en-US"/>
          </a:p>
        </p:txBody>
      </p:sp>
    </p:spTree>
    <p:extLst>
      <p:ext uri="{BB962C8B-B14F-4D97-AF65-F5344CB8AC3E}">
        <p14:creationId xmlns:p14="http://schemas.microsoft.com/office/powerpoint/2010/main" val="3114420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21.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file:///C:\Program%20Files%20(x86)\iMotions\Attention%20Tool%205\Images\DefaultLogo.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file:///C:\Program%20Files%20(x86)\iMotions\Attention%20Tool%205\Images\DefaultLogo.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file:///C:\Program%20Files%20(x86)\iMotions\Attention%20Tool%205\Images\DefaultLogo.jpg"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Facial Expression of Emotion</a:t>
            </a:r>
            <a:endParaRPr lang="en-US" dirty="0"/>
          </a:p>
        </p:txBody>
      </p:sp>
      <p:sp>
        <p:nvSpPr>
          <p:cNvPr id="4" name="Subtitle 3"/>
          <p:cNvSpPr>
            <a:spLocks noGrp="1"/>
          </p:cNvSpPr>
          <p:nvPr>
            <p:ph type="subTitle" idx="1"/>
          </p:nvPr>
        </p:nvSpPr>
        <p:spPr/>
        <p:txBody>
          <a:bodyPr/>
          <a:lstStyle/>
          <a:p>
            <a:r>
              <a:rPr lang="en-US" dirty="0" smtClean="0"/>
              <a:t>PSY 8993 Bayesian Analysis</a:t>
            </a:r>
          </a:p>
          <a:p>
            <a:r>
              <a:rPr lang="en-US" dirty="0" smtClean="0"/>
              <a:t>5/2/2014</a:t>
            </a:r>
          </a:p>
          <a:p>
            <a:r>
              <a:rPr lang="en-US" dirty="0" smtClean="0"/>
              <a:t>Windy Torgerud</a:t>
            </a:r>
            <a:endParaRPr lang="en-US" dirty="0"/>
          </a:p>
        </p:txBody>
      </p:sp>
    </p:spTree>
    <p:extLst>
      <p:ext uri="{BB962C8B-B14F-4D97-AF65-F5344CB8AC3E}">
        <p14:creationId xmlns:p14="http://schemas.microsoft.com/office/powerpoint/2010/main" val="3698734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553836"/>
            <a:ext cx="6924675" cy="2857500"/>
          </a:xfrm>
          <a:prstGeom prst="rect">
            <a:avLst/>
          </a:prstGeom>
        </p:spPr>
      </p:pic>
      <p:pic>
        <p:nvPicPr>
          <p:cNvPr id="3" name="Picture 2"/>
          <p:cNvPicPr>
            <a:picLocks noChangeAspect="1"/>
          </p:cNvPicPr>
          <p:nvPr/>
        </p:nvPicPr>
        <p:blipFill>
          <a:blip r:embed="rId4"/>
          <a:stretch>
            <a:fillRect/>
          </a:stretch>
        </p:blipFill>
        <p:spPr>
          <a:xfrm>
            <a:off x="5295900" y="4343400"/>
            <a:ext cx="6896100" cy="2514600"/>
          </a:xfrm>
          <a:prstGeom prst="rect">
            <a:avLst/>
          </a:prstGeom>
        </p:spPr>
      </p:pic>
      <p:sp>
        <p:nvSpPr>
          <p:cNvPr id="4" name="TextBox 3"/>
          <p:cNvSpPr txBox="1"/>
          <p:nvPr/>
        </p:nvSpPr>
        <p:spPr>
          <a:xfrm>
            <a:off x="0" y="0"/>
            <a:ext cx="6783185" cy="461665"/>
          </a:xfrm>
          <a:prstGeom prst="rect">
            <a:avLst/>
          </a:prstGeom>
          <a:noFill/>
        </p:spPr>
        <p:txBody>
          <a:bodyPr wrap="square" rtlCol="0">
            <a:spAutoFit/>
          </a:bodyPr>
          <a:lstStyle/>
          <a:p>
            <a:pPr algn="ctr"/>
            <a:r>
              <a:rPr lang="en-US" sz="2400" b="1" dirty="0" smtClean="0"/>
              <a:t>Valence</a:t>
            </a:r>
            <a:endParaRPr lang="en-US" sz="2400" b="1" dirty="0"/>
          </a:p>
        </p:txBody>
      </p:sp>
      <p:sp>
        <p:nvSpPr>
          <p:cNvPr id="5" name="TextBox 4"/>
          <p:cNvSpPr txBox="1"/>
          <p:nvPr/>
        </p:nvSpPr>
        <p:spPr>
          <a:xfrm>
            <a:off x="5406051" y="3776755"/>
            <a:ext cx="6783185" cy="461665"/>
          </a:xfrm>
          <a:prstGeom prst="rect">
            <a:avLst/>
          </a:prstGeom>
          <a:noFill/>
        </p:spPr>
        <p:txBody>
          <a:bodyPr wrap="square" rtlCol="0">
            <a:spAutoFit/>
          </a:bodyPr>
          <a:lstStyle/>
          <a:p>
            <a:pPr algn="ctr"/>
            <a:r>
              <a:rPr lang="en-US" sz="2400" b="1" dirty="0" smtClean="0"/>
              <a:t>Arousal</a:t>
            </a:r>
            <a:endParaRPr lang="en-US" sz="2400" b="1" dirty="0"/>
          </a:p>
        </p:txBody>
      </p:sp>
      <p:pic>
        <p:nvPicPr>
          <p:cNvPr id="7" name="Picture 6"/>
          <p:cNvPicPr>
            <a:picLocks noChangeAspect="1"/>
          </p:cNvPicPr>
          <p:nvPr/>
        </p:nvPicPr>
        <p:blipFill>
          <a:blip r:embed="rId5"/>
          <a:stretch>
            <a:fillRect/>
          </a:stretch>
        </p:blipFill>
        <p:spPr>
          <a:xfrm>
            <a:off x="0" y="4937761"/>
            <a:ext cx="4031174" cy="1920240"/>
          </a:xfrm>
          <a:prstGeom prst="rect">
            <a:avLst/>
          </a:prstGeom>
        </p:spPr>
      </p:pic>
    </p:spTree>
    <p:extLst>
      <p:ext uri="{BB962C8B-B14F-4D97-AF65-F5344CB8AC3E}">
        <p14:creationId xmlns:p14="http://schemas.microsoft.com/office/powerpoint/2010/main" val="1175159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srcRect t="20718" r="12245" b="25014"/>
          <a:stretch/>
        </p:blipFill>
        <p:spPr>
          <a:xfrm>
            <a:off x="205505" y="4977344"/>
            <a:ext cx="3172390" cy="934503"/>
          </a:xfrm>
          <a:prstGeom prst="rect">
            <a:avLst/>
          </a:prstGeom>
        </p:spPr>
      </p:pic>
      <p:pic>
        <p:nvPicPr>
          <p:cNvPr id="5" name="Picture 4"/>
          <p:cNvPicPr>
            <a:picLocks noChangeAspect="1"/>
          </p:cNvPicPr>
          <p:nvPr/>
        </p:nvPicPr>
        <p:blipFill>
          <a:blip r:embed="rId4"/>
          <a:stretch>
            <a:fillRect/>
          </a:stretch>
        </p:blipFill>
        <p:spPr>
          <a:xfrm>
            <a:off x="10607041" y="-1"/>
            <a:ext cx="1584960" cy="1986677"/>
          </a:xfrm>
          <a:prstGeom prst="rect">
            <a:avLst/>
          </a:prstGeom>
        </p:spPr>
      </p:pic>
      <p:pic>
        <p:nvPicPr>
          <p:cNvPr id="6" name="Picture 5"/>
          <p:cNvPicPr>
            <a:picLocks noChangeAspect="1"/>
          </p:cNvPicPr>
          <p:nvPr/>
        </p:nvPicPr>
        <p:blipFill>
          <a:blip r:embed="rId5"/>
          <a:stretch>
            <a:fillRect/>
          </a:stretch>
        </p:blipFill>
        <p:spPr>
          <a:xfrm>
            <a:off x="7820026" y="2965061"/>
            <a:ext cx="4371975" cy="1285875"/>
          </a:xfrm>
          <a:prstGeom prst="rect">
            <a:avLst/>
          </a:prstGeom>
        </p:spPr>
      </p:pic>
      <p:pic>
        <p:nvPicPr>
          <p:cNvPr id="13" name="Picture 12"/>
          <p:cNvPicPr>
            <a:picLocks noChangeAspect="1"/>
          </p:cNvPicPr>
          <p:nvPr/>
        </p:nvPicPr>
        <p:blipFill>
          <a:blip r:embed="rId6"/>
          <a:stretch>
            <a:fillRect/>
          </a:stretch>
        </p:blipFill>
        <p:spPr>
          <a:xfrm>
            <a:off x="377017" y="600074"/>
            <a:ext cx="7181850" cy="4200525"/>
          </a:xfrm>
          <a:prstGeom prst="rect">
            <a:avLst/>
          </a:prstGeom>
        </p:spPr>
      </p:pic>
      <p:pic>
        <p:nvPicPr>
          <p:cNvPr id="10" name="Picture 9"/>
          <p:cNvPicPr>
            <a:picLocks noChangeAspect="1"/>
          </p:cNvPicPr>
          <p:nvPr/>
        </p:nvPicPr>
        <p:blipFill>
          <a:blip r:embed="rId7"/>
          <a:stretch>
            <a:fillRect/>
          </a:stretch>
        </p:blipFill>
        <p:spPr>
          <a:xfrm>
            <a:off x="6558916" y="226301"/>
            <a:ext cx="4048125" cy="1314450"/>
          </a:xfrm>
          <a:prstGeom prst="rect">
            <a:avLst/>
          </a:prstGeom>
        </p:spPr>
      </p:pic>
      <p:pic>
        <p:nvPicPr>
          <p:cNvPr id="15" name="Picture 1" descr="C:\Program Files (x86)\iMotions\Attention Tool 5\Images\DefaultLogo.jpg"/>
          <p:cNvPicPr>
            <a:picLocks/>
          </p:cNvPicPr>
          <p:nvPr/>
        </p:nvPicPr>
        <p:blipFill>
          <a:blip r:embed="rId8" r:link="rId9" cstate="print">
            <a:extLst>
              <a:ext uri="{28A0092B-C50C-407E-A947-70E740481C1C}">
                <a14:useLocalDpi xmlns:a14="http://schemas.microsoft.com/office/drawing/2010/main" val="0"/>
              </a:ext>
            </a:extLst>
          </a:blip>
          <a:srcRect/>
          <a:stretch>
            <a:fillRect/>
          </a:stretch>
        </p:blipFill>
        <p:spPr bwMode="auto">
          <a:xfrm>
            <a:off x="5547849" y="5617259"/>
            <a:ext cx="16383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p:nvPr/>
        </p:nvCxnSpPr>
        <p:spPr>
          <a:xfrm>
            <a:off x="2927447" y="6143625"/>
            <a:ext cx="6718577" cy="0"/>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a:off x="1954306" y="6143625"/>
            <a:ext cx="627529" cy="0"/>
          </a:xfrm>
          <a:prstGeom prst="line">
            <a:avLst/>
          </a:prstGeom>
          <a:ln w="57150"/>
        </p:spPr>
        <p:style>
          <a:lnRef idx="3">
            <a:schemeClr val="accent4"/>
          </a:lnRef>
          <a:fillRef idx="0">
            <a:schemeClr val="accent4"/>
          </a:fillRef>
          <a:effectRef idx="2">
            <a:schemeClr val="accent4"/>
          </a:effectRef>
          <a:fontRef idx="minor">
            <a:schemeClr val="tx1"/>
          </a:fontRef>
        </p:style>
      </p:cxnSp>
      <p:pic>
        <p:nvPicPr>
          <p:cNvPr id="3" name="Picture 2"/>
          <p:cNvPicPr>
            <a:picLocks noChangeAspect="1"/>
          </p:cNvPicPr>
          <p:nvPr/>
        </p:nvPicPr>
        <p:blipFill>
          <a:blip r:embed="rId10"/>
          <a:stretch>
            <a:fillRect/>
          </a:stretch>
        </p:blipFill>
        <p:spPr>
          <a:xfrm>
            <a:off x="2026417" y="6173569"/>
            <a:ext cx="7677150" cy="666750"/>
          </a:xfrm>
          <a:prstGeom prst="rect">
            <a:avLst/>
          </a:prstGeom>
        </p:spPr>
      </p:pic>
    </p:spTree>
    <p:extLst>
      <p:ext uri="{BB962C8B-B14F-4D97-AF65-F5344CB8AC3E}">
        <p14:creationId xmlns:p14="http://schemas.microsoft.com/office/powerpoint/2010/main" val="385546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rotWithShape="1">
          <a:blip r:embed="rId2"/>
          <a:srcRect r="9479"/>
          <a:stretch/>
        </p:blipFill>
        <p:spPr>
          <a:xfrm>
            <a:off x="4792494" y="956852"/>
            <a:ext cx="7399506" cy="2999324"/>
          </a:xfrm>
          <a:prstGeom prst="rect">
            <a:avLst/>
          </a:prstGeom>
        </p:spPr>
      </p:pic>
      <p:pic>
        <p:nvPicPr>
          <p:cNvPr id="2" name="Picture 1"/>
          <p:cNvPicPr>
            <a:picLocks noChangeAspect="1"/>
          </p:cNvPicPr>
          <p:nvPr/>
        </p:nvPicPr>
        <p:blipFill rotWithShape="1">
          <a:blip r:embed="rId3"/>
          <a:srcRect r="22224"/>
          <a:stretch/>
        </p:blipFill>
        <p:spPr>
          <a:xfrm>
            <a:off x="0" y="3011694"/>
            <a:ext cx="4555375" cy="3143950"/>
          </a:xfrm>
          <a:prstGeom prst="rect">
            <a:avLst/>
          </a:prstGeom>
        </p:spPr>
      </p:pic>
      <p:pic>
        <p:nvPicPr>
          <p:cNvPr id="4" name="Picture 3"/>
          <p:cNvPicPr>
            <a:picLocks noChangeAspect="1"/>
          </p:cNvPicPr>
          <p:nvPr/>
        </p:nvPicPr>
        <p:blipFill rotWithShape="1">
          <a:blip r:embed="rId4"/>
          <a:srcRect l="21356" t="11321" r="8089"/>
          <a:stretch/>
        </p:blipFill>
        <p:spPr>
          <a:xfrm>
            <a:off x="43077" y="0"/>
            <a:ext cx="4096789" cy="3011694"/>
          </a:xfrm>
          <a:prstGeom prst="rect">
            <a:avLst/>
          </a:prstGeom>
        </p:spPr>
      </p:pic>
      <p:cxnSp>
        <p:nvCxnSpPr>
          <p:cNvPr id="19" name="Straight Arrow Connector 18"/>
          <p:cNvCxnSpPr/>
          <p:nvPr/>
        </p:nvCxnSpPr>
        <p:spPr>
          <a:xfrm flipH="1">
            <a:off x="5735782" y="1946323"/>
            <a:ext cx="1823261" cy="349494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H="1">
            <a:off x="6799811" y="2177935"/>
            <a:ext cx="815729" cy="326333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7741280" y="2310938"/>
            <a:ext cx="11088" cy="3291801"/>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p:nvPr/>
        </p:nvCxnSpPr>
        <p:spPr>
          <a:xfrm flipH="1">
            <a:off x="4693777" y="1836380"/>
            <a:ext cx="2437096" cy="376635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a:off x="7913716" y="2527069"/>
            <a:ext cx="980902" cy="307567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p:nvPr/>
        </p:nvCxnSpPr>
        <p:spPr>
          <a:xfrm>
            <a:off x="8196349" y="2776451"/>
            <a:ext cx="1712422" cy="2826288"/>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44" name="Straight Arrow Connector 43"/>
          <p:cNvCxnSpPr/>
          <p:nvPr/>
        </p:nvCxnSpPr>
        <p:spPr>
          <a:xfrm>
            <a:off x="8595360" y="2892829"/>
            <a:ext cx="2360815" cy="270991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pic>
        <p:nvPicPr>
          <p:cNvPr id="3" name="Picture 2"/>
          <p:cNvPicPr>
            <a:picLocks noChangeAspect="1"/>
          </p:cNvPicPr>
          <p:nvPr/>
        </p:nvPicPr>
        <p:blipFill>
          <a:blip r:embed="rId5"/>
          <a:stretch>
            <a:fillRect/>
          </a:stretch>
        </p:blipFill>
        <p:spPr>
          <a:xfrm>
            <a:off x="4443247" y="5529393"/>
            <a:ext cx="7677150" cy="666750"/>
          </a:xfrm>
          <a:prstGeom prst="rect">
            <a:avLst/>
          </a:prstGeom>
        </p:spPr>
      </p:pic>
    </p:spTree>
    <p:extLst>
      <p:ext uri="{BB962C8B-B14F-4D97-AF65-F5344CB8AC3E}">
        <p14:creationId xmlns:p14="http://schemas.microsoft.com/office/powerpoint/2010/main" val="2737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10476"/>
          <a:stretch/>
        </p:blipFill>
        <p:spPr>
          <a:xfrm>
            <a:off x="0" y="3241964"/>
            <a:ext cx="11145805" cy="3616036"/>
          </a:xfrm>
          <a:prstGeom prst="rect">
            <a:avLst/>
          </a:prstGeom>
        </p:spPr>
      </p:pic>
      <p:pic>
        <p:nvPicPr>
          <p:cNvPr id="4" name="Picture 3"/>
          <p:cNvPicPr>
            <a:picLocks noChangeAspect="1"/>
          </p:cNvPicPr>
          <p:nvPr/>
        </p:nvPicPr>
        <p:blipFill>
          <a:blip r:embed="rId4"/>
          <a:stretch>
            <a:fillRect/>
          </a:stretch>
        </p:blipFill>
        <p:spPr>
          <a:xfrm>
            <a:off x="0" y="437988"/>
            <a:ext cx="6335009" cy="2324424"/>
          </a:xfrm>
          <a:prstGeom prst="rect">
            <a:avLst/>
          </a:prstGeom>
        </p:spPr>
      </p:pic>
      <p:grpSp>
        <p:nvGrpSpPr>
          <p:cNvPr id="7" name="Group 6"/>
          <p:cNvGrpSpPr/>
          <p:nvPr/>
        </p:nvGrpSpPr>
        <p:grpSpPr>
          <a:xfrm>
            <a:off x="6335009" y="0"/>
            <a:ext cx="5856991" cy="1795549"/>
            <a:chOff x="6251364" y="726349"/>
            <a:chExt cx="5940637" cy="1646935"/>
          </a:xfrm>
        </p:grpSpPr>
        <p:pic>
          <p:nvPicPr>
            <p:cNvPr id="5" name="Picture 4"/>
            <p:cNvPicPr>
              <a:picLocks noChangeAspect="1"/>
            </p:cNvPicPr>
            <p:nvPr/>
          </p:nvPicPr>
          <p:blipFill rotWithShape="1">
            <a:blip r:embed="rId5"/>
            <a:srcRect t="48691"/>
            <a:stretch/>
          </p:blipFill>
          <p:spPr>
            <a:xfrm>
              <a:off x="6251364" y="1115476"/>
              <a:ext cx="5940636" cy="1257808"/>
            </a:xfrm>
            <a:prstGeom prst="rect">
              <a:avLst/>
            </a:prstGeom>
          </p:spPr>
        </p:pic>
        <p:sp>
          <p:nvSpPr>
            <p:cNvPr id="6" name="TextBox 5"/>
            <p:cNvSpPr txBox="1"/>
            <p:nvPr/>
          </p:nvSpPr>
          <p:spPr>
            <a:xfrm>
              <a:off x="6251365" y="726349"/>
              <a:ext cx="5940636" cy="461665"/>
            </a:xfrm>
            <a:prstGeom prst="rect">
              <a:avLst/>
            </a:prstGeom>
            <a:noFill/>
          </p:spPr>
          <p:txBody>
            <a:bodyPr wrap="square" rtlCol="0">
              <a:spAutoFit/>
            </a:bodyPr>
            <a:lstStyle/>
            <a:p>
              <a:pPr algn="ctr"/>
              <a:r>
                <a:rPr lang="en-US" sz="2400" b="1" dirty="0" smtClean="0"/>
                <a:t>Valence</a:t>
              </a:r>
              <a:endParaRPr lang="en-US" sz="2400" b="1" dirty="0"/>
            </a:p>
          </p:txBody>
        </p:sp>
      </p:grpSp>
    </p:spTree>
    <p:extLst>
      <p:ext uri="{BB962C8B-B14F-4D97-AF65-F5344CB8AC3E}">
        <p14:creationId xmlns:p14="http://schemas.microsoft.com/office/powerpoint/2010/main" val="323211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35208"/>
          <a:stretch/>
        </p:blipFill>
        <p:spPr>
          <a:xfrm>
            <a:off x="468126" y="336178"/>
            <a:ext cx="11444307" cy="3787588"/>
          </a:xfrm>
          <a:prstGeom prst="rect">
            <a:avLst/>
          </a:prstGeom>
        </p:spPr>
      </p:pic>
      <p:pic>
        <p:nvPicPr>
          <p:cNvPr id="3" name="Picture 2"/>
          <p:cNvPicPr>
            <a:picLocks noChangeAspect="1"/>
          </p:cNvPicPr>
          <p:nvPr/>
        </p:nvPicPr>
        <p:blipFill>
          <a:blip r:embed="rId4"/>
          <a:stretch>
            <a:fillRect/>
          </a:stretch>
        </p:blipFill>
        <p:spPr>
          <a:xfrm>
            <a:off x="7844656" y="4787153"/>
            <a:ext cx="4347344" cy="2070847"/>
          </a:xfrm>
          <a:prstGeom prst="rect">
            <a:avLst/>
          </a:prstGeom>
        </p:spPr>
      </p:pic>
    </p:spTree>
    <p:extLst>
      <p:ext uri="{BB962C8B-B14F-4D97-AF65-F5344CB8AC3E}">
        <p14:creationId xmlns:p14="http://schemas.microsoft.com/office/powerpoint/2010/main" val="4219129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1305"/>
          <a:stretch/>
        </p:blipFill>
        <p:spPr>
          <a:xfrm>
            <a:off x="0" y="3258589"/>
            <a:ext cx="11164858" cy="3599411"/>
          </a:xfrm>
          <a:prstGeom prst="rect">
            <a:avLst/>
          </a:prstGeom>
        </p:spPr>
      </p:pic>
      <p:grpSp>
        <p:nvGrpSpPr>
          <p:cNvPr id="5" name="Group 4"/>
          <p:cNvGrpSpPr/>
          <p:nvPr/>
        </p:nvGrpSpPr>
        <p:grpSpPr>
          <a:xfrm>
            <a:off x="6467302" y="1"/>
            <a:ext cx="5724698" cy="2128058"/>
            <a:chOff x="2203565" y="984748"/>
            <a:chExt cx="6896100" cy="2273839"/>
          </a:xfrm>
        </p:grpSpPr>
        <p:pic>
          <p:nvPicPr>
            <p:cNvPr id="3" name="Picture 2"/>
            <p:cNvPicPr>
              <a:picLocks noChangeAspect="1"/>
            </p:cNvPicPr>
            <p:nvPr/>
          </p:nvPicPr>
          <p:blipFill rotWithShape="1">
            <a:blip r:embed="rId4"/>
            <a:srcRect t="27934"/>
            <a:stretch/>
          </p:blipFill>
          <p:spPr>
            <a:xfrm>
              <a:off x="2203565" y="1446414"/>
              <a:ext cx="6896100" cy="1812173"/>
            </a:xfrm>
            <a:prstGeom prst="rect">
              <a:avLst/>
            </a:prstGeom>
          </p:spPr>
        </p:pic>
        <p:sp>
          <p:nvSpPr>
            <p:cNvPr id="4" name="TextBox 3"/>
            <p:cNvSpPr txBox="1"/>
            <p:nvPr/>
          </p:nvSpPr>
          <p:spPr>
            <a:xfrm>
              <a:off x="2203565" y="984748"/>
              <a:ext cx="6783185" cy="461665"/>
            </a:xfrm>
            <a:prstGeom prst="rect">
              <a:avLst/>
            </a:prstGeom>
            <a:noFill/>
          </p:spPr>
          <p:txBody>
            <a:bodyPr wrap="square" rtlCol="0">
              <a:spAutoFit/>
            </a:bodyPr>
            <a:lstStyle/>
            <a:p>
              <a:pPr algn="ctr"/>
              <a:r>
                <a:rPr lang="en-US" sz="2400" b="1" dirty="0" smtClean="0"/>
                <a:t>Arousal</a:t>
              </a:r>
              <a:endParaRPr lang="en-US" sz="2400" b="1" dirty="0"/>
            </a:p>
          </p:txBody>
        </p:sp>
      </p:grpSp>
      <p:pic>
        <p:nvPicPr>
          <p:cNvPr id="6" name="Picture 5"/>
          <p:cNvPicPr>
            <a:picLocks noChangeAspect="1"/>
          </p:cNvPicPr>
          <p:nvPr/>
        </p:nvPicPr>
        <p:blipFill>
          <a:blip r:embed="rId5"/>
          <a:stretch>
            <a:fillRect/>
          </a:stretch>
        </p:blipFill>
        <p:spPr>
          <a:xfrm>
            <a:off x="373435" y="432068"/>
            <a:ext cx="5743575" cy="2314575"/>
          </a:xfrm>
          <a:prstGeom prst="rect">
            <a:avLst/>
          </a:prstGeom>
        </p:spPr>
      </p:pic>
    </p:spTree>
    <p:extLst>
      <p:ext uri="{BB962C8B-B14F-4D97-AF65-F5344CB8AC3E}">
        <p14:creationId xmlns:p14="http://schemas.microsoft.com/office/powerpoint/2010/main" val="260616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0311"/>
          <a:stretch/>
        </p:blipFill>
        <p:spPr>
          <a:xfrm>
            <a:off x="0" y="3416532"/>
            <a:ext cx="12006782" cy="3441468"/>
          </a:xfrm>
          <a:prstGeom prst="rect">
            <a:avLst/>
          </a:prstGeom>
        </p:spPr>
      </p:pic>
      <p:pic>
        <p:nvPicPr>
          <p:cNvPr id="3" name="Picture 2"/>
          <p:cNvPicPr>
            <a:picLocks noChangeAspect="1"/>
          </p:cNvPicPr>
          <p:nvPr/>
        </p:nvPicPr>
        <p:blipFill>
          <a:blip r:embed="rId4"/>
          <a:stretch>
            <a:fillRect/>
          </a:stretch>
        </p:blipFill>
        <p:spPr>
          <a:xfrm>
            <a:off x="0" y="504397"/>
            <a:ext cx="6449325" cy="2391109"/>
          </a:xfrm>
          <a:prstGeom prst="rect">
            <a:avLst/>
          </a:prstGeom>
        </p:spPr>
      </p:pic>
      <p:sp>
        <p:nvSpPr>
          <p:cNvPr id="5" name="Rounded Rectangle 4"/>
          <p:cNvSpPr/>
          <p:nvPr/>
        </p:nvSpPr>
        <p:spPr>
          <a:xfrm>
            <a:off x="2148899" y="1129552"/>
            <a:ext cx="666019" cy="893127"/>
          </a:xfrm>
          <a:prstGeom prst="roundRect">
            <a:avLst/>
          </a:prstGeom>
          <a:no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6" name="Group 5"/>
          <p:cNvGrpSpPr/>
          <p:nvPr/>
        </p:nvGrpSpPr>
        <p:grpSpPr>
          <a:xfrm>
            <a:off x="6149791" y="298847"/>
            <a:ext cx="5856991" cy="1795549"/>
            <a:chOff x="6251364" y="726349"/>
            <a:chExt cx="5940637" cy="1646935"/>
          </a:xfrm>
        </p:grpSpPr>
        <p:pic>
          <p:nvPicPr>
            <p:cNvPr id="7" name="Picture 6"/>
            <p:cNvPicPr>
              <a:picLocks noChangeAspect="1"/>
            </p:cNvPicPr>
            <p:nvPr/>
          </p:nvPicPr>
          <p:blipFill rotWithShape="1">
            <a:blip r:embed="rId5"/>
            <a:srcRect t="48691"/>
            <a:stretch/>
          </p:blipFill>
          <p:spPr>
            <a:xfrm>
              <a:off x="6251364" y="1115476"/>
              <a:ext cx="5940636" cy="1257808"/>
            </a:xfrm>
            <a:prstGeom prst="rect">
              <a:avLst/>
            </a:prstGeom>
          </p:spPr>
        </p:pic>
        <p:sp>
          <p:nvSpPr>
            <p:cNvPr id="8" name="TextBox 7"/>
            <p:cNvSpPr txBox="1"/>
            <p:nvPr/>
          </p:nvSpPr>
          <p:spPr>
            <a:xfrm>
              <a:off x="6251365" y="726349"/>
              <a:ext cx="5940636" cy="461665"/>
            </a:xfrm>
            <a:prstGeom prst="rect">
              <a:avLst/>
            </a:prstGeom>
            <a:noFill/>
          </p:spPr>
          <p:txBody>
            <a:bodyPr wrap="square" rtlCol="0">
              <a:spAutoFit/>
            </a:bodyPr>
            <a:lstStyle/>
            <a:p>
              <a:pPr algn="ctr"/>
              <a:r>
                <a:rPr lang="en-US" sz="2400" b="1" dirty="0" smtClean="0"/>
                <a:t>Valence</a:t>
              </a:r>
              <a:endParaRPr lang="en-US" sz="2400" b="1" dirty="0"/>
            </a:p>
          </p:txBody>
        </p:sp>
      </p:grpSp>
    </p:spTree>
    <p:extLst>
      <p:ext uri="{BB962C8B-B14F-4D97-AF65-F5344CB8AC3E}">
        <p14:creationId xmlns:p14="http://schemas.microsoft.com/office/powerpoint/2010/main" val="361014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0465"/>
          <a:stretch/>
        </p:blipFill>
        <p:spPr>
          <a:xfrm>
            <a:off x="0" y="3258589"/>
            <a:ext cx="11069595" cy="3599411"/>
          </a:xfrm>
          <a:prstGeom prst="rect">
            <a:avLst/>
          </a:prstGeom>
        </p:spPr>
      </p:pic>
      <p:pic>
        <p:nvPicPr>
          <p:cNvPr id="3" name="Picture 2"/>
          <p:cNvPicPr>
            <a:picLocks noChangeAspect="1"/>
          </p:cNvPicPr>
          <p:nvPr/>
        </p:nvPicPr>
        <p:blipFill>
          <a:blip r:embed="rId4"/>
          <a:stretch>
            <a:fillRect/>
          </a:stretch>
        </p:blipFill>
        <p:spPr>
          <a:xfrm>
            <a:off x="415625" y="609005"/>
            <a:ext cx="6373114" cy="2314898"/>
          </a:xfrm>
          <a:prstGeom prst="rect">
            <a:avLst/>
          </a:prstGeom>
        </p:spPr>
      </p:pic>
      <p:grpSp>
        <p:nvGrpSpPr>
          <p:cNvPr id="4" name="Group 3"/>
          <p:cNvGrpSpPr/>
          <p:nvPr/>
        </p:nvGrpSpPr>
        <p:grpSpPr>
          <a:xfrm>
            <a:off x="6270078" y="448236"/>
            <a:ext cx="5724698" cy="2128058"/>
            <a:chOff x="2203565" y="984748"/>
            <a:chExt cx="6896100" cy="2273839"/>
          </a:xfrm>
        </p:grpSpPr>
        <p:pic>
          <p:nvPicPr>
            <p:cNvPr id="5" name="Picture 4"/>
            <p:cNvPicPr>
              <a:picLocks noChangeAspect="1"/>
            </p:cNvPicPr>
            <p:nvPr/>
          </p:nvPicPr>
          <p:blipFill rotWithShape="1">
            <a:blip r:embed="rId5"/>
            <a:srcRect t="27934"/>
            <a:stretch/>
          </p:blipFill>
          <p:spPr>
            <a:xfrm>
              <a:off x="2203565" y="1446414"/>
              <a:ext cx="6896100" cy="1812173"/>
            </a:xfrm>
            <a:prstGeom prst="rect">
              <a:avLst/>
            </a:prstGeom>
          </p:spPr>
        </p:pic>
        <p:sp>
          <p:nvSpPr>
            <p:cNvPr id="6" name="TextBox 5"/>
            <p:cNvSpPr txBox="1"/>
            <p:nvPr/>
          </p:nvSpPr>
          <p:spPr>
            <a:xfrm>
              <a:off x="2203565" y="984748"/>
              <a:ext cx="6783185" cy="461665"/>
            </a:xfrm>
            <a:prstGeom prst="rect">
              <a:avLst/>
            </a:prstGeom>
            <a:noFill/>
          </p:spPr>
          <p:txBody>
            <a:bodyPr wrap="square" rtlCol="0">
              <a:spAutoFit/>
            </a:bodyPr>
            <a:lstStyle/>
            <a:p>
              <a:pPr algn="ctr"/>
              <a:r>
                <a:rPr lang="en-US" sz="2400" b="1" dirty="0" smtClean="0"/>
                <a:t>Arousal</a:t>
              </a:r>
              <a:endParaRPr lang="en-US" sz="2400" b="1" dirty="0"/>
            </a:p>
          </p:txBody>
        </p:sp>
      </p:grpSp>
    </p:spTree>
    <p:extLst>
      <p:ext uri="{BB962C8B-B14F-4D97-AF65-F5344CB8AC3E}">
        <p14:creationId xmlns:p14="http://schemas.microsoft.com/office/powerpoint/2010/main" val="3002520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0"/>
            <a:ext cx="10515600" cy="1325563"/>
          </a:xfrm>
        </p:spPr>
        <p:txBody>
          <a:bodyPr/>
          <a:lstStyle/>
          <a:p>
            <a:r>
              <a:rPr lang="en-US" dirty="0" smtClean="0"/>
              <a:t>Further directions</a:t>
            </a:r>
            <a:endParaRPr lang="en-US" dirty="0"/>
          </a:p>
        </p:txBody>
      </p:sp>
      <p:sp>
        <p:nvSpPr>
          <p:cNvPr id="4" name="Content Placeholder 3"/>
          <p:cNvSpPr>
            <a:spLocks noGrp="1"/>
          </p:cNvSpPr>
          <p:nvPr>
            <p:ph idx="1"/>
          </p:nvPr>
        </p:nvSpPr>
        <p:spPr>
          <a:xfrm>
            <a:off x="838200" y="1325563"/>
            <a:ext cx="10515600" cy="5532437"/>
          </a:xfrm>
        </p:spPr>
        <p:txBody>
          <a:bodyPr>
            <a:normAutofit/>
          </a:bodyPr>
          <a:lstStyle/>
          <a:p>
            <a:r>
              <a:rPr lang="en-US" dirty="0" smtClean="0"/>
              <a:t>Compare first 10% vs last 10% of data set</a:t>
            </a:r>
          </a:p>
          <a:p>
            <a:pPr lvl="1"/>
            <a:r>
              <a:rPr lang="en-US" dirty="0" smtClean="0"/>
              <a:t>Fatigue/boredom/frustration effect (2.5 </a:t>
            </a:r>
            <a:r>
              <a:rPr lang="en-US" dirty="0" err="1" smtClean="0"/>
              <a:t>hrs</a:t>
            </a:r>
            <a:r>
              <a:rPr lang="en-US" dirty="0" smtClean="0"/>
              <a:t> looking at 730 images, 4s/pic + </a:t>
            </a:r>
            <a:r>
              <a:rPr lang="en-US" dirty="0" err="1" smtClean="0"/>
              <a:t>interslides</a:t>
            </a:r>
            <a:r>
              <a:rPr lang="en-US" dirty="0" smtClean="0"/>
              <a:t>)</a:t>
            </a:r>
          </a:p>
          <a:p>
            <a:r>
              <a:rPr lang="en-US" dirty="0" smtClean="0"/>
              <a:t>Split data into training/test sets</a:t>
            </a:r>
          </a:p>
          <a:p>
            <a:r>
              <a:rPr lang="en-US" dirty="0" smtClean="0"/>
              <a:t>Analyze data by group (Animal mistreatment, snakes, positive, </a:t>
            </a:r>
            <a:r>
              <a:rPr lang="en-US" dirty="0" err="1" smtClean="0"/>
              <a:t>etc</a:t>
            </a:r>
            <a:r>
              <a:rPr lang="en-US" dirty="0" smtClean="0"/>
              <a:t>).</a:t>
            </a:r>
          </a:p>
          <a:p>
            <a:r>
              <a:rPr lang="en-US" dirty="0" smtClean="0"/>
              <a:t>Group differences on prediction power of parameters?</a:t>
            </a:r>
          </a:p>
          <a:p>
            <a:pPr lvl="1"/>
            <a:r>
              <a:rPr lang="en-US" dirty="0" smtClean="0"/>
              <a:t>Ability to predict category based on my reaction to image?</a:t>
            </a:r>
          </a:p>
          <a:p>
            <a:r>
              <a:rPr lang="en-US" dirty="0" smtClean="0"/>
              <a:t>Analyze by emotion, rather than Positive, Negative, Neutral</a:t>
            </a:r>
          </a:p>
          <a:p>
            <a:r>
              <a:rPr lang="en-US" dirty="0" smtClean="0"/>
              <a:t>Emotion time course </a:t>
            </a:r>
            <a:r>
              <a:rPr lang="en-US" dirty="0" smtClean="0"/>
              <a:t>information</a:t>
            </a:r>
          </a:p>
          <a:p>
            <a:r>
              <a:rPr lang="en-US" dirty="0" smtClean="0"/>
              <a:t>More subjects</a:t>
            </a:r>
            <a:endParaRPr lang="en-US" dirty="0" smtClean="0"/>
          </a:p>
          <a:p>
            <a:r>
              <a:rPr lang="en-US" dirty="0" smtClean="0"/>
              <a:t>Investigate potential interactions of the metric predictors</a:t>
            </a:r>
          </a:p>
          <a:p>
            <a:endParaRPr lang="en-US" dirty="0"/>
          </a:p>
        </p:txBody>
      </p:sp>
    </p:spTree>
    <p:extLst>
      <p:ext uri="{BB962C8B-B14F-4D97-AF65-F5344CB8AC3E}">
        <p14:creationId xmlns:p14="http://schemas.microsoft.com/office/powerpoint/2010/main" val="3859214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5630"/>
          <a:stretch/>
        </p:blipFill>
        <p:spPr>
          <a:xfrm>
            <a:off x="350520" y="129540"/>
            <a:ext cx="12151518" cy="6067425"/>
          </a:xfrm>
          <a:prstGeom prst="rect">
            <a:avLst/>
          </a:prstGeom>
        </p:spPr>
      </p:pic>
    </p:spTree>
    <p:extLst>
      <p:ext uri="{BB962C8B-B14F-4D97-AF65-F5344CB8AC3E}">
        <p14:creationId xmlns:p14="http://schemas.microsoft.com/office/powerpoint/2010/main" val="560804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1710" y="0"/>
            <a:ext cx="9143999" cy="6857999"/>
          </a:xfrm>
          <a:prstGeom prst="rect">
            <a:avLst/>
          </a:prstGeom>
        </p:spPr>
      </p:pic>
    </p:spTree>
    <p:extLst>
      <p:ext uri="{BB962C8B-B14F-4D97-AF65-F5344CB8AC3E}">
        <p14:creationId xmlns:p14="http://schemas.microsoft.com/office/powerpoint/2010/main" val="3936667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8890" y="0"/>
            <a:ext cx="5583641" cy="3092335"/>
            <a:chOff x="5962650" y="0"/>
            <a:chExt cx="6229350" cy="3698817"/>
          </a:xfrm>
        </p:grpSpPr>
        <p:pic>
          <p:nvPicPr>
            <p:cNvPr id="2" name="Picture 1"/>
            <p:cNvPicPr>
              <a:picLocks noChangeAspect="1"/>
            </p:cNvPicPr>
            <p:nvPr/>
          </p:nvPicPr>
          <p:blipFill rotWithShape="1">
            <a:blip r:embed="rId2"/>
            <a:srcRect t="7829"/>
            <a:stretch/>
          </p:blipFill>
          <p:spPr>
            <a:xfrm>
              <a:off x="5962650" y="0"/>
              <a:ext cx="6229350" cy="3327342"/>
            </a:xfrm>
            <a:prstGeom prst="rect">
              <a:avLst/>
            </a:prstGeom>
          </p:spPr>
        </p:pic>
        <p:pic>
          <p:nvPicPr>
            <p:cNvPr id="3" name="Picture 2"/>
            <p:cNvPicPr>
              <a:picLocks noChangeAspect="1"/>
            </p:cNvPicPr>
            <p:nvPr/>
          </p:nvPicPr>
          <p:blipFill>
            <a:blip r:embed="rId3"/>
            <a:stretch>
              <a:fillRect/>
            </a:stretch>
          </p:blipFill>
          <p:spPr>
            <a:xfrm>
              <a:off x="7777162" y="3327342"/>
              <a:ext cx="2600325" cy="371475"/>
            </a:xfrm>
            <a:prstGeom prst="rect">
              <a:avLst/>
            </a:prstGeom>
          </p:spPr>
        </p:pic>
      </p:grpSp>
      <p:pic>
        <p:nvPicPr>
          <p:cNvPr id="4" name="Picture 3"/>
          <p:cNvPicPr>
            <a:picLocks noChangeAspect="1"/>
          </p:cNvPicPr>
          <p:nvPr/>
        </p:nvPicPr>
        <p:blipFill rotWithShape="1">
          <a:blip r:embed="rId4"/>
          <a:srcRect r="26553"/>
          <a:stretch/>
        </p:blipFill>
        <p:spPr>
          <a:xfrm>
            <a:off x="6098684" y="0"/>
            <a:ext cx="6093316" cy="5686425"/>
          </a:xfrm>
          <a:prstGeom prst="rect">
            <a:avLst/>
          </a:prstGeom>
        </p:spPr>
      </p:pic>
      <p:pic>
        <p:nvPicPr>
          <p:cNvPr id="5" name="Picture 4"/>
          <p:cNvPicPr>
            <a:picLocks noChangeAspect="1"/>
          </p:cNvPicPr>
          <p:nvPr/>
        </p:nvPicPr>
        <p:blipFill>
          <a:blip r:embed="rId5"/>
          <a:stretch>
            <a:fillRect/>
          </a:stretch>
        </p:blipFill>
        <p:spPr>
          <a:xfrm>
            <a:off x="1377998" y="3530658"/>
            <a:ext cx="3065423" cy="3327342"/>
          </a:xfrm>
          <a:prstGeom prst="rect">
            <a:avLst/>
          </a:prstGeom>
        </p:spPr>
      </p:pic>
      <p:pic>
        <p:nvPicPr>
          <p:cNvPr id="7" name="Picture 6"/>
          <p:cNvPicPr>
            <a:picLocks noChangeAspect="1"/>
          </p:cNvPicPr>
          <p:nvPr/>
        </p:nvPicPr>
        <p:blipFill rotWithShape="1">
          <a:blip r:embed="rId6"/>
          <a:srcRect t="1" r="15741" b="-1146"/>
          <a:stretch/>
        </p:blipFill>
        <p:spPr>
          <a:xfrm>
            <a:off x="6132109" y="5913640"/>
            <a:ext cx="6037724" cy="453909"/>
          </a:xfrm>
          <a:prstGeom prst="rect">
            <a:avLst/>
          </a:prstGeom>
        </p:spPr>
      </p:pic>
      <p:pic>
        <p:nvPicPr>
          <p:cNvPr id="8" name="Picture 7"/>
          <p:cNvPicPr>
            <a:picLocks noChangeAspect="1"/>
          </p:cNvPicPr>
          <p:nvPr/>
        </p:nvPicPr>
        <p:blipFill>
          <a:blip r:embed="rId7"/>
          <a:stretch>
            <a:fillRect/>
          </a:stretch>
        </p:blipFill>
        <p:spPr>
          <a:xfrm>
            <a:off x="8416983" y="6629400"/>
            <a:ext cx="3752850" cy="228600"/>
          </a:xfrm>
          <a:prstGeom prst="rect">
            <a:avLst/>
          </a:prstGeom>
        </p:spPr>
      </p:pic>
    </p:spTree>
    <p:extLst>
      <p:ext uri="{BB962C8B-B14F-4D97-AF65-F5344CB8AC3E}">
        <p14:creationId xmlns:p14="http://schemas.microsoft.com/office/powerpoint/2010/main" val="3378740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522498" y="216131"/>
            <a:ext cx="4381500" cy="1800225"/>
          </a:xfrm>
          <a:prstGeom prst="rect">
            <a:avLst/>
          </a:prstGeom>
        </p:spPr>
      </p:pic>
      <p:pic>
        <p:nvPicPr>
          <p:cNvPr id="5" name="Picture 4"/>
          <p:cNvPicPr>
            <a:picLocks noChangeAspect="1"/>
          </p:cNvPicPr>
          <p:nvPr/>
        </p:nvPicPr>
        <p:blipFill>
          <a:blip r:embed="rId4"/>
          <a:stretch>
            <a:fillRect/>
          </a:stretch>
        </p:blipFill>
        <p:spPr>
          <a:xfrm>
            <a:off x="188248" y="2864341"/>
            <a:ext cx="11715750" cy="3190875"/>
          </a:xfrm>
          <a:prstGeom prst="rect">
            <a:avLst/>
          </a:prstGeom>
        </p:spPr>
      </p:pic>
      <p:pic>
        <p:nvPicPr>
          <p:cNvPr id="6" name="Picture 5"/>
          <p:cNvPicPr>
            <a:picLocks noChangeAspect="1"/>
          </p:cNvPicPr>
          <p:nvPr/>
        </p:nvPicPr>
        <p:blipFill>
          <a:blip r:embed="rId5"/>
          <a:stretch>
            <a:fillRect/>
          </a:stretch>
        </p:blipFill>
        <p:spPr>
          <a:xfrm>
            <a:off x="475487" y="544163"/>
            <a:ext cx="3867150" cy="2562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9292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13711"/>
          <a:stretch/>
        </p:blipFill>
        <p:spPr>
          <a:xfrm>
            <a:off x="0" y="0"/>
            <a:ext cx="10592883" cy="6858000"/>
          </a:xfrm>
          <a:prstGeom prst="rect">
            <a:avLst/>
          </a:prstGeom>
        </p:spPr>
      </p:pic>
      <p:pic>
        <p:nvPicPr>
          <p:cNvPr id="5" name="Picture 1" descr="C:\Program Files (x86)\iMotions\Attention Tool 5\Images\DefaultLogo.jpg"/>
          <p:cNvPicPr>
            <a:picLocks/>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10351770" y="6246841"/>
            <a:ext cx="16383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91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 y="1"/>
            <a:ext cx="7786758" cy="6858000"/>
          </a:xfrm>
          <a:prstGeom prst="rect">
            <a:avLst/>
          </a:prstGeom>
        </p:spPr>
      </p:pic>
      <p:pic>
        <p:nvPicPr>
          <p:cNvPr id="3" name="Picture 2"/>
          <p:cNvPicPr>
            <a:picLocks noChangeAspect="1"/>
          </p:cNvPicPr>
          <p:nvPr/>
        </p:nvPicPr>
        <p:blipFill>
          <a:blip r:embed="rId4"/>
          <a:stretch>
            <a:fillRect/>
          </a:stretch>
        </p:blipFill>
        <p:spPr>
          <a:xfrm>
            <a:off x="8460355" y="0"/>
            <a:ext cx="3413813" cy="2599814"/>
          </a:xfrm>
          <a:prstGeom prst="rect">
            <a:avLst/>
          </a:prstGeom>
        </p:spPr>
      </p:pic>
      <p:pic>
        <p:nvPicPr>
          <p:cNvPr id="4" name="Picture 3"/>
          <p:cNvPicPr>
            <a:picLocks noChangeAspect="1"/>
          </p:cNvPicPr>
          <p:nvPr/>
        </p:nvPicPr>
        <p:blipFill>
          <a:blip r:embed="rId5"/>
          <a:stretch>
            <a:fillRect/>
          </a:stretch>
        </p:blipFill>
        <p:spPr>
          <a:xfrm>
            <a:off x="8460355" y="2448164"/>
            <a:ext cx="3030029" cy="4409837"/>
          </a:xfrm>
          <a:prstGeom prst="rect">
            <a:avLst/>
          </a:prstGeom>
        </p:spPr>
      </p:pic>
    </p:spTree>
    <p:extLst>
      <p:ext uri="{BB962C8B-B14F-4D97-AF65-F5344CB8AC3E}">
        <p14:creationId xmlns:p14="http://schemas.microsoft.com/office/powerpoint/2010/main" val="1756793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2260"/>
          <a:stretch/>
        </p:blipFill>
        <p:spPr>
          <a:xfrm>
            <a:off x="0" y="0"/>
            <a:ext cx="7797944" cy="6871406"/>
          </a:xfrm>
          <a:prstGeom prst="rect">
            <a:avLst/>
          </a:prstGeom>
        </p:spPr>
      </p:pic>
      <p:pic>
        <p:nvPicPr>
          <p:cNvPr id="5" name="Picture 4"/>
          <p:cNvPicPr>
            <a:picLocks noChangeAspect="1"/>
          </p:cNvPicPr>
          <p:nvPr/>
        </p:nvPicPr>
        <p:blipFill>
          <a:blip r:embed="rId4"/>
          <a:stretch>
            <a:fillRect/>
          </a:stretch>
        </p:blipFill>
        <p:spPr>
          <a:xfrm>
            <a:off x="8544028" y="0"/>
            <a:ext cx="3211552" cy="2660073"/>
          </a:xfrm>
          <a:prstGeom prst="rect">
            <a:avLst/>
          </a:prstGeom>
        </p:spPr>
      </p:pic>
      <p:pic>
        <p:nvPicPr>
          <p:cNvPr id="6" name="Picture 5"/>
          <p:cNvPicPr>
            <a:picLocks noChangeAspect="1"/>
          </p:cNvPicPr>
          <p:nvPr/>
        </p:nvPicPr>
        <p:blipFill>
          <a:blip r:embed="rId5"/>
          <a:stretch>
            <a:fillRect/>
          </a:stretch>
        </p:blipFill>
        <p:spPr>
          <a:xfrm>
            <a:off x="8544028" y="2443908"/>
            <a:ext cx="3069544" cy="4427498"/>
          </a:xfrm>
          <a:prstGeom prst="rect">
            <a:avLst/>
          </a:prstGeom>
        </p:spPr>
      </p:pic>
    </p:spTree>
    <p:extLst>
      <p:ext uri="{BB962C8B-B14F-4D97-AF65-F5344CB8AC3E}">
        <p14:creationId xmlns:p14="http://schemas.microsoft.com/office/powerpoint/2010/main" val="3522347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852870" y="0"/>
            <a:ext cx="4648849" cy="914528"/>
          </a:xfrm>
          <a:prstGeom prst="rect">
            <a:avLst/>
          </a:prstGeom>
        </p:spPr>
      </p:pic>
      <p:pic>
        <p:nvPicPr>
          <p:cNvPr id="5" name="Picture 1" descr="C:\Program Files (x86)\iMotions\Attention Tool 5\Images\DefaultLogo.jpg"/>
          <p:cNvPicPr>
            <a:picLocks/>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10351770" y="6246841"/>
            <a:ext cx="16383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6"/>
          <a:srcRect b="16588"/>
          <a:stretch/>
        </p:blipFill>
        <p:spPr>
          <a:xfrm>
            <a:off x="0" y="822389"/>
            <a:ext cx="9673592" cy="6035611"/>
          </a:xfrm>
          <a:prstGeom prst="rect">
            <a:avLst/>
          </a:prstGeom>
        </p:spPr>
      </p:pic>
    </p:spTree>
    <p:extLst>
      <p:ext uri="{BB962C8B-B14F-4D97-AF65-F5344CB8AC3E}">
        <p14:creationId xmlns:p14="http://schemas.microsoft.com/office/powerpoint/2010/main" val="733358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8658225" cy="4124325"/>
          </a:xfrm>
          <a:prstGeom prst="rect">
            <a:avLst/>
          </a:prstGeom>
        </p:spPr>
      </p:pic>
      <p:pic>
        <p:nvPicPr>
          <p:cNvPr id="4" name="Picture 3"/>
          <p:cNvPicPr>
            <a:picLocks noChangeAspect="1"/>
          </p:cNvPicPr>
          <p:nvPr/>
        </p:nvPicPr>
        <p:blipFill>
          <a:blip r:embed="rId4"/>
          <a:stretch>
            <a:fillRect/>
          </a:stretch>
        </p:blipFill>
        <p:spPr>
          <a:xfrm>
            <a:off x="8658225" y="2062162"/>
            <a:ext cx="2535209" cy="4599593"/>
          </a:xfrm>
          <a:prstGeom prst="rect">
            <a:avLst/>
          </a:prstGeom>
        </p:spPr>
      </p:pic>
    </p:spTree>
    <p:extLst>
      <p:ext uri="{BB962C8B-B14F-4D97-AF65-F5344CB8AC3E}">
        <p14:creationId xmlns:p14="http://schemas.microsoft.com/office/powerpoint/2010/main" val="3823168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884</Words>
  <Application>Microsoft Office PowerPoint</Application>
  <PresentationFormat>Widescreen</PresentationFormat>
  <Paragraphs>106</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Facial Expression of Emotion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directions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Windy Torgerud</dc:creator>
  <cp:lastModifiedBy>Windy Torgerud</cp:lastModifiedBy>
  <cp:revision>35</cp:revision>
  <dcterms:created xsi:type="dcterms:W3CDTF">2014-05-02T02:25:52Z</dcterms:created>
  <dcterms:modified xsi:type="dcterms:W3CDTF">2014-05-03T01:44:57Z</dcterms:modified>
</cp:coreProperties>
</file>