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7" r:id="rId5"/>
    <p:sldId id="308" r:id="rId6"/>
    <p:sldId id="309" r:id="rId7"/>
    <p:sldId id="310" r:id="rId8"/>
    <p:sldId id="304" r:id="rId9"/>
    <p:sldId id="311" r:id="rId10"/>
    <p:sldId id="312" r:id="rId11"/>
    <p:sldId id="313" r:id="rId12"/>
    <p:sldId id="314" r:id="rId13"/>
    <p:sldId id="315" r:id="rId14"/>
    <p:sldId id="316" r:id="rId15"/>
    <p:sldId id="301" r:id="rId16"/>
    <p:sldId id="317" r:id="rId17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16" userDrawn="1">
          <p15:clr>
            <a:srgbClr val="A4A3A4"/>
          </p15:clr>
        </p15:guide>
        <p15:guide id="2" pos="36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2B2"/>
    <a:srgbClr val="2F2325"/>
    <a:srgbClr val="114264"/>
    <a:srgbClr val="734DA0"/>
    <a:srgbClr val="3B54A5"/>
    <a:srgbClr val="36A0DA"/>
    <a:srgbClr val="6FC598"/>
    <a:srgbClr val="EC8123"/>
    <a:srgbClr val="FAC80E"/>
    <a:srgbClr val="DCC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37AD9-4CD2-4187-95AC-4ECBB334D1F8}" v="1179" vWet="1181" dt="2023-06-05T20:38:44.801"/>
    <p1510:client id="{A408A32D-D8D8-4E74-A492-98363DCA12F5}" v="61" dt="2023-06-05T23:30:16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82"/>
      </p:cViewPr>
      <p:guideLst>
        <p:guide orient="horz" pos="6216"/>
        <p:guide pos="36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37BAF36-1FAB-69EB-DB73-245306C531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548453-D005-6444-188E-AB7F17792C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952EE-9F82-431B-92ED-76409A7B3F62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27B49F-3AC5-7B39-508A-C6A3D96B03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7A443B-2A92-527C-B8DF-C304714F7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63AFB-976F-4BBA-AE47-3DD6B1E9D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28336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78CEF-AD7C-46DE-BFDF-756EDDDBDC94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12025-21D1-4DF2-ABC1-0297A2301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99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12025-21D1-4DF2-ABC1-0297A23017E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20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12025-21D1-4DF2-ABC1-0297A23017E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94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12025-21D1-4DF2-ABC1-0297A23017E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43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2F2325"/>
            </a:gs>
            <a:gs pos="21000">
              <a:srgbClr val="114264"/>
            </a:gs>
          </a:gsLst>
          <a:lin ang="77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50336D-EB05-FBCB-83AC-8F23436E29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0074" y="1266233"/>
            <a:ext cx="15786339" cy="902076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856843" y="2102231"/>
            <a:ext cx="10972800" cy="405302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Soluções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Tecnológicas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7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Temperatura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7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Umidade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485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33B0A1C4-097E-B345-8440-AE5A2F0D85D3}"/>
              </a:ext>
            </a:extLst>
          </p:cNvPr>
          <p:cNvSpPr/>
          <p:nvPr/>
        </p:nvSpPr>
        <p:spPr>
          <a:xfrm>
            <a:off x="496313" y="1365466"/>
            <a:ext cx="3209673" cy="3211973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45297CF-E476-1E88-AB8D-DF00D23E6215}"/>
              </a:ext>
            </a:extLst>
          </p:cNvPr>
          <p:cNvSpPr/>
          <p:nvPr/>
        </p:nvSpPr>
        <p:spPr>
          <a:xfrm>
            <a:off x="768721" y="1606178"/>
            <a:ext cx="2655086" cy="2744983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1E937014-EB8D-C90C-C826-11A4B6DF90A3}"/>
              </a:ext>
            </a:extLst>
          </p:cNvPr>
          <p:cNvSpPr txBox="1"/>
          <p:nvPr/>
        </p:nvSpPr>
        <p:spPr>
          <a:xfrm>
            <a:off x="8109245" y="4424611"/>
            <a:ext cx="9512478" cy="414123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Manual de instalação</a:t>
            </a:r>
          </a:p>
        </p:txBody>
      </p:sp>
      <p:pic>
        <p:nvPicPr>
          <p:cNvPr id="2" name="Graphic 2" descr="Checklist with solid fill">
            <a:extLst>
              <a:ext uri="{FF2B5EF4-FFF2-40B4-BE49-F238E27FC236}">
                <a16:creationId xmlns:a16="http://schemas.microsoft.com/office/drawing/2014/main" id="{882D1922-5E78-7261-4D8B-D49AA86A8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548" y="2024192"/>
            <a:ext cx="6201155" cy="6201155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1C3A678-1C23-B767-35C3-D8BCE37C0CD5}"/>
              </a:ext>
            </a:extLst>
          </p:cNvPr>
          <p:cNvCxnSpPr>
            <a:cxnSpLocks/>
          </p:cNvCxnSpPr>
          <p:nvPr/>
        </p:nvCxnSpPr>
        <p:spPr>
          <a:xfrm flipH="1">
            <a:off x="4162567" y="8178859"/>
            <a:ext cx="470788" cy="210814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5EF7BB9-3071-9631-E1ED-D9D8939023C5}"/>
              </a:ext>
            </a:extLst>
          </p:cNvPr>
          <p:cNvCxnSpPr>
            <a:cxnSpLocks/>
          </p:cNvCxnSpPr>
          <p:nvPr/>
        </p:nvCxnSpPr>
        <p:spPr>
          <a:xfrm flipH="1">
            <a:off x="4633355" y="8264388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2244274-3B3C-5BAD-56BD-FC8FB914C96C}"/>
              </a:ext>
            </a:extLst>
          </p:cNvPr>
          <p:cNvCxnSpPr>
            <a:cxnSpLocks/>
          </p:cNvCxnSpPr>
          <p:nvPr/>
        </p:nvCxnSpPr>
        <p:spPr>
          <a:xfrm flipH="1">
            <a:off x="13929888" y="39443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7350432-E679-2AA4-9371-D29A9D861E5E}"/>
              </a:ext>
            </a:extLst>
          </p:cNvPr>
          <p:cNvCxnSpPr>
            <a:cxnSpLocks/>
          </p:cNvCxnSpPr>
          <p:nvPr/>
        </p:nvCxnSpPr>
        <p:spPr>
          <a:xfrm flipH="1">
            <a:off x="14317682" y="0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BFD4CFAE-5623-3C51-9814-E806483AF095}"/>
              </a:ext>
            </a:extLst>
          </p:cNvPr>
          <p:cNvSpPr/>
          <p:nvPr/>
        </p:nvSpPr>
        <p:spPr>
          <a:xfrm>
            <a:off x="14317682" y="1577886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ráfico 9" descr="Bolas de Harvey 0% estrutura de tópicos">
            <a:extLst>
              <a:ext uri="{FF2B5EF4-FFF2-40B4-BE49-F238E27FC236}">
                <a16:creationId xmlns:a16="http://schemas.microsoft.com/office/drawing/2014/main" id="{7F1774FD-69F2-8733-05A2-4498AE289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71183" y="5232599"/>
            <a:ext cx="4703860" cy="47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B8407E6D-3B6B-F73E-6E71-CD389B5AD6C1}"/>
              </a:ext>
            </a:extLst>
          </p:cNvPr>
          <p:cNvSpPr/>
          <p:nvPr/>
        </p:nvSpPr>
        <p:spPr>
          <a:xfrm>
            <a:off x="496313" y="1365466"/>
            <a:ext cx="3209673" cy="3211973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F9D211A-44D2-FFCE-BCE8-A403677F44A7}"/>
              </a:ext>
            </a:extLst>
          </p:cNvPr>
          <p:cNvCxnSpPr>
            <a:cxnSpLocks/>
          </p:cNvCxnSpPr>
          <p:nvPr/>
        </p:nvCxnSpPr>
        <p:spPr>
          <a:xfrm flipH="1">
            <a:off x="4162567" y="8178859"/>
            <a:ext cx="470788" cy="210814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3B9D6F3-67E1-C416-4D2D-3CF7F618E34B}"/>
              </a:ext>
            </a:extLst>
          </p:cNvPr>
          <p:cNvCxnSpPr>
            <a:cxnSpLocks/>
          </p:cNvCxnSpPr>
          <p:nvPr/>
        </p:nvCxnSpPr>
        <p:spPr>
          <a:xfrm flipH="1">
            <a:off x="4633355" y="8264388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0F1D255-E2C6-E8CA-DE04-0766838DC942}"/>
              </a:ext>
            </a:extLst>
          </p:cNvPr>
          <p:cNvCxnSpPr>
            <a:cxnSpLocks/>
          </p:cNvCxnSpPr>
          <p:nvPr/>
        </p:nvCxnSpPr>
        <p:spPr>
          <a:xfrm flipH="1">
            <a:off x="13929888" y="39443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B479E7E-743A-9A2B-F977-45292D604911}"/>
              </a:ext>
            </a:extLst>
          </p:cNvPr>
          <p:cNvCxnSpPr>
            <a:cxnSpLocks/>
          </p:cNvCxnSpPr>
          <p:nvPr/>
        </p:nvCxnSpPr>
        <p:spPr>
          <a:xfrm flipH="1">
            <a:off x="14317682" y="0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5247D384-46B1-BCD2-6E61-477ADCA84FBC}"/>
              </a:ext>
            </a:extLst>
          </p:cNvPr>
          <p:cNvSpPr/>
          <p:nvPr/>
        </p:nvSpPr>
        <p:spPr>
          <a:xfrm>
            <a:off x="711569" y="1759526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6C1B6FC-A392-53FC-D7D2-BFBBA5855483}"/>
              </a:ext>
            </a:extLst>
          </p:cNvPr>
          <p:cNvSpPr/>
          <p:nvPr/>
        </p:nvSpPr>
        <p:spPr>
          <a:xfrm>
            <a:off x="14317682" y="1577886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ráfico 9" descr="Bolas de Harvey 0% estrutura de tópicos">
            <a:extLst>
              <a:ext uri="{FF2B5EF4-FFF2-40B4-BE49-F238E27FC236}">
                <a16:creationId xmlns:a16="http://schemas.microsoft.com/office/drawing/2014/main" id="{27E5563A-0122-2C64-3F2D-9CAB722D1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1183" y="5232599"/>
            <a:ext cx="4703860" cy="4703860"/>
          </a:xfrm>
          <a:prstGeom prst="rect">
            <a:avLst/>
          </a:prstGeom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1E937014-EB8D-C90C-C826-11A4B6DF90A3}"/>
              </a:ext>
            </a:extLst>
          </p:cNvPr>
          <p:cNvSpPr txBox="1"/>
          <p:nvPr/>
        </p:nvSpPr>
        <p:spPr>
          <a:xfrm>
            <a:off x="946404" y="946404"/>
            <a:ext cx="9252093" cy="422909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Processo de atendimento/Suporte </a:t>
            </a:r>
          </a:p>
        </p:txBody>
      </p:sp>
      <p:pic>
        <p:nvPicPr>
          <p:cNvPr id="2" name="Graphic 3" descr="Questions with solid fill">
            <a:extLst>
              <a:ext uri="{FF2B5EF4-FFF2-40B4-BE49-F238E27FC236}">
                <a16:creationId xmlns:a16="http://schemas.microsoft.com/office/drawing/2014/main" id="{2E7D96AD-F8C4-4DFB-15DB-655C2C284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4082" y="2066021"/>
            <a:ext cx="6201155" cy="62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0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1E937014-EB8D-C90C-C826-11A4B6DF90A3}"/>
              </a:ext>
            </a:extLst>
          </p:cNvPr>
          <p:cNvSpPr txBox="1"/>
          <p:nvPr/>
        </p:nvSpPr>
        <p:spPr>
          <a:xfrm>
            <a:off x="2224669" y="802460"/>
            <a:ext cx="13845366" cy="15710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chemeClr val="bg1"/>
                </a:solidFill>
                <a:latin typeface="Poppins"/>
                <a:ea typeface="Open Sans ExtraBold"/>
                <a:cs typeface="Poppins"/>
              </a:rPr>
              <a:t>Conclusão</a:t>
            </a:r>
            <a:endParaRPr lang="en-US" sz="9200" b="1" dirty="0">
              <a:solidFill>
                <a:schemeClr val="bg1"/>
              </a:solidFill>
              <a:latin typeface="Poppins" panose="00000500000000000000" pitchFamily="2" charset="0"/>
              <a:ea typeface="Open Sans ExtraBold" panose="020B0604020202020204" pitchFamily="34" charset="0"/>
              <a:cs typeface="Poppins" panose="00000500000000000000" pitchFamily="2" charset="0"/>
            </a:endParaRPr>
          </a:p>
        </p:txBody>
      </p:sp>
      <p:sp>
        <p:nvSpPr>
          <p:cNvPr id="5" name="CaixaDeTexto 15">
            <a:extLst>
              <a:ext uri="{FF2B5EF4-FFF2-40B4-BE49-F238E27FC236}">
                <a16:creationId xmlns:a16="http://schemas.microsoft.com/office/drawing/2014/main" id="{279EA2BD-133C-3683-473E-6BFFB42E3AEF}"/>
              </a:ext>
            </a:extLst>
          </p:cNvPr>
          <p:cNvSpPr txBox="1"/>
          <p:nvPr/>
        </p:nvSpPr>
        <p:spPr>
          <a:xfrm>
            <a:off x="4364309" y="3585803"/>
            <a:ext cx="11170033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3000" dirty="0">
                <a:solidFill>
                  <a:schemeClr val="bg1"/>
                </a:solidFill>
                <a:latin typeface="Poppins"/>
                <a:cs typeface="Poppins"/>
              </a:rPr>
              <a:t>Compreender e manipular a API web-data-</a:t>
            </a:r>
            <a:r>
              <a:rPr lang="pt-BR" sz="3000" dirty="0" err="1">
                <a:solidFill>
                  <a:schemeClr val="bg1"/>
                </a:solidFill>
                <a:latin typeface="Poppins"/>
                <a:cs typeface="Poppins"/>
              </a:rPr>
              <a:t>viz</a:t>
            </a:r>
            <a:r>
              <a:rPr lang="pt-BR" sz="3000" dirty="0">
                <a:solidFill>
                  <a:schemeClr val="bg1"/>
                </a:solidFill>
                <a:latin typeface="Poppins"/>
                <a:cs typeface="Poppin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26A83-3904-6339-1CF6-3AC25FC1F201}"/>
              </a:ext>
            </a:extLst>
          </p:cNvPr>
          <p:cNvSpPr txBox="1"/>
          <p:nvPr/>
        </p:nvSpPr>
        <p:spPr>
          <a:xfrm>
            <a:off x="4562390" y="5348774"/>
            <a:ext cx="1016662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000" dirty="0">
                <a:solidFill>
                  <a:schemeClr val="bg1"/>
                </a:solidFill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Exibir os alertas e gráficos de forma dinâmica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843DF-A5F2-8ADD-9F22-8835FB54BC82}"/>
              </a:ext>
            </a:extLst>
          </p:cNvPr>
          <p:cNvSpPr txBox="1"/>
          <p:nvPr/>
        </p:nvSpPr>
        <p:spPr>
          <a:xfrm>
            <a:off x="3909349" y="7258774"/>
            <a:ext cx="90514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85FFF-3A79-2092-2BDC-C680E75E9B7F}"/>
              </a:ext>
            </a:extLst>
          </p:cNvPr>
          <p:cNvSpPr txBox="1"/>
          <p:nvPr/>
        </p:nvSpPr>
        <p:spPr>
          <a:xfrm>
            <a:off x="4560426" y="7171963"/>
            <a:ext cx="1016662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000" dirty="0">
                <a:solidFill>
                  <a:srgbClr val="FFFFFF"/>
                </a:solidFill>
                <a:latin typeface="Poppins"/>
                <a:cs typeface="Poppins"/>
              </a:rPr>
              <a:t>Dividir tarefas após redução no número de membros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94DBC-0194-0E66-B524-FDCC501F1904}"/>
              </a:ext>
            </a:extLst>
          </p:cNvPr>
          <p:cNvSpPr txBox="1"/>
          <p:nvPr/>
        </p:nvSpPr>
        <p:spPr>
          <a:xfrm>
            <a:off x="1666754" y="3366786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5000" b="1" dirty="0">
                <a:solidFill>
                  <a:srgbClr val="FFFFFF"/>
                </a:solidFill>
                <a:latin typeface="Poppins"/>
                <a:cs typeface="Poppins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B67C9-25E8-4DB6-71B4-B7F784640216}"/>
              </a:ext>
            </a:extLst>
          </p:cNvPr>
          <p:cNvSpPr txBox="1"/>
          <p:nvPr/>
        </p:nvSpPr>
        <p:spPr>
          <a:xfrm>
            <a:off x="1621108" y="7012812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5000" b="1" dirty="0">
                <a:solidFill>
                  <a:srgbClr val="FFFFFF"/>
                </a:solidFill>
                <a:latin typeface="Poppins"/>
              </a:rPr>
              <a:t>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04FC3-E888-C24B-BB74-7299B47B5658}"/>
              </a:ext>
            </a:extLst>
          </p:cNvPr>
          <p:cNvSpPr txBox="1"/>
          <p:nvPr/>
        </p:nvSpPr>
        <p:spPr>
          <a:xfrm>
            <a:off x="1435259" y="5189799"/>
            <a:ext cx="292904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5000" b="1" dirty="0">
                <a:solidFill>
                  <a:srgbClr val="FFFFFF"/>
                </a:solidFill>
                <a:latin typeface="Poppins"/>
              </a:rPr>
              <a:t>2</a:t>
            </a:r>
            <a:endParaRPr lang="en-US" dirty="0"/>
          </a:p>
        </p:txBody>
      </p:sp>
      <p:sp>
        <p:nvSpPr>
          <p:cNvPr id="2" name="CaixaDeTexto 15">
            <a:extLst>
              <a:ext uri="{FF2B5EF4-FFF2-40B4-BE49-F238E27FC236}">
                <a16:creationId xmlns:a16="http://schemas.microsoft.com/office/drawing/2014/main" id="{7960A100-D690-28D8-7D50-4B4778270386}"/>
              </a:ext>
            </a:extLst>
          </p:cNvPr>
          <p:cNvSpPr txBox="1"/>
          <p:nvPr/>
        </p:nvSpPr>
        <p:spPr>
          <a:xfrm>
            <a:off x="3558983" y="2353804"/>
            <a:ext cx="11170033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Poppins"/>
                <a:cs typeface="Poppins"/>
              </a:rPr>
              <a:t>Desafios encontrados e processo de aprendizagem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C1EBF06-9220-1D74-79B2-F9CE305C1927}"/>
              </a:ext>
            </a:extLst>
          </p:cNvPr>
          <p:cNvSpPr/>
          <p:nvPr/>
        </p:nvSpPr>
        <p:spPr>
          <a:xfrm>
            <a:off x="496313" y="1365466"/>
            <a:ext cx="3209673" cy="3211973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80D2583-33D1-CEA3-5B15-74C1708BF616}"/>
              </a:ext>
            </a:extLst>
          </p:cNvPr>
          <p:cNvCxnSpPr>
            <a:cxnSpLocks/>
          </p:cNvCxnSpPr>
          <p:nvPr/>
        </p:nvCxnSpPr>
        <p:spPr>
          <a:xfrm flipH="1">
            <a:off x="4162567" y="8178859"/>
            <a:ext cx="470788" cy="210814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38A6580-7E5D-7AEA-65C9-70750DF29774}"/>
              </a:ext>
            </a:extLst>
          </p:cNvPr>
          <p:cNvCxnSpPr>
            <a:cxnSpLocks/>
          </p:cNvCxnSpPr>
          <p:nvPr/>
        </p:nvCxnSpPr>
        <p:spPr>
          <a:xfrm flipH="1">
            <a:off x="4633355" y="8264388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6A3A70F-5BF0-4E09-541C-4CB42A09132D}"/>
              </a:ext>
            </a:extLst>
          </p:cNvPr>
          <p:cNvCxnSpPr>
            <a:cxnSpLocks/>
          </p:cNvCxnSpPr>
          <p:nvPr/>
        </p:nvCxnSpPr>
        <p:spPr>
          <a:xfrm flipH="1">
            <a:off x="13929888" y="39443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7BA8BCD-BBA4-B5E1-665C-DC510C0594AF}"/>
              </a:ext>
            </a:extLst>
          </p:cNvPr>
          <p:cNvCxnSpPr>
            <a:cxnSpLocks/>
          </p:cNvCxnSpPr>
          <p:nvPr/>
        </p:nvCxnSpPr>
        <p:spPr>
          <a:xfrm flipH="1">
            <a:off x="14317682" y="0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91818589-A09F-997D-9859-482F33310D87}"/>
              </a:ext>
            </a:extLst>
          </p:cNvPr>
          <p:cNvSpPr/>
          <p:nvPr/>
        </p:nvSpPr>
        <p:spPr>
          <a:xfrm>
            <a:off x="711569" y="1759526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DFD8741-6609-1826-BF3B-037227E35323}"/>
              </a:ext>
            </a:extLst>
          </p:cNvPr>
          <p:cNvSpPr/>
          <p:nvPr/>
        </p:nvSpPr>
        <p:spPr>
          <a:xfrm>
            <a:off x="14317682" y="1577886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áfico 18" descr="Bolas de Harvey 0% estrutura de tópicos">
            <a:extLst>
              <a:ext uri="{FF2B5EF4-FFF2-40B4-BE49-F238E27FC236}">
                <a16:creationId xmlns:a16="http://schemas.microsoft.com/office/drawing/2014/main" id="{10732ACF-5F31-CAD6-8AFC-559CB0F4A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1183" y="5232599"/>
            <a:ext cx="4703860" cy="47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92F157B-15CC-2689-54D2-8FA7116679A2}"/>
              </a:ext>
            </a:extLst>
          </p:cNvPr>
          <p:cNvSpPr/>
          <p:nvPr/>
        </p:nvSpPr>
        <p:spPr>
          <a:xfrm>
            <a:off x="496313" y="1365466"/>
            <a:ext cx="3209673" cy="3211973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14AB492-DC16-E49C-6D5C-1710C493FA04}"/>
              </a:ext>
            </a:extLst>
          </p:cNvPr>
          <p:cNvCxnSpPr>
            <a:cxnSpLocks/>
          </p:cNvCxnSpPr>
          <p:nvPr/>
        </p:nvCxnSpPr>
        <p:spPr>
          <a:xfrm flipH="1">
            <a:off x="4162567" y="8178859"/>
            <a:ext cx="470788" cy="210814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698321B-F39B-4D20-02C0-1C34D80FA425}"/>
              </a:ext>
            </a:extLst>
          </p:cNvPr>
          <p:cNvCxnSpPr>
            <a:cxnSpLocks/>
          </p:cNvCxnSpPr>
          <p:nvPr/>
        </p:nvCxnSpPr>
        <p:spPr>
          <a:xfrm flipH="1">
            <a:off x="4633355" y="8264388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ADAB0FA-F6DB-A09B-8CE9-8E3964E255F8}"/>
              </a:ext>
            </a:extLst>
          </p:cNvPr>
          <p:cNvCxnSpPr>
            <a:cxnSpLocks/>
          </p:cNvCxnSpPr>
          <p:nvPr/>
        </p:nvCxnSpPr>
        <p:spPr>
          <a:xfrm flipH="1">
            <a:off x="13929888" y="39443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48B8817-06E2-95CB-7E6F-B684A88DD0A2}"/>
              </a:ext>
            </a:extLst>
          </p:cNvPr>
          <p:cNvCxnSpPr>
            <a:cxnSpLocks/>
          </p:cNvCxnSpPr>
          <p:nvPr/>
        </p:nvCxnSpPr>
        <p:spPr>
          <a:xfrm flipH="1">
            <a:off x="14317682" y="0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0B6B9AE4-4140-BE1B-6F6E-5F2B2F75D104}"/>
              </a:ext>
            </a:extLst>
          </p:cNvPr>
          <p:cNvSpPr/>
          <p:nvPr/>
        </p:nvSpPr>
        <p:spPr>
          <a:xfrm>
            <a:off x="711569" y="1759526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335852A-B5B9-2550-7C8C-574084B626D3}"/>
              </a:ext>
            </a:extLst>
          </p:cNvPr>
          <p:cNvSpPr/>
          <p:nvPr/>
        </p:nvSpPr>
        <p:spPr>
          <a:xfrm>
            <a:off x="14317682" y="1577886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Bolas de Harvey 0% estrutura de tópicos">
            <a:extLst>
              <a:ext uri="{FF2B5EF4-FFF2-40B4-BE49-F238E27FC236}">
                <a16:creationId xmlns:a16="http://schemas.microsoft.com/office/drawing/2014/main" id="{703B927A-0643-7E25-58C4-C8F6263DA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1183" y="5232599"/>
            <a:ext cx="4703860" cy="4703860"/>
          </a:xfrm>
          <a:prstGeom prst="rect">
            <a:avLst/>
          </a:prstGeom>
        </p:spPr>
      </p:pic>
      <p:pic>
        <p:nvPicPr>
          <p:cNvPr id="22" name="Picture 21" descr="Ponto de exclamação em uma tela de fundo amarela">
            <a:extLst>
              <a:ext uri="{FF2B5EF4-FFF2-40B4-BE49-F238E27FC236}">
                <a16:creationId xmlns:a16="http://schemas.microsoft.com/office/drawing/2014/main" id="{301351A5-BF84-CB73-CDE6-4F69FD056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0000"/>
          </a:blip>
          <a:srcRect t="23812"/>
          <a:stretch/>
        </p:blipFill>
        <p:spPr>
          <a:xfrm>
            <a:off x="2002916" y="1004222"/>
            <a:ext cx="14346997" cy="8198011"/>
          </a:xfrm>
          <a:prstGeom prst="rect">
            <a:avLst/>
          </a:prstGeom>
        </p:spPr>
      </p:pic>
      <p:sp>
        <p:nvSpPr>
          <p:cNvPr id="2" name="TextBox 16">
            <a:extLst>
              <a:ext uri="{FF2B5EF4-FFF2-40B4-BE49-F238E27FC236}">
                <a16:creationId xmlns:a16="http://schemas.microsoft.com/office/drawing/2014/main" id="{7F1F8A9B-2F3B-F5FE-33B4-E3A7600F6139}"/>
              </a:ext>
            </a:extLst>
          </p:cNvPr>
          <p:cNvSpPr txBox="1"/>
          <p:nvPr/>
        </p:nvSpPr>
        <p:spPr>
          <a:xfrm>
            <a:off x="3995136" y="1520336"/>
            <a:ext cx="10972800" cy="405302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Agradecemos sua atenção 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FF16D7-EF13-E1FB-7FCA-B775465E044C}"/>
              </a:ext>
            </a:extLst>
          </p:cNvPr>
          <p:cNvSpPr txBox="1"/>
          <p:nvPr/>
        </p:nvSpPr>
        <p:spPr>
          <a:xfrm>
            <a:off x="-709972" y="3437728"/>
            <a:ext cx="18226314" cy="13843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2880"/>
              </a:lnSpc>
            </a:pPr>
            <a:endParaRPr lang="en-US" sz="4000">
              <a:solidFill>
                <a:schemeClr val="bg1"/>
              </a:solidFill>
              <a:latin typeface="Poppins" panose="00000500000000000000" pitchFamily="2" charset="0"/>
              <a:ea typeface="Open Sans ExtraBold" panose="020B0604020202020204" pitchFamily="34" charset="0"/>
              <a:cs typeface="Poppins" panose="00000500000000000000" pitchFamily="2" charset="0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C7D70DAF-9C7D-BE73-7118-C2E495BA3670}"/>
              </a:ext>
            </a:extLst>
          </p:cNvPr>
          <p:cNvSpPr txBox="1"/>
          <p:nvPr/>
        </p:nvSpPr>
        <p:spPr>
          <a:xfrm>
            <a:off x="2907117" y="4415562"/>
            <a:ext cx="182879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n-US" sz="4000">
              <a:solidFill>
                <a:schemeClr val="bg1"/>
              </a:solidFill>
              <a:latin typeface="Poppins"/>
              <a:ea typeface="Open Sans ExtraBold"/>
              <a:cs typeface="Poppins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3C50878C-B18E-E742-2732-8BC57FFDB992}"/>
              </a:ext>
            </a:extLst>
          </p:cNvPr>
          <p:cNvSpPr txBox="1"/>
          <p:nvPr/>
        </p:nvSpPr>
        <p:spPr>
          <a:xfrm>
            <a:off x="-2209800" y="5874862"/>
            <a:ext cx="18287999" cy="1384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 lang="en-US" sz="4000">
              <a:solidFill>
                <a:schemeClr val="bg1"/>
              </a:solidFill>
              <a:latin typeface="Poppins" panose="00000500000000000000" pitchFamily="2" charset="0"/>
              <a:ea typeface="Open Sans ExtraBold" panose="020B0604020202020204" pitchFamily="34" charset="0"/>
              <a:cs typeface="Poppins" panose="00000500000000000000" pitchFamily="2" charset="0"/>
            </a:endParaRP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6ECCCEDD-A6E1-B8B2-0577-C86EEC99F23D}"/>
              </a:ext>
            </a:extLst>
          </p:cNvPr>
          <p:cNvSpPr txBox="1"/>
          <p:nvPr/>
        </p:nvSpPr>
        <p:spPr>
          <a:xfrm>
            <a:off x="-2107615" y="7701066"/>
            <a:ext cx="18287999" cy="1384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 lang="en-US" sz="4000">
              <a:solidFill>
                <a:schemeClr val="bg1"/>
              </a:solidFill>
              <a:latin typeface="Poppins"/>
              <a:ea typeface="Open Sans ExtraBold"/>
              <a:cs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9B15-3083-0FCD-A8CD-5113F6CF52D8}"/>
              </a:ext>
            </a:extLst>
          </p:cNvPr>
          <p:cNvSpPr txBox="1"/>
          <p:nvPr/>
        </p:nvSpPr>
        <p:spPr>
          <a:xfrm>
            <a:off x="5341716" y="4625533"/>
            <a:ext cx="72283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3600">
              <a:solidFill>
                <a:srgbClr val="FFFFFF"/>
              </a:solidFill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161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Bolas de Harvey 0% estrutura de tópicos">
            <a:extLst>
              <a:ext uri="{FF2B5EF4-FFF2-40B4-BE49-F238E27FC236}">
                <a16:creationId xmlns:a16="http://schemas.microsoft.com/office/drawing/2014/main" id="{FA20F87C-B8B0-65EE-BB45-513C07FFE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1183" y="5232599"/>
            <a:ext cx="4703860" cy="4703860"/>
          </a:xfrm>
          <a:prstGeom prst="rect">
            <a:avLst/>
          </a:prstGeom>
        </p:spPr>
      </p:pic>
      <p:pic>
        <p:nvPicPr>
          <p:cNvPr id="5" name="Gráfico 4" descr="Bolas de Harvey 0% estrutura de tópicos">
            <a:extLst>
              <a:ext uri="{FF2B5EF4-FFF2-40B4-BE49-F238E27FC236}">
                <a16:creationId xmlns:a16="http://schemas.microsoft.com/office/drawing/2014/main" id="{99CCE163-E98E-1E3D-5C96-CB13F44CD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6930" y="-330695"/>
            <a:ext cx="4703860" cy="47038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17AC088-1B45-4151-48E5-5B7AC1D6665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lum bright="70000" contrast="-70000"/>
          </a:blip>
          <a:stretch>
            <a:fillRect/>
          </a:stretch>
        </p:blipFill>
        <p:spPr>
          <a:xfrm>
            <a:off x="0" y="543790"/>
            <a:ext cx="18364200" cy="10199913"/>
          </a:xfrm>
          <a:prstGeom prst="rect">
            <a:avLst/>
          </a:prstGeom>
        </p:spPr>
      </p:pic>
      <p:sp>
        <p:nvSpPr>
          <p:cNvPr id="2" name="TextBox 7">
            <a:extLst>
              <a:ext uri="{FF2B5EF4-FFF2-40B4-BE49-F238E27FC236}">
                <a16:creationId xmlns:a16="http://schemas.microsoft.com/office/drawing/2014/main" id="{F62ABAC1-0DF1-B3CF-9B0A-F59FAD344AE5}"/>
              </a:ext>
            </a:extLst>
          </p:cNvPr>
          <p:cNvSpPr txBox="1"/>
          <p:nvPr/>
        </p:nvSpPr>
        <p:spPr>
          <a:xfrm>
            <a:off x="8801435" y="4213596"/>
            <a:ext cx="5600365" cy="1859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4400" b="1">
                <a:solidFill>
                  <a:srgbClr val="1972B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TECH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86200" y="4213596"/>
            <a:ext cx="5600365" cy="1859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14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WINE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2A63D15-717B-C9C9-BEEF-B58BDD0EFC52}"/>
              </a:ext>
            </a:extLst>
          </p:cNvPr>
          <p:cNvCxnSpPr>
            <a:cxnSpLocks/>
          </p:cNvCxnSpPr>
          <p:nvPr/>
        </p:nvCxnSpPr>
        <p:spPr>
          <a:xfrm flipH="1">
            <a:off x="4162567" y="8178859"/>
            <a:ext cx="470788" cy="210814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2227889-A2D9-3212-1593-29D86C2BE19F}"/>
              </a:ext>
            </a:extLst>
          </p:cNvPr>
          <p:cNvCxnSpPr>
            <a:cxnSpLocks/>
          </p:cNvCxnSpPr>
          <p:nvPr/>
        </p:nvCxnSpPr>
        <p:spPr>
          <a:xfrm flipH="1">
            <a:off x="4633355" y="8264388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92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16">
            <a:extLst>
              <a:ext uri="{FF2B5EF4-FFF2-40B4-BE49-F238E27FC236}">
                <a16:creationId xmlns:a16="http://schemas.microsoft.com/office/drawing/2014/main" id="{5E4AE10A-8E2B-DBA1-ADB8-973829F5D6A9}"/>
              </a:ext>
            </a:extLst>
          </p:cNvPr>
          <p:cNvSpPr txBox="1"/>
          <p:nvPr/>
        </p:nvSpPr>
        <p:spPr>
          <a:xfrm>
            <a:off x="-237875" y="915776"/>
            <a:ext cx="18288000" cy="1566544"/>
          </a:xfrm>
          <a:prstGeom prst="rect">
            <a:avLst/>
          </a:prstGeom>
          <a:effectLst>
            <a:softEdge rad="12700"/>
          </a:effectLst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err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604020202020204" pitchFamily="34" charset="0"/>
                <a:cs typeface="Poppins" panose="00000500000000000000" pitchFamily="2" charset="0"/>
              </a:rPr>
              <a:t>Quem</a:t>
            </a:r>
            <a:r>
              <a:rPr lang="en-US" sz="92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604020202020204" pitchFamily="34" charset="0"/>
                <a:cs typeface="Poppins" panose="00000500000000000000" pitchFamily="2" charset="0"/>
              </a:rPr>
              <a:t> </a:t>
            </a:r>
            <a:r>
              <a:rPr lang="en-US" sz="9200" b="1" err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604020202020204" pitchFamily="34" charset="0"/>
                <a:cs typeface="Poppins" panose="00000500000000000000" pitchFamily="2" charset="0"/>
              </a:rPr>
              <a:t>somos</a:t>
            </a:r>
            <a:r>
              <a:rPr lang="en-US" sz="92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604020202020204" pitchFamily="34" charset="0"/>
                <a:cs typeface="Poppins" panose="00000500000000000000" pitchFamily="2" charset="0"/>
              </a:rPr>
              <a:t>?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B42ABF0C-F68C-9D73-6E67-8635BC93D798}"/>
              </a:ext>
            </a:extLst>
          </p:cNvPr>
          <p:cNvSpPr txBox="1"/>
          <p:nvPr/>
        </p:nvSpPr>
        <p:spPr>
          <a:xfrm>
            <a:off x="3952015" y="6421899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Poppins" panose="00000500000000000000" pitchFamily="2" charset="0"/>
                <a:ea typeface="Open Sans Bold" panose="020B0604020202020204" charset="0"/>
                <a:cs typeface="Poppins" panose="00000500000000000000" pitchFamily="2" charset="0"/>
              </a:rPr>
              <a:t>Jonas Cardoso</a:t>
            </a:r>
            <a:endParaRPr lang="pt-BR">
              <a:solidFill>
                <a:schemeClr val="bg1"/>
              </a:solidFill>
              <a:latin typeface="Poppins" panose="00000500000000000000" pitchFamily="2" charset="0"/>
              <a:ea typeface="Open Sans Bold" panose="020B0604020202020204" charset="0"/>
              <a:cs typeface="Poppins" panose="00000500000000000000" pitchFamily="2" charset="0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1C02A1B-6070-01DB-7F1D-33231A98EA0B}"/>
              </a:ext>
            </a:extLst>
          </p:cNvPr>
          <p:cNvSpPr txBox="1"/>
          <p:nvPr/>
        </p:nvSpPr>
        <p:spPr>
          <a:xfrm>
            <a:off x="7982635" y="6421898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Poppins" panose="00000500000000000000" pitchFamily="2" charset="0"/>
                <a:ea typeface="Open Sans Bold" panose="020B0604020202020204" charset="0"/>
                <a:cs typeface="Poppins" panose="00000500000000000000" pitchFamily="2" charset="0"/>
              </a:rPr>
              <a:t>Enzo </a:t>
            </a:r>
            <a:r>
              <a:rPr lang="pt-BR" sz="2400" err="1">
                <a:solidFill>
                  <a:schemeClr val="bg1"/>
                </a:solidFill>
                <a:latin typeface="Poppins" panose="00000500000000000000" pitchFamily="2" charset="0"/>
                <a:ea typeface="Open Sans Bold" panose="020B0604020202020204" charset="0"/>
                <a:cs typeface="Poppins" panose="00000500000000000000" pitchFamily="2" charset="0"/>
              </a:rPr>
              <a:t>Stane</a:t>
            </a:r>
            <a:endParaRPr lang="pt-BR">
              <a:solidFill>
                <a:schemeClr val="bg1"/>
              </a:solidFill>
              <a:latin typeface="Poppins" panose="00000500000000000000" pitchFamily="2" charset="0"/>
              <a:ea typeface="Open Sans Bold" panose="020B0604020202020204" charset="0"/>
              <a:cs typeface="Poppins" panose="00000500000000000000" pitchFamily="2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8340D9E-0AFC-9A98-95D9-63028832050B}"/>
              </a:ext>
            </a:extLst>
          </p:cNvPr>
          <p:cNvSpPr txBox="1"/>
          <p:nvPr/>
        </p:nvSpPr>
        <p:spPr>
          <a:xfrm>
            <a:off x="11506086" y="6421898"/>
            <a:ext cx="207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solidFill>
                  <a:schemeClr val="bg1"/>
                </a:solidFill>
                <a:latin typeface="Poppins" panose="00000500000000000000" pitchFamily="2" charset="0"/>
                <a:ea typeface="Open Sans Bold" panose="020B0604020202020204" charset="0"/>
                <a:cs typeface="Poppins" panose="00000500000000000000" pitchFamily="2" charset="0"/>
              </a:rPr>
              <a:t>Luma Souza</a:t>
            </a:r>
            <a:endParaRPr lang="pt-BR">
              <a:solidFill>
                <a:schemeClr val="bg1"/>
              </a:solidFill>
              <a:latin typeface="Poppins" panose="00000500000000000000" pitchFamily="2" charset="0"/>
              <a:ea typeface="Open Sans Bold" panose="020B0604020202020204" charset="0"/>
              <a:cs typeface="Poppins" panose="000005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2742A9-7B4A-0D78-2471-28A811787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537" y="3927316"/>
            <a:ext cx="1879177" cy="1879177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Pessoa sorrindo com óculos de grau&#10;&#10;Descrição gerada automaticamente">
            <a:extLst>
              <a:ext uri="{FF2B5EF4-FFF2-40B4-BE49-F238E27FC236}">
                <a16:creationId xmlns:a16="http://schemas.microsoft.com/office/drawing/2014/main" id="{7B6D514D-966D-B106-4EBE-933FEBE1F2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483" y="3921261"/>
            <a:ext cx="1879177" cy="1879177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2056" name="Picture 8" descr="Visualização da imagem">
            <a:extLst>
              <a:ext uri="{FF2B5EF4-FFF2-40B4-BE49-F238E27FC236}">
                <a16:creationId xmlns:a16="http://schemas.microsoft.com/office/drawing/2014/main" id="{DF3B39EF-CAC9-2F61-0B10-3FF7C3D98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b="25556"/>
          <a:stretch/>
        </p:blipFill>
        <p:spPr bwMode="auto">
          <a:xfrm>
            <a:off x="4270945" y="3943631"/>
            <a:ext cx="1879177" cy="1834439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77A17-3F10-DA57-6EDE-AE63E79A7D74}"/>
              </a:ext>
            </a:extLst>
          </p:cNvPr>
          <p:cNvSpPr txBox="1"/>
          <p:nvPr/>
        </p:nvSpPr>
        <p:spPr>
          <a:xfrm>
            <a:off x="13139979" y="11938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DBF1A89-9DD6-0851-9595-7722BA2D043F}"/>
              </a:ext>
            </a:extLst>
          </p:cNvPr>
          <p:cNvSpPr/>
          <p:nvPr/>
        </p:nvSpPr>
        <p:spPr>
          <a:xfrm>
            <a:off x="1889272" y="3223288"/>
            <a:ext cx="2867891" cy="2766353"/>
          </a:xfrm>
          <a:prstGeom prst="ellipse">
            <a:avLst/>
          </a:prstGeom>
          <a:noFill/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AC39EE7-9E0A-B370-3616-D712703CF4F3}"/>
              </a:ext>
            </a:extLst>
          </p:cNvPr>
          <p:cNvSpPr/>
          <p:nvPr/>
        </p:nvSpPr>
        <p:spPr>
          <a:xfrm>
            <a:off x="496313" y="1365466"/>
            <a:ext cx="3209673" cy="3211973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04A5FDD-972C-95CE-BB61-ACE776DB199D}"/>
              </a:ext>
            </a:extLst>
          </p:cNvPr>
          <p:cNvCxnSpPr>
            <a:cxnSpLocks/>
          </p:cNvCxnSpPr>
          <p:nvPr/>
        </p:nvCxnSpPr>
        <p:spPr>
          <a:xfrm flipH="1">
            <a:off x="4162567" y="8178859"/>
            <a:ext cx="470788" cy="210814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A9327BE-40DA-C5E3-6BB7-10C0243EC850}"/>
              </a:ext>
            </a:extLst>
          </p:cNvPr>
          <p:cNvCxnSpPr>
            <a:cxnSpLocks/>
          </p:cNvCxnSpPr>
          <p:nvPr/>
        </p:nvCxnSpPr>
        <p:spPr>
          <a:xfrm flipH="1">
            <a:off x="4633355" y="8264388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FA5D9A5-F46B-19C1-D27C-7CDFF1EC3617}"/>
              </a:ext>
            </a:extLst>
          </p:cNvPr>
          <p:cNvCxnSpPr>
            <a:cxnSpLocks/>
          </p:cNvCxnSpPr>
          <p:nvPr/>
        </p:nvCxnSpPr>
        <p:spPr>
          <a:xfrm flipH="1">
            <a:off x="13929888" y="39443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82761D3-8B65-EFD4-D96B-871E53B839F4}"/>
              </a:ext>
            </a:extLst>
          </p:cNvPr>
          <p:cNvCxnSpPr>
            <a:cxnSpLocks/>
          </p:cNvCxnSpPr>
          <p:nvPr/>
        </p:nvCxnSpPr>
        <p:spPr>
          <a:xfrm flipH="1">
            <a:off x="14317682" y="0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F3DCB9B6-1087-5088-4A42-A0E93951132E}"/>
              </a:ext>
            </a:extLst>
          </p:cNvPr>
          <p:cNvSpPr/>
          <p:nvPr/>
        </p:nvSpPr>
        <p:spPr>
          <a:xfrm>
            <a:off x="711569" y="1759526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CAF0F0D-75B8-B998-70D5-285E8076398B}"/>
              </a:ext>
            </a:extLst>
          </p:cNvPr>
          <p:cNvSpPr/>
          <p:nvPr/>
        </p:nvSpPr>
        <p:spPr>
          <a:xfrm>
            <a:off x="14317682" y="1577886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Gráfico 26" descr="Bolas de Harvey 0% estrutura de tópicos">
            <a:extLst>
              <a:ext uri="{FF2B5EF4-FFF2-40B4-BE49-F238E27FC236}">
                <a16:creationId xmlns:a16="http://schemas.microsoft.com/office/drawing/2014/main" id="{47A16E49-0785-E5CA-D7F6-24CD8602A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71183" y="5232599"/>
            <a:ext cx="4703860" cy="47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486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361EAB-EE33-BDFE-95FD-4F57DB7CABA2}"/>
              </a:ext>
            </a:extLst>
          </p:cNvPr>
          <p:cNvSpPr/>
          <p:nvPr/>
        </p:nvSpPr>
        <p:spPr>
          <a:xfrm>
            <a:off x="3608991" y="4082345"/>
            <a:ext cx="4600117" cy="207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4" descr="Ícone&#10;&#10;Descrição gerada automaticamente">
            <a:extLst>
              <a:ext uri="{FF2B5EF4-FFF2-40B4-BE49-F238E27FC236}">
                <a16:creationId xmlns:a16="http://schemas.microsoft.com/office/drawing/2014/main" id="{D0DEA397-2988-1496-33BF-4455858E8C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66" y="4078148"/>
            <a:ext cx="2068626" cy="2068626"/>
          </a:xfrm>
          <a:prstGeom prst="rect">
            <a:avLst/>
          </a:prstGeom>
        </p:spPr>
      </p:pic>
      <p:pic>
        <p:nvPicPr>
          <p:cNvPr id="11" name="Imagem 17" descr="Ícone&#10;&#10;Descrição gerada automaticamente">
            <a:extLst>
              <a:ext uri="{FF2B5EF4-FFF2-40B4-BE49-F238E27FC236}">
                <a16:creationId xmlns:a16="http://schemas.microsoft.com/office/drawing/2014/main" id="{E1A7F163-B4E9-D7F2-3A8E-4968E7C1F4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63" y="4218759"/>
            <a:ext cx="1828495" cy="182849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9BC851-59CB-043B-58F0-25AB6629F01D}"/>
              </a:ext>
            </a:extLst>
          </p:cNvPr>
          <p:cNvSpPr/>
          <p:nvPr/>
        </p:nvSpPr>
        <p:spPr>
          <a:xfrm>
            <a:off x="11782770" y="4081304"/>
            <a:ext cx="4600117" cy="20752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áfico 1" descr="Bolas de Harvey 0% estrutura de tópicos">
            <a:extLst>
              <a:ext uri="{FF2B5EF4-FFF2-40B4-BE49-F238E27FC236}">
                <a16:creationId xmlns:a16="http://schemas.microsoft.com/office/drawing/2014/main" id="{7D4B7B76-F5A6-AF9A-B4C5-785649545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69295" y="4563901"/>
            <a:ext cx="4703860" cy="4703860"/>
          </a:xfrm>
          <a:prstGeom prst="rect">
            <a:avLst/>
          </a:prstGeom>
        </p:spPr>
      </p:pic>
      <p:sp>
        <p:nvSpPr>
          <p:cNvPr id="3" name="CaixaDeTexto 60">
            <a:extLst>
              <a:ext uri="{FF2B5EF4-FFF2-40B4-BE49-F238E27FC236}">
                <a16:creationId xmlns:a16="http://schemas.microsoft.com/office/drawing/2014/main" id="{658B4798-CAE6-807C-B626-65C5F8207651}"/>
              </a:ext>
            </a:extLst>
          </p:cNvPr>
          <p:cNvSpPr txBox="1"/>
          <p:nvPr/>
        </p:nvSpPr>
        <p:spPr>
          <a:xfrm>
            <a:off x="-366" y="381327"/>
            <a:ext cx="182880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000" b="1">
                <a:solidFill>
                  <a:schemeClr val="bg1"/>
                </a:solidFill>
                <a:latin typeface="Poppins"/>
                <a:cs typeface="Poppins"/>
              </a:rPr>
              <a:t>Contexto</a:t>
            </a:r>
          </a:p>
        </p:txBody>
      </p:sp>
      <p:sp>
        <p:nvSpPr>
          <p:cNvPr id="7" name="CaixaDeTexto 13">
            <a:extLst>
              <a:ext uri="{FF2B5EF4-FFF2-40B4-BE49-F238E27FC236}">
                <a16:creationId xmlns:a16="http://schemas.microsoft.com/office/drawing/2014/main" id="{81FFF524-2263-825C-B491-EDE3B2EC60E2}"/>
              </a:ext>
            </a:extLst>
          </p:cNvPr>
          <p:cNvSpPr txBox="1">
            <a:spLocks/>
          </p:cNvSpPr>
          <p:nvPr/>
        </p:nvSpPr>
        <p:spPr>
          <a:xfrm>
            <a:off x="3888468" y="4608002"/>
            <a:ext cx="406572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>
                <a:solidFill>
                  <a:srgbClr val="595959"/>
                </a:solidFill>
                <a:latin typeface="Poppins"/>
                <a:cs typeface="Poppins"/>
              </a:rPr>
              <a:t>Entre 2010 e 2020</a:t>
            </a:r>
          </a:p>
          <a:p>
            <a:pPr algn="ctr"/>
            <a:r>
              <a:rPr lang="pt-BR" sz="2400">
                <a:solidFill>
                  <a:srgbClr val="595959"/>
                </a:solidFill>
                <a:latin typeface="Poppins"/>
                <a:cs typeface="Poppins"/>
              </a:rPr>
              <a:t>17 milhões de novos consumidores no Brasil</a:t>
            </a:r>
          </a:p>
        </p:txBody>
      </p:sp>
      <p:sp>
        <p:nvSpPr>
          <p:cNvPr id="15" name="CaixaDeTexto 13">
            <a:extLst>
              <a:ext uri="{FF2B5EF4-FFF2-40B4-BE49-F238E27FC236}">
                <a16:creationId xmlns:a16="http://schemas.microsoft.com/office/drawing/2014/main" id="{07E6BC77-DDA7-69D5-6CBF-C261A76881B7}"/>
              </a:ext>
            </a:extLst>
          </p:cNvPr>
          <p:cNvSpPr txBox="1"/>
          <p:nvPr/>
        </p:nvSpPr>
        <p:spPr>
          <a:xfrm>
            <a:off x="12330396" y="4563901"/>
            <a:ext cx="3790829" cy="1246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500">
                <a:solidFill>
                  <a:srgbClr val="595959"/>
                </a:solidFill>
                <a:latin typeface="Poppins"/>
                <a:cs typeface="Calibri"/>
              </a:rPr>
              <a:t>Vinícolas</a:t>
            </a:r>
            <a:r>
              <a:rPr lang="pt-BR" sz="2500">
                <a:solidFill>
                  <a:srgbClr val="595959"/>
                </a:solidFill>
                <a:latin typeface="Poppins"/>
                <a:ea typeface="+mn-lt"/>
                <a:cs typeface="+mn-lt"/>
              </a:rPr>
              <a:t> brasileiras em crescimento no cenário internacional</a:t>
            </a:r>
            <a:endParaRPr lang="en-US" sz="2500">
              <a:solidFill>
                <a:srgbClr val="595959"/>
              </a:solidFill>
              <a:latin typeface="Poppins"/>
            </a:endParaRPr>
          </a:p>
        </p:txBody>
      </p:sp>
      <p:pic>
        <p:nvPicPr>
          <p:cNvPr id="4" name="Gráfico 3" descr="Bolas de Harvey 0% estrutura de tópicos">
            <a:extLst>
              <a:ext uri="{FF2B5EF4-FFF2-40B4-BE49-F238E27FC236}">
                <a16:creationId xmlns:a16="http://schemas.microsoft.com/office/drawing/2014/main" id="{01EF22E4-4258-62DE-44D4-8AAE8E754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669" y="-272422"/>
            <a:ext cx="4703860" cy="470386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4C77CF85-9A56-8982-8923-61A43FAE9E2A}"/>
              </a:ext>
            </a:extLst>
          </p:cNvPr>
          <p:cNvSpPr/>
          <p:nvPr/>
        </p:nvSpPr>
        <p:spPr>
          <a:xfrm>
            <a:off x="1460056" y="831788"/>
            <a:ext cx="2655086" cy="2495439"/>
          </a:xfrm>
          <a:prstGeom prst="ellipse">
            <a:avLst/>
          </a:prstGeom>
          <a:gradFill flip="none" rotWithShape="1">
            <a:gsLst>
              <a:gs pos="60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575528F-A376-6B36-E1F7-C1E61FFB036F}"/>
              </a:ext>
            </a:extLst>
          </p:cNvPr>
          <p:cNvCxnSpPr>
            <a:cxnSpLocks/>
          </p:cNvCxnSpPr>
          <p:nvPr/>
        </p:nvCxnSpPr>
        <p:spPr>
          <a:xfrm flipH="1">
            <a:off x="4162567" y="8178859"/>
            <a:ext cx="470788" cy="210814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C53036E-1737-ECB1-EAF2-20F86B8C4FDD}"/>
              </a:ext>
            </a:extLst>
          </p:cNvPr>
          <p:cNvCxnSpPr>
            <a:cxnSpLocks/>
          </p:cNvCxnSpPr>
          <p:nvPr/>
        </p:nvCxnSpPr>
        <p:spPr>
          <a:xfrm flipH="1">
            <a:off x="4633355" y="8264388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077F892-7250-875C-6782-BCABF236084C}"/>
              </a:ext>
            </a:extLst>
          </p:cNvPr>
          <p:cNvCxnSpPr>
            <a:cxnSpLocks/>
          </p:cNvCxnSpPr>
          <p:nvPr/>
        </p:nvCxnSpPr>
        <p:spPr>
          <a:xfrm flipH="1">
            <a:off x="3744617" y="8170926"/>
            <a:ext cx="470788" cy="210814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944D91F-A3FF-ADE5-A8A6-3A37076C4CF9}"/>
              </a:ext>
            </a:extLst>
          </p:cNvPr>
          <p:cNvCxnSpPr>
            <a:cxnSpLocks/>
          </p:cNvCxnSpPr>
          <p:nvPr/>
        </p:nvCxnSpPr>
        <p:spPr>
          <a:xfrm flipH="1">
            <a:off x="4998910" y="8264388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8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20AB9BAF-3BF9-AF48-439E-88FFF048A0E1}"/>
              </a:ext>
            </a:extLst>
          </p:cNvPr>
          <p:cNvSpPr/>
          <p:nvPr/>
        </p:nvSpPr>
        <p:spPr>
          <a:xfrm>
            <a:off x="1136538" y="6225671"/>
            <a:ext cx="2655086" cy="2495439"/>
          </a:xfrm>
          <a:prstGeom prst="ellipse">
            <a:avLst/>
          </a:prstGeom>
          <a:gradFill flip="none" rotWithShape="1">
            <a:gsLst>
              <a:gs pos="60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Gráfico 1" descr="Bolas de Harvey 0% estrutura de tópicos">
            <a:extLst>
              <a:ext uri="{FF2B5EF4-FFF2-40B4-BE49-F238E27FC236}">
                <a16:creationId xmlns:a16="http://schemas.microsoft.com/office/drawing/2014/main" id="{83CF8D92-B3D6-1D86-A490-5C803E33F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22" y="5060807"/>
            <a:ext cx="4703860" cy="4703860"/>
          </a:xfrm>
          <a:prstGeom prst="rect">
            <a:avLst/>
          </a:prstGeom>
        </p:spPr>
      </p:pic>
      <p:pic>
        <p:nvPicPr>
          <p:cNvPr id="4" name="Gráfico 3" descr="Bolas de Harvey 0% estrutura de tópicos">
            <a:extLst>
              <a:ext uri="{FF2B5EF4-FFF2-40B4-BE49-F238E27FC236}">
                <a16:creationId xmlns:a16="http://schemas.microsoft.com/office/drawing/2014/main" id="{F314CE0B-9148-4514-2479-1B4D500A9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1784" y="245186"/>
            <a:ext cx="4703860" cy="470386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66F5AD-DBF6-AAEB-D0BA-B3FB9057FF93}"/>
              </a:ext>
            </a:extLst>
          </p:cNvPr>
          <p:cNvSpPr/>
          <p:nvPr/>
        </p:nvSpPr>
        <p:spPr>
          <a:xfrm>
            <a:off x="10987481" y="3751014"/>
            <a:ext cx="4707674" cy="34781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4700E0-B25F-5B6A-2E96-A7DAD2422516}"/>
              </a:ext>
            </a:extLst>
          </p:cNvPr>
          <p:cNvSpPr/>
          <p:nvPr/>
        </p:nvSpPr>
        <p:spPr>
          <a:xfrm>
            <a:off x="2576543" y="3740573"/>
            <a:ext cx="4427316" cy="3457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43">
            <a:extLst>
              <a:ext uri="{FF2B5EF4-FFF2-40B4-BE49-F238E27FC236}">
                <a16:creationId xmlns:a16="http://schemas.microsoft.com/office/drawing/2014/main" id="{2E8D6E73-E63A-6168-B9D1-A2AF87BA2B1C}"/>
              </a:ext>
            </a:extLst>
          </p:cNvPr>
          <p:cNvSpPr txBox="1"/>
          <p:nvPr/>
        </p:nvSpPr>
        <p:spPr>
          <a:xfrm>
            <a:off x="2707248" y="3954799"/>
            <a:ext cx="407106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Abaixo de 12 °C</a:t>
            </a:r>
          </a:p>
          <a:p>
            <a:r>
              <a:rPr lang="pt-BR" sz="200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Prejudica o</a:t>
            </a:r>
          </a:p>
          <a:p>
            <a:r>
              <a:rPr lang="pt-BR" sz="200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envelhecimento</a:t>
            </a:r>
            <a:br>
              <a:rPr lang="pt-BR" sz="200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pt-BR" sz="200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CaixaDeTexto 44">
            <a:extLst>
              <a:ext uri="{FF2B5EF4-FFF2-40B4-BE49-F238E27FC236}">
                <a16:creationId xmlns:a16="http://schemas.microsoft.com/office/drawing/2014/main" id="{30C77A0B-C8D9-DDC1-A055-8CC148066FA8}"/>
              </a:ext>
            </a:extLst>
          </p:cNvPr>
          <p:cNvSpPr txBox="1"/>
          <p:nvPr/>
        </p:nvSpPr>
        <p:spPr>
          <a:xfrm>
            <a:off x="2705068" y="5477398"/>
            <a:ext cx="43328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Acima de 24 °C</a:t>
            </a:r>
          </a:p>
          <a:p>
            <a:r>
              <a:rPr lang="pt-BR" sz="200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Degradação</a:t>
            </a:r>
            <a:br>
              <a:rPr lang="pt-BR" sz="200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200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vinho</a:t>
            </a:r>
          </a:p>
        </p:txBody>
      </p:sp>
      <p:sp>
        <p:nvSpPr>
          <p:cNvPr id="11" name="CaixaDeTexto 45">
            <a:extLst>
              <a:ext uri="{FF2B5EF4-FFF2-40B4-BE49-F238E27FC236}">
                <a16:creationId xmlns:a16="http://schemas.microsoft.com/office/drawing/2014/main" id="{8CFDE63C-C2BF-CB1C-346F-FEAD571070DB}"/>
              </a:ext>
            </a:extLst>
          </p:cNvPr>
          <p:cNvSpPr txBox="1"/>
          <p:nvPr/>
        </p:nvSpPr>
        <p:spPr>
          <a:xfrm>
            <a:off x="11311259" y="4024125"/>
            <a:ext cx="41654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Abaixo de 50%</a:t>
            </a:r>
          </a:p>
          <a:p>
            <a:r>
              <a:rPr lang="pt-BR" sz="200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Ressecamento</a:t>
            </a:r>
            <a:br>
              <a:rPr lang="pt-BR" sz="200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200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 rolha</a:t>
            </a:r>
          </a:p>
        </p:txBody>
      </p:sp>
      <p:sp>
        <p:nvSpPr>
          <p:cNvPr id="13" name="CaixaDeTexto 48">
            <a:extLst>
              <a:ext uri="{FF2B5EF4-FFF2-40B4-BE49-F238E27FC236}">
                <a16:creationId xmlns:a16="http://schemas.microsoft.com/office/drawing/2014/main" id="{967B27FE-40C0-54CB-77C4-B80C7EA3E791}"/>
              </a:ext>
            </a:extLst>
          </p:cNvPr>
          <p:cNvSpPr txBox="1"/>
          <p:nvPr/>
        </p:nvSpPr>
        <p:spPr>
          <a:xfrm>
            <a:off x="11871067" y="3145678"/>
            <a:ext cx="30562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chemeClr val="bg1"/>
                </a:solidFill>
                <a:latin typeface="Poppins"/>
                <a:cs typeface="Poppins"/>
              </a:rPr>
              <a:t>UMIDADE</a:t>
            </a:r>
            <a:endParaRPr lang="pt-BR" sz="4000" b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CaixaDeTexto 49">
            <a:extLst>
              <a:ext uri="{FF2B5EF4-FFF2-40B4-BE49-F238E27FC236}">
                <a16:creationId xmlns:a16="http://schemas.microsoft.com/office/drawing/2014/main" id="{5CC0C53F-C233-029E-FC03-393119248107}"/>
              </a:ext>
            </a:extLst>
          </p:cNvPr>
          <p:cNvSpPr txBox="1"/>
          <p:nvPr/>
        </p:nvSpPr>
        <p:spPr>
          <a:xfrm>
            <a:off x="2729158" y="3141461"/>
            <a:ext cx="405271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b="1">
                <a:solidFill>
                  <a:schemeClr val="bg1"/>
                </a:solidFill>
                <a:latin typeface="Poppins"/>
                <a:cs typeface="Poppins"/>
              </a:rPr>
              <a:t>TEMPERATURA</a:t>
            </a:r>
            <a:endParaRPr lang="pt-BR" sz="4000" b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CaixaDeTexto 46">
            <a:extLst>
              <a:ext uri="{FF2B5EF4-FFF2-40B4-BE49-F238E27FC236}">
                <a16:creationId xmlns:a16="http://schemas.microsoft.com/office/drawing/2014/main" id="{8DAACC6E-6610-5432-64E5-924B61ACCF78}"/>
              </a:ext>
            </a:extLst>
          </p:cNvPr>
          <p:cNvSpPr txBox="1"/>
          <p:nvPr/>
        </p:nvSpPr>
        <p:spPr>
          <a:xfrm>
            <a:off x="11310717" y="5337954"/>
            <a:ext cx="38056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Acima de 60%</a:t>
            </a:r>
          </a:p>
          <a:p>
            <a:r>
              <a:rPr lang="pt-BR" sz="200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Proliferação de</a:t>
            </a:r>
            <a:br>
              <a:rPr lang="pt-BR" sz="200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200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micro-organismos</a:t>
            </a:r>
          </a:p>
        </p:txBody>
      </p:sp>
      <p:sp>
        <p:nvSpPr>
          <p:cNvPr id="19" name="CaixaDeTexto 60">
            <a:extLst>
              <a:ext uri="{FF2B5EF4-FFF2-40B4-BE49-F238E27FC236}">
                <a16:creationId xmlns:a16="http://schemas.microsoft.com/office/drawing/2014/main" id="{E396B19B-A058-792D-29C7-0CEE50CCBEAE}"/>
              </a:ext>
            </a:extLst>
          </p:cNvPr>
          <p:cNvSpPr txBox="1"/>
          <p:nvPr/>
        </p:nvSpPr>
        <p:spPr>
          <a:xfrm>
            <a:off x="179743" y="1199475"/>
            <a:ext cx="182880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000" b="1">
                <a:solidFill>
                  <a:schemeClr val="bg1"/>
                </a:solidFill>
                <a:latin typeface="Poppins"/>
                <a:cs typeface="Poppins"/>
              </a:rPr>
              <a:t>Problema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F8210B4-8AF2-1A96-AEA8-2F1A06E35A7C}"/>
              </a:ext>
            </a:extLst>
          </p:cNvPr>
          <p:cNvSpPr/>
          <p:nvPr/>
        </p:nvSpPr>
        <p:spPr>
          <a:xfrm>
            <a:off x="1460056" y="831788"/>
            <a:ext cx="2655086" cy="2495439"/>
          </a:xfrm>
          <a:prstGeom prst="ellipse">
            <a:avLst/>
          </a:prstGeom>
          <a:gradFill flip="none" rotWithShape="1">
            <a:gsLst>
              <a:gs pos="60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FFA1C40-B5D3-C9B5-428D-3C30EB9F99F8}"/>
              </a:ext>
            </a:extLst>
          </p:cNvPr>
          <p:cNvCxnSpPr>
            <a:cxnSpLocks/>
          </p:cNvCxnSpPr>
          <p:nvPr/>
        </p:nvCxnSpPr>
        <p:spPr>
          <a:xfrm flipH="1">
            <a:off x="4162567" y="8178859"/>
            <a:ext cx="470788" cy="210814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161CFE9-4048-2BEE-63A8-4E31E0072E77}"/>
              </a:ext>
            </a:extLst>
          </p:cNvPr>
          <p:cNvCxnSpPr>
            <a:cxnSpLocks/>
          </p:cNvCxnSpPr>
          <p:nvPr/>
        </p:nvCxnSpPr>
        <p:spPr>
          <a:xfrm flipH="1">
            <a:off x="4633355" y="8264388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C08F9FB-B86C-24EE-C849-B9080290970E}"/>
              </a:ext>
            </a:extLst>
          </p:cNvPr>
          <p:cNvCxnSpPr>
            <a:cxnSpLocks/>
          </p:cNvCxnSpPr>
          <p:nvPr/>
        </p:nvCxnSpPr>
        <p:spPr>
          <a:xfrm flipH="1">
            <a:off x="12389006" y="-229251"/>
            <a:ext cx="470788" cy="210814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CDA7DF7-A880-7F3D-08AC-373F9C58180D}"/>
              </a:ext>
            </a:extLst>
          </p:cNvPr>
          <p:cNvCxnSpPr>
            <a:cxnSpLocks/>
          </p:cNvCxnSpPr>
          <p:nvPr/>
        </p:nvCxnSpPr>
        <p:spPr>
          <a:xfrm flipH="1">
            <a:off x="12859794" y="-143722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361C62E-62F6-82F9-D5FD-83DDD0B4B8AB}"/>
              </a:ext>
            </a:extLst>
          </p:cNvPr>
          <p:cNvSpPr/>
          <p:nvPr/>
        </p:nvSpPr>
        <p:spPr>
          <a:xfrm>
            <a:off x="2039725" y="665379"/>
            <a:ext cx="3209673" cy="3211973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F5370F2-94AC-0346-E9F6-A5847386FA46}"/>
              </a:ext>
            </a:extLst>
          </p:cNvPr>
          <p:cNvCxnSpPr>
            <a:cxnSpLocks/>
          </p:cNvCxnSpPr>
          <p:nvPr/>
        </p:nvCxnSpPr>
        <p:spPr>
          <a:xfrm flipH="1">
            <a:off x="4162567" y="8178859"/>
            <a:ext cx="470788" cy="210814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8C4991B-D991-4D03-7D52-6C89DC33271C}"/>
              </a:ext>
            </a:extLst>
          </p:cNvPr>
          <p:cNvCxnSpPr>
            <a:cxnSpLocks/>
          </p:cNvCxnSpPr>
          <p:nvPr/>
        </p:nvCxnSpPr>
        <p:spPr>
          <a:xfrm flipH="1">
            <a:off x="4633355" y="8264388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775281-295A-D211-03DB-86A522A005FA}"/>
              </a:ext>
            </a:extLst>
          </p:cNvPr>
          <p:cNvCxnSpPr>
            <a:cxnSpLocks/>
          </p:cNvCxnSpPr>
          <p:nvPr/>
        </p:nvCxnSpPr>
        <p:spPr>
          <a:xfrm flipH="1">
            <a:off x="13929888" y="39443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FB85D37-7F26-8D01-87F9-52BE2F7DF716}"/>
              </a:ext>
            </a:extLst>
          </p:cNvPr>
          <p:cNvCxnSpPr>
            <a:cxnSpLocks/>
          </p:cNvCxnSpPr>
          <p:nvPr/>
        </p:nvCxnSpPr>
        <p:spPr>
          <a:xfrm flipH="1">
            <a:off x="14317682" y="0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41670BED-FE80-E8E5-B27A-29B40E57C616}"/>
              </a:ext>
            </a:extLst>
          </p:cNvPr>
          <p:cNvSpPr/>
          <p:nvPr/>
        </p:nvSpPr>
        <p:spPr>
          <a:xfrm>
            <a:off x="2254981" y="1059439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B94F8CC-3225-64D0-76FA-78E32C6E6720}"/>
              </a:ext>
            </a:extLst>
          </p:cNvPr>
          <p:cNvSpPr/>
          <p:nvPr/>
        </p:nvSpPr>
        <p:spPr>
          <a:xfrm>
            <a:off x="14317682" y="1577886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Gráfico 21" descr="Bolas de Harvey 0% estrutura de tópicos">
            <a:extLst>
              <a:ext uri="{FF2B5EF4-FFF2-40B4-BE49-F238E27FC236}">
                <a16:creationId xmlns:a16="http://schemas.microsoft.com/office/drawing/2014/main" id="{EB3DE1E8-580A-EA21-27F8-EA7834A22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0787" y="5959407"/>
            <a:ext cx="4703860" cy="470386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42BC2F3-12E0-5839-0D28-7C4D68C2944B}"/>
              </a:ext>
            </a:extLst>
          </p:cNvPr>
          <p:cNvSpPr txBox="1"/>
          <p:nvPr/>
        </p:nvSpPr>
        <p:spPr>
          <a:xfrm>
            <a:off x="946404" y="4340494"/>
            <a:ext cx="9252093" cy="83500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 de solução</a:t>
            </a: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3FDA876E-AD2D-C415-ED91-D85142B03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0080" y="1556367"/>
            <a:ext cx="6344726" cy="756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6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FD09E43F-017F-E0A5-84AD-422AB2CECBBA}"/>
              </a:ext>
            </a:extLst>
          </p:cNvPr>
          <p:cNvSpPr/>
          <p:nvPr/>
        </p:nvSpPr>
        <p:spPr>
          <a:xfrm>
            <a:off x="1796969" y="420275"/>
            <a:ext cx="3209673" cy="3211973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97D199B-4195-C8DC-F9D3-D31F9BD27D16}"/>
              </a:ext>
            </a:extLst>
          </p:cNvPr>
          <p:cNvCxnSpPr>
            <a:cxnSpLocks/>
          </p:cNvCxnSpPr>
          <p:nvPr/>
        </p:nvCxnSpPr>
        <p:spPr>
          <a:xfrm flipH="1">
            <a:off x="4162567" y="8178859"/>
            <a:ext cx="470788" cy="210814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12C8CEB-5F1E-DEE0-757C-7F82BC10D821}"/>
              </a:ext>
            </a:extLst>
          </p:cNvPr>
          <p:cNvCxnSpPr>
            <a:cxnSpLocks/>
          </p:cNvCxnSpPr>
          <p:nvPr/>
        </p:nvCxnSpPr>
        <p:spPr>
          <a:xfrm flipH="1">
            <a:off x="4633355" y="8264388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4424E5B-CA1E-AD43-531C-3FA186360145}"/>
              </a:ext>
            </a:extLst>
          </p:cNvPr>
          <p:cNvCxnSpPr>
            <a:cxnSpLocks/>
          </p:cNvCxnSpPr>
          <p:nvPr/>
        </p:nvCxnSpPr>
        <p:spPr>
          <a:xfrm flipH="1">
            <a:off x="13929888" y="39443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95F22CF-A2D2-07F8-74CC-6658440DD724}"/>
              </a:ext>
            </a:extLst>
          </p:cNvPr>
          <p:cNvCxnSpPr>
            <a:cxnSpLocks/>
          </p:cNvCxnSpPr>
          <p:nvPr/>
        </p:nvCxnSpPr>
        <p:spPr>
          <a:xfrm flipH="1">
            <a:off x="14317682" y="0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622712B-EB18-C436-D1C4-8875DA931C00}"/>
              </a:ext>
            </a:extLst>
          </p:cNvPr>
          <p:cNvSpPr/>
          <p:nvPr/>
        </p:nvSpPr>
        <p:spPr>
          <a:xfrm>
            <a:off x="2012225" y="814335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F83D3BD-740B-0DD0-A8A7-93634D92C402}"/>
              </a:ext>
            </a:extLst>
          </p:cNvPr>
          <p:cNvSpPr/>
          <p:nvPr/>
        </p:nvSpPr>
        <p:spPr>
          <a:xfrm>
            <a:off x="14317682" y="1577886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Gráfico 21" descr="Bolas de Harvey 0% estrutura de tópicos">
            <a:extLst>
              <a:ext uri="{FF2B5EF4-FFF2-40B4-BE49-F238E27FC236}">
                <a16:creationId xmlns:a16="http://schemas.microsoft.com/office/drawing/2014/main" id="{B76848C0-AC12-164F-D04F-49C0D890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217" y="5622573"/>
            <a:ext cx="4703860" cy="470386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42BC2F3-12E0-5839-0D28-7C4D68C2944B}"/>
              </a:ext>
            </a:extLst>
          </p:cNvPr>
          <p:cNvSpPr txBox="1"/>
          <p:nvPr/>
        </p:nvSpPr>
        <p:spPr>
          <a:xfrm>
            <a:off x="946404" y="946404"/>
            <a:ext cx="9252093" cy="422909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 de solução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6A7F1E73-B32E-DABF-BFFD-40E607851C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423" y="1556367"/>
            <a:ext cx="6301006" cy="756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4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1E937014-EB8D-C90C-C826-11A4B6DF90A3}"/>
              </a:ext>
            </a:extLst>
          </p:cNvPr>
          <p:cNvSpPr txBox="1"/>
          <p:nvPr/>
        </p:nvSpPr>
        <p:spPr>
          <a:xfrm>
            <a:off x="10047884" y="4195386"/>
            <a:ext cx="9512478" cy="414123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Site institucional</a:t>
            </a:r>
          </a:p>
        </p:txBody>
      </p:sp>
      <p:pic>
        <p:nvPicPr>
          <p:cNvPr id="15" name="Gráfico 14" descr="Internet com preenchimento sólido">
            <a:extLst>
              <a:ext uri="{FF2B5EF4-FFF2-40B4-BE49-F238E27FC236}">
                <a16:creationId xmlns:a16="http://schemas.microsoft.com/office/drawing/2014/main" id="{45987603-C061-9994-9FA1-C2506EC60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114" y="1873230"/>
            <a:ext cx="6201155" cy="6201155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0A0C3BB0-B714-EE8B-0C30-C3CDD6567C9E}"/>
              </a:ext>
            </a:extLst>
          </p:cNvPr>
          <p:cNvSpPr/>
          <p:nvPr/>
        </p:nvSpPr>
        <p:spPr>
          <a:xfrm>
            <a:off x="496313" y="1365466"/>
            <a:ext cx="3209673" cy="3211973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CC82F04-8F2E-0753-FC9E-5FF45C2E4746}"/>
              </a:ext>
            </a:extLst>
          </p:cNvPr>
          <p:cNvCxnSpPr>
            <a:cxnSpLocks/>
          </p:cNvCxnSpPr>
          <p:nvPr/>
        </p:nvCxnSpPr>
        <p:spPr>
          <a:xfrm flipH="1">
            <a:off x="4162567" y="8178859"/>
            <a:ext cx="470788" cy="210814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C786F18-98D4-38FB-A977-65760185F137}"/>
              </a:ext>
            </a:extLst>
          </p:cNvPr>
          <p:cNvCxnSpPr>
            <a:cxnSpLocks/>
          </p:cNvCxnSpPr>
          <p:nvPr/>
        </p:nvCxnSpPr>
        <p:spPr>
          <a:xfrm flipH="1">
            <a:off x="4633355" y="8264388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D7DB7EB-5283-E641-71D0-1BB29DC20C20}"/>
              </a:ext>
            </a:extLst>
          </p:cNvPr>
          <p:cNvCxnSpPr>
            <a:cxnSpLocks/>
          </p:cNvCxnSpPr>
          <p:nvPr/>
        </p:nvCxnSpPr>
        <p:spPr>
          <a:xfrm flipH="1">
            <a:off x="13929888" y="39443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2AE62AE-4ECE-CB90-0C0D-C46E4BF0030B}"/>
              </a:ext>
            </a:extLst>
          </p:cNvPr>
          <p:cNvCxnSpPr>
            <a:cxnSpLocks/>
          </p:cNvCxnSpPr>
          <p:nvPr/>
        </p:nvCxnSpPr>
        <p:spPr>
          <a:xfrm flipH="1">
            <a:off x="14317682" y="0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EC002D53-86C5-4E63-5C1D-DCCD65F52F4B}"/>
              </a:ext>
            </a:extLst>
          </p:cNvPr>
          <p:cNvSpPr/>
          <p:nvPr/>
        </p:nvSpPr>
        <p:spPr>
          <a:xfrm>
            <a:off x="711569" y="1759526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F85E1CB-5495-0015-E249-17071D3AEDE7}"/>
              </a:ext>
            </a:extLst>
          </p:cNvPr>
          <p:cNvSpPr/>
          <p:nvPr/>
        </p:nvSpPr>
        <p:spPr>
          <a:xfrm>
            <a:off x="14317682" y="1577886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Bolas de Harvey 0% estrutura de tópicos">
            <a:extLst>
              <a:ext uri="{FF2B5EF4-FFF2-40B4-BE49-F238E27FC236}">
                <a16:creationId xmlns:a16="http://schemas.microsoft.com/office/drawing/2014/main" id="{1BC91AFB-31D7-B814-413A-175E26500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71183" y="5232599"/>
            <a:ext cx="4703860" cy="47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4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F54E2EF-A5CE-6D82-06F9-54C2F920E788}"/>
              </a:ext>
            </a:extLst>
          </p:cNvPr>
          <p:cNvSpPr/>
          <p:nvPr/>
        </p:nvSpPr>
        <p:spPr>
          <a:xfrm>
            <a:off x="496313" y="1365466"/>
            <a:ext cx="3209673" cy="3211973"/>
          </a:xfrm>
          <a:prstGeom prst="ellips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71041E-3A1A-2077-C4E2-19BB7D706CD7}"/>
              </a:ext>
            </a:extLst>
          </p:cNvPr>
          <p:cNvCxnSpPr>
            <a:cxnSpLocks/>
          </p:cNvCxnSpPr>
          <p:nvPr/>
        </p:nvCxnSpPr>
        <p:spPr>
          <a:xfrm flipH="1">
            <a:off x="4162567" y="8178859"/>
            <a:ext cx="470788" cy="2108141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EF1B53C-5E20-FD8A-74B9-F08C5AE65937}"/>
              </a:ext>
            </a:extLst>
          </p:cNvPr>
          <p:cNvCxnSpPr>
            <a:cxnSpLocks/>
          </p:cNvCxnSpPr>
          <p:nvPr/>
        </p:nvCxnSpPr>
        <p:spPr>
          <a:xfrm flipH="1">
            <a:off x="4633355" y="8264388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27D4355-1439-04DE-E05F-17A1AE835AB6}"/>
              </a:ext>
            </a:extLst>
          </p:cNvPr>
          <p:cNvCxnSpPr>
            <a:cxnSpLocks/>
          </p:cNvCxnSpPr>
          <p:nvPr/>
        </p:nvCxnSpPr>
        <p:spPr>
          <a:xfrm flipH="1">
            <a:off x="13929888" y="39443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B60D6BE-CBBB-BBA1-E56C-35F599819C9B}"/>
              </a:ext>
            </a:extLst>
          </p:cNvPr>
          <p:cNvCxnSpPr>
            <a:cxnSpLocks/>
          </p:cNvCxnSpPr>
          <p:nvPr/>
        </p:nvCxnSpPr>
        <p:spPr>
          <a:xfrm flipH="1">
            <a:off x="14317682" y="0"/>
            <a:ext cx="387794" cy="2022612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B1DFE301-8535-C2ED-05D2-FEE8377EF408}"/>
              </a:ext>
            </a:extLst>
          </p:cNvPr>
          <p:cNvSpPr/>
          <p:nvPr/>
        </p:nvSpPr>
        <p:spPr>
          <a:xfrm>
            <a:off x="711569" y="1759526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4F0E97F-5BF6-960F-CFE7-CA2790FC3947}"/>
              </a:ext>
            </a:extLst>
          </p:cNvPr>
          <p:cNvSpPr/>
          <p:nvPr/>
        </p:nvSpPr>
        <p:spPr>
          <a:xfrm>
            <a:off x="14317682" y="1577886"/>
            <a:ext cx="2655086" cy="2495439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shade val="30000"/>
                  <a:satMod val="115000"/>
                  <a:lumMod val="99000"/>
                  <a:alpha val="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áfico 18" descr="Bolas de Harvey 0% estrutura de tópicos">
            <a:extLst>
              <a:ext uri="{FF2B5EF4-FFF2-40B4-BE49-F238E27FC236}">
                <a16:creationId xmlns:a16="http://schemas.microsoft.com/office/drawing/2014/main" id="{F3E97BBF-148C-932E-D597-73BB4A8BB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1183" y="5232599"/>
            <a:ext cx="4703860" cy="4703860"/>
          </a:xfrm>
          <a:prstGeom prst="rect">
            <a:avLst/>
          </a:prstGeom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1E937014-EB8D-C90C-C826-11A4B6DF90A3}"/>
              </a:ext>
            </a:extLst>
          </p:cNvPr>
          <p:cNvSpPr txBox="1"/>
          <p:nvPr/>
        </p:nvSpPr>
        <p:spPr>
          <a:xfrm>
            <a:off x="946404" y="946404"/>
            <a:ext cx="9252093" cy="422909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518FF35C-F1F2-1D73-BF09-B6C67CA34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82" y="2066021"/>
            <a:ext cx="6201155" cy="62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D1BD6A797FA429AD32DD54426A246" ma:contentTypeVersion="3" ma:contentTypeDescription="Create a new document." ma:contentTypeScope="" ma:versionID="9629bdf756c000fe2d4f23082a2834c2">
  <xsd:schema xmlns:xsd="http://www.w3.org/2001/XMLSchema" xmlns:xs="http://www.w3.org/2001/XMLSchema" xmlns:p="http://schemas.microsoft.com/office/2006/metadata/properties" xmlns:ns3="d029c515-0698-44b3-a257-13b9aeaa6222" targetNamespace="http://schemas.microsoft.com/office/2006/metadata/properties" ma:root="true" ma:fieldsID="2bda370366fa939e0952fb34323ee6d3" ns3:_="">
    <xsd:import namespace="d029c515-0698-44b3-a257-13b9aeaa62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9c515-0698-44b3-a257-13b9aeaa6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8FBB9E-FC5B-402B-8C91-6C79BAACCD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ADF216-1675-4B9C-B9BA-B92F6432F644}">
  <ds:schemaRefs>
    <ds:schemaRef ds:uri="d029c515-0698-44b3-a257-13b9aeaa62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1A8A5B-4C4A-4F24-BC5C-9FEF638519B1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d029c515-0698-44b3-a257-13b9aeaa6222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0</TotalTime>
  <Words>129</Words>
  <Application>Microsoft Office PowerPoint</Application>
  <PresentationFormat>Personalizar</PresentationFormat>
  <Paragraphs>41</Paragraphs>
  <Slides>13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Poppins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1</dc:title>
  <dc:creator>Luma</dc:creator>
  <cp:lastModifiedBy>LUMA SANTOS DE SOUZA .</cp:lastModifiedBy>
  <cp:revision>2</cp:revision>
  <dcterms:created xsi:type="dcterms:W3CDTF">2006-08-16T00:00:00Z</dcterms:created>
  <dcterms:modified xsi:type="dcterms:W3CDTF">2023-06-05T23:30:20Z</dcterms:modified>
  <dc:identifier>DAFdOPm0f1I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0x010100304D1BD6A797FA429AD32DD54426A246</vt:lpwstr>
  </property>
</Properties>
</file>