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1" r:id="rId3"/>
    <p:sldId id="272" r:id="rId4"/>
    <p:sldId id="257" r:id="rId5"/>
    <p:sldId id="258" r:id="rId6"/>
    <p:sldId id="259" r:id="rId7"/>
    <p:sldId id="260" r:id="rId8"/>
    <p:sldId id="262" r:id="rId9"/>
    <p:sldId id="273" r:id="rId10"/>
    <p:sldId id="261" r:id="rId11"/>
    <p:sldId id="264" r:id="rId12"/>
    <p:sldId id="267" r:id="rId13"/>
    <p:sldId id="268" r:id="rId14"/>
    <p:sldId id="270" r:id="rId15"/>
    <p:sldId id="269" r:id="rId16"/>
    <p:sldId id="266" r:id="rId17"/>
    <p:sldId id="274" r:id="rId18"/>
    <p:sldId id="265" r:id="rId19"/>
    <p:sldId id="263" r:id="rId20"/>
    <p:sldId id="275" r:id="rId21"/>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4044" autoAdjust="0"/>
    <p:restoredTop sz="50412" autoAdjust="0"/>
  </p:normalViewPr>
  <p:slideViewPr>
    <p:cSldViewPr>
      <p:cViewPr>
        <p:scale>
          <a:sx n="75" d="100"/>
          <a:sy n="75" d="100"/>
        </p:scale>
        <p:origin x="-558" y="546"/>
      </p:cViewPr>
      <p:guideLst>
        <p:guide orient="horz" pos="2160"/>
        <p:guide pos="2880"/>
      </p:guideLst>
    </p:cSldViewPr>
  </p:slideViewPr>
  <p:outlineViewPr>
    <p:cViewPr>
      <p:scale>
        <a:sx n="33" d="100"/>
        <a:sy n="33" d="100"/>
      </p:scale>
      <p:origin x="0" y="43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F23AB-C847-4667-90C1-8E7B707AE4C0}" type="datetimeFigureOut">
              <a:rPr lang="nl-BE" smtClean="0"/>
              <a:t>20/08/2014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77DD58-0888-4DED-BA01-09D4D7FCF701}" type="slidenum">
              <a:rPr lang="nl-BE" smtClean="0"/>
              <a:t>‹#›</a:t>
            </a:fld>
            <a:endParaRPr lang="nl-BE"/>
          </a:p>
        </p:txBody>
      </p:sp>
    </p:spTree>
    <p:extLst>
      <p:ext uri="{BB962C8B-B14F-4D97-AF65-F5344CB8AC3E}">
        <p14:creationId xmlns:p14="http://schemas.microsoft.com/office/powerpoint/2010/main" val="1866000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Wat</a:t>
            </a:r>
            <a:r>
              <a:rPr lang="nl-BE" baseline="0" dirty="0" smtClean="0"/>
              <a:t> is Clean Code is de eerste logische vraag die men wellicht stelt. Maar het is meteen ook een moeilijke vraag, die niet gemakkelijk te beantwoorden is. Voor elke programmeur wil “propere code” namelijk iets anders zeggen... </a:t>
            </a:r>
          </a:p>
          <a:p>
            <a:endParaRPr lang="nl-BE" baseline="0" dirty="0" smtClean="0"/>
          </a:p>
          <a:p>
            <a:r>
              <a:rPr lang="nl-BE" baseline="0" dirty="0" smtClean="0"/>
              <a:t>We gaan die vraag daarom eventjes links laten liggen.</a:t>
            </a:r>
          </a:p>
          <a:p>
            <a:endParaRPr lang="nl-BE" baseline="0" dirty="0" smtClean="0"/>
          </a:p>
          <a:p>
            <a:r>
              <a:rPr lang="nl-BE" baseline="0" dirty="0" smtClean="0"/>
              <a:t>Een betere vraag die men kan stellen is .... (volgende dia)</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4</a:t>
            </a:fld>
            <a:endParaRPr lang="nl-BE"/>
          </a:p>
        </p:txBody>
      </p:sp>
    </p:spTree>
    <p:extLst>
      <p:ext uri="{BB962C8B-B14F-4D97-AF65-F5344CB8AC3E}">
        <p14:creationId xmlns:p14="http://schemas.microsoft.com/office/powerpoint/2010/main" val="3515279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smtClean="0"/>
              <a:t>Law</a:t>
            </a:r>
            <a:r>
              <a:rPr lang="nl-BE" dirty="0" smtClean="0"/>
              <a:t> of Demeter != </a:t>
            </a:r>
            <a:r>
              <a:rPr lang="nl-BE" dirty="0" err="1" smtClean="0"/>
              <a:t>chaining</a:t>
            </a:r>
            <a:r>
              <a:rPr lang="nl-BE" baseline="0" dirty="0" smtClean="0"/>
              <a:t> of </a:t>
            </a:r>
            <a:r>
              <a:rPr lang="nl-BE" baseline="0" dirty="0" err="1" smtClean="0"/>
              <a:t>methods</a:t>
            </a:r>
            <a:r>
              <a:rPr lang="nl-BE" baseline="0" dirty="0" smtClean="0"/>
              <a:t> ! (bv. </a:t>
            </a:r>
            <a:r>
              <a:rPr lang="nl-BE" baseline="0" dirty="0" err="1" smtClean="0"/>
              <a:t>Moq</a:t>
            </a:r>
            <a:r>
              <a:rPr lang="nl-BE" baseline="0" dirty="0" smtClean="0"/>
              <a:t>). Het gaat hier immers om hetzelfde object !</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14</a:t>
            </a:fld>
            <a:endParaRPr lang="nl-BE"/>
          </a:p>
        </p:txBody>
      </p:sp>
    </p:spTree>
    <p:extLst>
      <p:ext uri="{BB962C8B-B14F-4D97-AF65-F5344CB8AC3E}">
        <p14:creationId xmlns:p14="http://schemas.microsoft.com/office/powerpoint/2010/main" val="3645434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l-BE" dirty="0" smtClean="0"/>
              <a:t>Waarom</a:t>
            </a:r>
            <a:r>
              <a:rPr lang="nl-BE" baseline="0" dirty="0" smtClean="0"/>
              <a:t> :</a:t>
            </a:r>
          </a:p>
          <a:p>
            <a:pPr marL="628650" lvl="1" indent="-171450">
              <a:buFontTx/>
              <a:buChar char="-"/>
            </a:pPr>
            <a:r>
              <a:rPr lang="nl-BE" dirty="0" smtClean="0"/>
              <a:t>Hoofdredenen</a:t>
            </a:r>
            <a:r>
              <a:rPr lang="nl-BE" baseline="0" dirty="0" smtClean="0"/>
              <a:t> : </a:t>
            </a:r>
          </a:p>
          <a:p>
            <a:pPr marL="1085850" lvl="2" indent="-171450">
              <a:buFontTx/>
              <a:buChar char="-"/>
            </a:pPr>
            <a:r>
              <a:rPr lang="nl-BE" dirty="0" smtClean="0"/>
              <a:t>Veiligheidsnet</a:t>
            </a:r>
            <a:r>
              <a:rPr lang="nl-BE" baseline="0" dirty="0" smtClean="0"/>
              <a:t> voor code (1</a:t>
            </a:r>
            <a:r>
              <a:rPr lang="nl-BE" baseline="30000" dirty="0" smtClean="0"/>
              <a:t>e</a:t>
            </a:r>
            <a:r>
              <a:rPr lang="nl-BE" baseline="0" dirty="0" smtClean="0"/>
              <a:t> client)</a:t>
            </a:r>
          </a:p>
          <a:p>
            <a:pPr marL="1085850" lvl="2" indent="-171450">
              <a:buFontTx/>
              <a:buChar char="-"/>
            </a:pPr>
            <a:r>
              <a:rPr lang="nl-BE" baseline="0" dirty="0" smtClean="0"/>
              <a:t>Efficiëntie (</a:t>
            </a:r>
            <a:r>
              <a:rPr lang="nl-BE" baseline="0" dirty="0" err="1" smtClean="0"/>
              <a:t>bvb</a:t>
            </a:r>
            <a:r>
              <a:rPr lang="nl-BE" baseline="0" dirty="0" smtClean="0"/>
              <a:t>. tijdwinst) opsporen bugs (zie demo)</a:t>
            </a:r>
          </a:p>
          <a:p>
            <a:pPr marL="628650" lvl="1" indent="-171450">
              <a:buFontTx/>
              <a:buChar char="-"/>
            </a:pPr>
            <a:r>
              <a:rPr lang="nl-BE" baseline="0" dirty="0" smtClean="0"/>
              <a:t>Positieve neven-effecten :</a:t>
            </a:r>
          </a:p>
          <a:p>
            <a:pPr marL="1085850" lvl="2" indent="-171450">
              <a:buFontTx/>
              <a:buChar char="-"/>
            </a:pPr>
            <a:r>
              <a:rPr lang="nl-BE" baseline="0" dirty="0" smtClean="0"/>
              <a:t>Documentatie van code !</a:t>
            </a:r>
          </a:p>
          <a:p>
            <a:pPr marL="1085850" lvl="2" indent="-171450">
              <a:buFontTx/>
              <a:buChar char="-"/>
            </a:pPr>
            <a:r>
              <a:rPr lang="nl-BE" baseline="0" dirty="0" smtClean="0"/>
              <a:t>Verlaagt de drempel om productie-code aan te passen (code wordt flexibel &amp; agile)</a:t>
            </a:r>
            <a:endParaRPr lang="nl-BE" dirty="0" smtClean="0"/>
          </a:p>
          <a:p>
            <a:pPr marL="171450" indent="-171450">
              <a:buFontTx/>
              <a:buChar char="-"/>
            </a:pPr>
            <a:r>
              <a:rPr lang="nl-BE" dirty="0" smtClean="0"/>
              <a:t>Mocking</a:t>
            </a:r>
            <a:r>
              <a:rPr lang="nl-BE" baseline="0" dirty="0" smtClean="0"/>
              <a:t> mogelijk door :</a:t>
            </a:r>
          </a:p>
          <a:p>
            <a:pPr marL="628650" lvl="1" indent="-171450">
              <a:buFontTx/>
              <a:buChar char="-"/>
            </a:pPr>
            <a:r>
              <a:rPr lang="nl-BE" baseline="0" dirty="0" smtClean="0"/>
              <a:t>Implementeren van Interface</a:t>
            </a:r>
          </a:p>
          <a:p>
            <a:pPr marL="628650" lvl="1" indent="-171450">
              <a:buFontTx/>
              <a:buChar char="-"/>
            </a:pPr>
            <a:r>
              <a:rPr lang="nl-BE" baseline="0" dirty="0" smtClean="0"/>
              <a:t>“virtual” maken van public members</a:t>
            </a:r>
          </a:p>
          <a:p>
            <a:pPr marL="171450" lvl="0" indent="-171450">
              <a:buFontTx/>
              <a:buChar char="-"/>
            </a:pPr>
            <a:r>
              <a:rPr lang="nl-BE" baseline="0" dirty="0" smtClean="0"/>
              <a:t>Goed nieuws :</a:t>
            </a:r>
          </a:p>
          <a:p>
            <a:pPr marL="628650" lvl="1" indent="-171450">
              <a:buFontTx/>
              <a:buChar char="-"/>
            </a:pPr>
            <a:r>
              <a:rPr lang="nl-BE" baseline="0" dirty="0" smtClean="0"/>
              <a:t>Mocking niet nodig voor simpele DTO’s</a:t>
            </a:r>
          </a:p>
          <a:p>
            <a:pPr marL="628650" lvl="1" indent="-171450">
              <a:buFontTx/>
              <a:buChar char="-"/>
            </a:pPr>
            <a:r>
              <a:rPr lang="nl-BE" baseline="0" dirty="0" smtClean="0"/>
              <a:t>Van POCO’s die aangeleverd worden via NHibernate zijn de members al “virtual”</a:t>
            </a:r>
          </a:p>
        </p:txBody>
      </p:sp>
      <p:sp>
        <p:nvSpPr>
          <p:cNvPr id="4" name="Slide Number Placeholder 3"/>
          <p:cNvSpPr>
            <a:spLocks noGrp="1"/>
          </p:cNvSpPr>
          <p:nvPr>
            <p:ph type="sldNum" sz="quarter" idx="10"/>
          </p:nvPr>
        </p:nvSpPr>
        <p:spPr/>
        <p:txBody>
          <a:bodyPr/>
          <a:lstStyle/>
          <a:p>
            <a:fld id="{4277DD58-0888-4DED-BA01-09D4D7FCF701}" type="slidenum">
              <a:rPr lang="nl-BE" smtClean="0"/>
              <a:t>15</a:t>
            </a:fld>
            <a:endParaRPr lang="nl-BE"/>
          </a:p>
        </p:txBody>
      </p:sp>
    </p:spTree>
    <p:extLst>
      <p:ext uri="{BB962C8B-B14F-4D97-AF65-F5344CB8AC3E}">
        <p14:creationId xmlns:p14="http://schemas.microsoft.com/office/powerpoint/2010/main" val="354092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ReSharper</a:t>
            </a:r>
            <a:r>
              <a:rPr lang="nl-BE" baseline="0" dirty="0" smtClean="0"/>
              <a:t> is ongelooflijk nuttig en betrouwbaar, maar je moet niet altijd alle suggesties volgen die ReSharper voorstelt. Soms stelt de tool iets voor om een bepaald fragment korter en beknopter te schrijven.</a:t>
            </a:r>
          </a:p>
          <a:p>
            <a:endParaRPr lang="nl-BE" baseline="0" dirty="0" smtClean="0"/>
          </a:p>
          <a:p>
            <a:r>
              <a:rPr lang="nl-BE" baseline="0" dirty="0" smtClean="0"/>
              <a:t>Dan moet je de vraag stellen : vergroot dit de leesbaarheid, of verkleint die daardoor ? Als de begrijpbaarheid verkleint, moet je NIET op de suggestie van ReSharper ingaan !</a:t>
            </a:r>
          </a:p>
          <a:p>
            <a:endParaRPr lang="nl-BE" baseline="0" dirty="0" smtClean="0"/>
          </a:p>
          <a:p>
            <a:r>
              <a:rPr lang="nl-BE" baseline="0" smtClean="0"/>
              <a:t>(demo</a:t>
            </a:r>
            <a:r>
              <a:rPr lang="nl-BE" baseline="0" dirty="0" smtClean="0"/>
              <a:t>)</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16</a:t>
            </a:fld>
            <a:endParaRPr lang="nl-BE"/>
          </a:p>
        </p:txBody>
      </p:sp>
    </p:spTree>
    <p:extLst>
      <p:ext uri="{BB962C8B-B14F-4D97-AF65-F5344CB8AC3E}">
        <p14:creationId xmlns:p14="http://schemas.microsoft.com/office/powerpoint/2010/main" val="2314566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u="sng" dirty="0" smtClean="0"/>
              <a:t>Comments</a:t>
            </a:r>
            <a:r>
              <a:rPr lang="nl-BE" dirty="0" smtClean="0"/>
              <a:t> kan je vermijden door je</a:t>
            </a:r>
            <a:r>
              <a:rPr lang="nl-BE" baseline="0" dirty="0" smtClean="0"/>
              <a:t> klassen en functies een goede naam te geven.</a:t>
            </a:r>
          </a:p>
          <a:p>
            <a:r>
              <a:rPr lang="nl-BE" baseline="0" dirty="0" smtClean="0"/>
              <a:t>Een goede naam kan je maar bedenken als de klasse of functie maar 1 ding doet (Single Responsability Principe)</a:t>
            </a:r>
          </a:p>
          <a:p>
            <a:r>
              <a:rPr lang="nl-BE" baseline="0" dirty="0" smtClean="0"/>
              <a:t>Door een klasse of functie maar 1 ding te laten doen vermijd je duplicatie van code (Don’t Repeat Yourself)</a:t>
            </a:r>
          </a:p>
          <a:p>
            <a:r>
              <a:rPr lang="nl-BE" baseline="0" dirty="0" smtClean="0"/>
              <a:t>Een klasse of functie met SRP kan goed ge-Unit-Test worden.</a:t>
            </a:r>
          </a:p>
          <a:p>
            <a:r>
              <a:rPr lang="nl-BE" baseline="0" dirty="0" smtClean="0"/>
              <a:t>Unit Testen vereist Inversion Of Control (bv. Dependency Injection).</a:t>
            </a:r>
          </a:p>
          <a:p>
            <a:endParaRPr lang="nl-BE" baseline="0" dirty="0" smtClean="0"/>
          </a:p>
        </p:txBody>
      </p:sp>
      <p:sp>
        <p:nvSpPr>
          <p:cNvPr id="4" name="Slide Number Placeholder 3"/>
          <p:cNvSpPr>
            <a:spLocks noGrp="1"/>
          </p:cNvSpPr>
          <p:nvPr>
            <p:ph type="sldNum" sz="quarter" idx="10"/>
          </p:nvPr>
        </p:nvSpPr>
        <p:spPr/>
        <p:txBody>
          <a:bodyPr/>
          <a:lstStyle/>
          <a:p>
            <a:fld id="{4277DD58-0888-4DED-BA01-09D4D7FCF701}" type="slidenum">
              <a:rPr lang="nl-BE" smtClean="0"/>
              <a:t>18</a:t>
            </a:fld>
            <a:endParaRPr lang="nl-BE"/>
          </a:p>
        </p:txBody>
      </p:sp>
    </p:spTree>
    <p:extLst>
      <p:ext uri="{BB962C8B-B14F-4D97-AF65-F5344CB8AC3E}">
        <p14:creationId xmlns:p14="http://schemas.microsoft.com/office/powerpoint/2010/main" val="3415987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Dat</a:t>
            </a:r>
            <a:r>
              <a:rPr lang="nl-BE" baseline="0" dirty="0" smtClean="0"/>
              <a:t> lijkt een meer gemakkelijke vraag. Het meest voor de hand liggende antwoord is : om bepaalde functionaliteit te bieden aan de gebruiker. </a:t>
            </a:r>
          </a:p>
          <a:p>
            <a:r>
              <a:rPr lang="nl-BE" baseline="0" dirty="0" smtClean="0"/>
              <a:t>Maar wie levert die functionaliteit ? Wie voert al die commando’s en logische beslissingen uit ? Dat is de computer... </a:t>
            </a:r>
          </a:p>
          <a:p>
            <a:endParaRPr lang="nl-BE" baseline="0" dirty="0" smtClean="0"/>
          </a:p>
          <a:p>
            <a:r>
              <a:rPr lang="nl-BE" baseline="0" dirty="0" smtClean="0"/>
              <a:t>De vraag “waarom schrijven we code” is daarom niet specifiek genoeg. De vraag waar het om gaat is... (volgende dia)</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5</a:t>
            </a:fld>
            <a:endParaRPr lang="nl-BE"/>
          </a:p>
        </p:txBody>
      </p:sp>
    </p:spTree>
    <p:extLst>
      <p:ext uri="{BB962C8B-B14F-4D97-AF65-F5344CB8AC3E}">
        <p14:creationId xmlns:p14="http://schemas.microsoft.com/office/powerpoint/2010/main" val="782583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Om de functionaliteit</a:t>
            </a:r>
            <a:r>
              <a:rPr lang="nl-BE" baseline="0" dirty="0" smtClean="0"/>
              <a:t> te leveren, heeft de computer geen nood aan C# of C++ of COBOL of JavaScript. </a:t>
            </a:r>
          </a:p>
          <a:p>
            <a:r>
              <a:rPr lang="nl-BE" baseline="0" dirty="0" smtClean="0"/>
              <a:t>De computer begrijpt enkel binaire code, eentjes en nulletjes.</a:t>
            </a:r>
          </a:p>
          <a:p>
            <a:endParaRPr lang="nl-BE" baseline="0" dirty="0" smtClean="0"/>
          </a:p>
          <a:p>
            <a:r>
              <a:rPr lang="nl-BE" dirty="0" smtClean="0"/>
              <a:t>Waarom gebruiken wij dan een “hogere” taal als C#, C++ of andere ?</a:t>
            </a:r>
          </a:p>
          <a:p>
            <a:endParaRPr lang="nl-BE" dirty="0" smtClean="0"/>
          </a:p>
          <a:p>
            <a:r>
              <a:rPr lang="nl-BE" dirty="0" smtClean="0"/>
              <a:t>Om het </a:t>
            </a:r>
            <a:r>
              <a:rPr lang="nl-BE" b="1" dirty="0" smtClean="0"/>
              <a:t>ons</a:t>
            </a:r>
            <a:r>
              <a:rPr lang="nl-BE" b="0" baseline="0" dirty="0" smtClean="0"/>
              <a:t> als “human being” gemakkelijker te maken ! Door semantische code te gebruiken, proberen wij een business-probleem voor onszelf te omschrijven en op een duidelijke manier een logische oplossing te geven.</a:t>
            </a:r>
          </a:p>
          <a:p>
            <a:endParaRPr lang="nl-BE" b="0" baseline="0" dirty="0" smtClean="0"/>
          </a:p>
          <a:p>
            <a:r>
              <a:rPr lang="nl-BE" b="0" u="sng" baseline="0" dirty="0" smtClean="0"/>
              <a:t>Met andere woorden : wij schrijven C#, C++ of een andere taal NIET voor de computer, maar voor onszelf, en voor andere programmeurs om te communiceren over welk probleem het gaat, en hoe we dat hebben opgelost.</a:t>
            </a:r>
            <a:r>
              <a:rPr lang="nl-BE" b="0" baseline="0" dirty="0" smtClean="0"/>
              <a:t> (Daarom ook dat de Fecher code niet echt geslaagd te noemen is).</a:t>
            </a:r>
          </a:p>
          <a:p>
            <a:endParaRPr lang="nl-BE" b="0" baseline="0" dirty="0" smtClean="0"/>
          </a:p>
          <a:p>
            <a:r>
              <a:rPr lang="nl-BE" b="0" baseline="0" dirty="0" err="1" smtClean="0"/>
              <a:t>Maw</a:t>
            </a:r>
            <a:r>
              <a:rPr lang="nl-BE" b="0" baseline="0" smtClean="0"/>
              <a:t> Code </a:t>
            </a:r>
            <a:r>
              <a:rPr lang="nl-BE" b="0" baseline="0" dirty="0" smtClean="0"/>
              <a:t>= documentatie </a:t>
            </a:r>
          </a:p>
          <a:p>
            <a:endParaRPr lang="nl-BE" b="0" baseline="0" dirty="0" smtClean="0"/>
          </a:p>
          <a:p>
            <a:r>
              <a:rPr lang="nl-BE" b="0" baseline="0" dirty="0" smtClean="0"/>
              <a:t>Maar als we dit als stelling aannemen, moeten we dan de consequenties niet uit trekken ? Moeten we niet proberen zo duidelijk en “proper” mogelijk code te schrijven ?</a:t>
            </a:r>
          </a:p>
        </p:txBody>
      </p:sp>
      <p:sp>
        <p:nvSpPr>
          <p:cNvPr id="4" name="Slide Number Placeholder 3"/>
          <p:cNvSpPr>
            <a:spLocks noGrp="1"/>
          </p:cNvSpPr>
          <p:nvPr>
            <p:ph type="sldNum" sz="quarter" idx="10"/>
          </p:nvPr>
        </p:nvSpPr>
        <p:spPr/>
        <p:txBody>
          <a:bodyPr/>
          <a:lstStyle/>
          <a:p>
            <a:fld id="{4277DD58-0888-4DED-BA01-09D4D7FCF701}" type="slidenum">
              <a:rPr lang="nl-BE" smtClean="0"/>
              <a:t>6</a:t>
            </a:fld>
            <a:endParaRPr lang="nl-BE"/>
          </a:p>
        </p:txBody>
      </p:sp>
    </p:spTree>
    <p:extLst>
      <p:ext uri="{BB962C8B-B14F-4D97-AF65-F5344CB8AC3E}">
        <p14:creationId xmlns:p14="http://schemas.microsoft.com/office/powerpoint/2010/main" val="162947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Ik</a:t>
            </a:r>
            <a:r>
              <a:rPr lang="nl-BE" baseline="0" dirty="0" smtClean="0"/>
              <a:t> sta hier niet als evangelist of prediker. Ik ga niet zeggen hoe je MOET programmeren, enkel maar hoe het KAN. Het is aan ieder om voor zichzelf uit te maken wat hij ervan kan meenemen. Maar alle begin is moeilijk, en in ‘t begin kruipt daar wat meer tijd in. Maar op den duur wordt “proper” coderen een tweede natuur. </a:t>
            </a:r>
          </a:p>
          <a:p>
            <a:r>
              <a:rPr lang="nl-BE" baseline="0" dirty="0" smtClean="0"/>
              <a:t>Het KAN dus </a:t>
            </a:r>
            <a:r>
              <a:rPr lang="nl-BE" baseline="0" dirty="0" err="1" smtClean="0"/>
              <a:t>wèl</a:t>
            </a:r>
            <a:r>
              <a:rPr lang="nl-BE" baseline="0" dirty="0" smtClean="0"/>
              <a:t> !</a:t>
            </a:r>
          </a:p>
          <a:p>
            <a:endParaRPr lang="nl-BE" baseline="0" dirty="0" smtClean="0"/>
          </a:p>
          <a:p>
            <a:r>
              <a:rPr lang="nl-BE" baseline="0" dirty="0" smtClean="0"/>
              <a:t>Ook : “les </a:t>
            </a:r>
            <a:r>
              <a:rPr lang="nl-BE" baseline="0" dirty="0" err="1" smtClean="0"/>
              <a:t>goûts</a:t>
            </a:r>
            <a:r>
              <a:rPr lang="nl-BE" baseline="0" dirty="0" smtClean="0"/>
              <a:t> et les </a:t>
            </a:r>
            <a:r>
              <a:rPr lang="nl-BE" baseline="0" dirty="0" err="1" smtClean="0"/>
              <a:t>couleurs</a:t>
            </a:r>
            <a:r>
              <a:rPr lang="nl-BE" baseline="0" dirty="0" smtClean="0"/>
              <a:t> ne se </a:t>
            </a:r>
            <a:r>
              <a:rPr lang="nl-BE" baseline="0" dirty="0" err="1" smtClean="0"/>
              <a:t>discutent</a:t>
            </a:r>
            <a:r>
              <a:rPr lang="nl-BE" baseline="0" dirty="0" smtClean="0"/>
              <a:t> pas” : iedereen heeft wel zijn/haar manier om code te schrijven en te lezen. </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7</a:t>
            </a:fld>
            <a:endParaRPr lang="nl-BE"/>
          </a:p>
        </p:txBody>
      </p:sp>
    </p:spTree>
    <p:extLst>
      <p:ext uri="{BB962C8B-B14F-4D97-AF65-F5344CB8AC3E}">
        <p14:creationId xmlns:p14="http://schemas.microsoft.com/office/powerpoint/2010/main" val="143636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Veel van</a:t>
            </a:r>
            <a:r>
              <a:rPr lang="nl-BE" baseline="0" dirty="0" smtClean="0"/>
              <a:t> deze voorstelling komt van het boek “Clean Code” door Robert C. Martin. Een absolute aanrader. Een ander boek dat ik wil aanraden is “The Art Of Unit Testing”.</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8</a:t>
            </a:fld>
            <a:endParaRPr lang="nl-BE"/>
          </a:p>
        </p:txBody>
      </p:sp>
    </p:spTree>
    <p:extLst>
      <p:ext uri="{BB962C8B-B14F-4D97-AF65-F5344CB8AC3E}">
        <p14:creationId xmlns:p14="http://schemas.microsoft.com/office/powerpoint/2010/main" val="3797745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Hoe ik code NIET graag lees : als een</a:t>
            </a:r>
            <a:r>
              <a:rPr lang="nl-BE" baseline="0" dirty="0" smtClean="0"/>
              <a:t> “whodunnit”, een misdaadthriller, die je van begin tot eind moet uitlezen om te snappen hoe de vork in de steel zit.</a:t>
            </a:r>
            <a:endParaRPr lang="nl-BE" dirty="0" smtClean="0"/>
          </a:p>
          <a:p>
            <a:endParaRPr lang="nl-BE" dirty="0" smtClean="0"/>
          </a:p>
          <a:p>
            <a:r>
              <a:rPr lang="nl-BE" dirty="0" smtClean="0"/>
              <a:t>Wel als een “How To” tekst, of een handleiding. Dat wil zeggen dat er een soort inhoudstabel</a:t>
            </a:r>
            <a:r>
              <a:rPr lang="nl-BE" baseline="0" dirty="0" smtClean="0"/>
              <a:t> is, of een stappenplan, dat in grote lijnen zegt wat het ding doet. Daarna, als ik dat begrepen heb en nog steeds geïnteresseerd ben, ga ik naar de details kijken.</a:t>
            </a:r>
          </a:p>
          <a:p>
            <a:endParaRPr lang="nl-BE" baseline="0" dirty="0" smtClean="0"/>
          </a:p>
          <a:p>
            <a:r>
              <a:rPr lang="nl-BE" baseline="0" dirty="0" smtClean="0"/>
              <a:t>Voorbeeld : CleanCode_01_Stappenplan</a:t>
            </a:r>
          </a:p>
          <a:p>
            <a:endParaRPr lang="nl-BE" baseline="0" dirty="0" smtClean="0"/>
          </a:p>
          <a:p>
            <a:r>
              <a:rPr lang="nl-BE" baseline="0" dirty="0" smtClean="0"/>
              <a:t>Eerst iets over de code : geschreven in 2005, versie C# 2.0 : dus nog géén Generics, ‘var’s of Linq.</a:t>
            </a:r>
          </a:p>
          <a:p>
            <a:r>
              <a:rPr lang="nl-BE" baseline="0" dirty="0" smtClean="0"/>
              <a:t>In die tijd was ik nog data-georienteerd, ipv object georienteerd. Dit fragment maakte deel uit van een framework dat ik geschreven heb om op een generieke manier met data om te gaan. Daarom heb je FilterFields en DataFields. FilterFields is zoiets als het Query object bij NHibernate.</a:t>
            </a:r>
          </a:p>
          <a:p>
            <a:endParaRPr lang="nl-BE" baseline="0" dirty="0" smtClean="0"/>
          </a:p>
          <a:p>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10</a:t>
            </a:fld>
            <a:endParaRPr lang="nl-BE"/>
          </a:p>
        </p:txBody>
      </p:sp>
    </p:spTree>
    <p:extLst>
      <p:ext uri="{BB962C8B-B14F-4D97-AF65-F5344CB8AC3E}">
        <p14:creationId xmlns:p14="http://schemas.microsoft.com/office/powerpoint/2010/main" val="2451661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Comments</a:t>
            </a:r>
            <a:r>
              <a:rPr lang="nl-BE" baseline="0" dirty="0" smtClean="0"/>
              <a:t> zijn EVIL ! </a:t>
            </a:r>
          </a:p>
          <a:p>
            <a:endParaRPr lang="nl-BE" baseline="0" dirty="0" smtClean="0"/>
          </a:p>
          <a:p>
            <a:r>
              <a:rPr lang="nl-BE" baseline="0" dirty="0" smtClean="0"/>
              <a:t>Omdat ze, eens ze geschreven zijn, bijna nooit meer worden aangepast of verwijderd. </a:t>
            </a:r>
          </a:p>
          <a:p>
            <a:r>
              <a:rPr lang="nl-BE" baseline="0" dirty="0" smtClean="0"/>
              <a:t>Als de code wijzigt, geven ze dus valse informatie ! Beter géén dan valse informatie.</a:t>
            </a:r>
          </a:p>
          <a:p>
            <a:endParaRPr lang="nl-BE" baseline="0" dirty="0" smtClean="0"/>
          </a:p>
          <a:p>
            <a:r>
              <a:rPr lang="nl-BE" baseline="0" dirty="0" smtClean="0"/>
              <a:t>Comments zijn te vermijden door :</a:t>
            </a:r>
          </a:p>
          <a:p>
            <a:pPr marL="171450" indent="-171450">
              <a:buFontTx/>
              <a:buChar char="-"/>
            </a:pPr>
            <a:r>
              <a:rPr lang="nl-BE" baseline="0" dirty="0" smtClean="0"/>
              <a:t>Je functie te refactoren in kleinere functies</a:t>
            </a:r>
          </a:p>
          <a:p>
            <a:pPr marL="171450" indent="-171450">
              <a:buFontTx/>
              <a:buChar char="-"/>
            </a:pPr>
            <a:r>
              <a:rPr lang="nl-BE" baseline="0" dirty="0" smtClean="0"/>
              <a:t>Een goede naam aan je functies of klasse te geven</a:t>
            </a:r>
          </a:p>
          <a:p>
            <a:pPr marL="171450" indent="-171450">
              <a:buFontTx/>
              <a:buChar char="-"/>
            </a:pPr>
            <a:endParaRPr lang="nl-BE" baseline="0" dirty="0" smtClean="0"/>
          </a:p>
          <a:p>
            <a:pPr marL="0" indent="0">
              <a:buFontTx/>
              <a:buNone/>
            </a:pPr>
            <a:r>
              <a:rPr lang="nl-BE" dirty="0" smtClean="0"/>
              <a:t>Voorbeeld</a:t>
            </a:r>
            <a:r>
              <a:rPr lang="nl-BE" baseline="0" dirty="0" smtClean="0"/>
              <a:t> : CleanCode_02_Comment</a:t>
            </a:r>
          </a:p>
          <a:p>
            <a:pPr marL="0" indent="0">
              <a:buFontTx/>
              <a:buNone/>
            </a:pPr>
            <a:endParaRPr lang="nl-BE" baseline="0" dirty="0" smtClean="0"/>
          </a:p>
          <a:p>
            <a:pPr marL="0" indent="0">
              <a:buFontTx/>
              <a:buNone/>
            </a:pPr>
            <a:r>
              <a:rPr lang="nl-BE" baseline="0" dirty="0" smtClean="0"/>
              <a:t>Niet elke commentaar is slecht, er bestaat ook goeie commentaar, maar enkel in welbepaalde gevallen. </a:t>
            </a:r>
          </a:p>
          <a:p>
            <a:pPr marL="0" indent="0">
              <a:buFontTx/>
              <a:buNone/>
            </a:pPr>
            <a:r>
              <a:rPr lang="nl-BE" baseline="0" dirty="0" smtClean="0"/>
              <a:t>Bijvoorbeeld : </a:t>
            </a:r>
          </a:p>
          <a:p>
            <a:pPr marL="171450" indent="-171450">
              <a:buFontTx/>
              <a:buChar char="-"/>
            </a:pPr>
            <a:r>
              <a:rPr lang="nl-BE" baseline="0" dirty="0" smtClean="0"/>
              <a:t>TODO of SMELL comment</a:t>
            </a:r>
          </a:p>
          <a:p>
            <a:pPr marL="171450" indent="-171450">
              <a:buFontTx/>
              <a:buChar char="-"/>
            </a:pPr>
            <a:r>
              <a:rPr lang="nl-BE" baseline="0" dirty="0" smtClean="0"/>
              <a:t>Waarschuwing voor bij-effecten van een bepaalde functie	</a:t>
            </a:r>
          </a:p>
          <a:p>
            <a:pPr marL="171450" indent="-171450">
              <a:buFontTx/>
              <a:buChar char="-"/>
            </a:pPr>
            <a:r>
              <a:rPr lang="nl-BE" baseline="0" dirty="0" smtClean="0"/>
              <a:t>Intentie-verklaring : gekenmerkt door algemene bewoordingen, meestal in business taal.</a:t>
            </a:r>
          </a:p>
          <a:p>
            <a:pPr marL="171450" indent="-171450">
              <a:buFontTx/>
              <a:buChar char="-"/>
            </a:pPr>
            <a:endParaRPr lang="nl-BE" baseline="0" dirty="0" smtClean="0"/>
          </a:p>
          <a:p>
            <a:pPr marL="171450" indent="-171450">
              <a:buFontTx/>
              <a:buChar char="-"/>
            </a:pPr>
            <a:endParaRPr lang="nl-BE" baseline="0" dirty="0" smtClean="0"/>
          </a:p>
          <a:p>
            <a:pPr marL="0" indent="0">
              <a:buFontTx/>
              <a:buNone/>
            </a:pPr>
            <a:r>
              <a:rPr lang="nl-BE" baseline="0" dirty="0" smtClean="0"/>
              <a:t>Maar wat met API specficatie ?</a:t>
            </a:r>
          </a:p>
          <a:p>
            <a:pPr marL="171450" indent="-171450">
              <a:buFontTx/>
              <a:buChar char="-"/>
            </a:pPr>
            <a:r>
              <a:rPr lang="nl-BE" baseline="0" dirty="0" smtClean="0"/>
              <a:t>Kan handig zijn, vooral bij gebruik van Intellisense door andere developer</a:t>
            </a:r>
          </a:p>
          <a:p>
            <a:pPr marL="171450" indent="-171450">
              <a:buFontTx/>
              <a:buChar char="-"/>
            </a:pPr>
            <a:r>
              <a:rPr lang="nl-BE" baseline="0" dirty="0" smtClean="0"/>
              <a:t>Enkel nodig bij public methods</a:t>
            </a:r>
          </a:p>
          <a:p>
            <a:pPr marL="171450" indent="-171450">
              <a:buFontTx/>
              <a:buChar char="-"/>
            </a:pPr>
            <a:r>
              <a:rPr lang="nl-BE" baseline="0" dirty="0" smtClean="0"/>
              <a:t>Hou het summier !</a:t>
            </a:r>
          </a:p>
          <a:p>
            <a:pPr marL="171450" indent="-171450">
              <a:buFontTx/>
              <a:buChar char="-"/>
            </a:pPr>
            <a:r>
              <a:rPr lang="nl-BE" baseline="0" dirty="0" smtClean="0"/>
              <a:t>Blijft gevaarlijk, want wordt meestal vergeten als de methode verandert (bv. de signatuur)</a:t>
            </a:r>
          </a:p>
          <a:p>
            <a:pPr marL="171450" indent="-171450">
              <a:buFontTx/>
              <a:buChar char="-"/>
            </a:pPr>
            <a:endParaRPr lang="nl-BE" baseline="0" dirty="0" smtClean="0"/>
          </a:p>
          <a:p>
            <a:pPr marL="0" indent="0">
              <a:buFontTx/>
              <a:buNone/>
            </a:pPr>
            <a:endParaRPr lang="nl-BE" baseline="0" dirty="0" smtClean="0"/>
          </a:p>
        </p:txBody>
      </p:sp>
      <p:sp>
        <p:nvSpPr>
          <p:cNvPr id="4" name="Slide Number Placeholder 3"/>
          <p:cNvSpPr>
            <a:spLocks noGrp="1"/>
          </p:cNvSpPr>
          <p:nvPr>
            <p:ph type="sldNum" sz="quarter" idx="10"/>
          </p:nvPr>
        </p:nvSpPr>
        <p:spPr/>
        <p:txBody>
          <a:bodyPr/>
          <a:lstStyle/>
          <a:p>
            <a:fld id="{4277DD58-0888-4DED-BA01-09D4D7FCF701}" type="slidenum">
              <a:rPr lang="nl-BE" smtClean="0"/>
              <a:t>11</a:t>
            </a:fld>
            <a:endParaRPr lang="nl-BE"/>
          </a:p>
        </p:txBody>
      </p:sp>
    </p:spTree>
    <p:extLst>
      <p:ext uri="{BB962C8B-B14F-4D97-AF65-F5344CB8AC3E}">
        <p14:creationId xmlns:p14="http://schemas.microsoft.com/office/powerpoint/2010/main" val="1168200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l-BE" dirty="0" smtClean="0"/>
              <a:t>Persoonlijk</a:t>
            </a:r>
            <a:r>
              <a:rPr lang="nl-BE" baseline="0" dirty="0" smtClean="0"/>
              <a:t> vind ik namen HEEL belangrijk. Het gebeurt meermaals dat ik ze wijzig, tijdens het developen of tijdens een refactoring.</a:t>
            </a:r>
            <a:endParaRPr lang="nl-BE" dirty="0" smtClean="0"/>
          </a:p>
          <a:p>
            <a:pPr marL="171450" indent="-171450">
              <a:buFontTx/>
              <a:buChar char="-"/>
            </a:pPr>
            <a:r>
              <a:rPr lang="nl-BE" dirty="0" smtClean="0"/>
              <a:t>Moeten duidelijk zijn, moeten aangeven wat</a:t>
            </a:r>
            <a:r>
              <a:rPr lang="nl-BE" baseline="0" dirty="0" smtClean="0"/>
              <a:t> klasse of functie doet</a:t>
            </a:r>
          </a:p>
          <a:p>
            <a:pPr marL="171450" indent="-171450">
              <a:buFontTx/>
              <a:buChar char="-"/>
            </a:pPr>
            <a:r>
              <a:rPr lang="nl-BE" baseline="0" dirty="0" smtClean="0"/>
              <a:t>Voor alle duidelijkheid : </a:t>
            </a:r>
          </a:p>
          <a:p>
            <a:pPr marL="628650" lvl="1" indent="-171450">
              <a:buFontTx/>
              <a:buChar char="-"/>
            </a:pPr>
            <a:r>
              <a:rPr lang="nl-BE" baseline="0" dirty="0" smtClean="0"/>
              <a:t>Begin een functie met “Get” als je informatie wil ophalen</a:t>
            </a:r>
          </a:p>
          <a:p>
            <a:pPr marL="628650" lvl="1" indent="-171450">
              <a:buFontTx/>
              <a:buChar char="-"/>
            </a:pPr>
            <a:r>
              <a:rPr lang="nl-BE" baseline="0" dirty="0" smtClean="0"/>
              <a:t>Begin een functie met “Set” als je informatie wil pushen</a:t>
            </a:r>
          </a:p>
          <a:p>
            <a:pPr marL="171450" lvl="0" indent="-171450">
              <a:buFontTx/>
              <a:buChar char="-"/>
            </a:pPr>
            <a:r>
              <a:rPr lang="nl-BE" baseline="0" dirty="0" smtClean="0"/>
              <a:t>Naming conventions : persoonlijk gebruik ik de aanbevelingen van ReSharper</a:t>
            </a:r>
          </a:p>
          <a:p>
            <a:pPr marL="171450" lvl="0" indent="-171450">
              <a:buFontTx/>
              <a:buChar char="-"/>
            </a:pPr>
            <a:r>
              <a:rPr lang="nl-BE" baseline="0" dirty="0" smtClean="0"/>
              <a:t>Bij gebruik van een pattern, voeg de patternnaam toe aan de klasse vb. KlantFactory of KlantServiceFacade</a:t>
            </a:r>
            <a:endParaRPr lang="nl-BE" dirty="0" smtClean="0"/>
          </a:p>
          <a:p>
            <a:pPr marL="171450" indent="-171450">
              <a:buFontTx/>
              <a:buChar char="-"/>
            </a:pPr>
            <a:r>
              <a:rPr lang="nl-BE" dirty="0" smtClean="0"/>
              <a:t>Zo</a:t>
            </a:r>
            <a:r>
              <a:rPr lang="nl-BE" baseline="0" dirty="0" smtClean="0"/>
              <a:t> weinig mogelijk afkortingen (maar bvb. wel algemeen aanvaarde afkortingen, zoals ICT, ING, HTTP, etc.)</a:t>
            </a:r>
          </a:p>
          <a:p>
            <a:pPr marL="171450" indent="-171450">
              <a:buFontTx/>
              <a:buChar char="-"/>
            </a:pPr>
            <a:endParaRPr lang="nl-BE" baseline="0" dirty="0" smtClean="0"/>
          </a:p>
        </p:txBody>
      </p:sp>
      <p:sp>
        <p:nvSpPr>
          <p:cNvPr id="4" name="Slide Number Placeholder 3"/>
          <p:cNvSpPr>
            <a:spLocks noGrp="1"/>
          </p:cNvSpPr>
          <p:nvPr>
            <p:ph type="sldNum" sz="quarter" idx="10"/>
          </p:nvPr>
        </p:nvSpPr>
        <p:spPr/>
        <p:txBody>
          <a:bodyPr/>
          <a:lstStyle/>
          <a:p>
            <a:fld id="{4277DD58-0888-4DED-BA01-09D4D7FCF701}" type="slidenum">
              <a:rPr lang="nl-BE" smtClean="0"/>
              <a:t>12</a:t>
            </a:fld>
            <a:endParaRPr lang="nl-BE"/>
          </a:p>
        </p:txBody>
      </p:sp>
    </p:spTree>
    <p:extLst>
      <p:ext uri="{BB962C8B-B14F-4D97-AF65-F5344CB8AC3E}">
        <p14:creationId xmlns:p14="http://schemas.microsoft.com/office/powerpoint/2010/main" val="334148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l-BE" baseline="0" dirty="0" smtClean="0"/>
              <a:t>Doet 1 ding (Single </a:t>
            </a:r>
            <a:r>
              <a:rPr lang="nl-BE" baseline="0" dirty="0" err="1" smtClean="0"/>
              <a:t>Responsibilty</a:t>
            </a:r>
            <a:r>
              <a:rPr lang="nl-BE" baseline="0" dirty="0" smtClean="0"/>
              <a:t> </a:t>
            </a:r>
            <a:r>
              <a:rPr lang="nl-BE" baseline="0" dirty="0" err="1" smtClean="0"/>
              <a:t>Principle</a:t>
            </a:r>
            <a:r>
              <a:rPr lang="nl-BE" baseline="0" dirty="0" smtClean="0"/>
              <a:t>)</a:t>
            </a:r>
          </a:p>
          <a:p>
            <a:pPr marL="171450" indent="-171450">
              <a:buFontTx/>
              <a:buChar char="-"/>
            </a:pPr>
            <a:r>
              <a:rPr lang="nl-BE" dirty="0" smtClean="0"/>
              <a:t>CQRS :</a:t>
            </a:r>
            <a:r>
              <a:rPr lang="nl-BE" baseline="0" dirty="0" smtClean="0"/>
              <a:t> </a:t>
            </a:r>
            <a:r>
              <a:rPr lang="nl-BE" baseline="0" dirty="0" err="1" smtClean="0"/>
              <a:t>Command</a:t>
            </a:r>
            <a:r>
              <a:rPr lang="nl-BE" baseline="0" dirty="0" smtClean="0"/>
              <a:t> Query </a:t>
            </a:r>
            <a:r>
              <a:rPr lang="nl-BE" baseline="0" dirty="0" err="1" smtClean="0"/>
              <a:t>Request</a:t>
            </a:r>
            <a:r>
              <a:rPr lang="nl-BE" baseline="0" dirty="0" smtClean="0"/>
              <a:t> </a:t>
            </a:r>
            <a:r>
              <a:rPr lang="nl-BE" baseline="0" dirty="0" err="1" smtClean="0"/>
              <a:t>Segregation</a:t>
            </a:r>
            <a:r>
              <a:rPr lang="nl-BE" baseline="0" dirty="0" smtClean="0"/>
              <a:t> :</a:t>
            </a:r>
          </a:p>
          <a:p>
            <a:pPr marL="628650" lvl="1" indent="-171450">
              <a:buFontTx/>
              <a:buChar char="-"/>
            </a:pPr>
            <a:r>
              <a:rPr lang="nl-BE" baseline="0" dirty="0" smtClean="0"/>
              <a:t>Ofwel haal je informatie op (Get…)</a:t>
            </a:r>
          </a:p>
          <a:p>
            <a:pPr marL="628650" lvl="1" indent="-171450">
              <a:buFontTx/>
              <a:buChar char="-"/>
            </a:pPr>
            <a:r>
              <a:rPr lang="nl-BE" baseline="0" dirty="0" smtClean="0"/>
              <a:t>Ofwel voer je een commando uit (Set…, </a:t>
            </a:r>
            <a:r>
              <a:rPr lang="nl-BE" baseline="0" dirty="0" err="1" smtClean="0"/>
              <a:t>Add</a:t>
            </a:r>
            <a:r>
              <a:rPr lang="nl-BE" baseline="0" dirty="0" smtClean="0"/>
              <a:t>…, Update…)</a:t>
            </a:r>
          </a:p>
          <a:p>
            <a:pPr marL="171450" lvl="0" indent="-171450">
              <a:buFontTx/>
              <a:buChar char="-"/>
            </a:pPr>
            <a:r>
              <a:rPr lang="nl-BE" baseline="0" dirty="0" smtClean="0"/>
              <a:t>In een functie : homogeen “level of </a:t>
            </a:r>
            <a:r>
              <a:rPr lang="nl-BE" baseline="0" dirty="0" err="1" smtClean="0"/>
              <a:t>abstraction</a:t>
            </a:r>
            <a:r>
              <a:rPr lang="nl-BE" baseline="0" smtClean="0"/>
              <a:t>”</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13</a:t>
            </a:fld>
            <a:endParaRPr lang="nl-BE"/>
          </a:p>
        </p:txBody>
      </p:sp>
    </p:spTree>
    <p:extLst>
      <p:ext uri="{BB962C8B-B14F-4D97-AF65-F5344CB8AC3E}">
        <p14:creationId xmlns:p14="http://schemas.microsoft.com/office/powerpoint/2010/main" val="550645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7152" y="836712"/>
            <a:ext cx="4537336" cy="1440000"/>
          </a:xfrm>
        </p:spPr>
        <p:txBody>
          <a:bodyPr>
            <a:normAutofit/>
          </a:bodyPr>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4404232" y="2420938"/>
            <a:ext cx="4537336" cy="3420000"/>
          </a:xfrm>
        </p:spPr>
        <p:txBody>
          <a:bodyPr>
            <a:normAutofit/>
          </a:bodyPr>
          <a:lstStyle>
            <a:lvl1pPr marL="0" indent="0" algn="l">
              <a:buNone/>
              <a:defRPr sz="2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6425629"/>
            <a:ext cx="2133600" cy="360000"/>
          </a:xfrm>
        </p:spPr>
        <p:txBody>
          <a:bodyPr/>
          <a:lstStyle/>
          <a:p>
            <a:fld id="{E7EF4F3C-2DF5-4944-8DA1-53B88DB318C7}" type="datetimeFigureOut">
              <a:rPr lang="nl-BE" smtClean="0"/>
              <a:t>20/08/2014</a:t>
            </a:fld>
            <a:endParaRPr lang="nl-BE"/>
          </a:p>
        </p:txBody>
      </p:sp>
      <p:sp>
        <p:nvSpPr>
          <p:cNvPr id="5" name="Footer Placeholder 4"/>
          <p:cNvSpPr>
            <a:spLocks noGrp="1"/>
          </p:cNvSpPr>
          <p:nvPr>
            <p:ph type="ftr" sz="quarter" idx="11"/>
          </p:nvPr>
        </p:nvSpPr>
        <p:spPr>
          <a:xfrm>
            <a:off x="2699792" y="6425629"/>
            <a:ext cx="2895600" cy="360000"/>
          </a:xfrm>
        </p:spPr>
        <p:txBody>
          <a:bodyPr/>
          <a:lstStyle/>
          <a:p>
            <a:endParaRPr lang="nl-BE"/>
          </a:p>
        </p:txBody>
      </p:sp>
      <p:sp>
        <p:nvSpPr>
          <p:cNvPr id="6" name="Slide Number Placeholder 5"/>
          <p:cNvSpPr>
            <a:spLocks noGrp="1"/>
          </p:cNvSpPr>
          <p:nvPr>
            <p:ph type="sldNum" sz="quarter" idx="12"/>
          </p:nvPr>
        </p:nvSpPr>
        <p:spPr>
          <a:xfrm>
            <a:off x="5768976" y="6425629"/>
            <a:ext cx="603224" cy="360000"/>
          </a:xfrm>
        </p:spPr>
        <p:txBody>
          <a:bodyPr/>
          <a:lstStyle/>
          <a:p>
            <a:fld id="{5AB112F5-B3FD-4651-97F7-E37348451229}" type="slidenum">
              <a:rPr lang="nl-BE" smtClean="0"/>
              <a:t>‹#›</a:t>
            </a:fld>
            <a:endParaRPr lang="nl-BE"/>
          </a:p>
        </p:txBody>
      </p:sp>
      <p:pic>
        <p:nvPicPr>
          <p:cNvPr id="7" name="Picture 4" descr="093542-ATTENTIA-BLOEM-ORANJE-le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91050" cy="45910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TTENTIA-LOGO-RG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4463" y="6065663"/>
            <a:ext cx="2173287" cy="747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85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F4F3C-2DF5-4944-8DA1-53B88DB318C7}" type="datetimeFigureOut">
              <a:rPr lang="nl-BE" smtClean="0"/>
              <a:t>20/08/2014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853113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72008" y="4406900"/>
            <a:ext cx="8348464"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472008" y="2906713"/>
            <a:ext cx="8348464" cy="1500187"/>
          </a:xfrm>
        </p:spPr>
        <p:txBody>
          <a:bodyPr anchor="b">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EF4F3C-2DF5-4944-8DA1-53B88DB318C7}" type="datetimeFigureOut">
              <a:rPr lang="nl-BE" smtClean="0"/>
              <a:t>20/08/2014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67802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EF4F3C-2DF5-4944-8DA1-53B88DB318C7}" type="datetimeFigureOut">
              <a:rPr lang="nl-BE" smtClean="0"/>
              <a:t>20/08/2014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450705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EF4F3C-2DF5-4944-8DA1-53B88DB318C7}" type="datetimeFigureOut">
              <a:rPr lang="nl-BE" smtClean="0"/>
              <a:t>20/08/2014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590159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EF4F3C-2DF5-4944-8DA1-53B88DB318C7}" type="datetimeFigureOut">
              <a:rPr lang="nl-BE" smtClean="0"/>
              <a:t>20/08/2014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3086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F4F3C-2DF5-4944-8DA1-53B88DB318C7}" type="datetimeFigureOut">
              <a:rPr lang="nl-BE" smtClean="0"/>
              <a:t>20/08/2014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216726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8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F4F3C-2DF5-4944-8DA1-53B88DB318C7}" type="datetimeFigureOut">
              <a:rPr lang="nl-BE" smtClean="0"/>
              <a:t>20/08/2014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5AB112F5-B3FD-4651-97F7-E37348451229}" type="slidenum">
              <a:rPr lang="nl-BE" smtClean="0"/>
              <a:t>‹#›</a:t>
            </a:fld>
            <a:endParaRPr lang="nl-BE"/>
          </a:p>
        </p:txBody>
      </p:sp>
      <p:sp>
        <p:nvSpPr>
          <p:cNvPr id="9" name="Content Placeholder 8"/>
          <p:cNvSpPr>
            <a:spLocks noGrp="1"/>
          </p:cNvSpPr>
          <p:nvPr>
            <p:ph sz="quarter" idx="13"/>
          </p:nvPr>
        </p:nvSpPr>
        <p:spPr>
          <a:xfrm>
            <a:off x="1763713" y="620713"/>
            <a:ext cx="5545137" cy="4103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549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274638"/>
            <a:ext cx="7445375" cy="11430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72622"/>
            <a:ext cx="2133600" cy="360000"/>
          </a:xfrm>
          <a:prstGeom prst="rect">
            <a:avLst/>
          </a:prstGeom>
        </p:spPr>
        <p:txBody>
          <a:bodyPr vert="horz" lIns="91440" tIns="45720" rIns="91440" bIns="45720" rtlCol="0" anchor="ctr"/>
          <a:lstStyle>
            <a:lvl1pPr algn="l">
              <a:defRPr sz="1400" b="0">
                <a:solidFill>
                  <a:schemeClr val="tx1"/>
                </a:solidFill>
              </a:defRPr>
            </a:lvl1pPr>
          </a:lstStyle>
          <a:p>
            <a:fld id="{E7EF4F3C-2DF5-4944-8DA1-53B88DB318C7}" type="datetimeFigureOut">
              <a:rPr lang="nl-BE" smtClean="0"/>
              <a:t>20/08/2014</a:t>
            </a:fld>
            <a:endParaRPr lang="nl-BE"/>
          </a:p>
        </p:txBody>
      </p:sp>
      <p:sp>
        <p:nvSpPr>
          <p:cNvPr id="5" name="Footer Placeholder 4"/>
          <p:cNvSpPr>
            <a:spLocks noGrp="1"/>
          </p:cNvSpPr>
          <p:nvPr>
            <p:ph type="ftr" sz="quarter" idx="3"/>
          </p:nvPr>
        </p:nvSpPr>
        <p:spPr>
          <a:xfrm>
            <a:off x="2699792" y="6372622"/>
            <a:ext cx="2895600" cy="360000"/>
          </a:xfrm>
          <a:prstGeom prst="rect">
            <a:avLst/>
          </a:prstGeom>
        </p:spPr>
        <p:txBody>
          <a:bodyPr vert="horz" lIns="91440" tIns="45720" rIns="91440" bIns="45720" rtlCol="0" anchor="ctr"/>
          <a:lstStyle>
            <a:lvl1pPr algn="ctr">
              <a:defRPr sz="1400" b="0">
                <a:solidFill>
                  <a:schemeClr val="tx1"/>
                </a:solidFill>
              </a:defRPr>
            </a:lvl1pPr>
          </a:lstStyle>
          <a:p>
            <a:endParaRPr lang="nl-BE"/>
          </a:p>
        </p:txBody>
      </p:sp>
      <p:sp>
        <p:nvSpPr>
          <p:cNvPr id="6" name="Slide Number Placeholder 5"/>
          <p:cNvSpPr>
            <a:spLocks noGrp="1"/>
          </p:cNvSpPr>
          <p:nvPr>
            <p:ph type="sldNum" sz="quarter" idx="4"/>
          </p:nvPr>
        </p:nvSpPr>
        <p:spPr>
          <a:xfrm>
            <a:off x="5768975" y="6372622"/>
            <a:ext cx="1899369" cy="360000"/>
          </a:xfrm>
          <a:prstGeom prst="rect">
            <a:avLst/>
          </a:prstGeom>
        </p:spPr>
        <p:txBody>
          <a:bodyPr vert="horz" lIns="91440" tIns="45720" rIns="91440" bIns="45720" rtlCol="0" anchor="ctr"/>
          <a:lstStyle>
            <a:lvl1pPr algn="r">
              <a:defRPr sz="1400" b="0">
                <a:solidFill>
                  <a:schemeClr val="tx1"/>
                </a:solidFill>
              </a:defRPr>
            </a:lvl1pPr>
          </a:lstStyle>
          <a:p>
            <a:fld id="{5AB112F5-B3FD-4651-97F7-E37348451229}" type="slidenum">
              <a:rPr lang="nl-BE" smtClean="0"/>
              <a:t>‹#›</a:t>
            </a:fld>
            <a:endParaRPr lang="nl-BE"/>
          </a:p>
        </p:txBody>
      </p:sp>
      <p:pic>
        <p:nvPicPr>
          <p:cNvPr id="7" name="Picture 6" descr="093542-ATTENTIA-BLOEM-ORANJE-stukje-righ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02575" y="0"/>
            <a:ext cx="1241425" cy="12414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ATTENTIA-LOGO-RGB-200px"/>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23213" y="6343650"/>
            <a:ext cx="1133475" cy="42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765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ourier New" pitchFamily="49" charset="0"/>
        <a:buChar char="o"/>
        <a:defRPr sz="32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2400" kern="1200">
          <a:solidFill>
            <a:schemeClr val="accent2"/>
          </a:solidFill>
          <a:latin typeface="+mn-lt"/>
          <a:ea typeface="+mn-ea"/>
          <a:cs typeface="+mn-cs"/>
        </a:defRPr>
      </a:lvl3pPr>
      <a:lvl4pPr marL="1600200" indent="-228600" algn="l" defTabSz="914400" rtl="0" eaLnBrk="1" latinLnBrk="0" hangingPunct="1">
        <a:spcBef>
          <a:spcPct val="20000"/>
        </a:spcBef>
        <a:buSzPct val="120000"/>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SzPct val="120000"/>
        <a:buFont typeface="Arial" pitchFamily="34" charset="0"/>
        <a:buChar char="•"/>
        <a:defRPr sz="2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BE" dirty="0" smtClean="0"/>
              <a:t>Clean</a:t>
            </a:r>
            <a:r>
              <a:rPr lang="nl-BE" baseline="0" dirty="0" smtClean="0"/>
              <a:t> Code</a:t>
            </a:r>
            <a:endParaRPr lang="nl-BE" dirty="0"/>
          </a:p>
        </p:txBody>
      </p:sp>
      <p:sp>
        <p:nvSpPr>
          <p:cNvPr id="3" name="Subtitle 2"/>
          <p:cNvSpPr>
            <a:spLocks noGrp="1"/>
          </p:cNvSpPr>
          <p:nvPr>
            <p:ph type="subTitle" idx="1"/>
          </p:nvPr>
        </p:nvSpPr>
        <p:spPr/>
        <p:txBody>
          <a:bodyPr/>
          <a:lstStyle/>
          <a:p>
            <a:r>
              <a:rPr lang="nl-BE" dirty="0" smtClean="0"/>
              <a:t>Enkele</a:t>
            </a:r>
            <a:r>
              <a:rPr lang="nl-BE" baseline="0" dirty="0" smtClean="0"/>
              <a:t> principes</a:t>
            </a:r>
          </a:p>
        </p:txBody>
      </p:sp>
    </p:spTree>
    <p:extLst>
      <p:ext uri="{BB962C8B-B14F-4D97-AF65-F5344CB8AC3E}">
        <p14:creationId xmlns:p14="http://schemas.microsoft.com/office/powerpoint/2010/main" val="858221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Hoe</a:t>
            </a:r>
            <a:r>
              <a:rPr lang="nl-BE" baseline="0" dirty="0" smtClean="0"/>
              <a:t> lees ik graag code ?</a:t>
            </a:r>
            <a:endParaRPr lang="nl-BE" dirty="0"/>
          </a:p>
        </p:txBody>
      </p:sp>
      <p:pic>
        <p:nvPicPr>
          <p:cNvPr id="4098" name="Picture 2" descr="http://www.naturalhealthpractice.com/images/Product_Images/NHP.HD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556792"/>
            <a:ext cx="3623969" cy="2949005"/>
          </a:xfrm>
          <a:prstGeom prst="rect">
            <a:avLst/>
          </a:prstGeom>
          <a:noFill/>
          <a:extLst>
            <a:ext uri="{909E8E84-426E-40DD-AFC4-6F175D3DCCD1}">
              <a14:hiddenFill xmlns:a14="http://schemas.microsoft.com/office/drawing/2010/main">
                <a:solidFill>
                  <a:srgbClr val="FFFFFF"/>
                </a:solidFill>
              </a14:hiddenFill>
            </a:ext>
          </a:extLst>
        </p:spPr>
      </p:pic>
      <p:sp>
        <p:nvSpPr>
          <p:cNvPr id="5" name="Cross 4"/>
          <p:cNvSpPr/>
          <p:nvPr/>
        </p:nvSpPr>
        <p:spPr>
          <a:xfrm rot="18715092">
            <a:off x="674757" y="1558340"/>
            <a:ext cx="2955212" cy="2945908"/>
          </a:xfrm>
          <a:prstGeom prst="plus">
            <a:avLst>
              <a:gd name="adj" fmla="val 42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4100" name="Picture 4" descr="http://allfunnyimages.com/wp-content/uploads/funny-CPR-instructions-step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98060">
            <a:off x="4592644" y="1499809"/>
            <a:ext cx="3052695"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96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par>
                          <p:cTn id="8" fill="hold">
                            <p:stCondLst>
                              <p:cond delay="500"/>
                            </p:stCondLst>
                            <p:childTnLst>
                              <p:par>
                                <p:cTn id="9" presetID="10" presetClass="entr" presetSubtype="0" fill="hold" grpId="0" nodeType="afterEffect">
                                  <p:stCondLst>
                                    <p:cond delay="17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100"/>
                                        </p:tgtEl>
                                        <p:attrNameLst>
                                          <p:attrName>style.visibility</p:attrName>
                                        </p:attrNameLst>
                                      </p:cBhvr>
                                      <p:to>
                                        <p:strVal val="visible"/>
                                      </p:to>
                                    </p:set>
                                    <p:animEffect transition="in" filter="fade">
                                      <p:cBhvr>
                                        <p:cTn id="16"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Comments</a:t>
            </a:r>
            <a:endParaRPr lang="nl-BE" dirty="0"/>
          </a:p>
        </p:txBody>
      </p:sp>
      <p:sp>
        <p:nvSpPr>
          <p:cNvPr id="3" name="Content Placeholder 2"/>
          <p:cNvSpPr>
            <a:spLocks noGrp="1"/>
          </p:cNvSpPr>
          <p:nvPr>
            <p:ph idx="1"/>
          </p:nvPr>
        </p:nvSpPr>
        <p:spPr/>
        <p:txBody>
          <a:bodyPr/>
          <a:lstStyle/>
          <a:p>
            <a:pPr lvl="0"/>
            <a:r>
              <a:rPr lang="nl-BE" dirty="0" smtClean="0"/>
              <a:t>Maar wat met API specificatie</a:t>
            </a:r>
            <a:r>
              <a:rPr lang="nl-BE" baseline="0" dirty="0" smtClean="0"/>
              <a:t> ?</a:t>
            </a:r>
          </a:p>
        </p:txBody>
      </p:sp>
    </p:spTree>
    <p:extLst>
      <p:ext uri="{BB962C8B-B14F-4D97-AF65-F5344CB8AC3E}">
        <p14:creationId xmlns:p14="http://schemas.microsoft.com/office/powerpoint/2010/main" val="4061599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Namen</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47994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Functies</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650448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SOLID Principles</a:t>
            </a:r>
            <a:endParaRPr lang="nl-BE"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86348077"/>
              </p:ext>
            </p:extLst>
          </p:nvPr>
        </p:nvGraphicFramePr>
        <p:xfrm>
          <a:off x="457200" y="1600200"/>
          <a:ext cx="8229600" cy="4953000"/>
        </p:xfrm>
        <a:graphic>
          <a:graphicData uri="http://schemas.openxmlformats.org/drawingml/2006/table">
            <a:tbl>
              <a:tblPr firstRow="1" bandRow="1"/>
              <a:tblGrid>
                <a:gridCol w="658416"/>
                <a:gridCol w="2520280"/>
                <a:gridCol w="5050904"/>
              </a:tblGrid>
              <a:tr h="370840">
                <a:tc>
                  <a:txBody>
                    <a:bodyPr/>
                    <a:lstStyle/>
                    <a:p>
                      <a:r>
                        <a:rPr lang="nl-BE" dirty="0" smtClean="0"/>
                        <a:t>S</a:t>
                      </a:r>
                      <a:endParaRPr lang="nl-BE" dirty="0"/>
                    </a:p>
                  </a:txBody>
                  <a:tcPr/>
                </a:tc>
                <a:tc>
                  <a:txBody>
                    <a:bodyPr/>
                    <a:lstStyle/>
                    <a:p>
                      <a:r>
                        <a:rPr lang="nl-BE" dirty="0" smtClean="0"/>
                        <a:t>Single Responsibilty</a:t>
                      </a:r>
                      <a:endParaRPr lang="nl-BE" dirty="0"/>
                    </a:p>
                  </a:txBody>
                  <a:tcPr/>
                </a:tc>
                <a:tc>
                  <a:txBody>
                    <a:bodyPr/>
                    <a:lstStyle/>
                    <a:p>
                      <a:r>
                        <a:rPr lang="nl-BE" dirty="0" smtClean="0"/>
                        <a:t>Een klasse /functie</a:t>
                      </a:r>
                      <a:r>
                        <a:rPr lang="nl-BE" baseline="0" dirty="0" smtClean="0"/>
                        <a:t> doet maar 1 ding</a:t>
                      </a:r>
                      <a:endParaRPr lang="nl-BE" dirty="0"/>
                    </a:p>
                  </a:txBody>
                  <a:tcPr/>
                </a:tc>
              </a:tr>
              <a:tr h="370840">
                <a:tc>
                  <a:txBody>
                    <a:bodyPr/>
                    <a:lstStyle/>
                    <a:p>
                      <a:r>
                        <a:rPr lang="nl-BE" dirty="0" smtClean="0"/>
                        <a:t>O</a:t>
                      </a:r>
                      <a:endParaRPr lang="nl-BE" dirty="0"/>
                    </a:p>
                  </a:txBody>
                  <a:tcPr/>
                </a:tc>
                <a:tc>
                  <a:txBody>
                    <a:bodyPr/>
                    <a:lstStyle/>
                    <a:p>
                      <a:r>
                        <a:rPr lang="nl-BE" dirty="0" smtClean="0"/>
                        <a:t>Open</a:t>
                      </a:r>
                      <a:r>
                        <a:rPr lang="nl-BE" baseline="0" dirty="0" smtClean="0"/>
                        <a:t> – Closed</a:t>
                      </a:r>
                      <a:endParaRPr lang="nl-BE" dirty="0"/>
                    </a:p>
                  </a:txBody>
                  <a:tcPr/>
                </a:tc>
                <a:tc>
                  <a:txBody>
                    <a:bodyPr/>
                    <a:lstStyle/>
                    <a:p>
                      <a:r>
                        <a:rPr lang="nl-BE" dirty="0" smtClean="0"/>
                        <a:t>Een klasse / functie</a:t>
                      </a:r>
                      <a:r>
                        <a:rPr lang="nl-BE" baseline="0" dirty="0" smtClean="0"/>
                        <a:t> is Open voor Extensies, Closed voor Verandering</a:t>
                      </a:r>
                      <a:endParaRPr lang="nl-BE" dirty="0"/>
                    </a:p>
                  </a:txBody>
                  <a:tcPr/>
                </a:tc>
              </a:tr>
              <a:tr h="370840">
                <a:tc>
                  <a:txBody>
                    <a:bodyPr/>
                    <a:lstStyle/>
                    <a:p>
                      <a:r>
                        <a:rPr lang="nl-BE" dirty="0" smtClean="0"/>
                        <a:t>L</a:t>
                      </a:r>
                      <a:endParaRPr lang="nl-BE" dirty="0"/>
                    </a:p>
                  </a:txBody>
                  <a:tcPr/>
                </a:tc>
                <a:tc>
                  <a:txBody>
                    <a:bodyPr/>
                    <a:lstStyle/>
                    <a:p>
                      <a:r>
                        <a:rPr lang="nl-BE" dirty="0" smtClean="0"/>
                        <a:t>Liskov substitution</a:t>
                      </a:r>
                      <a:endParaRPr lang="nl-BE" dirty="0"/>
                    </a:p>
                  </a:txBody>
                  <a:tcPr/>
                </a:tc>
                <a:tc>
                  <a:txBody>
                    <a:bodyPr/>
                    <a:lstStyle/>
                    <a:p>
                      <a:r>
                        <a:rPr lang="nl-BE" dirty="0" smtClean="0"/>
                        <a:t>Een</a:t>
                      </a:r>
                      <a:r>
                        <a:rPr lang="nl-BE" baseline="0" dirty="0" smtClean="0"/>
                        <a:t> derived klasse  moet vervangbaar zijn door de superklasse</a:t>
                      </a:r>
                      <a:endParaRPr lang="nl-BE" dirty="0"/>
                    </a:p>
                  </a:txBody>
                  <a:tcPr/>
                </a:tc>
              </a:tr>
              <a:tr h="370840">
                <a:tc>
                  <a:txBody>
                    <a:bodyPr/>
                    <a:lstStyle/>
                    <a:p>
                      <a:r>
                        <a:rPr lang="nl-BE" dirty="0" smtClean="0"/>
                        <a:t>I</a:t>
                      </a:r>
                      <a:endParaRPr lang="nl-BE" dirty="0"/>
                    </a:p>
                  </a:txBody>
                  <a:tcPr>
                    <a:lnB w="12700" cap="flat" cmpd="sng" algn="ctr">
                      <a:solidFill>
                        <a:schemeClr val="tx1"/>
                      </a:solidFill>
                      <a:prstDash val="solid"/>
                      <a:round/>
                      <a:headEnd type="none" w="med" len="med"/>
                      <a:tailEnd type="none" w="med" len="med"/>
                    </a:lnB>
                  </a:tcPr>
                </a:tc>
                <a:tc>
                  <a:txBody>
                    <a:bodyPr/>
                    <a:lstStyle/>
                    <a:p>
                      <a:r>
                        <a:rPr lang="nl-BE" dirty="0" smtClean="0"/>
                        <a:t>Interface segregation</a:t>
                      </a:r>
                      <a:endParaRPr lang="nl-BE" dirty="0"/>
                    </a:p>
                  </a:txBody>
                  <a:tcPr>
                    <a:lnB w="12700" cap="flat" cmpd="sng" algn="ctr">
                      <a:solidFill>
                        <a:schemeClr val="tx1"/>
                      </a:solidFill>
                      <a:prstDash val="solid"/>
                      <a:round/>
                      <a:headEnd type="none" w="med" len="med"/>
                      <a:tailEnd type="none" w="med" len="med"/>
                    </a:lnB>
                  </a:tcPr>
                </a:tc>
                <a:tc>
                  <a:txBody>
                    <a:bodyPr/>
                    <a:lstStyle/>
                    <a:p>
                      <a:r>
                        <a:rPr lang="nl-BE" dirty="0" smtClean="0"/>
                        <a:t>Liever vele interfaces</a:t>
                      </a:r>
                      <a:r>
                        <a:rPr lang="nl-BE" baseline="0" dirty="0" smtClean="0"/>
                        <a:t> met weinig functionaliteit dan 1 grote.</a:t>
                      </a:r>
                      <a:endParaRPr lang="nl-BE" dirty="0"/>
                    </a:p>
                  </a:txBody>
                  <a:tcPr>
                    <a:lnB w="12700" cap="flat" cmpd="sng" algn="ctr">
                      <a:solidFill>
                        <a:schemeClr val="tx1"/>
                      </a:solidFill>
                      <a:prstDash val="solid"/>
                      <a:round/>
                      <a:headEnd type="none" w="med" len="med"/>
                      <a:tailEnd type="none" w="med" len="med"/>
                    </a:lnB>
                  </a:tcPr>
                </a:tc>
              </a:tr>
              <a:tr h="370840">
                <a:tc>
                  <a:txBody>
                    <a:bodyPr/>
                    <a:lstStyle/>
                    <a:p>
                      <a:r>
                        <a:rPr lang="nl-BE" dirty="0" smtClean="0"/>
                        <a:t>D</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BE" dirty="0" smtClean="0"/>
                        <a:t>Dependency</a:t>
                      </a:r>
                      <a:r>
                        <a:rPr lang="nl-BE" baseline="0" dirty="0" smtClean="0"/>
                        <a:t> Injection</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BE" dirty="0" smtClean="0"/>
                        <a:t>Objecten </a:t>
                      </a:r>
                      <a:r>
                        <a:rPr lang="nl-BE" baseline="0" dirty="0" smtClean="0"/>
                        <a:t>van een hoger level mogen niet afhankelijk zijn van objecten van een lager level</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3">
                  <a:txBody>
                    <a:bodyPr/>
                    <a:lstStyle/>
                    <a:p>
                      <a:endParaRPr lang="nl-BE"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l-BE" dirty="0"/>
                    </a:p>
                  </a:txBody>
                  <a:tcPr/>
                </a:tc>
                <a:tc hMerge="1">
                  <a:txBody>
                    <a:bodyPr/>
                    <a:lstStyle/>
                    <a:p>
                      <a:endParaRPr lang="nl-BE" dirty="0"/>
                    </a:p>
                  </a:txBody>
                  <a:tcPr/>
                </a:tc>
              </a:tr>
              <a:tr h="370840">
                <a:tc gridSpan="3">
                  <a:txBody>
                    <a:bodyPr/>
                    <a:lstStyle/>
                    <a:p>
                      <a:r>
                        <a:rPr lang="nl-BE" dirty="0" smtClean="0"/>
                        <a:t>Andere</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nl-BE" dirty="0"/>
                    </a:p>
                  </a:txBody>
                  <a:tcPr/>
                </a:tc>
                <a:tc hMerge="1">
                  <a:txBody>
                    <a:bodyPr/>
                    <a:lstStyle/>
                    <a:p>
                      <a:endParaRPr lang="nl-BE" dirty="0"/>
                    </a:p>
                  </a:txBody>
                  <a:tcPr/>
                </a:tc>
              </a:tr>
              <a:tr h="370840">
                <a:tc gridSpan="2">
                  <a:txBody>
                    <a:bodyPr/>
                    <a:lstStyle/>
                    <a:p>
                      <a:r>
                        <a:rPr lang="nl-BE" dirty="0" smtClean="0"/>
                        <a:t>Don’ Repeat Yourself</a:t>
                      </a:r>
                      <a:r>
                        <a:rPr lang="nl-BE" baseline="0" dirty="0" smtClean="0"/>
                        <a:t> (DRY)</a:t>
                      </a:r>
                      <a:endParaRPr lang="nl-BE" dirty="0"/>
                    </a:p>
                  </a:txBody>
                  <a:tcPr>
                    <a:lnT w="12700" cap="flat" cmpd="sng" algn="ctr">
                      <a:solidFill>
                        <a:schemeClr val="tx1"/>
                      </a:solidFill>
                      <a:prstDash val="solid"/>
                      <a:round/>
                      <a:headEnd type="none" w="med" len="med"/>
                      <a:tailEnd type="none" w="med" len="med"/>
                    </a:lnT>
                  </a:tcPr>
                </a:tc>
                <a:tc hMerge="1">
                  <a:txBody>
                    <a:bodyPr/>
                    <a:lstStyle/>
                    <a:p>
                      <a:endParaRPr lang="nl-BE" dirty="0"/>
                    </a:p>
                  </a:txBody>
                  <a:tcPr/>
                </a:tc>
                <a:tc>
                  <a:txBody>
                    <a:bodyPr/>
                    <a:lstStyle/>
                    <a:p>
                      <a:r>
                        <a:rPr lang="nl-BE" dirty="0" smtClean="0"/>
                        <a:t>Liefst</a:t>
                      </a:r>
                      <a:r>
                        <a:rPr lang="nl-BE" baseline="0" dirty="0" smtClean="0"/>
                        <a:t> vanaf de 2</a:t>
                      </a:r>
                      <a:r>
                        <a:rPr lang="nl-BE" baseline="30000" dirty="0" smtClean="0"/>
                        <a:t>e</a:t>
                      </a:r>
                      <a:r>
                        <a:rPr lang="nl-BE" baseline="0" dirty="0" smtClean="0"/>
                        <a:t> keer, maar zeker vanaf de 3</a:t>
                      </a:r>
                      <a:r>
                        <a:rPr lang="nl-BE" baseline="30000" dirty="0" smtClean="0"/>
                        <a:t>e</a:t>
                      </a:r>
                      <a:r>
                        <a:rPr lang="nl-BE" baseline="0" dirty="0" smtClean="0"/>
                        <a:t> keer dat je dezelfde code schrijft : aparte functie / klasse</a:t>
                      </a:r>
                      <a:endParaRPr lang="nl-BE" dirty="0"/>
                    </a:p>
                  </a:txBody>
                  <a:tcPr>
                    <a:lnT w="12700" cap="flat" cmpd="sng" algn="ctr">
                      <a:solidFill>
                        <a:schemeClr val="tx1"/>
                      </a:solidFill>
                      <a:prstDash val="solid"/>
                      <a:round/>
                      <a:headEnd type="none" w="med" len="med"/>
                      <a:tailEnd type="none" w="med" len="med"/>
                    </a:lnT>
                  </a:tcPr>
                </a:tc>
              </a:tr>
              <a:tr h="370840">
                <a:tc gridSpan="2">
                  <a:txBody>
                    <a:bodyPr/>
                    <a:lstStyle/>
                    <a:p>
                      <a:r>
                        <a:rPr lang="nl-BE" dirty="0" smtClean="0"/>
                        <a:t>Law of Demeter</a:t>
                      </a:r>
                      <a:endParaRPr lang="nl-BE" dirty="0"/>
                    </a:p>
                  </a:txBody>
                  <a:tcPr/>
                </a:tc>
                <a:tc hMerge="1">
                  <a:txBody>
                    <a:bodyPr/>
                    <a:lstStyle/>
                    <a:p>
                      <a:endParaRPr lang="nl-BE" dirty="0"/>
                    </a:p>
                  </a:txBody>
                  <a:tcPr/>
                </a:tc>
                <a:tc>
                  <a:txBody>
                    <a:bodyPr/>
                    <a:lstStyle/>
                    <a:p>
                      <a:r>
                        <a:rPr lang="nl-BE" dirty="0" smtClean="0"/>
                        <a:t>Een object</a:t>
                      </a:r>
                      <a:r>
                        <a:rPr lang="nl-BE" baseline="0" dirty="0" smtClean="0"/>
                        <a:t> /  method kent enkel de properties van het object waarmee ze direct in aanraking komen</a:t>
                      </a:r>
                      <a:endParaRPr lang="nl-BE" dirty="0"/>
                    </a:p>
                  </a:txBody>
                  <a:tcPr/>
                </a:tc>
              </a:tr>
            </a:tbl>
          </a:graphicData>
        </a:graphic>
      </p:graphicFrame>
    </p:spTree>
    <p:extLst>
      <p:ext uri="{BB962C8B-B14F-4D97-AF65-F5344CB8AC3E}">
        <p14:creationId xmlns:p14="http://schemas.microsoft.com/office/powerpoint/2010/main" val="171905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Unit Testing &amp; DI</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188229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ReSharper :</a:t>
            </a:r>
            <a:r>
              <a:rPr lang="nl-BE" baseline="0" dirty="0" smtClean="0"/>
              <a:t> Opgelet !</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942509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solidFill>
                  <a:schemeClr val="bg2"/>
                </a:solidFill>
              </a:rPr>
              <a:t>Wat en waarom ?</a:t>
            </a:r>
          </a:p>
          <a:p>
            <a:r>
              <a:rPr lang="nl-BE" dirty="0" smtClean="0">
                <a:solidFill>
                  <a:schemeClr val="bg2"/>
                </a:solidFill>
              </a:rPr>
              <a:t>Tips</a:t>
            </a:r>
            <a:r>
              <a:rPr lang="nl-BE" baseline="0" dirty="0" smtClean="0">
                <a:solidFill>
                  <a:schemeClr val="bg2"/>
                </a:solidFill>
              </a:rPr>
              <a:t> &amp; tricks</a:t>
            </a:r>
          </a:p>
          <a:p>
            <a:r>
              <a:rPr lang="nl-BE" baseline="0" dirty="0" smtClean="0"/>
              <a:t>Hoe toepassen ?</a:t>
            </a:r>
            <a:endParaRPr lang="nl-BE" dirty="0"/>
          </a:p>
        </p:txBody>
      </p:sp>
    </p:spTree>
    <p:extLst>
      <p:ext uri="{BB962C8B-B14F-4D97-AF65-F5344CB8AC3E}">
        <p14:creationId xmlns:p14="http://schemas.microsoft.com/office/powerpoint/2010/main" val="1146211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Alles hangt met</a:t>
            </a:r>
            <a:r>
              <a:rPr lang="nl-BE" baseline="0" dirty="0" smtClean="0"/>
              <a:t> alles samen</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742507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Boyscout</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78338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t>Wat en waarom ?</a:t>
            </a:r>
          </a:p>
          <a:p>
            <a:r>
              <a:rPr lang="nl-BE" dirty="0" smtClean="0"/>
              <a:t>Tips</a:t>
            </a:r>
            <a:r>
              <a:rPr lang="nl-BE" baseline="0" dirty="0" smtClean="0"/>
              <a:t> &amp; tricks</a:t>
            </a:r>
          </a:p>
          <a:p>
            <a:r>
              <a:rPr lang="nl-BE" baseline="0" dirty="0" smtClean="0"/>
              <a:t>Hoe toepassen ?</a:t>
            </a:r>
            <a:endParaRPr lang="nl-BE" dirty="0"/>
          </a:p>
        </p:txBody>
      </p:sp>
    </p:spTree>
    <p:extLst>
      <p:ext uri="{BB962C8B-B14F-4D97-AF65-F5344CB8AC3E}">
        <p14:creationId xmlns:p14="http://schemas.microsoft.com/office/powerpoint/2010/main" val="731343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Make It</a:t>
            </a:r>
            <a:r>
              <a:rPr lang="nl-BE" baseline="0" dirty="0" smtClean="0"/>
              <a:t> Work ?</a:t>
            </a:r>
            <a:endParaRPr lang="nl-BE" dirty="0"/>
          </a:p>
        </p:txBody>
      </p:sp>
      <p:sp>
        <p:nvSpPr>
          <p:cNvPr id="3" name="Content Placeholder 2"/>
          <p:cNvSpPr>
            <a:spLocks noGrp="1"/>
          </p:cNvSpPr>
          <p:nvPr>
            <p:ph idx="1"/>
          </p:nvPr>
        </p:nvSpPr>
        <p:spPr/>
        <p:txBody>
          <a:bodyPr/>
          <a:lstStyle/>
          <a:p>
            <a:r>
              <a:rPr lang="nl-BE" dirty="0" smtClean="0"/>
              <a:t>Make It Work</a:t>
            </a:r>
          </a:p>
          <a:p>
            <a:r>
              <a:rPr lang="nl-BE" dirty="0" smtClean="0"/>
              <a:t>Make It Clean</a:t>
            </a:r>
          </a:p>
          <a:p>
            <a:r>
              <a:rPr lang="nl-BE" dirty="0" smtClean="0"/>
              <a:t>Make It Tested</a:t>
            </a:r>
            <a:endParaRPr lang="nl-BE" dirty="0"/>
          </a:p>
        </p:txBody>
      </p:sp>
    </p:spTree>
    <p:extLst>
      <p:ext uri="{BB962C8B-B14F-4D97-AF65-F5344CB8AC3E}">
        <p14:creationId xmlns:p14="http://schemas.microsoft.com/office/powerpoint/2010/main" val="4071393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t>Wat en waarom ?</a:t>
            </a:r>
          </a:p>
          <a:p>
            <a:r>
              <a:rPr lang="nl-BE" dirty="0" smtClean="0">
                <a:solidFill>
                  <a:schemeClr val="bg2"/>
                </a:solidFill>
              </a:rPr>
              <a:t>Tips</a:t>
            </a:r>
            <a:r>
              <a:rPr lang="nl-BE" baseline="0" dirty="0" smtClean="0">
                <a:solidFill>
                  <a:schemeClr val="bg2"/>
                </a:solidFill>
              </a:rPr>
              <a:t> &amp; tricks</a:t>
            </a:r>
          </a:p>
          <a:p>
            <a:r>
              <a:rPr lang="nl-BE" baseline="0" dirty="0" smtClean="0">
                <a:solidFill>
                  <a:schemeClr val="bg2"/>
                </a:solidFill>
              </a:rPr>
              <a:t>Hoe toepassen ?</a:t>
            </a:r>
            <a:endParaRPr lang="nl-BE" dirty="0">
              <a:solidFill>
                <a:schemeClr val="bg2"/>
              </a:solidFill>
            </a:endParaRPr>
          </a:p>
        </p:txBody>
      </p:sp>
    </p:spTree>
    <p:extLst>
      <p:ext uri="{BB962C8B-B14F-4D97-AF65-F5344CB8AC3E}">
        <p14:creationId xmlns:p14="http://schemas.microsoft.com/office/powerpoint/2010/main" val="367465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Wat is Clean Code ?</a:t>
            </a:r>
            <a:endParaRPr lang="nl-BE" dirty="0"/>
          </a:p>
        </p:txBody>
      </p:sp>
      <p:sp>
        <p:nvSpPr>
          <p:cNvPr id="3" name="Content Placeholder 2"/>
          <p:cNvSpPr>
            <a:spLocks noGrp="1"/>
          </p:cNvSpPr>
          <p:nvPr>
            <p:ph idx="1"/>
          </p:nvPr>
        </p:nvSpPr>
        <p:spPr/>
        <p:txBody>
          <a:bodyPr/>
          <a:lstStyle/>
          <a:p>
            <a:pPr marL="0" indent="0">
              <a:buNone/>
            </a:pPr>
            <a:endParaRPr lang="nl-BE" dirty="0"/>
          </a:p>
        </p:txBody>
      </p:sp>
    </p:spTree>
    <p:extLst>
      <p:ext uri="{BB962C8B-B14F-4D97-AF65-F5344CB8AC3E}">
        <p14:creationId xmlns:p14="http://schemas.microsoft.com/office/powerpoint/2010/main" val="3508465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Waarom schrijven wij</a:t>
            </a:r>
            <a:r>
              <a:rPr lang="nl-BE" baseline="0" dirty="0" smtClean="0"/>
              <a:t> code ?</a:t>
            </a:r>
            <a:endParaRPr lang="nl-BE" dirty="0"/>
          </a:p>
        </p:txBody>
      </p:sp>
      <p:sp>
        <p:nvSpPr>
          <p:cNvPr id="3" name="Content Placeholder 2"/>
          <p:cNvSpPr>
            <a:spLocks noGrp="1"/>
          </p:cNvSpPr>
          <p:nvPr>
            <p:ph idx="1"/>
          </p:nvPr>
        </p:nvSpPr>
        <p:spPr/>
        <p:txBody>
          <a:bodyPr/>
          <a:lstStyle/>
          <a:p>
            <a:r>
              <a:rPr lang="nl-BE" dirty="0" smtClean="0"/>
              <a:t>Leveren van functionaliteit.</a:t>
            </a:r>
          </a:p>
          <a:p>
            <a:r>
              <a:rPr lang="nl-BE" dirty="0" smtClean="0"/>
              <a:t>Wie voert functionaliteit uit ?</a:t>
            </a:r>
          </a:p>
          <a:p>
            <a:r>
              <a:rPr lang="nl-BE" dirty="0" smtClean="0"/>
              <a:t>Computers begrijpen enkel binaire code !</a:t>
            </a:r>
            <a:endParaRPr lang="nl-BE" dirty="0"/>
          </a:p>
        </p:txBody>
      </p:sp>
      <p:pic>
        <p:nvPicPr>
          <p:cNvPr id="1026" name="Picture 2" descr="http://transmissionsmedia.com/wp-content/uploads/2013/01/206868-binary-code-hack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573016"/>
            <a:ext cx="4680520" cy="2635494"/>
          </a:xfrm>
          <a:prstGeom prst="rect">
            <a:avLst/>
          </a:prstGeom>
          <a:noFill/>
          <a:effectLst>
            <a:outerShdw blurRad="50800" dist="2540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66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smtClean="0"/>
              <a:t>Waarom schrijven wij code</a:t>
            </a:r>
            <a:r>
              <a:rPr lang="nl-BE" baseline="0" dirty="0" smtClean="0"/>
              <a:t> in C# ?</a:t>
            </a:r>
            <a:endParaRPr lang="nl-BE" dirty="0"/>
          </a:p>
        </p:txBody>
      </p:sp>
      <p:sp>
        <p:nvSpPr>
          <p:cNvPr id="3" name="Content Placeholder 2"/>
          <p:cNvSpPr>
            <a:spLocks noGrp="1"/>
          </p:cNvSpPr>
          <p:nvPr>
            <p:ph idx="1"/>
          </p:nvPr>
        </p:nvSpPr>
        <p:spPr/>
        <p:txBody>
          <a:bodyPr/>
          <a:lstStyle/>
          <a:p>
            <a:pPr marL="0" lvl="0" indent="0">
              <a:buNone/>
            </a:pPr>
            <a:r>
              <a:rPr lang="nl-BE" baseline="0" dirty="0" smtClean="0"/>
              <a:t> of C++, of COBOL, of JavaScript, of...</a:t>
            </a:r>
          </a:p>
          <a:p>
            <a:pPr marL="0" lvl="0" indent="0">
              <a:buNone/>
            </a:pPr>
            <a:endParaRPr lang="nl-BE" dirty="0"/>
          </a:p>
          <a:p>
            <a:r>
              <a:rPr lang="nl-BE" baseline="0" dirty="0" smtClean="0"/>
              <a:t>Code </a:t>
            </a:r>
            <a:r>
              <a:rPr lang="nl-BE" dirty="0" smtClean="0"/>
              <a:t>= Documentatie</a:t>
            </a:r>
          </a:p>
          <a:p>
            <a:r>
              <a:rPr lang="nl-BE" baseline="0" dirty="0" smtClean="0"/>
              <a:t>Wat </a:t>
            </a:r>
            <a:r>
              <a:rPr lang="nl-BE" baseline="0" dirty="0" smtClean="0"/>
              <a:t>is</a:t>
            </a:r>
            <a:r>
              <a:rPr lang="nl-BE" dirty="0" smtClean="0"/>
              <a:t> de consequentie ?</a:t>
            </a:r>
          </a:p>
          <a:p>
            <a:r>
              <a:rPr lang="nl-BE" dirty="0" smtClean="0"/>
              <a:t>Bewijs uit het ongerijmde : </a:t>
            </a:r>
            <a:r>
              <a:rPr lang="nl-BE" b="1" dirty="0" smtClean="0">
                <a:solidFill>
                  <a:srgbClr val="FF0000"/>
                </a:solidFill>
              </a:rPr>
              <a:t>FECHER !!!</a:t>
            </a:r>
            <a:endParaRPr lang="nl-BE" b="1" baseline="0" dirty="0" smtClean="0">
              <a:solidFill>
                <a:srgbClr val="FF0000"/>
              </a:solidFill>
            </a:endParaRPr>
          </a:p>
        </p:txBody>
      </p:sp>
    </p:spTree>
    <p:extLst>
      <p:ext uri="{BB962C8B-B14F-4D97-AF65-F5344CB8AC3E}">
        <p14:creationId xmlns:p14="http://schemas.microsoft.com/office/powerpoint/2010/main" val="202282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Disclaimers</a:t>
            </a:r>
            <a:endParaRPr lang="nl-BE" dirty="0"/>
          </a:p>
        </p:txBody>
      </p:sp>
      <p:pic>
        <p:nvPicPr>
          <p:cNvPr id="3074" name="Picture 2" descr="http://sabbelaar.be/assets/Uploads/thomas-van-aquin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410220"/>
            <a:ext cx="2507456" cy="3203972"/>
          </a:xfrm>
          <a:prstGeom prst="rect">
            <a:avLst/>
          </a:prstGeom>
          <a:noFill/>
          <a:extLst>
            <a:ext uri="{909E8E84-426E-40DD-AFC4-6F175D3DCCD1}">
              <a14:hiddenFill xmlns:a14="http://schemas.microsoft.com/office/drawing/2010/main">
                <a:solidFill>
                  <a:srgbClr val="FFFFFF"/>
                </a:solidFill>
              </a14:hiddenFill>
            </a:ext>
          </a:extLst>
        </p:spPr>
      </p:pic>
      <p:sp>
        <p:nvSpPr>
          <p:cNvPr id="4" name="Cross 3"/>
          <p:cNvSpPr/>
          <p:nvPr/>
        </p:nvSpPr>
        <p:spPr>
          <a:xfrm rot="18715092">
            <a:off x="963745" y="1735310"/>
            <a:ext cx="2955212" cy="2945908"/>
          </a:xfrm>
          <a:prstGeom prst="plus">
            <a:avLst>
              <a:gd name="adj" fmla="val 42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AutoShape 2" descr="data:image/jpeg;base64,/9j/4AAQSkZJRgABAQAAAQABAAD/2wCEAAkGBxQTEhUUExQUFRUXGRwaFxcYFxgYHBkcGBsXGBceGhcaHCggGBwlGxwVITEhJSkrLi4uGB8zODMsNygtLisBCgoKDg0OGxAQGywkICQsLzQ0MCwsLyw0LywsLCwsLCwsLCwsLCwsLCwsLC8sLSwsLCwsLCwsLCwsLCwsLCwsLP/AABEIAKoBKAMBIgACEQEDEQH/xAAcAAACAwEBAQEAAAAAAAAAAAAABgQFBwMBAgj/xABDEAABAwEFBQUFBgUCBQUAAAABAgMRAAQFEiExBkFRYXETIoGRoQcyscHRFCNCUnLwM2KCkuEVokOywtLxFzRTc5P/xAAaAQACAwEBAAAAAAAAAAAAAAAABAECAwUG/8QALREAAgEDAwEHBQADAQAAAAAAAAECAxEhBBIxQQUTIlFhgcEycZGh8BSx0UL/2gAMAwEAAhEDEQA/ANxooooAKKKKACiiigAooooAKKKKACiiigAooooAK+HkSkjiCPOvm0vhAk+A41CZvBS80hOE6HP47/KobSJSfJkF13la7of7FYkQFLaJlC0nLEhX4Tkc+WYrXNn9oGbY3jaVmPeQclJ6j56Gl7aFVnL3aONdq6EhOQkAAkiRvzJry6HGv4jCUpKcu6IOfLeDw+lYqqk7HS1NWFeKk42l5rr7DvRVVYr5SrJcJ3TunTPhUxVvaGrjY/rT9a2TT4OdsfkSaK5svpX7qkq6EH4V0qStrBRRRQAUUV8OupSCpRCUjMkkAAcydKAPuiky8fadYGlQFrc/mQmU+CiQD4VKu/2hXe6BFoSgnc4Cj1OXrQA00VzZeStIUhQUk6FJBB6EV0oAKKKKACiiigAooooAKKKKACiiigAooooAK8UYzOQr2sW9pu2i1uqZaWAwjIxP3qt+Y1SOA69KydkXhDcx32h9oDDEpQUrVxmR4Aa+lJr3tNtSj3QlI5JBPkZrNVvrcVmTyE1fXPOh14fQGlJyl5nQpUoeQ/3T7RngR2oS4nfAwqHll6U/3NfjNpTLSpI1SclDw+YrDrTagnSCeBEHy3+BqJZ79UhYW2ooWDIg5GphUmuckVKEJcYP0dRSjsNtkm2JwOQl8ajcrmPpTdTcZKSujnyi4uzCiioN8Wvs2ydNfQE5c/8APChuxCVxNt95LtltNnQYYbGJ4g5lP4Wxwx5TyNTn7yzy3ECB+EZDTpSfslbVtIdtChKn3CojgBMeGJShHIVftQ4VOBREq4dJ/ennS0pD1eKjLYuFj36/sj7RMKjGgmYnQHPjnw0oW+GYMwXEJUeeoUSBoNPFR51Y2m1pEBK2iRr3VKV/aFYZ61D/ANH7RZWoqJIMlWp3QeA5bqz6lFFsonL8BWtsnMyM9/CfrwFK1tu1SYVAOM5AJgydBE5+fhT/AG7Z5tQjDoNd/WautkboZcIcdbSp9kxizjP3VYZictY4cBWlPLsO6fVf412729CVsRsimxJK8Si44hAcGWFJEkhMDSTvnSmmiimkrHKq1Z1Zuc3dsKKKKDM4Wy1IaQpxwhKEiVE7gKwrbDbNy3OFKQoMpkoaGWKPxLOk/DLqXD2yXwUpas4MBQLjnMDJI858hWXqdICQIBOf6QMyTxiRlpiOdVbLJFLe+IRjPeOYG4cIHzNeJbKG0KgDFO46DjnrUm+bESqUyZ6mfHU9aubXs7ahd6Fdke6okgawQMwBnVLmii2RLn2ktVhXjszikIOam1HEhXVJy8RBrfth9q27ws4dSMK05OtzOFXI70nUH6V+cGXCWiMxGsaeI/fxpk9j9+/ZbwShXuWgdkrkqZbP90p/rmroysfoyivaKsQeV7RRQAUUUUAFFFFABRRRQAUUUUAKHtNv/wCy2QpSSHHQUpI3D8R9QPGvz04ytWg+lfoL2sIR/p6ypIUQtGE7x3hMHdlIrMmtk0qMh8NAnuzGc9awqSsxyhFNClZpRkpBFMdldBSIEn1/fnV8vYdQTIfCo1EATFVDN0WgxhQ1GcnEtJSASBJwwSdYE65xWFt2RtSUVZFTeT2PLUjcdR4GqZSSTrB4HL40xX1s/aEpxFKiORx+kBXpS1250kGNx+hqYkTJt2Xm6w6laZC0kEeGkV+jdk9omrcwHWznotJ1QqMwRw4HeK/MziVQCRl0+VM2wd/qs1qQtM4VEJcE+8gmDI3kag8RzrWD2sWqw3I/RtQb7aCmHATHcV3uGRBPlNTq5WlvEhSeII8xTDE07O5lqLKGUIanEUCCRvkk/P8Ac163Y+3aKW3ClTa5ISYnLLTd9KrdoLUtJwkbjijLPfI6cYr25bGoEOpUUEjUc+W8UhIeSbd+ox3LalqVgeAKkgQoCJGYz50wFQ3aUmWm9QwoFS0dor3WyFFZ54EA1cXJe63/AH2sHmMwYIKVAFJ61aKaWSXa5ZrFfezi4tCgNCiT4HL986WNoNoFoc7JrFIBUspbLhATmYToYGZpo2HCXG/tCXC4FgBJKQDHvGYy38K0hF3TMqsltaGiiiimRQKKKWdu9o/sjBCD984CEfyge8s8k/GKASuZF7VL5Dl4O4SCEJDXiJx+RJpKftinFpGZMwBx4Dziu15LCjiBJxFUzrlvmrfYm5CUqtikLWlokNoQJUpQGZHIadZ4VlJ2VzaMbuw/7GbJYAFvd5esbh4U7vJEQBkKQrovl8ufwltDm52qFx7wzzSdcxl45UzXvfgZRiIBkTmYAB4n5DOl7NYY2rPK4EL2ibOhBVamBhP/ABUjQ/zRpNZzYrRhcSsapUFDqCD4VrV5Xum0Wd0JcQslJCkJSpJR/dmoeArIWG5P7y31rSvazF66V7o/XlhtSXW0OIMpWkKSeShIrvSf7KVH/Tmkme6BE/zIQsj+5Sqb6YFj2ivK9oAKKK8UYzOVAHtFeAzmKKAPaKKKACivKKAFv2jWfHd72/DhV5KTPpNYxYb4UUpaShCnZwFxaCvCkDuQBOZiOuuVbxtM1isrqToU59AQT6TX55uW0Bm2QrIL7mfHulPqI8axqcjdDMbGk3C253sYE4UlQTkkHTjG6rezspUAsQoHMQZkcQd451V29zsihePC2UwtMAhUaa1cJBUkFalBShKUIAK+RJOSR9DnurBLcNvwoLeyFjJMZaRSHtHs8knFEHcoa+PGtBsrGEQSSTmZUVeEndpw6VWX7HZqBElQgDmao1m4Rl0MSty1JcUgBQw8TOfgBXS6HYUCBJ4DeBn8qY9pbvJtJCUlRhBIEToJhOqhzGlUps4aKiuAsghDcgq7w95Q/AACYBhRVhyiSNcNFHdM/QexNrDtnStDvaIgABU40GBKVmYJHEAZRTDSN7MH0hkoUMLgMe6BiEYk5jU5nLUZ080zD6Uc+orSZm+3l1S9OQSZUZ3yBAH9c+dVV1umEcorQNr0o7EFQcJQcY7MJJhAJVJUCAMM+kZ0lvWHsXMMEA5gKyImFAEDQgFIPMGlasLO47RndK5cNWJtZx4E4t5iD5ivu0EJjDqTmdSTzO/SuKHcDeIhRSNcKSo8MgKi220lxJizWsEDuqCYmNNFZjXJVRdtGsaacsFkuzJJOICZkSB++NX2ziQG1AQAFZR0FJNgtDri+ycaeQ5GIqWAkBIMAwCYznLPQ7qe7gZKWROqiT8h6AVrTbcjDUQUI2LGiiimBEKwr2x2ubepJVkG209AZUR6g+VbPfttLNnddSJUhClAbpA38hqelfl7aW3do844FqcKlSXFarVGZjcOA3ACoZKI7jiQkyZTmBGRMax1rVvZw8Aw2nLICR11rGVuk5qM5ZcOdal7OXEvMZEhSSUmDwgj0NL1+ExvStbmn5D9eBQMkgSrIkDzzrk/Z0KcwLGWER1jd4E1V2aXQppxucCjBbXBI3KSDB0OaZO/XU8rQVId7OHnHVjMrwgISN5APc5ZSfOMc8jaiuCPtTZbPZWXXUpAVgIKtTEEgTwndWP2Me6eIz8DB9abvaXeKgAyVgyZIHBPHxgedJ7LhSByPxGf76cK3pLFxPUtblFdD9R7FWXs7DZxlJbSpUcVAExyGg5AVeUp+zG+kWm72cJBU0A04N6VJGWXAiCOtNdMCh7RRRQB8POhIKlGAN9Itt2hWpaUp+9JcCCE6D8RMbgE5550zbSKBawEe+fKIOXPSl9DbNlSVhKUlWZga9edY1Hmw3QUVHc1dlxdVqDbnZqJCXPcncrenx3dKKX7gsL1sfFoXiQwgygaYyDu5cT4dCrU27GVZR3YH+iiitDEKKKKAPh5IKSDmN/TfX5g2pu0tuPIMyhak569xRTPoK/UJr8+e2Gy9na1LQZSvvH+oCeveB86zqdBig+UGzO0aLTZ1WW1DEsA4FHVQG/nz89+T3s1aRhGDM/iUSST1JrBw32jfcntW1FQAyJQQmSDrKVCSOCp/CaudnNtbRZ1YDhViyk5EfI1lKm+UMQqp+GRudvtaWxKiPCoNhsqnFdq4I/IngOPWqXZV77Qe0dkqG45inNtYzHKseWbS8OEZ17R7lKoeSJyg9RJHpIrMVEhWVfo16yhxCkKzBrHbxuxItLiGwFYT7sxMEYgDvEyOOXKrxuTGEqie1cGjezHaHBZ0trSspPukIWpQJ3EJBkaQR0IG/RbK8ViSkpG4K18RupX2RZDFmShsuYTKvvMMpxQSnLKAZ0y1O+pqLUoFWEmTnOs+dbqW1ZEJQ3Nstr0s5WggCZyImJEgkTziOhNJe36+yeaUfdWiDG4pUSD/ujp0pjuy8148LkQd8xH74VQ+0JSVPMIO5JJ/qIA+FVqSTg2i1KLjUSZ8XLbUqGRBBrou61jEWX3WsWiZxpT+lJOXTTkKT7Td7rBxNkxUhvbFxCYUgKOg3UtGduR/bJZi/73G64roIWQtxbq1++4rXCJyA/CMzpxpzSIyFJWx14rUvG6AgKGEDhMESfCnamqNmrnP1Tk5+IKqL/vkMJhJT2iiAMRgCZJUd5gA5DMkpG+vL8vMoltsw4RrrhnTxrGNttqEpdwNJCngIU4o4igkAkSrUjichV3NXsikKV8ydkMHtCvi1M2YuF99PaLDaG8KEgpIUVKcGGUghJAQD11gZA4wSQPEc5/xUi1W5xwkKcKyMyVEngMvj4VzW0SJmRGtBTHQj2lvCMB11B6jQ+lMWxdods57RPulXeHGMj460rIEk+lbJs7cWKwN5ZkFX9yioehrGs8WGdNHxXZcps7T6e0QsDEMwQFZ8wd9Lm1F8t3ejuQ4+5OBAhMcVEDQVT3ndr6CSkqSORI+FKl83Q4JcWVEmMRJkx1NZQSbyNVqk4wsitctKnXC46rEScz00A4AVa2WzF0JQhMqJgAb9cv3oJO41Tr3fD5+NTbNeDjawW1FBjIjWmzl8mwexmwLatNrRkUtpQhxSTKVOTiHRSUkgjcTFazWdex1TbTLlnUkotJParkgh1K4CHGljJaIEayCDNaLVkQwr2vK9qSCmvvNxocMR+FUy7p+02lIX/CQMSx+YzCU9DmfCre3ql/9KQPOT9K8uBcuvdE/wDVWDScxlNxpl2hIAAAAAyAG6ivaK3FgooooAKKKKAFzae9SlQZRqRKjy3D5+VI22FzB9DRWCqFwYOeEgzHQwRzAq4LvavOOH8SjHQZD0rreOaU8iD/AG51zqk3KTZ06UFFJGP31sgtgkp7wEqkagCMx5jnS9arKtRkmQBixchv5mtlt0vrQ2lClyoRhGpiQMWiREkk6Cd8ROe2RYsjKMaUrtCyolWeESQThQchHdAMbzpTEbxjdm9ejCO2L+p9Ck2DtgdZEjC43koHIkbjHOnGxrzV0Hqap7qsbbRKgIJEGrBFqk91MqUQEp4/sml01ciUWdL/ALUtqzuKbCioJABSJwlWU9QJPhWVNsKKimCFyBB1TGZmeHyrW9o09m20yTKlHE4f3uACqWlI7RQEfmPmok+vwpl+CNzoaDU9xQlJLnr+kWez1vhGBQIaRmjiYGhPPXrV4u0lGeBThyK8AnCDwGpgSYEnKqRm3MtJhWfEAfWpF1XsC40kH3goa5wk92RuMSKzhJ2ycipG7ci9QtDgkQQd/wAarr0uYOQoe8NOg3VLvRopAcbHfBEpmAvMTO6Y0PLPKolw30H0k6EEgpOqSIkGpkk8MyjdLdE5sWXEmD0qL/ojIViKc6trYCk4k+NVzlok8ayaQxBt8H244hIipNkv1SMsUjgoE+utV+XCvm02fEhXMR50Rbvgl04ywyA/fyXXnOzJWTJUsCEJ4CZk+A8daWbDsQ3CipxanFTKwlIMkkkgGY4U52K70hA0kyfU/SpibOBQ5STwXl3cZeBcGSbSbCqs7RdZcK0IErSpIxQNSCkDFHA0n2da1nAkkzlxMfKv0LaWcsxkcj0OtLzGw1mQZbCkk/zKV6kya0jVdsisqKbwZ/cGyqnHEgzrpBy5qJ1PLpW22NgIbCBoAAPDKuF23QhlPdGfGppFQ227s0iklZC9tfeKbNZXHVAEgAIScsSlZJH73A1iNpvB20KKnFiB+HRI5JTv9Tzpw9sN5hVoaYkkNIxKAOWNek8wgD+/nS1s1YFLeaUllSwJUEhSUle4QVQkRmc61glFXMZ76knGN7LkqLSghQ94KmcxFfTMlY3xl9PlVntY6pb5dCA2mcKQDi9zfOhz4ZVduXUyi7y+twdqoJITkJx+7hH4gczI4HQgir7sFJ0JQbT6F5sHeLhSnApJW0S4zJIMSEOtriYGgJg5LSc8IjXLFtZZ1JBdV9nO8Pw2J07rh7i/6VGsW9jtjUXX3I7oQEzGclU5Hwz8OFa3c1pDbgSSQhWUTkCdCRpy8qqqlpWfBV0rwuuRksltbdEtrSsbikyD0IyNSK8Arhb3sDalbwMupyHrFbi6yUyXMS3FcVGOgyHwrzZs/fPdE/FVfNmRCPCvnZlX37v6R8aXi/GhuatBoZqKKKYFAooooAKr7/tXZ2dxW+IHVWQ+NWFK229oybaG84j4ZD1J8qpUlti2aUo7ppFPdzcAVQ7ZXvgBaR7y0weSSc/E6eJpmsicqr7h2UNptDlqeMICoaSP5cgTO4axxPKk6UNzO1pp0qc3Uq8R/b6IrLhu82VntFE9orQT7m8ADcc5JqyetLjoSpxRUYynhJO6ru87hVhUvEkhIMDMZAZnQ51XpayFaahtJIvU1Maz38u/49CvcyFdLvtRbcSUQVnISJgbz5ZeddnLI4swhtSucZeJr4csTrSHXlNq7qSE5b4gZDTOoo0//TCOyWG19hX2h2wcXaCcKCEFQBzzA7nGNc6vroggHPQRPDd9fGs4eGauWXz+VaHs6ruI/Sn4CrV3hHR7ToQo0oKCsTrbdiV8ialXPdiEOoOBIOGZHH3T6g12dTCSrgCfKul0CQV/mOXIEkj4k+NYw5PPzvYn38+UtHDqRCesGPWKzDYV5dmtbjDqicfeBO9Q18SP+WtIv5QAQVGAD8jFJG29zLQEWxtJ7kKmMo1GdaTvcKMVsz1H4qBEVV2hnCeVFz3gl5lDiTIUAfOrFaAoVV5KpuLK9tudK73mOzs7i4nCkqg5ThzOdRbXZ1p91RA5V0sd4ISysTjdX3QlSTkNCTIjj6VMLcs3thTWcrBDuV7GhtZBBCAI5ySfjVoVVGszECK+nTFUIlmTaPl9WgqQbMpJ58DrUBrvKpW2kMvED8IA+fzq8YXVxjTad1pbb29hyvG90WdsrdMAaCQCokwAJIzJikDaX2lKQCmzFtTm+EKUlHGVqKcZ6JjnRdt1i0PJS+4taRJwlZ3AwBnPgKur12PYWyWmkJaClJKiBBITnE68K0jApX0k6ctt0Z7s3sjabwc7Z3EGyZU4rMrJMnCN/XSp9qsgaWtoDJtRSP6TlTFZb4fbQlCHVBKUgJACMgNN1WzOyzdosirY+66HFFRUU4Y7qsMkYeAz86mzbH9JSXZ731Xh4xl3f48jNL0RPZnIhKu8D+UggyKr7BZC6+GwTgBOZkhCc1JAHTdzNP8AtBd1n+zBFnAUrFJdEKIGqpWNSdMPpArr7Lti1OoW+4IQod0KkGVDiOCcO7f1q1n0Fe0K9OpU3SWH/tY/ePwMuy9mQwwltuMOvUnnvNT7S2apvs7ljc7JwZfhVqCORpjsawoVhboxHjK4Lu4bw7RGFR76deY3Gvm/nPcR+Yyeif8AJHlVO+yUnEiQoaEV82W1recxLiUjCIEaEyesz5VqqnhszDurS3LgsHskGouyipfd/SPjUm2qhNQtjBLz53AJHmVH5VEfrQT+hjdRRRTIoFFFFABSHtA9jta+CAEjwEn1Jp7UYEndWbtKxuLX+ZRPmSaW1LwkN6RZbLJkxGmZAEmB4nhTZZWwEAJMgb+PE5cTnSNbHwFBPCPNWL5D1qwsjpAkEjplVqKtEaq6dzincudoX4R2Y1Vr+nf50tMukkN5Y5A1nWIJ8CDFLFv2xe7VSpC0EnCFD8CchBEHM55zXtwbQKW+VJbCTmslSsQ4JTEDTdwCedWmlLk6FPsyrSo5S8/c1WzthIyHTpu/fOuF7LhATvJny/z8KqWL7dOoT/afrS5eG3QDriXWz3O6nBvjWQdM5z9Kvc5un7PrTqYV7HHam5g6AltCe1UvIhOZyIgwJM17dNmU0Q0uMSISqMxIABg785qLcO2LyrQo4G4wd1MEkQpAjFOpk51ctCXSTqTJ6nWlq9sI6Wr76nFUqnCz5lnaldzCNVZfWp9mahKRUFhvGscB+zVuhOfSqxV2cmTF3b0q7CEa4h5ZzVHcTSl2eCpRiUwYzBzETug+lWPtBc7iBxXPkD9a9uDOztznlHkSK3jk6tHwaRerKHZm0qs767MsQk99rgQfeA8c/E09MOVUbSsOuIsyGGQSQvE9hnBg4kaeOtQ9mb8S83MwoZLTPun6VlUjZilaO/x2/rtfA1uImq60WLeNam2V6uy0xnWbjcWUnEr20ka1GtTgrvbnq4XY2FuZkZZxx4fPyojG7si7dluZLuW7y6gqQRkopUDIIKT04QfGli8bidU64ZbPeV+I8TyrR7Jksn84BP6kiPVOH+2le8iEuuA5d4+pkelN7UlY20Wpmpvb5FTs7sw4XcSgnuCU97ecp8qZ3rodCTkNDvHCoWzjAVagtLygEoMoCu6rcJE7pnwFOC8wRxFTFYK63V1O9V3fC6cGQJuB7LJI/qHypmZvb7NYuyKEkgEEhRglaieHOuSnppY2gtckIByTmeu7986q3Y6qjLVSUanCdyLeV49rDSUYZ1GIkRvA0wzplxrWNjbOUWRrEACoYoHA+7/tisy2WuntXBkZUoAHlqo/vhWzNoCQEgQAAAOQyFFPzOf2zsjJQjyRL1uxFoRgWOh3pPEUku2d2yLwrzSfdUND9DyrQ65WizpWkpWkKSdQatOCkcmlWcMPgVrNbAuutgbw661ztezK2yVWdUj8itfA6Go32oo/iJUg8wY86wkmuRpbZfSybeLvdqTsWxDBXvcWpXgO6Ph61U2q0dqnA0MazkAN3MncOdNl2WTsmm29cKQCeJjM+Jk1NFXlcy1HhikSqKKKZFAooooAgX6/gs7iv5SB45fOk+6mMppj2wXFnj8ygPn8qqLCiEUnXd5pD2nxBv1KF+wuOWtzs4OFLZwkwY74kTka77ROLZsq8QKCoYQSI97I59K7O2xLFsaWowlxJbUdwzBST4mPGmS+GlrahIxQQSPzATIralmA4tTKnUgprw4/XqYhaQIVnoAAMtd85yN5mDTFsjYe6pzeThHRMz6lXpXW8nGFCSgEgzgEJkmMRiQCY48Kd9jS2ttSewSmDizSn8RORjfIJ8askdrXa5x099r5IlnbOHwNZlfyYtLwP/yK9VE/A1vwsTf5E+VIO0twWYuOLLcEkyQpQ9AYqzVhDsvtGEarunlCVsU3itPIJJPmmPX4U9NctVE+AnKqXZmwoQXFNg94xmZyTMepPlVzdZkpPH9ikakt02T2pWVSs2uBhsLMCpJMV41pXO0KitlhHG5Yl7b4nHW0ISpUAkwCdYA+Bq02Sut1TEQE4VEd48e9oJ418XhiR31JWQv3YGWmmcZ+lS7hvnsUuFaYTGKZ73dmZTpp/NWsFY6k6k3plCmr2/vkuLXeLdhZSHySFrwjCn82sydBBNZ3tBcAs1o7dlZGJIJiMJ3EEbxIq9tu1DFqSVuNhKGyAMRxEk5jIDIiNM6rbXfKMJZcQVYSvMEGQpalpyMaYqmVmGm01SHMXd/Vx+vt8ljs5egc7sjFrE+dX1otIArJLWlbDiXGgEgwUmCDnnmQaarqvN5yxrcISp0KwhRVpJSMkjeASfCsthTUadRd11diTeV4wrAjvL9E9eJ5VZC7vsiWLQpajKkB0qI/4iSJmBAGnjVbdVgwJlWtNu2iUC7rRjGQQI5KGHAfBUGtIwSRlWtTlGC4eH/e5LcvNsoVgdRiAlOY1G7x08aRb/vZ3tiSRmkHQHlw5Ur3btUsRKEnxNdLffPaqScOGBBnqT86hzudHRdnd3K9rr1sXdyvqVaULxEKSDBEDQHXjqaa13o+NF+GFP0pFu+yYiCXGkjf34UOkxTBaLxSjMqbPRxB/wCqpTJ1dGM5qyTx5FPdtve+0lJCSElRgp1wmEzmcpIqQ8yDMs5/mASR5Kg1V/68lNoW5gKkkRAInRP0NdVbWt72nR/+f/fVcDVSnUUlJRthGq3NdSGgISkFKQBkAc9SSN5q2qm2Xv1u1trcbBASvCQqJkJSdxI31c1svQ8dV372p8hRRRUmYV4RXtFAHyhsDQAdBFfVFFABRRRQAUUUUALe2Ssmk8VH0ioeLC3XLau0YrUhA/4Yz6qzPphr6vFP3WXCkarvNs6FFeFIS9v3iUspBgle7h/5imqw7QuwMQQY1MYT/tgUkbQuly1MnVCMAPIqhRnhkU1YXvaylhakdJ/UYy+NbUlaKO7/AIsZ0qcJK9/llZa79aWsFaCClZUlQhWispyEgiRT1sVfjKiuMSZCdQY1VGfSPCsntFnyCgcyopwxuEYSDv3jlHOnbZN8NsqABKlLMADcAlIz4ZGtRrtDR03p7K/99zVUWpB0Wn+4Vnm1VugKPGTXS91KbYdcWRiwEJA/CVZDqc/Ss+uWwOWl5LYUvAM15mI4eP1qJyssnN0GhhTjKs5YQ/7HWU9mknfn551KXZC3aMCfdIxp5SSCPA/EVd2FgNpArhbz30rGqZHUGPpSajjJz6lVzqORYNmBS5tbfAZaMe+ruoHM7+gGdXrDhV3cKsR3EGlnam70C0JCkhRS2M1Cc1KUTE6ZAeVb7bhpYxdVKX3OdilSEFRUpRSmSSSTkNSa9vfusOEfl4cYHzp6s9gawj7tvQfhTw6VFvywM9gsFCN24D8Qre2C8ddF1Fjr8iNszc32izKxILg7TcYzCRvkcaXrxQsOKC0FCuByjcKfXLpYcsga7YWdPaFRwqGeUQROf+BUa0WRpxal4WlE594JUfM1Wx0KWsXeSb4u8eXxn4Id22FDlnbxAe78zHpFTW7ubTokU43bY2w039237qdEjh0qQqztjVKB4Jq205dTX+J4fJjlot7iHVhK1ABZgTI1O4zApy2jtK7RYGGYBctRQCcgEjEFFXLd4TwqPaC3iUfuxJJ/DvJq0sJS7aGsMYWkwI07qSD/ALifKqoc1FWEtstv05/C/wCinadiGgoJThTAzwlZzOgzUNB8aYrH7OrN2acePHEkhSh6EmpSEYnI/Mr0J+lNThhJ5CpUULV9dqIRjGMmvtgzhvZhkb1+af8Atq9d9n1lVvd8FJ/7a+UHOm+hRRXU6yvFq03+TLbRsSwlahjdyJylOgP6auP/AExspB+8fMju95OU6aIzqzvVMOq/eoBpgsSpbQf5R8KFFFq+v1GyLU2KWwd3psvatIxyTiVizB/DlwIyFOaTNK14vdhaCoGM8+aTBPzq9s9ubKsIWkk7gZqVjApqlKcu881cm0UUVYTCiiigAooooAKKKKACiiigBCtiJtbx/mj0FWFrTKI5VHtf/unv1D/lTUm06Vz5cs6UeF9ik2EuVKsVoXJlRCAeWRPy8DVltlZ2VthsoTJIUSO7AGmm8nLzq0uEQw3H5RVTtR/E8BTqVomlOrKrq9zfHHtwJbOyiVuJwOKkmADBzJABnkTNaBZNlQwgBtYUoAAYhGmQ0mqnZQffDqPnTyfeqYo27S11bcobsGZbf2V9DSEYFKxEqUU94ZdMwM9/Cpuxd1BloSO8c1Hmf3FWu2h76eg+JrpdvuCl63KRaeplLSxh55fqd3DVNbLd32205rdWEJgzE5qJ5BIJq1tfu0v3GJvVmc4bcI5ZbqygrzsL00rNvom/wrmh3jbAy2pw/hGQ4ncPOkRCy8src7yjnpp05Uw7bn7lH6/kapbtGlaV5NysL6ZJR3FhZ2ABMCpDZE6CgaV8s61VYJeSWK+Usp/KnyFfSa+hVyhzcSOA8qiOoHAeVS11wcqrJRU2u0pZSVmBh067st+ecVU3RtCENuFKVYg3hBVGSlkQd86TXTa/+D/UPgqlqze6rqj4OVaDsdrR6aE6LlLzGK47zeU7mrJKTuA1hO4cCfKry8Le4lpw41e4rfyNLWzX8RXT5mrq+P4Lv6a2XBGopx79Ky6Ct9oXI76/7j9adftCgonEdNZPGkXeOtOq9T0NQjTWxXh9/godoHVJeJxKzSM5PT5VZ3e+osI7ypjidxIqp2m99P8A9fzVVncn8FHQ/wDMaOpFRLuIsrNpBKkK4pjyP+al3e8cCFA5gDPmn/IqLf8A+Dqr/pr25/4f9R+AqOpo1egv7zNOu21h1tKxvGY4HePOpNLmxp7ro3Yh8P8AxTHWqd0eYr01Co4oKKKKkxCiiigAooooA//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5" name="AutoShape 4" descr="data:image/jpeg;base64,/9j/4AAQSkZJRgABAQAAAQABAAD/2wCEAAkGBxQTEhUUExQUFRUXGRwaFxcYFxgYHBkcGBsXGBceGhcaHCggGBwlGxwVITEhJSkrLi4uGB8zODMsNygtLisBCgoKDg0OGxAQGywkICQsLzQ0MCwsLyw0LywsLCwsLCwsLCwsLCwsLCwsLC8sLSwsLCwsLCwsLCwsLCwsLCwsLP/AABEIAKoBKAMBIgACEQEDEQH/xAAcAAACAwEBAQEAAAAAAAAAAAAABgQFBwMBAgj/xABDEAABAwEFBQUFBgUCBQUAAAABAgMRAAQFEiExBkFRYXETIoGRoQcyscHRFCNCUnLwM2KCkuEVokOywtLxFzRTc5P/xAAaAQACAwEBAAAAAAAAAAAAAAAABAECAwUG/8QALREAAgEDAwEHBQADAQAAAAAAAAECAxEhBBIxQQUTIlFhgcEycZGh8BSx0UL/2gAMAwEAAhEDEQA/ANxooooAKKKKACiiigAooooAKKKKACiiigAooooAK+HkSkjiCPOvm0vhAk+A41CZvBS80hOE6HP47/KobSJSfJkF13la7of7FYkQFLaJlC0nLEhX4Tkc+WYrXNn9oGbY3jaVmPeQclJ6j56Gl7aFVnL3aONdq6EhOQkAAkiRvzJry6HGv4jCUpKcu6IOfLeDw+lYqqk7HS1NWFeKk42l5rr7DvRVVYr5SrJcJ3TunTPhUxVvaGrjY/rT9a2TT4OdsfkSaK5svpX7qkq6EH4V0qStrBRRRQAUUV8OupSCpRCUjMkkAAcydKAPuiky8fadYGlQFrc/mQmU+CiQD4VKu/2hXe6BFoSgnc4Cj1OXrQA00VzZeStIUhQUk6FJBB6EV0oAKKKKACiiigAooooAKKKKACiiigAooooAK8UYzOQr2sW9pu2i1uqZaWAwjIxP3qt+Y1SOA69KydkXhDcx32h9oDDEpQUrVxmR4Aa+lJr3tNtSj3QlI5JBPkZrNVvrcVmTyE1fXPOh14fQGlJyl5nQpUoeQ/3T7RngR2oS4nfAwqHll6U/3NfjNpTLSpI1SclDw+YrDrTagnSCeBEHy3+BqJZ79UhYW2ooWDIg5GphUmuckVKEJcYP0dRSjsNtkm2JwOQl8ajcrmPpTdTcZKSujnyi4uzCiioN8Wvs2ydNfQE5c/8APChuxCVxNt95LtltNnQYYbGJ4g5lP4Wxwx5TyNTn7yzy3ECB+EZDTpSfslbVtIdtChKn3CojgBMeGJShHIVftQ4VOBREq4dJ/ennS0pD1eKjLYuFj36/sj7RMKjGgmYnQHPjnw0oW+GYMwXEJUeeoUSBoNPFR51Y2m1pEBK2iRr3VKV/aFYZ61D/ANH7RZWoqJIMlWp3QeA5bqz6lFFsonL8BWtsnMyM9/CfrwFK1tu1SYVAOM5AJgydBE5+fhT/AG7Z5tQjDoNd/WautkboZcIcdbSp9kxizjP3VYZictY4cBWlPLsO6fVf412729CVsRsimxJK8Si44hAcGWFJEkhMDSTvnSmmiimkrHKq1Z1Zuc3dsKKKKDM4Wy1IaQpxwhKEiVE7gKwrbDbNy3OFKQoMpkoaGWKPxLOk/DLqXD2yXwUpas4MBQLjnMDJI858hWXqdICQIBOf6QMyTxiRlpiOdVbLJFLe+IRjPeOYG4cIHzNeJbKG0KgDFO46DjnrUm+bESqUyZ6mfHU9aubXs7ahd6Fdke6okgawQMwBnVLmii2RLn2ktVhXjszikIOam1HEhXVJy8RBrfth9q27ws4dSMK05OtzOFXI70nUH6V+cGXCWiMxGsaeI/fxpk9j9+/ZbwShXuWgdkrkqZbP90p/rmroysfoyivaKsQeV7RRQAUUUUAFFFFABRRRQAUUUUAKHtNv/wCy2QpSSHHQUpI3D8R9QPGvz04ytWg+lfoL2sIR/p6ypIUQtGE7x3hMHdlIrMmtk0qMh8NAnuzGc9awqSsxyhFNClZpRkpBFMdldBSIEn1/fnV8vYdQTIfCo1EATFVDN0WgxhQ1GcnEtJSASBJwwSdYE65xWFt2RtSUVZFTeT2PLUjcdR4GqZSSTrB4HL40xX1s/aEpxFKiORx+kBXpS1250kGNx+hqYkTJt2Xm6w6laZC0kEeGkV+jdk9omrcwHWznotJ1QqMwRw4HeK/MziVQCRl0+VM2wd/qs1qQtM4VEJcE+8gmDI3kag8RzrWD2sWqw3I/RtQb7aCmHATHcV3uGRBPlNTq5WlvEhSeII8xTDE07O5lqLKGUIanEUCCRvkk/P8Ac163Y+3aKW3ClTa5ISYnLLTd9KrdoLUtJwkbjijLPfI6cYr25bGoEOpUUEjUc+W8UhIeSbd+ox3LalqVgeAKkgQoCJGYz50wFQ3aUmWm9QwoFS0dor3WyFFZ54EA1cXJe63/AH2sHmMwYIKVAFJ61aKaWSXa5ZrFfezi4tCgNCiT4HL986WNoNoFoc7JrFIBUspbLhATmYToYGZpo2HCXG/tCXC4FgBJKQDHvGYy38K0hF3TMqsltaGiiiimRQKKKWdu9o/sjBCD984CEfyge8s8k/GKASuZF7VL5Dl4O4SCEJDXiJx+RJpKftinFpGZMwBx4Dziu15LCjiBJxFUzrlvmrfYm5CUqtikLWlokNoQJUpQGZHIadZ4VlJ2VzaMbuw/7GbJYAFvd5esbh4U7vJEQBkKQrovl8ufwltDm52qFx7wzzSdcxl45UzXvfgZRiIBkTmYAB4n5DOl7NYY2rPK4EL2ibOhBVamBhP/ABUjQ/zRpNZzYrRhcSsapUFDqCD4VrV5Xum0Wd0JcQslJCkJSpJR/dmoeArIWG5P7y31rSvazF66V7o/XlhtSXW0OIMpWkKSeShIrvSf7KVH/Tmkme6BE/zIQsj+5Sqb6YFj2ivK9oAKKK8UYzOVAHtFeAzmKKAPaKKKACivKKAFv2jWfHd72/DhV5KTPpNYxYb4UUpaShCnZwFxaCvCkDuQBOZiOuuVbxtM1isrqToU59AQT6TX55uW0Bm2QrIL7mfHulPqI8axqcjdDMbGk3C253sYE4UlQTkkHTjG6rezspUAsQoHMQZkcQd451V29zsihePC2UwtMAhUaa1cJBUkFalBShKUIAK+RJOSR9DnurBLcNvwoLeyFjJMZaRSHtHs8knFEHcoa+PGtBsrGEQSSTmZUVeEndpw6VWX7HZqBElQgDmao1m4Rl0MSty1JcUgBQw8TOfgBXS6HYUCBJ4DeBn8qY9pbvJtJCUlRhBIEToJhOqhzGlUps4aKiuAsghDcgq7w95Q/AACYBhRVhyiSNcNFHdM/QexNrDtnStDvaIgABU40GBKVmYJHEAZRTDSN7MH0hkoUMLgMe6BiEYk5jU5nLUZ080zD6Uc+orSZm+3l1S9OQSZUZ3yBAH9c+dVV1umEcorQNr0o7EFQcJQcY7MJJhAJVJUCAMM+kZ0lvWHsXMMEA5gKyImFAEDQgFIPMGlasLO47RndK5cNWJtZx4E4t5iD5ivu0EJjDqTmdSTzO/SuKHcDeIhRSNcKSo8MgKi220lxJizWsEDuqCYmNNFZjXJVRdtGsaacsFkuzJJOICZkSB++NX2ziQG1AQAFZR0FJNgtDri+ycaeQ5GIqWAkBIMAwCYznLPQ7qe7gZKWROqiT8h6AVrTbcjDUQUI2LGiiimBEKwr2x2ubepJVkG209AZUR6g+VbPfttLNnddSJUhClAbpA38hqelfl7aW3do844FqcKlSXFarVGZjcOA3ACoZKI7jiQkyZTmBGRMax1rVvZw8Aw2nLICR11rGVuk5qM5ZcOdal7OXEvMZEhSSUmDwgj0NL1+ExvStbmn5D9eBQMkgSrIkDzzrk/Z0KcwLGWER1jd4E1V2aXQppxucCjBbXBI3KSDB0OaZO/XU8rQVId7OHnHVjMrwgISN5APc5ZSfOMc8jaiuCPtTZbPZWXXUpAVgIKtTEEgTwndWP2Me6eIz8DB9abvaXeKgAyVgyZIHBPHxgedJ7LhSByPxGf76cK3pLFxPUtblFdD9R7FWXs7DZxlJbSpUcVAExyGg5AVeUp+zG+kWm72cJBU0A04N6VJGWXAiCOtNdMCh7RRRQB8POhIKlGAN9Itt2hWpaUp+9JcCCE6D8RMbgE5550zbSKBawEe+fKIOXPSl9DbNlSVhKUlWZga9edY1Hmw3QUVHc1dlxdVqDbnZqJCXPcncrenx3dKKX7gsL1sfFoXiQwgygaYyDu5cT4dCrU27GVZR3YH+iiitDEKKKKAPh5IKSDmN/TfX5g2pu0tuPIMyhak569xRTPoK/UJr8+e2Gy9na1LQZSvvH+oCeveB86zqdBig+UGzO0aLTZ1WW1DEsA4FHVQG/nz89+T3s1aRhGDM/iUSST1JrBw32jfcntW1FQAyJQQmSDrKVCSOCp/CaudnNtbRZ1YDhViyk5EfI1lKm+UMQqp+GRudvtaWxKiPCoNhsqnFdq4I/IngOPWqXZV77Qe0dkqG45inNtYzHKseWbS8OEZ17R7lKoeSJyg9RJHpIrMVEhWVfo16yhxCkKzBrHbxuxItLiGwFYT7sxMEYgDvEyOOXKrxuTGEqie1cGjezHaHBZ0trSspPukIWpQJ3EJBkaQR0IG/RbK8ViSkpG4K18RupX2RZDFmShsuYTKvvMMpxQSnLKAZ0y1O+pqLUoFWEmTnOs+dbqW1ZEJQ3Nstr0s5WggCZyImJEgkTziOhNJe36+yeaUfdWiDG4pUSD/ujp0pjuy8148LkQd8xH74VQ+0JSVPMIO5JJ/qIA+FVqSTg2i1KLjUSZ8XLbUqGRBBrou61jEWX3WsWiZxpT+lJOXTTkKT7Td7rBxNkxUhvbFxCYUgKOg3UtGduR/bJZi/73G64roIWQtxbq1++4rXCJyA/CMzpxpzSIyFJWx14rUvG6AgKGEDhMESfCnamqNmrnP1Tk5+IKqL/vkMJhJT2iiAMRgCZJUd5gA5DMkpG+vL8vMoltsw4RrrhnTxrGNttqEpdwNJCngIU4o4igkAkSrUjichV3NXsikKV8ydkMHtCvi1M2YuF99PaLDaG8KEgpIUVKcGGUghJAQD11gZA4wSQPEc5/xUi1W5xwkKcKyMyVEngMvj4VzW0SJmRGtBTHQj2lvCMB11B6jQ+lMWxdods57RPulXeHGMj460rIEk+lbJs7cWKwN5ZkFX9yioehrGs8WGdNHxXZcps7T6e0QsDEMwQFZ8wd9Lm1F8t3ejuQ4+5OBAhMcVEDQVT3ndr6CSkqSORI+FKl83Q4JcWVEmMRJkx1NZQSbyNVqk4wsitctKnXC46rEScz00A4AVa2WzF0JQhMqJgAb9cv3oJO41Tr3fD5+NTbNeDjawW1FBjIjWmzl8mwexmwLatNrRkUtpQhxSTKVOTiHRSUkgjcTFazWdex1TbTLlnUkotJParkgh1K4CHGljJaIEayCDNaLVkQwr2vK9qSCmvvNxocMR+FUy7p+02lIX/CQMSx+YzCU9DmfCre3ql/9KQPOT9K8uBcuvdE/wDVWDScxlNxpl2hIAAAAAyAG6ivaK3FgooooAKKKKAFzae9SlQZRqRKjy3D5+VI22FzB9DRWCqFwYOeEgzHQwRzAq4LvavOOH8SjHQZD0rreOaU8iD/AG51zqk3KTZ06UFFJGP31sgtgkp7wEqkagCMx5jnS9arKtRkmQBixchv5mtlt0vrQ2lClyoRhGpiQMWiREkk6Cd8ROe2RYsjKMaUrtCyolWeESQThQchHdAMbzpTEbxjdm9ejCO2L+p9Ck2DtgdZEjC43koHIkbjHOnGxrzV0Hqap7qsbbRKgIJEGrBFqk91MqUQEp4/sml01ciUWdL/ALUtqzuKbCioJABSJwlWU9QJPhWVNsKKimCFyBB1TGZmeHyrW9o09m20yTKlHE4f3uACqWlI7RQEfmPmok+vwpl+CNzoaDU9xQlJLnr+kWez1vhGBQIaRmjiYGhPPXrV4u0lGeBThyK8AnCDwGpgSYEnKqRm3MtJhWfEAfWpF1XsC40kH3goa5wk92RuMSKzhJ2ycipG7ci9QtDgkQQd/wAarr0uYOQoe8NOg3VLvRopAcbHfBEpmAvMTO6Y0PLPKolw30H0k6EEgpOqSIkGpkk8MyjdLdE5sWXEmD0qL/ojIViKc6trYCk4k+NVzlok8ayaQxBt8H244hIipNkv1SMsUjgoE+utV+XCvm02fEhXMR50Rbvgl04ywyA/fyXXnOzJWTJUsCEJ4CZk+A8daWbDsQ3CipxanFTKwlIMkkkgGY4U52K70hA0kyfU/SpibOBQ5STwXl3cZeBcGSbSbCqs7RdZcK0IErSpIxQNSCkDFHA0n2da1nAkkzlxMfKv0LaWcsxkcj0OtLzGw1mQZbCkk/zKV6kya0jVdsisqKbwZ/cGyqnHEgzrpBy5qJ1PLpW22NgIbCBoAAPDKuF23QhlPdGfGppFQ227s0iklZC9tfeKbNZXHVAEgAIScsSlZJH73A1iNpvB20KKnFiB+HRI5JTv9Tzpw9sN5hVoaYkkNIxKAOWNek8wgD+/nS1s1YFLeaUllSwJUEhSUle4QVQkRmc61glFXMZ76knGN7LkqLSghQ94KmcxFfTMlY3xl9PlVntY6pb5dCA2mcKQDi9zfOhz4ZVduXUyi7y+twdqoJITkJx+7hH4gczI4HQgir7sFJ0JQbT6F5sHeLhSnApJW0S4zJIMSEOtriYGgJg5LSc8IjXLFtZZ1JBdV9nO8Pw2J07rh7i/6VGsW9jtjUXX3I7oQEzGclU5Hwz8OFa3c1pDbgSSQhWUTkCdCRpy8qqqlpWfBV0rwuuRksltbdEtrSsbikyD0IyNSK8Arhb3sDalbwMupyHrFbi6yUyXMS3FcVGOgyHwrzZs/fPdE/FVfNmRCPCvnZlX37v6R8aXi/GhuatBoZqKKKYFAooooAKr7/tXZ2dxW+IHVWQ+NWFK229oybaG84j4ZD1J8qpUlti2aUo7ppFPdzcAVQ7ZXvgBaR7y0weSSc/E6eJpmsicqr7h2UNptDlqeMICoaSP5cgTO4axxPKk6UNzO1pp0qc3Uq8R/b6IrLhu82VntFE9orQT7m8ADcc5JqyetLjoSpxRUYynhJO6ru87hVhUvEkhIMDMZAZnQ51XpayFaahtJIvU1Maz38u/49CvcyFdLvtRbcSUQVnISJgbz5ZeddnLI4swhtSucZeJr4csTrSHXlNq7qSE5b4gZDTOoo0//TCOyWG19hX2h2wcXaCcKCEFQBzzA7nGNc6vroggHPQRPDd9fGs4eGauWXz+VaHs6ruI/Sn4CrV3hHR7ToQo0oKCsTrbdiV8ialXPdiEOoOBIOGZHH3T6g12dTCSrgCfKul0CQV/mOXIEkj4k+NYw5PPzvYn38+UtHDqRCesGPWKzDYV5dmtbjDqicfeBO9Q18SP+WtIv5QAQVGAD8jFJG29zLQEWxtJ7kKmMo1GdaTvcKMVsz1H4qBEVV2hnCeVFz3gl5lDiTIUAfOrFaAoVV5KpuLK9tudK73mOzs7i4nCkqg5ThzOdRbXZ1p91RA5V0sd4ISysTjdX3QlSTkNCTIjj6VMLcs3thTWcrBDuV7GhtZBBCAI5ySfjVoVVGszECK+nTFUIlmTaPl9WgqQbMpJ58DrUBrvKpW2kMvED8IA+fzq8YXVxjTad1pbb29hyvG90WdsrdMAaCQCokwAJIzJikDaX2lKQCmzFtTm+EKUlHGVqKcZ6JjnRdt1i0PJS+4taRJwlZ3AwBnPgKur12PYWyWmkJaClJKiBBITnE68K0jApX0k6ctt0Z7s3sjabwc7Z3EGyZU4rMrJMnCN/XSp9qsgaWtoDJtRSP6TlTFZb4fbQlCHVBKUgJACMgNN1WzOyzdosirY+66HFFRUU4Y7qsMkYeAz86mzbH9JSXZ731Xh4xl3f48jNL0RPZnIhKu8D+UggyKr7BZC6+GwTgBOZkhCc1JAHTdzNP8AtBd1n+zBFnAUrFJdEKIGqpWNSdMPpArr7Lti1OoW+4IQod0KkGVDiOCcO7f1q1n0Fe0K9OpU3SWH/tY/ePwMuy9mQwwltuMOvUnnvNT7S2apvs7ljc7JwZfhVqCORpjsawoVhboxHjK4Lu4bw7RGFR76deY3Gvm/nPcR+Yyeif8AJHlVO+yUnEiQoaEV82W1recxLiUjCIEaEyesz5VqqnhszDurS3LgsHskGouyipfd/SPjUm2qhNQtjBLz53AJHmVH5VEfrQT+hjdRRRTIoFFFFABSHtA9jta+CAEjwEn1Jp7UYEndWbtKxuLX+ZRPmSaW1LwkN6RZbLJkxGmZAEmB4nhTZZWwEAJMgb+PE5cTnSNbHwFBPCPNWL5D1qwsjpAkEjplVqKtEaq6dzincudoX4R2Y1Vr+nf50tMukkN5Y5A1nWIJ8CDFLFv2xe7VSpC0EnCFD8CchBEHM55zXtwbQKW+VJbCTmslSsQ4JTEDTdwCedWmlLk6FPsyrSo5S8/c1WzthIyHTpu/fOuF7LhATvJny/z8KqWL7dOoT/afrS5eG3QDriXWz3O6nBvjWQdM5z9Kvc5un7PrTqYV7HHam5g6AltCe1UvIhOZyIgwJM17dNmU0Q0uMSISqMxIABg785qLcO2LyrQo4G4wd1MEkQpAjFOpk51ctCXSTqTJ6nWlq9sI6Wr76nFUqnCz5lnaldzCNVZfWp9mahKRUFhvGscB+zVuhOfSqxV2cmTF3b0q7CEa4h5ZzVHcTSl2eCpRiUwYzBzETug+lWPtBc7iBxXPkD9a9uDOztznlHkSK3jk6tHwaRerKHZm0qs767MsQk99rgQfeA8c/E09MOVUbSsOuIsyGGQSQvE9hnBg4kaeOtQ9mb8S83MwoZLTPun6VlUjZilaO/x2/rtfA1uImq60WLeNam2V6uy0xnWbjcWUnEr20ka1GtTgrvbnq4XY2FuZkZZxx4fPyojG7si7dluZLuW7y6gqQRkopUDIIKT04QfGli8bidU64ZbPeV+I8TyrR7Jksn84BP6kiPVOH+2le8iEuuA5d4+pkelN7UlY20Wpmpvb5FTs7sw4XcSgnuCU97ecp8qZ3rodCTkNDvHCoWzjAVagtLygEoMoCu6rcJE7pnwFOC8wRxFTFYK63V1O9V3fC6cGQJuB7LJI/qHypmZvb7NYuyKEkgEEhRglaieHOuSnppY2gtckIByTmeu7986q3Y6qjLVSUanCdyLeV49rDSUYZ1GIkRvA0wzplxrWNjbOUWRrEACoYoHA+7/tisy2WuntXBkZUoAHlqo/vhWzNoCQEgQAAAOQyFFPzOf2zsjJQjyRL1uxFoRgWOh3pPEUku2d2yLwrzSfdUND9DyrQ65WizpWkpWkKSdQatOCkcmlWcMPgVrNbAuutgbw661ztezK2yVWdUj8itfA6Go32oo/iJUg8wY86wkmuRpbZfSybeLvdqTsWxDBXvcWpXgO6Ph61U2q0dqnA0MazkAN3MncOdNl2WTsmm29cKQCeJjM+Jk1NFXlcy1HhikSqKKKZFAooooAgX6/gs7iv5SB45fOk+6mMppj2wXFnj8ygPn8qqLCiEUnXd5pD2nxBv1KF+wuOWtzs4OFLZwkwY74kTka77ROLZsq8QKCoYQSI97I59K7O2xLFsaWowlxJbUdwzBST4mPGmS+GlrahIxQQSPzATIralmA4tTKnUgprw4/XqYhaQIVnoAAMtd85yN5mDTFsjYe6pzeThHRMz6lXpXW8nGFCSgEgzgEJkmMRiQCY48Kd9jS2ttSewSmDizSn8RORjfIJ8askdrXa5x099r5IlnbOHwNZlfyYtLwP/yK9VE/A1vwsTf5E+VIO0twWYuOLLcEkyQpQ9AYqzVhDsvtGEarunlCVsU3itPIJJPmmPX4U9NctVE+AnKqXZmwoQXFNg94xmZyTMepPlVzdZkpPH9ikakt02T2pWVSs2uBhsLMCpJMV41pXO0KitlhHG5Yl7b4nHW0ISpUAkwCdYA+Bq02Sut1TEQE4VEd48e9oJ418XhiR31JWQv3YGWmmcZ+lS7hvnsUuFaYTGKZ73dmZTpp/NWsFY6k6k3plCmr2/vkuLXeLdhZSHySFrwjCn82sydBBNZ3tBcAs1o7dlZGJIJiMJ3EEbxIq9tu1DFqSVuNhKGyAMRxEk5jIDIiNM6rbXfKMJZcQVYSvMEGQpalpyMaYqmVmGm01SHMXd/Vx+vt8ljs5egc7sjFrE+dX1otIArJLWlbDiXGgEgwUmCDnnmQaarqvN5yxrcISp0KwhRVpJSMkjeASfCsthTUadRd11diTeV4wrAjvL9E9eJ5VZC7vsiWLQpajKkB0qI/4iSJmBAGnjVbdVgwJlWtNu2iUC7rRjGQQI5KGHAfBUGtIwSRlWtTlGC4eH/e5LcvNsoVgdRiAlOY1G7x08aRb/vZ3tiSRmkHQHlw5Ur3btUsRKEnxNdLffPaqScOGBBnqT86hzudHRdnd3K9rr1sXdyvqVaULxEKSDBEDQHXjqaa13o+NF+GFP0pFu+yYiCXGkjf34UOkxTBaLxSjMqbPRxB/wCqpTJ1dGM5qyTx5FPdtve+0lJCSElRgp1wmEzmcpIqQ8yDMs5/mASR5Kg1V/68lNoW5gKkkRAInRP0NdVbWt72nR/+f/fVcDVSnUUlJRthGq3NdSGgISkFKQBkAc9SSN5q2qm2Xv1u1trcbBASvCQqJkJSdxI31c1svQ8dV372p8hRRRUmYV4RXtFAHyhsDQAdBFfVFFABRRRQAUUUUALe2Ssmk8VH0ioeLC3XLau0YrUhA/4Yz6qzPphr6vFP3WXCkarvNs6FFeFIS9v3iUspBgle7h/5imqw7QuwMQQY1MYT/tgUkbQuly1MnVCMAPIqhRnhkU1YXvaylhakdJ/UYy+NbUlaKO7/AIsZ0qcJK9/llZa79aWsFaCClZUlQhWispyEgiRT1sVfjKiuMSZCdQY1VGfSPCsntFnyCgcyopwxuEYSDv3jlHOnbZN8NsqABKlLMADcAlIz4ZGtRrtDR03p7K/99zVUWpB0Wn+4Vnm1VugKPGTXS91KbYdcWRiwEJA/CVZDqc/Ss+uWwOWl5LYUvAM15mI4eP1qJyssnN0GhhTjKs5YQ/7HWU9mknfn551KXZC3aMCfdIxp5SSCPA/EVd2FgNpArhbz30rGqZHUGPpSajjJz6lVzqORYNmBS5tbfAZaMe+ruoHM7+gGdXrDhV3cKsR3EGlnam70C0JCkhRS2M1Cc1KUTE6ZAeVb7bhpYxdVKX3OdilSEFRUpRSmSSSTkNSa9vfusOEfl4cYHzp6s9gawj7tvQfhTw6VFvywM9gsFCN24D8Qre2C8ddF1Fjr8iNszc32izKxILg7TcYzCRvkcaXrxQsOKC0FCuByjcKfXLpYcsga7YWdPaFRwqGeUQROf+BUa0WRpxal4WlE594JUfM1Wx0KWsXeSb4u8eXxn4Id22FDlnbxAe78zHpFTW7ubTokU43bY2w039237qdEjh0qQqztjVKB4Jq205dTX+J4fJjlot7iHVhK1ABZgTI1O4zApy2jtK7RYGGYBctRQCcgEjEFFXLd4TwqPaC3iUfuxJJ/DvJq0sJS7aGsMYWkwI07qSD/ALifKqoc1FWEtstv05/C/wCinadiGgoJThTAzwlZzOgzUNB8aYrH7OrN2acePHEkhSh6EmpSEYnI/Mr0J+lNThhJ5CpUULV9dqIRjGMmvtgzhvZhkb1+af8Atq9d9n1lVvd8FJ/7a+UHOm+hRRXU6yvFq03+TLbRsSwlahjdyJylOgP6auP/AExspB+8fMju95OU6aIzqzvVMOq/eoBpgsSpbQf5R8KFFFq+v1GyLU2KWwd3psvatIxyTiVizB/DlwIyFOaTNK14vdhaCoGM8+aTBPzq9s9ubKsIWkk7gZqVjApqlKcu881cm0UUVYTCiiigAooooAKKKKACiiigBCtiJtbx/mj0FWFrTKI5VHtf/unv1D/lTUm06Vz5cs6UeF9ik2EuVKsVoXJlRCAeWRPy8DVltlZ2VthsoTJIUSO7AGmm8nLzq0uEQw3H5RVTtR/E8BTqVomlOrKrq9zfHHtwJbOyiVuJwOKkmADBzJABnkTNaBZNlQwgBtYUoAAYhGmQ0mqnZQffDqPnTyfeqYo27S11bcobsGZbf2V9DSEYFKxEqUU94ZdMwM9/Cpuxd1BloSO8c1Hmf3FWu2h76eg+JrpdvuCl63KRaeplLSxh55fqd3DVNbLd32205rdWEJgzE5qJ5BIJq1tfu0v3GJvVmc4bcI5ZbqygrzsL00rNvom/wrmh3jbAy2pw/hGQ4ncPOkRCy8src7yjnpp05Uw7bn7lH6/kapbtGlaV5NysL6ZJR3FhZ2ABMCpDZE6CgaV8s61VYJeSWK+Usp/KnyFfSa+hVyhzcSOA8qiOoHAeVS11wcqrJRU2u0pZSVmBh067st+ecVU3RtCENuFKVYg3hBVGSlkQd86TXTa/+D/UPgqlqze6rqj4OVaDsdrR6aE6LlLzGK47zeU7mrJKTuA1hO4cCfKry8Le4lpw41e4rfyNLWzX8RXT5mrq+P4Lv6a2XBGopx79Ky6Ct9oXI76/7j9adftCgonEdNZPGkXeOtOq9T0NQjTWxXh9/godoHVJeJxKzSM5PT5VZ3e+osI7ypjidxIqp2m99P8A9fzVVncn8FHQ/wDMaOpFRLuIsrNpBKkK4pjyP+al3e8cCFA5gDPmn/IqLf8A+Dqr/pr25/4f9R+AqOpo1egv7zNOu21h1tKxvGY4HePOpNLmxp7ro3Yh8P8AxTHWqd0eYr01Co4oKKKKkxCiiigAoooo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6" descr="data:image/jpeg;base64,/9j/4AAQSkZJRgABAQAAAQABAAD/2wCEAAkGBxQTEhUUExQUFRUXGRwaFxcYFxgYHBkcGBsXGBceGhcaHCggGBwlGxwVITEhJSkrLi4uGB8zODMsNygtLisBCgoKDg0OGxAQGywkICQsLzQ0MCwsLyw0LywsLCwsLCwsLCwsLCwsLCwsLC8sLSwsLCwsLCwsLCwsLCwsLCwsLP/AABEIAKoBKAMBIgACEQEDEQH/xAAcAAACAwEBAQEAAAAAAAAAAAAABgQFBwMBAgj/xABDEAABAwEFBQUFBgUCBQUAAAABAgMRAAQFEiExBkFRYXETIoGRoQcyscHRFCNCUnLwM2KCkuEVokOywtLxFzRTc5P/xAAaAQACAwEBAAAAAAAAAAAAAAAABAECAwUG/8QALREAAgEDAwEHBQADAQAAAAAAAAECAxEhBBIxQQUTIlFhgcEycZGh8BSx0UL/2gAMAwEAAhEDEQA/ANxooooAKKKKACiiigAooooAKKKKACiiigAooooAK+HkSkjiCPOvm0vhAk+A41CZvBS80hOE6HP47/KobSJSfJkF13la7of7FYkQFLaJlC0nLEhX4Tkc+WYrXNn9oGbY3jaVmPeQclJ6j56Gl7aFVnL3aONdq6EhOQkAAkiRvzJry6HGv4jCUpKcu6IOfLeDw+lYqqk7HS1NWFeKk42l5rr7DvRVVYr5SrJcJ3TunTPhUxVvaGrjY/rT9a2TT4OdsfkSaK5svpX7qkq6EH4V0qStrBRRRQAUUV8OupSCpRCUjMkkAAcydKAPuiky8fadYGlQFrc/mQmU+CiQD4VKu/2hXe6BFoSgnc4Cj1OXrQA00VzZeStIUhQUk6FJBB6EV0oAKKKKACiiigAooooAKKKKACiiigAooooAK8UYzOQr2sW9pu2i1uqZaWAwjIxP3qt+Y1SOA69KydkXhDcx32h9oDDEpQUrVxmR4Aa+lJr3tNtSj3QlI5JBPkZrNVvrcVmTyE1fXPOh14fQGlJyl5nQpUoeQ/3T7RngR2oS4nfAwqHll6U/3NfjNpTLSpI1SclDw+YrDrTagnSCeBEHy3+BqJZ79UhYW2ooWDIg5GphUmuckVKEJcYP0dRSjsNtkm2JwOQl8ajcrmPpTdTcZKSujnyi4uzCiioN8Wvs2ydNfQE5c/8APChuxCVxNt95LtltNnQYYbGJ4g5lP4Wxwx5TyNTn7yzy3ECB+EZDTpSfslbVtIdtChKn3CojgBMeGJShHIVftQ4VOBREq4dJ/ennS0pD1eKjLYuFj36/sj7RMKjGgmYnQHPjnw0oW+GYMwXEJUeeoUSBoNPFR51Y2m1pEBK2iRr3VKV/aFYZ61D/ANH7RZWoqJIMlWp3QeA5bqz6lFFsonL8BWtsnMyM9/CfrwFK1tu1SYVAOM5AJgydBE5+fhT/AG7Z5tQjDoNd/WautkboZcIcdbSp9kxizjP3VYZictY4cBWlPLsO6fVf412729CVsRsimxJK8Si44hAcGWFJEkhMDSTvnSmmiimkrHKq1Z1Zuc3dsKKKKDM4Wy1IaQpxwhKEiVE7gKwrbDbNy3OFKQoMpkoaGWKPxLOk/DLqXD2yXwUpas4MBQLjnMDJI858hWXqdICQIBOf6QMyTxiRlpiOdVbLJFLe+IRjPeOYG4cIHzNeJbKG0KgDFO46DjnrUm+bESqUyZ6mfHU9aubXs7ahd6Fdke6okgawQMwBnVLmii2RLn2ktVhXjszikIOam1HEhXVJy8RBrfth9q27ws4dSMK05OtzOFXI70nUH6V+cGXCWiMxGsaeI/fxpk9j9+/ZbwShXuWgdkrkqZbP90p/rmroysfoyivaKsQeV7RRQAUUUUAFFFFABRRRQAUUUUAKHtNv/wCy2QpSSHHQUpI3D8R9QPGvz04ytWg+lfoL2sIR/p6ypIUQtGE7x3hMHdlIrMmtk0qMh8NAnuzGc9awqSsxyhFNClZpRkpBFMdldBSIEn1/fnV8vYdQTIfCo1EATFVDN0WgxhQ1GcnEtJSASBJwwSdYE65xWFt2RtSUVZFTeT2PLUjcdR4GqZSSTrB4HL40xX1s/aEpxFKiORx+kBXpS1250kGNx+hqYkTJt2Xm6w6laZC0kEeGkV+jdk9omrcwHWznotJ1QqMwRw4HeK/MziVQCRl0+VM2wd/qs1qQtM4VEJcE+8gmDI3kag8RzrWD2sWqw3I/RtQb7aCmHATHcV3uGRBPlNTq5WlvEhSeII8xTDE07O5lqLKGUIanEUCCRvkk/P8Ac163Y+3aKW3ClTa5ISYnLLTd9KrdoLUtJwkbjijLPfI6cYr25bGoEOpUUEjUc+W8UhIeSbd+ox3LalqVgeAKkgQoCJGYz50wFQ3aUmWm9QwoFS0dor3WyFFZ54EA1cXJe63/AH2sHmMwYIKVAFJ61aKaWSXa5ZrFfezi4tCgNCiT4HL986WNoNoFoc7JrFIBUspbLhATmYToYGZpo2HCXG/tCXC4FgBJKQDHvGYy38K0hF3TMqsltaGiiiimRQKKKWdu9o/sjBCD984CEfyge8s8k/GKASuZF7VL5Dl4O4SCEJDXiJx+RJpKftinFpGZMwBx4Dziu15LCjiBJxFUzrlvmrfYm5CUqtikLWlokNoQJUpQGZHIadZ4VlJ2VzaMbuw/7GbJYAFvd5esbh4U7vJEQBkKQrovl8ufwltDm52qFx7wzzSdcxl45UzXvfgZRiIBkTmYAB4n5DOl7NYY2rPK4EL2ibOhBVamBhP/ABUjQ/zRpNZzYrRhcSsapUFDqCD4VrV5Xum0Wd0JcQslJCkJSpJR/dmoeArIWG5P7y31rSvazF66V7o/XlhtSXW0OIMpWkKSeShIrvSf7KVH/Tmkme6BE/zIQsj+5Sqb6YFj2ivK9oAKKK8UYzOVAHtFeAzmKKAPaKKKACivKKAFv2jWfHd72/DhV5KTPpNYxYb4UUpaShCnZwFxaCvCkDuQBOZiOuuVbxtM1isrqToU59AQT6TX55uW0Bm2QrIL7mfHulPqI8axqcjdDMbGk3C253sYE4UlQTkkHTjG6rezspUAsQoHMQZkcQd451V29zsihePC2UwtMAhUaa1cJBUkFalBShKUIAK+RJOSR9DnurBLcNvwoLeyFjJMZaRSHtHs8knFEHcoa+PGtBsrGEQSSTmZUVeEndpw6VWX7HZqBElQgDmao1m4Rl0MSty1JcUgBQw8TOfgBXS6HYUCBJ4DeBn8qY9pbvJtJCUlRhBIEToJhOqhzGlUps4aKiuAsghDcgq7w95Q/AACYBhRVhyiSNcNFHdM/QexNrDtnStDvaIgABU40GBKVmYJHEAZRTDSN7MH0hkoUMLgMe6BiEYk5jU5nLUZ080zD6Uc+orSZm+3l1S9OQSZUZ3yBAH9c+dVV1umEcorQNr0o7EFQcJQcY7MJJhAJVJUCAMM+kZ0lvWHsXMMEA5gKyImFAEDQgFIPMGlasLO47RndK5cNWJtZx4E4t5iD5ivu0EJjDqTmdSTzO/SuKHcDeIhRSNcKSo8MgKi220lxJizWsEDuqCYmNNFZjXJVRdtGsaacsFkuzJJOICZkSB++NX2ziQG1AQAFZR0FJNgtDri+ycaeQ5GIqWAkBIMAwCYznLPQ7qe7gZKWROqiT8h6AVrTbcjDUQUI2LGiiimBEKwr2x2ubepJVkG209AZUR6g+VbPfttLNnddSJUhClAbpA38hqelfl7aW3do844FqcKlSXFarVGZjcOA3ACoZKI7jiQkyZTmBGRMax1rVvZw8Aw2nLICR11rGVuk5qM5ZcOdal7OXEvMZEhSSUmDwgj0NL1+ExvStbmn5D9eBQMkgSrIkDzzrk/Z0KcwLGWER1jd4E1V2aXQppxucCjBbXBI3KSDB0OaZO/XU8rQVId7OHnHVjMrwgISN5APc5ZSfOMc8jaiuCPtTZbPZWXXUpAVgIKtTEEgTwndWP2Me6eIz8DB9abvaXeKgAyVgyZIHBPHxgedJ7LhSByPxGf76cK3pLFxPUtblFdD9R7FWXs7DZxlJbSpUcVAExyGg5AVeUp+zG+kWm72cJBU0A04N6VJGWXAiCOtNdMCh7RRRQB8POhIKlGAN9Itt2hWpaUp+9JcCCE6D8RMbgE5550zbSKBawEe+fKIOXPSl9DbNlSVhKUlWZga9edY1Hmw3QUVHc1dlxdVqDbnZqJCXPcncrenx3dKKX7gsL1sfFoXiQwgygaYyDu5cT4dCrU27GVZR3YH+iiitDEKKKKAPh5IKSDmN/TfX5g2pu0tuPIMyhak569xRTPoK/UJr8+e2Gy9na1LQZSvvH+oCeveB86zqdBig+UGzO0aLTZ1WW1DEsA4FHVQG/nz89+T3s1aRhGDM/iUSST1JrBw32jfcntW1FQAyJQQmSDrKVCSOCp/CaudnNtbRZ1YDhViyk5EfI1lKm+UMQqp+GRudvtaWxKiPCoNhsqnFdq4I/IngOPWqXZV77Qe0dkqG45inNtYzHKseWbS8OEZ17R7lKoeSJyg9RJHpIrMVEhWVfo16yhxCkKzBrHbxuxItLiGwFYT7sxMEYgDvEyOOXKrxuTGEqie1cGjezHaHBZ0trSspPukIWpQJ3EJBkaQR0IG/RbK8ViSkpG4K18RupX2RZDFmShsuYTKvvMMpxQSnLKAZ0y1O+pqLUoFWEmTnOs+dbqW1ZEJQ3Nstr0s5WggCZyImJEgkTziOhNJe36+yeaUfdWiDG4pUSD/ujp0pjuy8148LkQd8xH74VQ+0JSVPMIO5JJ/qIA+FVqSTg2i1KLjUSZ8XLbUqGRBBrou61jEWX3WsWiZxpT+lJOXTTkKT7Td7rBxNkxUhvbFxCYUgKOg3UtGduR/bJZi/73G64roIWQtxbq1++4rXCJyA/CMzpxpzSIyFJWx14rUvG6AgKGEDhMESfCnamqNmrnP1Tk5+IKqL/vkMJhJT2iiAMRgCZJUd5gA5DMkpG+vL8vMoltsw4RrrhnTxrGNttqEpdwNJCngIU4o4igkAkSrUjichV3NXsikKV8ydkMHtCvi1M2YuF99PaLDaG8KEgpIUVKcGGUghJAQD11gZA4wSQPEc5/xUi1W5xwkKcKyMyVEngMvj4VzW0SJmRGtBTHQj2lvCMB11B6jQ+lMWxdods57RPulXeHGMj460rIEk+lbJs7cWKwN5ZkFX9yioehrGs8WGdNHxXZcps7T6e0QsDEMwQFZ8wd9Lm1F8t3ejuQ4+5OBAhMcVEDQVT3ndr6CSkqSORI+FKl83Q4JcWVEmMRJkx1NZQSbyNVqk4wsitctKnXC46rEScz00A4AVa2WzF0JQhMqJgAb9cv3oJO41Tr3fD5+NTbNeDjawW1FBjIjWmzl8mwexmwLatNrRkUtpQhxSTKVOTiHRSUkgjcTFazWdex1TbTLlnUkotJParkgh1K4CHGljJaIEayCDNaLVkQwr2vK9qSCmvvNxocMR+FUy7p+02lIX/CQMSx+YzCU9DmfCre3ql/9KQPOT9K8uBcuvdE/wDVWDScxlNxpl2hIAAAAAyAG6ivaK3FgooooAKKKKAFzae9SlQZRqRKjy3D5+VI22FzB9DRWCqFwYOeEgzHQwRzAq4LvavOOH8SjHQZD0rreOaU8iD/AG51zqk3KTZ06UFFJGP31sgtgkp7wEqkagCMx5jnS9arKtRkmQBixchv5mtlt0vrQ2lClyoRhGpiQMWiREkk6Cd8ROe2RYsjKMaUrtCyolWeESQThQchHdAMbzpTEbxjdm9ejCO2L+p9Ck2DtgdZEjC43koHIkbjHOnGxrzV0Hqap7qsbbRKgIJEGrBFqk91MqUQEp4/sml01ciUWdL/ALUtqzuKbCioJABSJwlWU9QJPhWVNsKKimCFyBB1TGZmeHyrW9o09m20yTKlHE4f3uACqWlI7RQEfmPmok+vwpl+CNzoaDU9xQlJLnr+kWez1vhGBQIaRmjiYGhPPXrV4u0lGeBThyK8AnCDwGpgSYEnKqRm3MtJhWfEAfWpF1XsC40kH3goa5wk92RuMSKzhJ2ycipG7ci9QtDgkQQd/wAarr0uYOQoe8NOg3VLvRopAcbHfBEpmAvMTO6Y0PLPKolw30H0k6EEgpOqSIkGpkk8MyjdLdE5sWXEmD0qL/ojIViKc6trYCk4k+NVzlok8ayaQxBt8H244hIipNkv1SMsUjgoE+utV+XCvm02fEhXMR50Rbvgl04ywyA/fyXXnOzJWTJUsCEJ4CZk+A8daWbDsQ3CipxanFTKwlIMkkkgGY4U52K70hA0kyfU/SpibOBQ5STwXl3cZeBcGSbSbCqs7RdZcK0IErSpIxQNSCkDFHA0n2da1nAkkzlxMfKv0LaWcsxkcj0OtLzGw1mQZbCkk/zKV6kya0jVdsisqKbwZ/cGyqnHEgzrpBy5qJ1PLpW22NgIbCBoAAPDKuF23QhlPdGfGppFQ227s0iklZC9tfeKbNZXHVAEgAIScsSlZJH73A1iNpvB20KKnFiB+HRI5JTv9Tzpw9sN5hVoaYkkNIxKAOWNek8wgD+/nS1s1YFLeaUllSwJUEhSUle4QVQkRmc61glFXMZ76knGN7LkqLSghQ94KmcxFfTMlY3xl9PlVntY6pb5dCA2mcKQDi9zfOhz4ZVduXUyi7y+twdqoJITkJx+7hH4gczI4HQgir7sFJ0JQbT6F5sHeLhSnApJW0S4zJIMSEOtriYGgJg5LSc8IjXLFtZZ1JBdV9nO8Pw2J07rh7i/6VGsW9jtjUXX3I7oQEzGclU5Hwz8OFa3c1pDbgSSQhWUTkCdCRpy8qqqlpWfBV0rwuuRksltbdEtrSsbikyD0IyNSK8Arhb3sDalbwMupyHrFbi6yUyXMS3FcVGOgyHwrzZs/fPdE/FVfNmRCPCvnZlX37v6R8aXi/GhuatBoZqKKKYFAooooAKr7/tXZ2dxW+IHVWQ+NWFK229oybaG84j4ZD1J8qpUlti2aUo7ppFPdzcAVQ7ZXvgBaR7y0weSSc/E6eJpmsicqr7h2UNptDlqeMICoaSP5cgTO4axxPKk6UNzO1pp0qc3Uq8R/b6IrLhu82VntFE9orQT7m8ADcc5JqyetLjoSpxRUYynhJO6ru87hVhUvEkhIMDMZAZnQ51XpayFaahtJIvU1Maz38u/49CvcyFdLvtRbcSUQVnISJgbz5ZeddnLI4swhtSucZeJr4csTrSHXlNq7qSE5b4gZDTOoo0//TCOyWG19hX2h2wcXaCcKCEFQBzzA7nGNc6vroggHPQRPDd9fGs4eGauWXz+VaHs6ruI/Sn4CrV3hHR7ToQo0oKCsTrbdiV8ialXPdiEOoOBIOGZHH3T6g12dTCSrgCfKul0CQV/mOXIEkj4k+NYw5PPzvYn38+UtHDqRCesGPWKzDYV5dmtbjDqicfeBO9Q18SP+WtIv5QAQVGAD8jFJG29zLQEWxtJ7kKmMo1GdaTvcKMVsz1H4qBEVV2hnCeVFz3gl5lDiTIUAfOrFaAoVV5KpuLK9tudK73mOzs7i4nCkqg5ThzOdRbXZ1p91RA5V0sd4ISysTjdX3QlSTkNCTIjj6VMLcs3thTWcrBDuV7GhtZBBCAI5ySfjVoVVGszECK+nTFUIlmTaPl9WgqQbMpJ58DrUBrvKpW2kMvED8IA+fzq8YXVxjTad1pbb29hyvG90WdsrdMAaCQCokwAJIzJikDaX2lKQCmzFtTm+EKUlHGVqKcZ6JjnRdt1i0PJS+4taRJwlZ3AwBnPgKur12PYWyWmkJaClJKiBBITnE68K0jApX0k6ctt0Z7s3sjabwc7Z3EGyZU4rMrJMnCN/XSp9qsgaWtoDJtRSP6TlTFZb4fbQlCHVBKUgJACMgNN1WzOyzdosirY+66HFFRUU4Y7qsMkYeAz86mzbH9JSXZ731Xh4xl3f48jNL0RPZnIhKu8D+UggyKr7BZC6+GwTgBOZkhCc1JAHTdzNP8AtBd1n+zBFnAUrFJdEKIGqpWNSdMPpArr7Lti1OoW+4IQod0KkGVDiOCcO7f1q1n0Fe0K9OpU3SWH/tY/ePwMuy9mQwwltuMOvUnnvNT7S2apvs7ljc7JwZfhVqCORpjsawoVhboxHjK4Lu4bw7RGFR76deY3Gvm/nPcR+Yyeif8AJHlVO+yUnEiQoaEV82W1recxLiUjCIEaEyesz5VqqnhszDurS3LgsHskGouyipfd/SPjUm2qhNQtjBLz53AJHmVH5VEfrQT+hjdRRRTIoFFFFABSHtA9jta+CAEjwEn1Jp7UYEndWbtKxuLX+ZRPmSaW1LwkN6RZbLJkxGmZAEmB4nhTZZWwEAJMgb+PE5cTnSNbHwFBPCPNWL5D1qwsjpAkEjplVqKtEaq6dzincudoX4R2Y1Vr+nf50tMukkN5Y5A1nWIJ8CDFLFv2xe7VSpC0EnCFD8CchBEHM55zXtwbQKW+VJbCTmslSsQ4JTEDTdwCedWmlLk6FPsyrSo5S8/c1WzthIyHTpu/fOuF7LhATvJny/z8KqWL7dOoT/afrS5eG3QDriXWz3O6nBvjWQdM5z9Kvc5un7PrTqYV7HHam5g6AltCe1UvIhOZyIgwJM17dNmU0Q0uMSISqMxIABg785qLcO2LyrQo4G4wd1MEkQpAjFOpk51ctCXSTqTJ6nWlq9sI6Wr76nFUqnCz5lnaldzCNVZfWp9mahKRUFhvGscB+zVuhOfSqxV2cmTF3b0q7CEa4h5ZzVHcTSl2eCpRiUwYzBzETug+lWPtBc7iBxXPkD9a9uDOztznlHkSK3jk6tHwaRerKHZm0qs767MsQk99rgQfeA8c/E09MOVUbSsOuIsyGGQSQvE9hnBg4kaeOtQ9mb8S83MwoZLTPun6VlUjZilaO/x2/rtfA1uImq60WLeNam2V6uy0xnWbjcWUnEr20ka1GtTgrvbnq4XY2FuZkZZxx4fPyojG7si7dluZLuW7y6gqQRkopUDIIKT04QfGli8bidU64ZbPeV+I8TyrR7Jksn84BP6kiPVOH+2le8iEuuA5d4+pkelN7UlY20Wpmpvb5FTs7sw4XcSgnuCU97ecp8qZ3rodCTkNDvHCoWzjAVagtLygEoMoCu6rcJE7pnwFOC8wRxFTFYK63V1O9V3fC6cGQJuB7LJI/qHypmZvb7NYuyKEkgEEhRglaieHOuSnppY2gtckIByTmeu7986q3Y6qjLVSUanCdyLeV49rDSUYZ1GIkRvA0wzplxrWNjbOUWRrEACoYoHA+7/tisy2WuntXBkZUoAHlqo/vhWzNoCQEgQAAAOQyFFPzOf2zsjJQjyRL1uxFoRgWOh3pPEUku2d2yLwrzSfdUND9DyrQ65WizpWkpWkKSdQatOCkcmlWcMPgVrNbAuutgbw661ztezK2yVWdUj8itfA6Go32oo/iJUg8wY86wkmuRpbZfSybeLvdqTsWxDBXvcWpXgO6Ph61U2q0dqnA0MazkAN3MncOdNl2WTsmm29cKQCeJjM+Jk1NFXlcy1HhikSqKKKZFAooooAgX6/gs7iv5SB45fOk+6mMppj2wXFnj8ygPn8qqLCiEUnXd5pD2nxBv1KF+wuOWtzs4OFLZwkwY74kTka77ROLZsq8QKCoYQSI97I59K7O2xLFsaWowlxJbUdwzBST4mPGmS+GlrahIxQQSPzATIralmA4tTKnUgprw4/XqYhaQIVnoAAMtd85yN5mDTFsjYe6pzeThHRMz6lXpXW8nGFCSgEgzgEJkmMRiQCY48Kd9jS2ttSewSmDizSn8RORjfIJ8askdrXa5x099r5IlnbOHwNZlfyYtLwP/yK9VE/A1vwsTf5E+VIO0twWYuOLLcEkyQpQ9AYqzVhDsvtGEarunlCVsU3itPIJJPmmPX4U9NctVE+AnKqXZmwoQXFNg94xmZyTMepPlVzdZkpPH9ikakt02T2pWVSs2uBhsLMCpJMV41pXO0KitlhHG5Yl7b4nHW0ISpUAkwCdYA+Bq02Sut1TEQE4VEd48e9oJ418XhiR31JWQv3YGWmmcZ+lS7hvnsUuFaYTGKZ73dmZTpp/NWsFY6k6k3plCmr2/vkuLXeLdhZSHySFrwjCn82sydBBNZ3tBcAs1o7dlZGJIJiMJ3EEbxIq9tu1DFqSVuNhKGyAMRxEk5jIDIiNM6rbXfKMJZcQVYSvMEGQpalpyMaYqmVmGm01SHMXd/Vx+vt8ljs5egc7sjFrE+dX1otIArJLWlbDiXGgEgwUmCDnnmQaarqvN5yxrcISp0KwhRVpJSMkjeASfCsthTUadRd11diTeV4wrAjvL9E9eJ5VZC7vsiWLQpajKkB0qI/4iSJmBAGnjVbdVgwJlWtNu2iUC7rRjGQQI5KGHAfBUGtIwSRlWtTlGC4eH/e5LcvNsoVgdRiAlOY1G7x08aRb/vZ3tiSRmkHQHlw5Ur3btUsRKEnxNdLffPaqScOGBBnqT86hzudHRdnd3K9rr1sXdyvqVaULxEKSDBEDQHXjqaa13o+NF+GFP0pFu+yYiCXGkjf34UOkxTBaLxSjMqbPRxB/wCqpTJ1dGM5qyTx5FPdtve+0lJCSElRgp1wmEzmcpIqQ8yDMs5/mASR5Kg1V/68lNoW5gKkkRAInRP0NdVbWt72nR/+f/fVcDVSnUUlJRthGq3NdSGgISkFKQBkAc9SSN5q2qm2Xv1u1trcbBASvCQqJkJSdxI31c1svQ8dV372p8hRRRUmYV4RXtFAHyhsDQAdBFfVFFABRRRQAUUUUALe2Ssmk8VH0ioeLC3XLau0YrUhA/4Yz6qzPphr6vFP3WXCkarvNs6FFeFIS9v3iUspBgle7h/5imqw7QuwMQQY1MYT/tgUkbQuly1MnVCMAPIqhRnhkU1YXvaylhakdJ/UYy+NbUlaKO7/AIsZ0qcJK9/llZa79aWsFaCClZUlQhWispyEgiRT1sVfjKiuMSZCdQY1VGfSPCsntFnyCgcyopwxuEYSDv3jlHOnbZN8NsqABKlLMADcAlIz4ZGtRrtDR03p7K/99zVUWpB0Wn+4Vnm1VugKPGTXS91KbYdcWRiwEJA/CVZDqc/Ss+uWwOWl5LYUvAM15mI4eP1qJyssnN0GhhTjKs5YQ/7HWU9mknfn551KXZC3aMCfdIxp5SSCPA/EVd2FgNpArhbz30rGqZHUGPpSajjJz6lVzqORYNmBS5tbfAZaMe+ruoHM7+gGdXrDhV3cKsR3EGlnam70C0JCkhRS2M1Cc1KUTE6ZAeVb7bhpYxdVKX3OdilSEFRUpRSmSSSTkNSa9vfusOEfl4cYHzp6s9gawj7tvQfhTw6VFvywM9gsFCN24D8Qre2C8ddF1Fjr8iNszc32izKxILg7TcYzCRvkcaXrxQsOKC0FCuByjcKfXLpYcsga7YWdPaFRwqGeUQROf+BUa0WRpxal4WlE594JUfM1Wx0KWsXeSb4u8eXxn4Id22FDlnbxAe78zHpFTW7ubTokU43bY2w039237qdEjh0qQqztjVKB4Jq205dTX+J4fJjlot7iHVhK1ABZgTI1O4zApy2jtK7RYGGYBctRQCcgEjEFFXLd4TwqPaC3iUfuxJJ/DvJq0sJS7aGsMYWkwI07qSD/ALifKqoc1FWEtstv05/C/wCinadiGgoJThTAzwlZzOgzUNB8aYrH7OrN2acePHEkhSh6EmpSEYnI/Mr0J+lNThhJ5CpUULV9dqIRjGMmvtgzhvZhkb1+af8Atq9d9n1lVvd8FJ/7a+UHOm+hRRXU6yvFq03+TLbRsSwlahjdyJylOgP6auP/AExspB+8fMju95OU6aIzqzvVMOq/eoBpgsSpbQf5R8KFFFq+v1GyLU2KWwd3psvatIxyTiVizB/DlwIyFOaTNK14vdhaCoGM8+aTBPzq9s9ubKsIWkk7gZqVjApqlKcu881cm0UUVYTCiiigAooooAKKKKACiiigBCtiJtbx/mj0FWFrTKI5VHtf/unv1D/lTUm06Vz5cs6UeF9ik2EuVKsVoXJlRCAeWRPy8DVltlZ2VthsoTJIUSO7AGmm8nLzq0uEQw3H5RVTtR/E8BTqVomlOrKrq9zfHHtwJbOyiVuJwOKkmADBzJABnkTNaBZNlQwgBtYUoAAYhGmQ0mqnZQffDqPnTyfeqYo27S11bcobsGZbf2V9DSEYFKxEqUU94ZdMwM9/Cpuxd1BloSO8c1Hmf3FWu2h76eg+JrpdvuCl63KRaeplLSxh55fqd3DVNbLd32205rdWEJgzE5qJ5BIJq1tfu0v3GJvVmc4bcI5ZbqygrzsL00rNvom/wrmh3jbAy2pw/hGQ4ncPOkRCy8src7yjnpp05Uw7bn7lH6/kapbtGlaV5NysL6ZJR3FhZ2ABMCpDZE6CgaV8s61VYJeSWK+Usp/KnyFfSa+hVyhzcSOA8qiOoHAeVS11wcqrJRU2u0pZSVmBh067st+ecVU3RtCENuFKVYg3hBVGSlkQd86TXTa/+D/UPgqlqze6rqj4OVaDsdrR6aE6LlLzGK47zeU7mrJKTuA1hO4cCfKry8Le4lpw41e4rfyNLWzX8RXT5mrq+P4Lv6a2XBGopx79Ky6Ct9oXI76/7j9adftCgonEdNZPGkXeOtOq9T0NQjTWxXh9/godoHVJeJxKzSM5PT5VZ3e+osI7ypjidxIqp2m99P8A9fzVVncn8FHQ/wDMaOpFRLuIsrNpBKkK4pjyP+al3e8cCFA5gDPmn/IqLf8A+Dqr/pr25/4f9R+AqOpo1egv7zNOu21h1tKxvGY4HePOpNLmxp7ro3Yh8P8AxTHWqd0eYr01Co4oKKKKkxCiiigAooooA//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8" descr="data:image/jpeg;base64,/9j/4AAQSkZJRgABAQAAAQABAAD/2wCEAAkGBxQTEhUUExQUFRUXGRwaFxcYFxgYHBkcGBsXGBceGhcaHCggGBwlGxwVITEhJSkrLi4uGB8zODMsNygtLisBCgoKDg0OGxAQGywkICQsLzQ0MCwsLyw0LywsLCwsLCwsLCwsLCwsLCwsLC8sLSwsLCwsLCwsLCwsLCwsLCwsLP/AABEIAKoBKAMBIgACEQEDEQH/xAAcAAACAwEBAQEAAAAAAAAAAAAABgQFBwMBAgj/xABDEAABAwEFBQUFBgUCBQUAAAABAgMRAAQFEiExBkFRYXETIoGRoQcyscHRFCNCUnLwM2KCkuEVokOywtLxFzRTc5P/xAAaAQACAwEBAAAAAAAAAAAAAAAABAECAwUG/8QALREAAgEDAwEHBQADAQAAAAAAAAECAxEhBBIxQQUTIlFhgcEycZGh8BSx0UL/2gAMAwEAAhEDEQA/ANxooooAKKKKACiiigAooooAKKKKACiiigAooooAK+HkSkjiCPOvm0vhAk+A41CZvBS80hOE6HP47/KobSJSfJkF13la7of7FYkQFLaJlC0nLEhX4Tkc+WYrXNn9oGbY3jaVmPeQclJ6j56Gl7aFVnL3aONdq6EhOQkAAkiRvzJry6HGv4jCUpKcu6IOfLeDw+lYqqk7HS1NWFeKk42l5rr7DvRVVYr5SrJcJ3TunTPhUxVvaGrjY/rT9a2TT4OdsfkSaK5svpX7qkq6EH4V0qStrBRRRQAUUV8OupSCpRCUjMkkAAcydKAPuiky8fadYGlQFrc/mQmU+CiQD4VKu/2hXe6BFoSgnc4Cj1OXrQA00VzZeStIUhQUk6FJBB6EV0oAKKKKACiiigAooooAKKKKACiiigAooooAK8UYzOQr2sW9pu2i1uqZaWAwjIxP3qt+Y1SOA69KydkXhDcx32h9oDDEpQUrVxmR4Aa+lJr3tNtSj3QlI5JBPkZrNVvrcVmTyE1fXPOh14fQGlJyl5nQpUoeQ/3T7RngR2oS4nfAwqHll6U/3NfjNpTLSpI1SclDw+YrDrTagnSCeBEHy3+BqJZ79UhYW2ooWDIg5GphUmuckVKEJcYP0dRSjsNtkm2JwOQl8ajcrmPpTdTcZKSujnyi4uzCiioN8Wvs2ydNfQE5c/8APChuxCVxNt95LtltNnQYYbGJ4g5lP4Wxwx5TyNTn7yzy3ECB+EZDTpSfslbVtIdtChKn3CojgBMeGJShHIVftQ4VOBREq4dJ/ennS0pD1eKjLYuFj36/sj7RMKjGgmYnQHPjnw0oW+GYMwXEJUeeoUSBoNPFR51Y2m1pEBK2iRr3VKV/aFYZ61D/ANH7RZWoqJIMlWp3QeA5bqz6lFFsonL8BWtsnMyM9/CfrwFK1tu1SYVAOM5AJgydBE5+fhT/AG7Z5tQjDoNd/WautkboZcIcdbSp9kxizjP3VYZictY4cBWlPLsO6fVf412729CVsRsimxJK8Si44hAcGWFJEkhMDSTvnSmmiimkrHKq1Z1Zuc3dsKKKKDM4Wy1IaQpxwhKEiVE7gKwrbDbNy3OFKQoMpkoaGWKPxLOk/DLqXD2yXwUpas4MBQLjnMDJI858hWXqdICQIBOf6QMyTxiRlpiOdVbLJFLe+IRjPeOYG4cIHzNeJbKG0KgDFO46DjnrUm+bESqUyZ6mfHU9aubXs7ahd6Fdke6okgawQMwBnVLmii2RLn2ktVhXjszikIOam1HEhXVJy8RBrfth9q27ws4dSMK05OtzOFXI70nUH6V+cGXCWiMxGsaeI/fxpk9j9+/ZbwShXuWgdkrkqZbP90p/rmroysfoyivaKsQeV7RRQAUUUUAFFFFABRRRQAUUUUAKHtNv/wCy2QpSSHHQUpI3D8R9QPGvz04ytWg+lfoL2sIR/p6ypIUQtGE7x3hMHdlIrMmtk0qMh8NAnuzGc9awqSsxyhFNClZpRkpBFMdldBSIEn1/fnV8vYdQTIfCo1EATFVDN0WgxhQ1GcnEtJSASBJwwSdYE65xWFt2RtSUVZFTeT2PLUjcdR4GqZSSTrB4HL40xX1s/aEpxFKiORx+kBXpS1250kGNx+hqYkTJt2Xm6w6laZC0kEeGkV+jdk9omrcwHWznotJ1QqMwRw4HeK/MziVQCRl0+VM2wd/qs1qQtM4VEJcE+8gmDI3kag8RzrWD2sWqw3I/RtQb7aCmHATHcV3uGRBPlNTq5WlvEhSeII8xTDE07O5lqLKGUIanEUCCRvkk/P8Ac163Y+3aKW3ClTa5ISYnLLTd9KrdoLUtJwkbjijLPfI6cYr25bGoEOpUUEjUc+W8UhIeSbd+ox3LalqVgeAKkgQoCJGYz50wFQ3aUmWm9QwoFS0dor3WyFFZ54EA1cXJe63/AH2sHmMwYIKVAFJ61aKaWSXa5ZrFfezi4tCgNCiT4HL986WNoNoFoc7JrFIBUspbLhATmYToYGZpo2HCXG/tCXC4FgBJKQDHvGYy38K0hF3TMqsltaGiiiimRQKKKWdu9o/sjBCD984CEfyge8s8k/GKASuZF7VL5Dl4O4SCEJDXiJx+RJpKftinFpGZMwBx4Dziu15LCjiBJxFUzrlvmrfYm5CUqtikLWlokNoQJUpQGZHIadZ4VlJ2VzaMbuw/7GbJYAFvd5esbh4U7vJEQBkKQrovl8ufwltDm52qFx7wzzSdcxl45UzXvfgZRiIBkTmYAB4n5DOl7NYY2rPK4EL2ibOhBVamBhP/ABUjQ/zRpNZzYrRhcSsapUFDqCD4VrV5Xum0Wd0JcQslJCkJSpJR/dmoeArIWG5P7y31rSvazF66V7o/XlhtSXW0OIMpWkKSeShIrvSf7KVH/Tmkme6BE/zIQsj+5Sqb6YFj2ivK9oAKKK8UYzOVAHtFeAzmKKAPaKKKACivKKAFv2jWfHd72/DhV5KTPpNYxYb4UUpaShCnZwFxaCvCkDuQBOZiOuuVbxtM1isrqToU59AQT6TX55uW0Bm2QrIL7mfHulPqI8axqcjdDMbGk3C253sYE4UlQTkkHTjG6rezspUAsQoHMQZkcQd451V29zsihePC2UwtMAhUaa1cJBUkFalBShKUIAK+RJOSR9DnurBLcNvwoLeyFjJMZaRSHtHs8knFEHcoa+PGtBsrGEQSSTmZUVeEndpw6VWX7HZqBElQgDmao1m4Rl0MSty1JcUgBQw8TOfgBXS6HYUCBJ4DeBn8qY9pbvJtJCUlRhBIEToJhOqhzGlUps4aKiuAsghDcgq7w95Q/AACYBhRVhyiSNcNFHdM/QexNrDtnStDvaIgABU40GBKVmYJHEAZRTDSN7MH0hkoUMLgMe6BiEYk5jU5nLUZ080zD6Uc+orSZm+3l1S9OQSZUZ3yBAH9c+dVV1umEcorQNr0o7EFQcJQcY7MJJhAJVJUCAMM+kZ0lvWHsXMMEA5gKyImFAEDQgFIPMGlasLO47RndK5cNWJtZx4E4t5iD5ivu0EJjDqTmdSTzO/SuKHcDeIhRSNcKSo8MgKi220lxJizWsEDuqCYmNNFZjXJVRdtGsaacsFkuzJJOICZkSB++NX2ziQG1AQAFZR0FJNgtDri+ycaeQ5GIqWAkBIMAwCYznLPQ7qe7gZKWROqiT8h6AVrTbcjDUQUI2LGiiimBEKwr2x2ubepJVkG209AZUR6g+VbPfttLNnddSJUhClAbpA38hqelfl7aW3do844FqcKlSXFarVGZjcOA3ACoZKI7jiQkyZTmBGRMax1rVvZw8Aw2nLICR11rGVuk5qM5ZcOdal7OXEvMZEhSSUmDwgj0NL1+ExvStbmn5D9eBQMkgSrIkDzzrk/Z0KcwLGWER1jd4E1V2aXQppxucCjBbXBI3KSDB0OaZO/XU8rQVId7OHnHVjMrwgISN5APc5ZSfOMc8jaiuCPtTZbPZWXXUpAVgIKtTEEgTwndWP2Me6eIz8DB9abvaXeKgAyVgyZIHBPHxgedJ7LhSByPxGf76cK3pLFxPUtblFdD9R7FWXs7DZxlJbSpUcVAExyGg5AVeUp+zG+kWm72cJBU0A04N6VJGWXAiCOtNdMCh7RRRQB8POhIKlGAN9Itt2hWpaUp+9JcCCE6D8RMbgE5550zbSKBawEe+fKIOXPSl9DbNlSVhKUlWZga9edY1Hmw3QUVHc1dlxdVqDbnZqJCXPcncrenx3dKKX7gsL1sfFoXiQwgygaYyDu5cT4dCrU27GVZR3YH+iiitDEKKKKAPh5IKSDmN/TfX5g2pu0tuPIMyhak569xRTPoK/UJr8+e2Gy9na1LQZSvvH+oCeveB86zqdBig+UGzO0aLTZ1WW1DEsA4FHVQG/nz89+T3s1aRhGDM/iUSST1JrBw32jfcntW1FQAyJQQmSDrKVCSOCp/CaudnNtbRZ1YDhViyk5EfI1lKm+UMQqp+GRudvtaWxKiPCoNhsqnFdq4I/IngOPWqXZV77Qe0dkqG45inNtYzHKseWbS8OEZ17R7lKoeSJyg9RJHpIrMVEhWVfo16yhxCkKzBrHbxuxItLiGwFYT7sxMEYgDvEyOOXKrxuTGEqie1cGjezHaHBZ0trSspPukIWpQJ3EJBkaQR0IG/RbK8ViSkpG4K18RupX2RZDFmShsuYTKvvMMpxQSnLKAZ0y1O+pqLUoFWEmTnOs+dbqW1ZEJQ3Nstr0s5WggCZyImJEgkTziOhNJe36+yeaUfdWiDG4pUSD/ujp0pjuy8148LkQd8xH74VQ+0JSVPMIO5JJ/qIA+FVqSTg2i1KLjUSZ8XLbUqGRBBrou61jEWX3WsWiZxpT+lJOXTTkKT7Td7rBxNkxUhvbFxCYUgKOg3UtGduR/bJZi/73G64roIWQtxbq1++4rXCJyA/CMzpxpzSIyFJWx14rUvG6AgKGEDhMESfCnamqNmrnP1Tk5+IKqL/vkMJhJT2iiAMRgCZJUd5gA5DMkpG+vL8vMoltsw4RrrhnTxrGNttqEpdwNJCngIU4o4igkAkSrUjichV3NXsikKV8ydkMHtCvi1M2YuF99PaLDaG8KEgpIUVKcGGUghJAQD11gZA4wSQPEc5/xUi1W5xwkKcKyMyVEngMvj4VzW0SJmRGtBTHQj2lvCMB11B6jQ+lMWxdods57RPulXeHGMj460rIEk+lbJs7cWKwN5ZkFX9yioehrGs8WGdNHxXZcps7T6e0QsDEMwQFZ8wd9Lm1F8t3ejuQ4+5OBAhMcVEDQVT3ndr6CSkqSORI+FKl83Q4JcWVEmMRJkx1NZQSbyNVqk4wsitctKnXC46rEScz00A4AVa2WzF0JQhMqJgAb9cv3oJO41Tr3fD5+NTbNeDjawW1FBjIjWmzl8mwexmwLatNrRkUtpQhxSTKVOTiHRSUkgjcTFazWdex1TbTLlnUkotJParkgh1K4CHGljJaIEayCDNaLVkQwr2vK9qSCmvvNxocMR+FUy7p+02lIX/CQMSx+YzCU9DmfCre3ql/9KQPOT9K8uBcuvdE/wDVWDScxlNxpl2hIAAAAAyAG6ivaK3FgooooAKKKKAFzae9SlQZRqRKjy3D5+VI22FzB9DRWCqFwYOeEgzHQwRzAq4LvavOOH8SjHQZD0rreOaU8iD/AG51zqk3KTZ06UFFJGP31sgtgkp7wEqkagCMx5jnS9arKtRkmQBixchv5mtlt0vrQ2lClyoRhGpiQMWiREkk6Cd8ROe2RYsjKMaUrtCyolWeESQThQchHdAMbzpTEbxjdm9ejCO2L+p9Ck2DtgdZEjC43koHIkbjHOnGxrzV0Hqap7qsbbRKgIJEGrBFqk91MqUQEp4/sml01ciUWdL/ALUtqzuKbCioJABSJwlWU9QJPhWVNsKKimCFyBB1TGZmeHyrW9o09m20yTKlHE4f3uACqWlI7RQEfmPmok+vwpl+CNzoaDU9xQlJLnr+kWez1vhGBQIaRmjiYGhPPXrV4u0lGeBThyK8AnCDwGpgSYEnKqRm3MtJhWfEAfWpF1XsC40kH3goa5wk92RuMSKzhJ2ycipG7ci9QtDgkQQd/wAarr0uYOQoe8NOg3VLvRopAcbHfBEpmAvMTO6Y0PLPKolw30H0k6EEgpOqSIkGpkk8MyjdLdE5sWXEmD0qL/ojIViKc6trYCk4k+NVzlok8ayaQxBt8H244hIipNkv1SMsUjgoE+utV+XCvm02fEhXMR50Rbvgl04ywyA/fyXXnOzJWTJUsCEJ4CZk+A8daWbDsQ3CipxanFTKwlIMkkkgGY4U52K70hA0kyfU/SpibOBQ5STwXl3cZeBcGSbSbCqs7RdZcK0IErSpIxQNSCkDFHA0n2da1nAkkzlxMfKv0LaWcsxkcj0OtLzGw1mQZbCkk/zKV6kya0jVdsisqKbwZ/cGyqnHEgzrpBy5qJ1PLpW22NgIbCBoAAPDKuF23QhlPdGfGppFQ227s0iklZC9tfeKbNZXHVAEgAIScsSlZJH73A1iNpvB20KKnFiB+HRI5JTv9Tzpw9sN5hVoaYkkNIxKAOWNek8wgD+/nS1s1YFLeaUllSwJUEhSUle4QVQkRmc61glFXMZ76knGN7LkqLSghQ94KmcxFfTMlY3xl9PlVntY6pb5dCA2mcKQDi9zfOhz4ZVduXUyi7y+twdqoJITkJx+7hH4gczI4HQgir7sFJ0JQbT6F5sHeLhSnApJW0S4zJIMSEOtriYGgJg5LSc8IjXLFtZZ1JBdV9nO8Pw2J07rh7i/6VGsW9jtjUXX3I7oQEzGclU5Hwz8OFa3c1pDbgSSQhWUTkCdCRpy8qqqlpWfBV0rwuuRksltbdEtrSsbikyD0IyNSK8Arhb3sDalbwMupyHrFbi6yUyXMS3FcVGOgyHwrzZs/fPdE/FVfNmRCPCvnZlX37v6R8aXi/GhuatBoZqKKKYFAooooAKr7/tXZ2dxW+IHVWQ+NWFK229oybaG84j4ZD1J8qpUlti2aUo7ppFPdzcAVQ7ZXvgBaR7y0weSSc/E6eJpmsicqr7h2UNptDlqeMICoaSP5cgTO4axxPKk6UNzO1pp0qc3Uq8R/b6IrLhu82VntFE9orQT7m8ADcc5JqyetLjoSpxRUYynhJO6ru87hVhUvEkhIMDMZAZnQ51XpayFaahtJIvU1Maz38u/49CvcyFdLvtRbcSUQVnISJgbz5ZeddnLI4swhtSucZeJr4csTrSHXlNq7qSE5b4gZDTOoo0//TCOyWG19hX2h2wcXaCcKCEFQBzzA7nGNc6vroggHPQRPDd9fGs4eGauWXz+VaHs6ruI/Sn4CrV3hHR7ToQo0oKCsTrbdiV8ialXPdiEOoOBIOGZHH3T6g12dTCSrgCfKul0CQV/mOXIEkj4k+NYw5PPzvYn38+UtHDqRCesGPWKzDYV5dmtbjDqicfeBO9Q18SP+WtIv5QAQVGAD8jFJG29zLQEWxtJ7kKmMo1GdaTvcKMVsz1H4qBEVV2hnCeVFz3gl5lDiTIUAfOrFaAoVV5KpuLK9tudK73mOzs7i4nCkqg5ThzOdRbXZ1p91RA5V0sd4ISysTjdX3QlSTkNCTIjj6VMLcs3thTWcrBDuV7GhtZBBCAI5ySfjVoVVGszECK+nTFUIlmTaPl9WgqQbMpJ58DrUBrvKpW2kMvED8IA+fzq8YXVxjTad1pbb29hyvG90WdsrdMAaCQCokwAJIzJikDaX2lKQCmzFtTm+EKUlHGVqKcZ6JjnRdt1i0PJS+4taRJwlZ3AwBnPgKur12PYWyWmkJaClJKiBBITnE68K0jApX0k6ctt0Z7s3sjabwc7Z3EGyZU4rMrJMnCN/XSp9qsgaWtoDJtRSP6TlTFZb4fbQlCHVBKUgJACMgNN1WzOyzdosirY+66HFFRUU4Y7qsMkYeAz86mzbH9JSXZ731Xh4xl3f48jNL0RPZnIhKu8D+UggyKr7BZC6+GwTgBOZkhCc1JAHTdzNP8AtBd1n+zBFnAUrFJdEKIGqpWNSdMPpArr7Lti1OoW+4IQod0KkGVDiOCcO7f1q1n0Fe0K9OpU3SWH/tY/ePwMuy9mQwwltuMOvUnnvNT7S2apvs7ljc7JwZfhVqCORpjsawoVhboxHjK4Lu4bw7RGFR76deY3Gvm/nPcR+Yyeif8AJHlVO+yUnEiQoaEV82W1recxLiUjCIEaEyesz5VqqnhszDurS3LgsHskGouyipfd/SPjUm2qhNQtjBLz53AJHmVH5VEfrQT+hjdRRRTIoFFFFABSHtA9jta+CAEjwEn1Jp7UYEndWbtKxuLX+ZRPmSaW1LwkN6RZbLJkxGmZAEmB4nhTZZWwEAJMgb+PE5cTnSNbHwFBPCPNWL5D1qwsjpAkEjplVqKtEaq6dzincudoX4R2Y1Vr+nf50tMukkN5Y5A1nWIJ8CDFLFv2xe7VSpC0EnCFD8CchBEHM55zXtwbQKW+VJbCTmslSsQ4JTEDTdwCedWmlLk6FPsyrSo5S8/c1WzthIyHTpu/fOuF7LhATvJny/z8KqWL7dOoT/afrS5eG3QDriXWz3O6nBvjWQdM5z9Kvc5un7PrTqYV7HHam5g6AltCe1UvIhOZyIgwJM17dNmU0Q0uMSISqMxIABg785qLcO2LyrQo4G4wd1MEkQpAjFOpk51ctCXSTqTJ6nWlq9sI6Wr76nFUqnCz5lnaldzCNVZfWp9mahKRUFhvGscB+zVuhOfSqxV2cmTF3b0q7CEa4h5ZzVHcTSl2eCpRiUwYzBzETug+lWPtBc7iBxXPkD9a9uDOztznlHkSK3jk6tHwaRerKHZm0qs767MsQk99rgQfeA8c/E09MOVUbSsOuIsyGGQSQvE9hnBg4kaeOtQ9mb8S83MwoZLTPun6VlUjZilaO/x2/rtfA1uImq60WLeNam2V6uy0xnWbjcWUnEr20ka1GtTgrvbnq4XY2FuZkZZxx4fPyojG7si7dluZLuW7y6gqQRkopUDIIKT04QfGli8bidU64ZbPeV+I8TyrR7Jksn84BP6kiPVOH+2le8iEuuA5d4+pkelN7UlY20Wpmpvb5FTs7sw4XcSgnuCU97ecp8qZ3rodCTkNDvHCoWzjAVagtLygEoMoCu6rcJE7pnwFOC8wRxFTFYK63V1O9V3fC6cGQJuB7LJI/qHypmZvb7NYuyKEkgEEhRglaieHOuSnppY2gtckIByTmeu7986q3Y6qjLVSUanCdyLeV49rDSUYZ1GIkRvA0wzplxrWNjbOUWRrEACoYoHA+7/tisy2WuntXBkZUoAHlqo/vhWzNoCQEgQAAAOQyFFPzOf2zsjJQjyRL1uxFoRgWOh3pPEUku2d2yLwrzSfdUND9DyrQ65WizpWkpWkKSdQatOCkcmlWcMPgVrNbAuutgbw661ztezK2yVWdUj8itfA6Go32oo/iJUg8wY86wkmuRpbZfSybeLvdqTsWxDBXvcWpXgO6Ph61U2q0dqnA0MazkAN3MncOdNl2WTsmm29cKQCeJjM+Jk1NFXlcy1HhikSqKKKZFAooooAgX6/gs7iv5SB45fOk+6mMppj2wXFnj8ygPn8qqLCiEUnXd5pD2nxBv1KF+wuOWtzs4OFLZwkwY74kTka77ROLZsq8QKCoYQSI97I59K7O2xLFsaWowlxJbUdwzBST4mPGmS+GlrahIxQQSPzATIralmA4tTKnUgprw4/XqYhaQIVnoAAMtd85yN5mDTFsjYe6pzeThHRMz6lXpXW8nGFCSgEgzgEJkmMRiQCY48Kd9jS2ttSewSmDizSn8RORjfIJ8askdrXa5x099r5IlnbOHwNZlfyYtLwP/yK9VE/A1vwsTf5E+VIO0twWYuOLLcEkyQpQ9AYqzVhDsvtGEarunlCVsU3itPIJJPmmPX4U9NctVE+AnKqXZmwoQXFNg94xmZyTMepPlVzdZkpPH9ikakt02T2pWVSs2uBhsLMCpJMV41pXO0KitlhHG5Yl7b4nHW0ISpUAkwCdYA+Bq02Sut1TEQE4VEd48e9oJ418XhiR31JWQv3YGWmmcZ+lS7hvnsUuFaYTGKZ73dmZTpp/NWsFY6k6k3plCmr2/vkuLXeLdhZSHySFrwjCn82sydBBNZ3tBcAs1o7dlZGJIJiMJ3EEbxIq9tu1DFqSVuNhKGyAMRxEk5jIDIiNM6rbXfKMJZcQVYSvMEGQpalpyMaYqmVmGm01SHMXd/Vx+vt8ljs5egc7sjFrE+dX1otIArJLWlbDiXGgEgwUmCDnnmQaarqvN5yxrcISp0KwhRVpJSMkjeASfCsthTUadRd11diTeV4wrAjvL9E9eJ5VZC7vsiWLQpajKkB0qI/4iSJmBAGnjVbdVgwJlWtNu2iUC7rRjGQQI5KGHAfBUGtIwSRlWtTlGC4eH/e5LcvNsoVgdRiAlOY1G7x08aRb/vZ3tiSRmkHQHlw5Ur3btUsRKEnxNdLffPaqScOGBBnqT86hzudHRdnd3K9rr1sXdyvqVaULxEKSDBEDQHXjqaa13o+NF+GFP0pFu+yYiCXGkjf34UOkxTBaLxSjMqbPRxB/wCqpTJ1dGM5qyTx5FPdtve+0lJCSElRgp1wmEzmcpIqQ8yDMs5/mASR5Kg1V/68lNoW5gKkkRAInRP0NdVbWt72nR/+f/fVcDVSnUUlJRthGq3NdSGgISkFKQBkAc9SSN5q2qm2Xv1u1trcbBASvCQqJkJSdxI31c1svQ8dV372p8hRRRUmYV4RXtFAHyhsDQAdBFfVFFABRRRQAUUUUALe2Ssmk8VH0ioeLC3XLau0YrUhA/4Yz6qzPphr6vFP3WXCkarvNs6FFeFIS9v3iUspBgle7h/5imqw7QuwMQQY1MYT/tgUkbQuly1MnVCMAPIqhRnhkU1YXvaylhakdJ/UYy+NbUlaKO7/AIsZ0qcJK9/llZa79aWsFaCClZUlQhWispyEgiRT1sVfjKiuMSZCdQY1VGfSPCsntFnyCgcyopwxuEYSDv3jlHOnbZN8NsqABKlLMADcAlIz4ZGtRrtDR03p7K/99zVUWpB0Wn+4Vnm1VugKPGTXS91KbYdcWRiwEJA/CVZDqc/Ss+uWwOWl5LYUvAM15mI4eP1qJyssnN0GhhTjKs5YQ/7HWU9mknfn551KXZC3aMCfdIxp5SSCPA/EVd2FgNpArhbz30rGqZHUGPpSajjJz6lVzqORYNmBS5tbfAZaMe+ruoHM7+gGdXrDhV3cKsR3EGlnam70C0JCkhRS2M1Cc1KUTE6ZAeVb7bhpYxdVKX3OdilSEFRUpRSmSSSTkNSa9vfusOEfl4cYHzp6s9gawj7tvQfhTw6VFvywM9gsFCN24D8Qre2C8ddF1Fjr8iNszc32izKxILg7TcYzCRvkcaXrxQsOKC0FCuByjcKfXLpYcsga7YWdPaFRwqGeUQROf+BUa0WRpxal4WlE594JUfM1Wx0KWsXeSb4u8eXxn4Id22FDlnbxAe78zHpFTW7ubTokU43bY2w039237qdEjh0qQqztjVKB4Jq205dTX+J4fJjlot7iHVhK1ABZgTI1O4zApy2jtK7RYGGYBctRQCcgEjEFFXLd4TwqPaC3iUfuxJJ/DvJq0sJS7aGsMYWkwI07qSD/ALifKqoc1FWEtstv05/C/wCinadiGgoJThTAzwlZzOgzUNB8aYrH7OrN2acePHEkhSh6EmpSEYnI/Mr0J+lNThhJ5CpUULV9dqIRjGMmvtgzhvZhkb1+af8Atq9d9n1lVvd8FJ/7a+UHOm+hRRXU6yvFq03+TLbRsSwlahjdyJylOgP6auP/AExspB+8fMju95OU6aIzqzvVMOq/eoBpgsSpbQf5R8KFFFq+v1GyLU2KWwd3psvatIxyTiVizB/DlwIyFOaTNK14vdhaCoGM8+aTBPzq9s9ubKsIWkk7gZqVjApqlKcu881cm0UUVYTCiiigAooooAKKKKACiiigBCtiJtbx/mj0FWFrTKI5VHtf/unv1D/lTUm06Vz5cs6UeF9ik2EuVKsVoXJlRCAeWRPy8DVltlZ2VthsoTJIUSO7AGmm8nLzq0uEQw3H5RVTtR/E8BTqVomlOrKrq9zfHHtwJbOyiVuJwOKkmADBzJABnkTNaBZNlQwgBtYUoAAYhGmQ0mqnZQffDqPnTyfeqYo27S11bcobsGZbf2V9DSEYFKxEqUU94ZdMwM9/Cpuxd1BloSO8c1Hmf3FWu2h76eg+JrpdvuCl63KRaeplLSxh55fqd3DVNbLd32205rdWEJgzE5qJ5BIJq1tfu0v3GJvVmc4bcI5ZbqygrzsL00rNvom/wrmh3jbAy2pw/hGQ4ncPOkRCy8src7yjnpp05Uw7bn7lH6/kapbtGlaV5NysL6ZJR3FhZ2ABMCpDZE6CgaV8s61VYJeSWK+Usp/KnyFfSa+hVyhzcSOA8qiOoHAeVS11wcqrJRU2u0pZSVmBh067st+ecVU3RtCENuFKVYg3hBVGSlkQd86TXTa/+D/UPgqlqze6rqj4OVaDsdrR6aE6LlLzGK47zeU7mrJKTuA1hO4cCfKry8Le4lpw41e4rfyNLWzX8RXT5mrq+P4Lv6a2XBGopx79Ky6Ct9oXI76/7j9adftCgonEdNZPGkXeOtOq9T0NQjTWxXh9/godoHVJeJxKzSM5PT5VZ3e+osI7ypjidxIqp2m99P8A9fzVVncn8FHQ/wDMaOpFRLuIsrNpBKkK4pjyP+al3e8cCFA5gDPmn/IqLf8A+Dqr/pr25/4f9R+AqOpo1egv7zNOu21h1tKxvGY4HePOpNLmxp7ro3Yh8P8AxTHWqd0eYr01Co4oKKKKkxCiiigAooooA//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1772815"/>
            <a:ext cx="4241668" cy="2436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508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7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Het boek “Clean Code”</a:t>
            </a:r>
            <a:endParaRPr lang="nl-BE" dirty="0"/>
          </a:p>
        </p:txBody>
      </p:sp>
      <p:sp>
        <p:nvSpPr>
          <p:cNvPr id="4" name="AutoShape 2" descr="data:image/jpeg;base64,/9j/4AAQSkZJRgABAQAAAQABAAD/2wBDAAoHBwgHBgoICAgLCgoLDhgQDg0NDh0VFhEYIx8lJCIfIiEmKzcvJik0KSEiMEExNDk7Pj4+JS5ESUM8SDc9Pjv/2wBDAQoLCw4NDhwQEBw7KCIoOzs7Ozs7Ozs7Ozs7Ozs7Ozs7Ozs7Ozs7Ozs7Ozs7Ozs7Ozs7Ozs7Ozs7Ozs7Ozs7Ozv/wAARCAFXAQQDASIAAhEBAxEB/8QAHAAAAQUBAQEAAAAAAAAAAAAAAAECAwQFBgcI/8QAVxAAAQMCAwMGCQULCQcCBwAAAQACAwQRBRIhBjFBBxNRYXGyFBYiNlV0gdHSMjWRk5QVFyNCRVSDoaOksSUzRFJTc4SSwSQmNDd1hZVkZUNigsLh8PH/xAAaAQEBAQEBAQEAAAAAAAAAAAAAAQIDBAUG/8QAKhEBAQEAAgEDBAEEAgMAAAAAAAECAxESEzFBBCEyUUIFFFKRgaEVIiT/2gAMAwEAAhEDEQA/AMjaTGcTp8bq44cRqo2NmcGtbM4AC/AXWHJtBjQ/K9cOypf71d2r+f6z+/f/ABKwJTqoL7dpcZabOxeuP+Jf71I3aTGD+Vq37S/3rFd8pF0G2dpMX1/leu9lQ/3qM7R43wxeut6w/wB6ybpcxO9BqeMeNn8r132h/vSjaLGr/PFd9of71lg9aLlBq+MWMj8r1x/xL/ejxjxr0tXfaX+9ZQ1OqW410RWy3aPGMvzrWk+sP96Y7aXGb6YtW/aHe9ZINuKW/UiNQbR40T87V32h/vUjdosa9LVv2h3vWQ3epmjRdcQazdocY3nFKz693vT/ALv4sfypWfXu96yQnt3r15k/SVrsxvGD+VKw/p3e9PGN4ve33Sq/r3e9ZkZcFZieCfKF16+PjxfhjVsaUeNYqSL4jVfXO960KfEsScNa6pP6V3vWZTwNfYtNlqQxFoAsvq8P0+JO7I829r0dfXHfVzn9IVYZV1p/pM3+cqvBFe2i1KajMlhZOScefiPLrkv7QtqKsj/iZf8AOUjqisH9Jm/zlbUWEuLfk/qUVRhjmA6Lyzl4reuox5692JJWVg3VMw/+sqrLX1wvasnHZIVfqIC24ss+VmS+/XfZd9a48Y8vGV6/pZebkmO+vdUfW4oSScQqWj++d71TqMcxGK7WV9USOPPO960sQoayKrhp5IjHJLlLA/jfcqDcLxR9W2IRgPkDrZidA2xJ07V5OXefCazifd75xcc3c637Mx+P4xv+6dWP0zveoDtBjWpGKVp/Tu96t+C1vP0FMW5ZJ5crGudYBweW+ULaarJNXIwnJ5F2lhym1+tfN13fh18OL/L/AKWXbQYySS3FK0Do8Ifp+tMdtBjYGuK1w/xD/eq3hrg0izrHofYbra9O5RVVW6pLM1xlAABNwvPZe/ZdZxJ3L93qHJ7W1VdgM8tXUy1DxVOaHSvLiBlbpc9qFDyZeblR647uMQvPfdycdtTrj9Z/fv8A4lc/KNV0G1OuPVtv7d/8SsCYGwKqJMLw44ti9LQNkEZqZGx5iL5bnfZaVVshXMqxDR3mDo2PHOgQvu7NZmVx+UcpNhe4WTRV02GV8FdT5edgeHszC4uOlaUG1uJQthBbDM6AsdE6VpJa5pdldv3jNbXSwCiparZDEoXQ+DxioZLHE67XNBaXszeUL3aN+psNE2l2PxmqqOabFCy7soe+dgaTlzaG+vkkHS6fFtpikEjZYo6eOYsZHJK1hzSta0tAOvQeFioY9qK+OqhqA2MmGZ0rWvL3C5aGkElxNrAcVRFSYRG+mlq66sbS07JeZD2tMhe+1yABwA434jekwXBZscrJqanlY10cT5QX38q24DrNx9KjpsWfBSyUj6WCop5JOdEcmazHbrtIIO7Ten0mNTYfUyT0cMMDnxtj8m9hYtNxc7yW/rKIsO2XxDmqJ0OSaSsjMgia4BzLEaG9tSCCAOkJsOy+Lz0bqvwUshYwPLnuA8kkC9t51PQrkO22IQ1LqjwalLzIZG2a5uTVnkizgQ3yALdF73UDdqKrNMZKeF7ZYGQkaiwa8Pad++4QVarAsRo4X1EtHJ4Ox5Zz2U5TZxbfptcEKeTZ6qZFSZS2aarYJGQxNe52Ui972tw4HRLWbTVNZHOx8MY5+ExG19AZuduNenRWsL2vlwqkipqajZkBJlL5HOLrtLTl/qaOO7iB0WRVRmAYgxskktJLEyPMHOfG4C7RcjdvsFK7BcQjuHYfUNIZzhJjOjensVqXa2oqJGuMV8gmDc78xtI0N101sAFbqNs31UkrpaUvbLE5phdKDHmdqTly7r2IG8W3rviVGBkjtod/Uka1vT+pRgkp7SQvVlKmjGqsxMueCrRknqVuAi4uV7+KRy1WjSR2IIWtCNyzaV7bCxWnC7UL68nWXi5GnSxguGi6rCqJrgCQuZonjMF2OEvaYwF8f67epn7OPFJrkkrSZC1otZRVNKyRh0VlNeQGlfCzqy9vq6xm5cditKIybBc3VR6rrsakF3Lk6p+pX6X6S3WZ2+RLc6+yjVSzzPbJJNI97QA1znEkW3WKxal0zQ5gkeGneAdD/wDth9C1ppLBY9XKS4r282M+H3j2cdqvJieJNaGjEKkNDs4HOu0de99++6oVU89XLztTO+Z9rZpHFx+kqSV5uqziV8Tlkns9eUZamFqcSU0krxadHp/JkLbOVHrbu4xCOTPXZyo9bd3GIXj17qxse2inpsXqoY6DDiGTObmfSMc42O8k7yseXa2vDbilw1tv/QRfCnbSC+O11/ziTvFYM+jSojVftjigbcQ4cP8At8PwqPxzxX+zw/8A8fB8CxHOBZZRoOg8c8V/ssP/APHwfAlG2OJHfT4ae3D4fhXPgpQUHQeOGIcaTCz/ANvh+FA2urONBhR/7fF7lgXShBveNtTxwzCD20EfuS+Nc3HCcHP+BYsA6IQb/jXJ6Gwf7E1HjU70Jg32Me9YKEG941H0Jg/2X/8AKU7Vm/zJhH2Y/EsBIr3R0HjV/wCx4R9nPxI8a/8A2PCfqHfEufQr5a/Y6EbWAfkLCvqXfEnt2vsfmPCx2RP+Jc3dG9X1Nz5OnUN2zkDtMGwz6t/xKQbd1LTphOG+xj/iXJ3KXMVv1uX/ACv+2fGfp1zeUSuZ8nDMPH6N/wASsQ8quNQ/zdHQN7I3fEuIKLrN5N696nhn9O++/DtEP6PQ/VO+JNPK/tE/Qw0H1TviXBXRdc2uo7SXlOxeb5dFh7u2J3xKs7lBrn6uwzDT+id8S5RF11nLyT21WfDP6dQduqpw1wnDD+id8SidtjI75WDYUf0LviXOICetyX31f9teMdB42X34JhP1DviSHalp/IWE/UO+JYFrHVHFZ89X5VvHahp/IWEfUO+JA2nZ6Bwj6h3xLASqeVHsOwFc3EMCmmbR09KBUubkp2lrT5LddSddf1IVPku82qj1x3cYhZVye0R/l2u9Yk7xWBVaRlb+0fz7XesSd4rAqtWFEUroQhAqLpEoQKlvZJYpbFAXS3VpuFYjJT+EMoKl0OXNzjYnFtum9rKogW6EiECpLoQgEqRCBUISIC6EIsgEISFAqRCLIBJxUraeZ7M7IXub0hpIUSoVAKSyFAqLpqW6Bb2S3um70tkHq3Jcb7NVHrju4xCOS7zaqPXHdxiEVyW0fz7XesSd4rBqf5sre2i+fa71iTvFYFV/NlEU0JEIFW7shs1UbU42yhiJZE0Z5pQL5GdPbwCwl7ByJwRjDcTqABndKxl+oAn/AFRY3p4titgKOFtRBAyRw8kuj52aS3Hq7dAua2u202PxjZirioqWN1e4NbFzlLlc25F3B3UL8Vx3KJWzVu3GJGUm0MvNMHQ1ug/hdcyN6J7vf8A05JY7ejZf4OXgevBe94B/ykj/AOmy/wAHLk+SfZOlrIZsdr4WTCOTJTseLgOFiXW9ot7VT5eaSUtQxglfBI1h3OLSAfaoeC97wbbJm0ONS4NU4FLDSva4RyTMJbIBwIIsLi6872mwii2N5QoHOpmzYc57KgQubmGQmzm2O+1jb2IONbTTvYXsikc0b3BpIUZBXu+DbbVWLVkMVFsnWsw6RwYKkts1oPG1rWHUVzPK9s5RUfgmM0kLYXzyGOZrGgBxtcOt06HtQeXZSlMbw0OLTlPGy+gqaiwibYGgmxaCM0tPSRTyXb/VaDr07t3FPwHHMA24wupp4KO9PF+Dkp54miwO4gC491kHzxuVrDcPqcWxCCgpIy+ed4Ywf69is7R4X9xtoa7Dhq2nmc1p6W30/VZdbyOU7JtrZpXi7oKV7mdRJaP4EqDs8P2H2T2QwvwvGjBPI3WSeq1bfoa3j+sqhi20HJzW4RWsp4KF9SyB5haaUxZnW0AdYcbcVz3LHiM0+00FASRBTU7XNbf8ZxJJ+iw9i88VAUpY4AEg2PUvWeS3Y7D34T4w4nAyZznO5hsou1jWmxdbpuD2WW/g22+z+1+Jz4H4BmYWnm+fY0tmaN+nDpQeCpQ1ztzSbdAXebTbAspNvaPCaG8dJiTg6InXmxfyx12tf2hei4riezvJzg9PCKOzZTlZHE0F8lt7nE2v1nrUFbky/wCXMQ/vu8V4RL/OO7V9KYJV4bX7OeHYTGIqWoa+QMDcuVxvmBA0BvdeV8l+yNJj2I1OI4jEJqakcA2Jw8l7zrr0gDh1hUefOaflBrg3hdNXu9Btvg2L7Qv2b+5FqVxdFHI9jTG8jhltoDbReacpGzUOzW0pipBlpapgmiZ/U1sW/SPoIQckkS7kbzfcoC5tZF0XRdUer8lnmzUeuO7jEI5LPNmo9cd3GIUVyW0Pz9X+syd4rCqh5BW9tD8/V/rEneKw6j5JVRnlASpAoFXpvI1jkFNX1mETuDHVQEkJPFw3j6D+peZJ8M0kErZYnuY9hDmuabEHpCD1jlG5PMRxHFn4zg8QqOfA56AEBwcBa4vvvYda4Gu2O2gwzDZMQrsMlp6eNwa58hAsSbDS9966TC+WHHaKnbDWQU9dkFhI+7XntI0P0KDaLlSxDaHCJsMdh9NBDPbMQXOcLEHT2hUejbP/APKWP/psv8HKpyR1kU+x7qdjm87TzvD28RfUHs3/AELgaHlNxGh2YGBMoaZ0QgdBzji7NZwOu/rWFs9tNiWzNd4Xh8oBcLSRuF2yDoIQes1W3G1NHVvpn7FTyOY4gPjkc5rusEMssfDa3x15S4PuxhQo3YdSuvSyOzXcDcXuB/WvbqVVvLZXCKxwanMn9bnXW+i3+q5GTbLEjta7aWJsUNU5wJYxvkEZQ2xB6QEHrO02P7R0e09BhGDYdenlyF85iLgQTY67gAOlUeWXzZo/Wx3SuerOWfEpqIxUuGQU05FjMZC+3WG2/jdYm1XKHV7VYVFQVFDDCI5RJnY4kkgEce1B6XX/APJ4/wDS2d0LneRP8r/ov/uXOzcpdbPsodnzh8AjNMKfnQ45rAWvbp0VDY7bWp2PNVzNHHUeEhuYSOIta/R2oDlG8/cV/vG90K5yW4xBhO2Ebah4jjq4zBmduDiQW/SQB7Vz2P4xJj+N1OKSRNifUOBLGm4FgB/os8Xa64NiNbhB7LyobE1uOSQ4vhcQmnij5uWEfKe0EkEdJFz+peYv2S2hhglqJcHqo4oWl8j5Iy0NA3nVdNgXK3jGF0zKatp2YhGwWa57y2S3W7W/tCuYzywSYlhtRQw4KyJtRE6NzpJy/RwsdAAg7DYGVmJ8msNNA5okEUsDgD8lxLrfqIK4Pk42dxSDbqN9RRzQNos5mL2EAEtIAv13WDsttlieylQ99GWyQS/zkEnyXdfUetdhVctdQ6ly0mDRxTEfLkmL2j2Bo/ig6DafFqaPlO2ZpHOGeDOXk7gZBlaO3T9ao8ruz+JYqzDqugppaoQh8cjImlzm3sQbDs/gvJ6/E63EsSkxGqqHyVMj85kJ1B4W6LcF3+Gcs9dS0DYK7DGVkzG2EzZizN1uFjc9lkHc7C4XVYTsJBS1sTop3Nke6NwsW3JsD7FicjdXE/BcQoxYSx1fOEdLXNAH62lc1TcsmKxCp8IoIJ+efdgzFoibYDKPov7Vx+A7SYhs5iv3Qw+QNebh8btWyN6CEHr+I7fYrhlfJSybF1b3NeWteyQkP6wQxeccom0s+0WLweE4VLhstLFzbopXXdrqCdBbQhdRHy3yCC0mBMdLb5Takhv0ZT/Fef7TY/LtNjcuKT08cEkjWtLY720FhvQZJ7bpEqRAJQ2xuRokQoPWOSzzaqbfnru4xCOSzzZqPXHdxiEVyW0Xz/X+sSd4rFnF2kLZ2i+f6/1iTvFY03ySiKAY4glrbgakjghrHOBIaSG6kgbl3GyTKCiwXm8SqRAMbmdAAYsxdGGlt7/ijO4G/wD8iz9nYqeip9pIMSjkfHFTBkjInhjyRMwaEg216ulFcuWubYlpAIuL8Ui9FZhVDiwwqWno3TUcGHt/ASXllsZ3i/kFm7W5OgCadncDgxanwk0QkFTWVcBndK7OxrCQwixtftGqqPP44nyZsjHOyjM7KL2HSUOY+N5Y9pa5psWkWIK9Bo8MioMIr302HjwaTBg8YgXOPOSOLS5u/LobiwFxlU2L4HRVmN1r8Sw7wCB1fG2KrMjh4TmccwuTl69B5O4oPNwnhjiwuDSWt3m2gXax7PU8nNPqsDdSVuWoMWHZ3jwjIG5DYnNvLhodcuiv0OC4d4NVUtVCKHn4qWSWkdIW2lzSWjzG5YHWadd2ZB5ynshkkY5zI3uawXcQ0kNHWt3B8KE0+Kc5hjqmrpG3joAXb84DrgHMQ0cAVr43FBhOy2IUdJBzWeugDxncXRkwlxYddcpuNf4oOJs4i9jYbykXd4PRUh2WGCuqIvDsVhfUNhLHF5cDeIB1rC+R28/joOzNFDQTyMw+UxwUMFRFiGd2WSRxZmHRpmItvGXVBwxa5ouWkA6JAvR6vB6TEMQkp6gPkEFTXvZH5TnSOaY7AhvlHQ3NtdFzsfMYVtpG7DsPqalkYDvBubcJASzysocL6EkgkcAg5tzS11nAg9B0StjeWOeGOLW73AaDtXaVOCOMs9VUU9fjNTzcDo6ecvbNGx5ffOBc6ZQBw8sHqWhDFh1BPQYK2ibUU0mJVDHB8rvLLWx5Q4A2cQXAbuHWUHnKO1drR7N4XiNC2pMT6OaYPo46fOfJrLktBvrbLYa8SpGbLYdJT1z46cugjE7IZmue92eGIFzjbyWtLunU5tLIOGQb9C7iLZ/BnVcsLaZ5dS0UEzml0knOukawk5WC9gCd3TcngqGGUtPFtRicOFsfJLFDIcPjqI/L5y4sMrhq4DNYEbwNEHLEOabOaR2oawvFm6ncGjeexdMymnnw7E67aKGtnqqWOMU4qHuafKcW631IBue0LoaPAaPBamjrDSAVMUk8MjQZA0ubCXhzS7UkEEXGnRuug82e1zHFr2lrhvBFiEi7uWhw7EpsFkkwtwbV0L3mZgle18vOPaOcLbuIFhcjXUcFXbguEUUMUNdh75Kh8dXJI6OpIDTCXENbobg5bE+1BxeqF3mHbLYdX4lDKKQtoqmKmLow573xvlvfLbh5JN3aDrVRmBYWMOhgdTvNVLh1VUmoEh0dE+SwDd1iGWPag48NJvYE2Fzbgm69HtXfR4ZQ4ZHPVx0L/A5cMlHNyufHK5zTHmDwRpqd7dCD0ptPs9h0te2kYyVtJWS0EnMh9y0SxSOIB6ju/wBUHBpFu7QYbDS0FFUsw6bDpZnysdBK4klrctn6i+tyOi7dFhKD1nkr82aj1x3cYhHJX5s1Hrju4xCK5HaL5/r/AFiTvFY03yT2LZ2h+f6/1iTvFY0/ySqjPJJ4nTrRc9J1QhQODnD8YjS2h4IzOvfMbpY4zJI1gLQXG13GwSWN7HgqFDn5cuY26LpXPeQAXkgbhfcmhKQgUySOcHl7i4Ws6+oTs5c1xc9xcTfpv1kpoboltoqhWySMk5xsjmv35gbH6UFzy0tLjYm514pQ3RODNNyvQYHvDmvD3Zm7jfULTOO1H3KOHxQU8DHta2SSNpD5ADcA623gE2AvbVZ+RLkToAmmDw8SvD2nMDmNwelBnn5/n+ek529+czHNftS5CkyJ0FFXUtmdM2olEjt7w85j7UwSSNLbPcMpzN13HpCdk03oLPJvfsToIZ53PzmZ5dmz3zG+bp7UNqJ2RujZNI1jzdzQ4gEpLEJC2wvdToOZU1EcolZPI2QCweHkEDt7Ex0r3Sc4XuMhNy4nW6MptoNyQhOlPlq6mckzVEshcACXvJuBuQ+qqXgZqiV2UWF3k2Frfw0UZaUeUAoHx1lVCGiKplYG3y5XkWvvt2qMzS6fhHaAga7gd6aRY2KRBLHV1EV+bnlZdoacryLgcOxN8Im/tX7iPlHcd49tyo7ouglfV1EtjJPI8huUZnk2HR2KahxSqw+uhq4n5nwuDmh5JGmg09qpoQSTTyzuDppXyECwL3E2HQmb1Yo6VtVzuaoih5uMvHOG2a3Adar3LSbKD1jks82aj1x3cYhHJb5s1Glv9sd3GIRXI7QfP9f6zJ3isafRp7FtbQfP1f6zJ3isWf5DuxEZ6XijigKgS/qTvJyAZfKvvugA7lekACcAlATg1WQJlB3JwZ2BPjbYjRSljS42BA3i610z2hDeFlK1jQ3yhrwsdyextjdSCO53LclTtDzdjYi6BH1KwI+pPEXUteLPkq831JMmu5XDFfgk5k2vlV8TyUzGLabkhaTvPYrjobbxYprotLqeC+Sm5ltyTL1K1zaaIgXWWble1bm7700sIVpwvvUThwWemu1dwtu1SNcWODgdRuUhbqmkWAPsss2KbVTyVNQ+aZ2Z7zdxta5UJBCms3Kb9KiIWaGpE5IQopEIQRpdAISI3oPWeSvzYqPXHdxiEclfmxUeuO7jEKK5LaD5/r/WZO8VjT/IK2Novn+v9Zk7xWNN8g9iqKKUBJ2p4CIAE8NIQGqRjC7cCbLUiBrbi9k9rOop7GHLpu6FM2PdousjNqNjd9wb20spmtLrZjeye2LXqViOAnctzP3c7UAiGbyb5eF1ZgYWX8gOuLeUL2U8dKSrkVLu0XaYc7tQZT9Smho872h3kgnUngtJlJbgp2UnUungxdsl1FZ7gCCAdCBvVymlbDhs9H4HFI+YgtkIu5vYr4pLjck8E10V9NPNgGkPQozSnoJXQmk6rqF1GL7rJ4LNsB1Md1lA6Eg7l0EtMXG5aAeKqyUh6FzuGptiujFtf/6o3R2cbiw6FrGJrQ8PiDy4WBP4p6VSfGQdVzuHSbUHRpjYnSPbGxt3ONgBxKtyMNrqBwINxpZc9YdJUE8L4JXxStLXsNnA8Cq5CsPFySSe1RuheIudI8km1+tcbG5UO7VI5xe4ucSXE3JJ3lKQmkLKhHBG5IVFCL2uBrdK4AOIa644GyQIPWeSvzZqPXHdxiEnJX5s1Hrju4xCiuR2h+f6/wBZk7xWPP8AJK2Nofn+v9Zk7xWPOfwZRFOyeAkDvJy5RvvfipGNutyIUN4KdjbN0vmPEFOigLhuVyKikO5pXbObWLVdjNysxxEnS6txYbLf5BV2HDJOLV1mXPVVGUdni7gbgG41VuGluNyuxYe4EeSrrKMjguucvPq1RiptFcjprcFajprcFZjp9dy7SOVqoyn6lO2nVxkHUpmwdS2z2oin6kvg3UtJtP1J/g3UnZ2yDTdSjdTdS2jTdSifT6bk+ydsN9KOhVZaXqW/JT9SrSU/UpYvbnZaXjZUJ6W2666WWnHEKjPT77DRYuXTOnNSwFpOipPZvXQ1FNpuWXPAQdy56y750ypGKBwJ46K9LHa6rPZYry6jvKqOCYVYe3qUJG9cbG4jKLpxFtCNU1ZaF0nX0IQoPWeSsk7MVF/zx3cYhHJX5sVHrru4xCiuQ2g84MQ9Zk7xWNUaxkLa2hP+8GIesyd4rFqf5soiqwXdqVfp2xgi+qz236FPG8sNwUsvw1nWZ7x1eGNpHWzNF+tdHR09K7g2y86gqpYzcOWrS4vIw7yOC53fJn7+73Y5+KyTrp6RFh1O5t2hpCmFBCB8lq42l2kfGB5RJtuGllr021OYDNbo1Cs+r6/KGs4v42N4UcIO4JwpYOpUYscpXgCQAE9e9WY6ukfqJCLdIXrx9TwX308HLjmntmVYbSQ9AUjaSHoTY5Yz8l7SrLCOK9M1m/jrt4Nb3PyyYKSJStpWcFI0tKlGVPKxjzl+ELaUcFIKUdClACe1t086dS/CsaXRQPpTwC0iy3FRuuUm6XE+WQ+kPQqstKRwW45vUFE9oO9q3OSp44/bnJaY9CpTUx6F1L4ozoQq8lHE4HhfpV9T9tzhl9q4+opt+iy6il3+Su5kwxj75bErPqMFBB8nVS7zXWcG57OAqKcgm6zpGaruqvAXOBI3nqWHW4HUMFmsBAN7garlqdukxqe8cy9vWoHDU2WrPh80d8zCFQkhI4Lz6zW4qu1BJPFMKlcyxTHG4A006lzsaM4ISpN6yr1nkq82Kj113cYhHJX5sVHrju4xCiuR2hH+8Fef/Uyd4rFqB+DIW3tB5wV9/wA5k7xWJVH8GURUvqngjNpu61FdPbpvViLEbrX6elWGPINlVjIc4AnLrvUzdAN/vW5WKvRScFdheFkxv11NgrUUltLrpmZvu53tvQHNbyzboJWlTtsNHjXqWBT1JFtVp09TcBdP7bi37xyu9z2rZibNcWnNvarsT6i+kttOlZcM/kg3V2KfrXO/0zgvt9mf7nlny0I6irb/APFOnUrbK6qAzEix6WrOjm61ajnPSsf+N6/Hdn/Kf3Gr7yNBlfLexY13YVOzERudGR7VQZONN30KbnWHe0H2KX6L6nP48v8AuHq5+crf3Ri4hw9iHV0I3ucO1qqF8ThqwFQPZBa2W3tWfR+un8s09Tj+Y0HV0A3yAdqaaqI7pG/Sst7I7WDnW7VWkiaDpI72m61/9s/jL/yvfDffttOlYfxm/SonEHc4fSsKSM28mdzT2Kq8VDT/AMSbLXq/V59+P/tvOPp7/KuiLH3uHfQUDODvAXLSTVjdW1I9qqvrsQaD+FaT03WNcv1F9+J6+LP08/m7NwYdHBpPSqU8EBBJI9i5CXFsSaLGRnsKpSY5iIJa6Zo9q5zfN3+Fe/PJwT+To6uiidfQFc3iNJSlxaQ0a7wqdRi9Y64dMD2ErMmqpX6ufqvT6vJZ1cpd8E9qWqo4wTkcCAs2VgYbXVhz55TZt3WF7NF1UkJJve64/wDt71x5d8evxhmiAlAPaiwCy4PWeS4W2aqB0Vju4xCbyV+bNR647uMQiuR2hP8AvBX+syd4rFq7tYRcX6itraHzgr/WZO8ViVVuaPTdEU7a2CUGyanAn2IJGvsSXDepQ/M3MSNDaygcRfRKy53C61GatMk13KxG9pdroFSLm5zkBt1qRsi3KxY0IprHTctCCoGQHN5V91liskFuvpurEc1l6Mbc9ZdJBVaC6vxVPWuXhqCLaq/DVa77r0524aw6SOp0VplT1rno6u/FWmVeg1XWOVzW62pspRU9aw2VYOl1K2qF9619mfFs+E9aa6oHSsrwodKQ1Q6VPsdNJ1R1qB9R1qi+qHSoH1em9DxXX1HWqs1RYb96py1Vt5VOWs36rF03MrctUdddVnT1h1sVWmqSb6qlJKSL8Fy1t2zlLPUuN9VSfMb70j36aqu5+q4a393fOTnynVQukaWOFjmvob6ILgoib8QFy1p0kKJHxnMxxabWuDZRE3TnHTemFcrWjiSwWBBB4qPVSNsYnEmxBFk1pGbUX6ulZV6vyV+bFR647uMQjkr82an11/cYhRXIbRecNf0eESd4rDqv5s9q29ovOHEPWJO8Vi1ABZvtrxRFK6sQExObK5gewOF7jTsURGlgO1N3BBJK8Okc5rQATuHBNDiE290IiRrt/Wntcom7jrZKCtdnSyx6ma/VU2uUrXgbitysWLzX2tqp2TnpVHnWZBoc99994Stl03rtnbFy1W1ThbVWIqouIbcC+66xWy2OhUjZyDe9l1nIxcNxlaQd6mbWg8SFgCfX5WqkZVFvHVdJyM+DoGVjM/4QuyjflTfDGlp8ojoWH4UenVJ4T0lPUT02y6sABHFVn1mu9Zzp7nV2ijdMTxWLyLMLr6onS6rSTk6quZT0qMyXN1zu25hNI9wNnAjqUDn795Ca+Rz/AC3OJJ03qIyEAgEgHfqud1XSQriXAngOlQk3Pakc8lMcbnoWLW5CuKjJsgu9qQm6xaov5J0N00pwBcbJzo3BwFiNFlSN8mJx43t2Jike47mk2tZR/ioPWOSvzZqPXXdxiEvJX5s1Hrju4xCiuO2i84cQ9Yk7xWLUGzFtbRNI2gryeNRIR/mKxKo2j9qIqpBpxSDfcI1sgXdvSA9SCkugclubWukugHheyBwKdmtxUZ0OhSjVVEoeU4SEFQpQ5alOlgSJ/PX3CwVeNkkpIjjc8gZiGi9h0pA62i15J0tCSycJbKoHpecV808VvntLJRNZtre1U+ct1o5zrTzPFbMnQU3netVhJxukza71PJfFY53TemGRRZkhdbrU8jo8yaWTC7pTC5INXAF1td6na9HZrbkwm5Q7RxAdcA7xxTVntTkmh3ko9qA0u3INLAm0rsThbV35ouGbsXV7bwYCKOF2HuYyRw1ym9wuEDizRtwelOlkkIDXl2g4rXlOuumLm99o8riCQLhu82SHfoQgXHtSb1ht6zyV+bFR647uMQjkrv4sVF/zx3cYhFcdtD5w4h6zJ3isOrd5Nutbu0PnBiHrMneKwKs7giK+9IkS8EAhIhAqXSyRPaYslnA36Qga0lrg4bwdLhOe8ue5x3uNymIQOB0QmpQCQSAbDeqJI5pInExvcwkWJabXHQkBF9TZRoTsSNIJ1KTNdNQgdeyLpqDogcCOKARbrTUAjigcXJMxTUXKBSUiEiKVCRCiBLqNQkS3QA1d03UsgLngEWsLXJ6ExmhuCARuSOJf5RdrdFNJ1RxQLjcl0ug9Z5K/Nio9cd3GIRyWC2zNR647uMQoON2i84MQ9Zk7xWBVkZgLrf2i84MQ9Zk7xXP1XygqiBIncbosOHFAl7JBuunBovvSlml0DEuqEiBUJEqAS3t2JEFAISJUAhCECjd0Iskul4IEPYg24ISoEQhFkCJUIQCS9ilSIBHFKLW1QT0IAXJHG6Q77cUJS4udmNr9SBLlCUHQo3oPWOSvzYqPXHdxiEvJX5sVF/zx3cYhFcdtF8/4h6zJ3iufqjqAt/aHzhxD1mTvFYFWdyIrgpCUXRfRAX060uY2smpQgVHFIhAqEiECoIsgIugEIRdAIQhAIQhAIQjhZAt9EhNzdFkIEQhLxQG/ckI11ShITqgRKkS8dL2QHtRZCRA62vBAHWkQg9a5LABszUW/PHdxiEnJX5sVGt/9sd3GIRXN47g2Ky47XSx4bVPY+d7mubC4gguNiDZYVVgOMEj+Sqw/oHe5a+0GI1se0FeyOrnY1tRIAGyuAHlFYlTjOKNLbYlVjsnd70RF4v4z6KrfqHe5L9wMZ9E1v2d3uTPu5i/pSs+0P96DjeLH8p1n17vegeNn8ZP5Jrfs7vcl8XcbO7CK37O73KL7sYmb3xKr+vd70n3VxJ2hxCqP6Z3vQTjZvHfQ9d9nd7k4bMY+fyLX/Z3+5UziFedDWVH1p96Q1lWTrUzf5ygvjZXaE7sEr/s7/cnDZLaI/kOv9tO/3LMM9Q7UzSHtcU0ySne93tJQa3ijtH6ErvqHe5HijtF6FrPqSscvcfxii5IvcoNjxR2h9EVQ7WWR4o7Qeipx2hY28IQbPilj3oyUdtvegbJY6fye7/O33rIB61ICtSdjU8Usc/MCO2RnvS+KOOfmQHbMz3rNBuU9osNV0zxdi/4oY4f6G36+P4keKGOfmbPtEfxKmZCNAgE337109CfsXfE7HL6UjPtEfxI8Tce/NI/tMXxKs15331UrZjvuuufpM3+TNqXxLx86Cjj+0xfEneJO0H5lH9pi+JEczhrdWG1TiflL05/p/HffbF5LPhANh9oTqaKP7VF8STxI2g40cQ/xcPxq+2tdkI/Wq0lWT+Mumv6Zxyfn/wBMzkt+EHiVjw/osP2yH40niXjo309P9tg+NI+YnioXSki3HpXm19Fifybmu0/ibjfGGlHbXQfGkOx2M/2dJ9vg+NU3EkqIlefX0+Z8ukaPihjFvkUQ/wC4U/xo8T8W4+A/+Qg+NZZ7Umtj1LleOQeu8neHVGGYBPBU81ndVOeOamZKLZWje0kcNyFX5LvNqo1v/tju4xC433VxO0fnHiHrEneKpYdQU+IVr46l7mRxwSSkteG3yi4FyDb6Fe2ht4x4jf8AOJO8Vh1DnM8pji24sbG1weCI1odkZamxjrYG3Y12V2bQuLMjb2sb843XcNVI7YqoNPLUwYhRzwwg53xvvuAJHaAb+wrn/C6oxtj8IlyMFmtzmwFwbfSB9Cc+sqn3c+qle5xOa7yb6W/hog3xsTMWvf8AdCDKx5YfJdfMA8vtprYRu7dERbLwVLqqGKrLJIpIWRue05XZ43PN9NPk7zuWA6urHlrnVUxLbEEyG4tu48Ln6UCrqWue4VEt5Pl+WfK7elBpSYBJT4qKGR/OOMD5bxjoa4t9hsD2OWodiXwNa6evbHmvlaYrnTKDextveBvK52fEKqpqJJ5JnZ5QA7L5IsNA2w4CwsOpRSVU8hu+aR3a8lUbc+zMlM2QGqa6eOB0xiY0G4ADtDfdYnfY+SdCiqwSEYMZoYZudZFFKJr3ZNmBLmgW/FseP4jrrDNROW5DNIW2ItmNrHem87JlDecdlbewvoEHSR7NMqo6eKClqSHU7JzVMaZOeLrXYxugOUmx1v5DirHiaymc3wio5wOkjjb5Ja1+ZzfKYb+UACQTwuFybZZGtDRI4AbgDuTpameYtMkrnZWhoudwAsB9ACDoqrZCOliDn1zi57QY8sPkuJa5wIcTq3yTqPoXMJS5xGribdaRQAUrGkpgFtSpBJ0LeevkSCwGpQXA7lHfXfdLcXXWbD7ke1KHJl9Et10mhKHEJwdwUV0ocu2dpYsNkIC7HBBR1OANpJ5GtMrJHEOY2wAey7828Frcxt1FcRmCA4retXXyz09EiwiCFtTAzCZzK+L/AIMzXe5olbleDa9iCfovuUbNmcDe6BueomikqebFTHcs/nC3KXbgcuvT7CuB5w9J+lNc49KW6/yOo6d7MMfUYFUGgbS0c7nc890hc11pCCCT0C1+oqljUGOufz2KQPa2JoynK1rQ0mwy20IvussPMTxSZr71z8rGunf1jMMbTySsEQqZKA0bmG1muZDnL/aMjb9N1nYhg+E4XFJNPTZ3xwj8Fzpa1zucy5t5JBabjdffoCuQJTHFcNfb5V2eKUeF0z6yWWiYYYJZnQ0zZS1pGeENIO+xa4neuWxqnhosaraSmfnghneyM3vdocQNexUyUwnVcbR6xyWebNR647uMQjkr82aj1x3cYhc6rGxjZDHavG6ypgoc0Usz3NdzzBcFxI3uWRU7BbTSWyYZf9PH8SEIIRyfbUj8l/vEXxI+99tTb5r/AHiL4kIQKOT7ajT+S/3iL4kfe/2oO/C/3iL4kIQH3vtqPRY+vi+JJ977an0X+8RfEhCA+99tT6M/eIviR977an0Z+8RfEhCA+99tT6L/AHiL4kfe+2p9F/vEXxIQgPvfbU+i/wB4i+JH3vtqfRf7xF8SEID7321Pov8AeIviSjk/2pB+a/28XxIQnYUbAbU+jP28XxJ3iBtP6M/bx/EhCvdC+IO0/oz9vH8SXxC2m3/c32c/H8SEK+dC+IW03oz9vH8SBsFtN6N/bx/EhC16ugeIW01/m39vH8SPEPaf0Z+3j+JCFfW0hfETab0Z+3j+JJ4h7Tejf28fxIQr62joeIW03oz9vH8STxC2m9Gft4/iQhZ9XSkOwO0/DDP28fxJDsDtQR82ft4/iQhZu7Qz73+1Hoz9vF8ST7321N/mz94i+JCFnseh7A4PX4JgU1NiNPzErqlzw3O1125Wi9wTxBQhC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57965">
            <a:off x="3236842" y="1943315"/>
            <a:ext cx="247650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5" descr="data:image/jpeg;base64,/9j/4AAQSkZJRgABAQAAAQABAAD/2wBDAAoHBwgHBgoICAgLCgoLDhgQDg0NDh0VFhEYIx8lJCIfIiEmKzcvJik0KSEiMEExNDk7Pj4+JS5ESUM8SDc9Pjv/2wBDAQoLCw4NDhwQEBw7KCIoOzs7Ozs7Ozs7Ozs7Ozs7Ozs7Ozs7Ozs7Ozs7Ozs7Ozs7Ozs7Ozs7Ozs7Ozs7Ozs7Ozv/wAARCAFFAQQDASIAAhEBAxEB/8QAHAAAAgIDAQEAAAAAAAAAAAAAAAMFBgIEBwEI/8QATBAAAQMCAwIICgkDAwIEBwAAAQACAwQRBRIhBjETIjRBUXOxwQcUFTJhcYGRoaJCUlNUZHKS0eEjsvAWM0NE8SRidcIXJic1Y4Kz/8QAGQEBAQEBAQEAAAAAAAAAAAAAAAECAwQF/8QAJxEAAgICAQQBBAMBAAAAAAAAAAECEQMhEhMiMTJBBCNRYTNCcYH/2gAMAwEAAhEDEQA/AOuU1NA6liJgjJLASSwa6JnitN93i/QEUvJIerb2JyAT4rTfd4v0BHitN93i/QE5CAT4rTfd4v0BHitN93i/QE5CAT4rTfd4v0BHitN93i/QE5eIBXitN93i/QEeK033eL9ATV6gE+K033eL9AR4rTfd4v0BOQgE+K033eL9AR4rTfYRfoCcoyXykyaZ8Tc4zHI02yZcot6b5vgT6EBu+K032EX6AjxWm+wi/QFGU1TjE0oa+niYwtY4kscCL2zDU799vVrvCS2fHpZXMEEcfBxgG7dC4kagk62GunOgJnxWm+wi/QEeK032EX6Ao9zsXdKxnBRNjEgzOB1y5h6edt0mPy8yo1bHJGbC7iNNSSd/QQPYgJbxWm+wi/QEeK033eL9AUcH4yDlMMLgGbzvLreg9K2MOdiD5ZXV0bI22bwbWG9t9+73IDZ8Vpvu8X6AjxWm+7xfoCchAJ8Vpvu8X6AjxWm+7xfoCchAJ8Vpvu8X6AjxWm+7xfoCchAJ8Vpvu8X6AjxWm+7xfoCchAJ8Vpvu8X6AjxWm+7xfoCchAJ8Vpvu8X6AjxWm+7xfoCchAQeLRsjqmiNjWDIDZotzlCyxnlbOrHaUKFJSl5JD1bexNSqXkkPVt7E5UhUtptqKijGK4fS0tQyamw81DatoGRhs617/ltz6rY/1lTxQOZPRVbKxj2RilcGZ352lzSDmy2Ia46nSxussb2e8qVdU9mJimZV0ZpZ4zGHZhxspBvcWLifSl4hsrDW1c1cK1rJXGExOMTXtjdG17dQdHAh500QElDjsdTgrcTpqWonzaCnY0cLmDspba9tDvN7aLRh2wgqTTx0+HVs08weTExrSYsj8jsxzW0PRdMnwXxnZ3yT5RaJXODjMyJoDiH5rZBYZTa1ucc6TgmzjcHrvGX4iyYhsrQwRNYG53h53HmIPv9CCzbwPaFuM0tVUuo56SOnlezNNazg1zgSNebLrcaelROKba2wSslpqKtgndSPno3SRN/rNH0267hcOINjbWxUthODeIQVtM6s8ZpKiWR7IiwAx53Oc4XG+5cow7JNlpn01TjD6hrKR9JRhzWjgGPABvbz3WAF9NyAsWGMfHh8DJJJpH5Bd09uEvv41tLraSxJGzRz2gjpK94aO187bdN0JZmvUvh4vtG/qCOGjJsJG+8ILGLxCxdKxps5zQfSUKZWQsOGi+0Z+oIE0Z3PafahLM0LDhovtG+9HDRfaN/UEFjF4i4tc7krxmAG3DMv0ZghRyFiHAtzA6dKx4eL7Rn6ggGLxYcPF9oz3hBljABL22O43QljEJYljO57T6ijhovtG/qQWMQsM7Q3MXC3TfRDZWONmvaT0AoUzQsXPawXc4NHSSsBUQuNmyscegOCEsaheL1CkLjPK2dWO0oRjPK2dWO0oUKSlLySHq29ialUvJIerb2JqpDn20TgMeqhf6Q/tC3I3D/Rchv/1A7Qq7tdXcFtRWsvuc3+0KQirP/ptPNfdVW+IXOts8f9mZ4E4HG6XX6fclYm4eVKrX/md2qN2Xr+F2loWX3ydxWvjWIZMcrm33VDx8xWeLoxXaXbZCpu2rps1+LnA+B7lA0Lh5Spxf/mb2haGzGMiDHoA99my3jOvSLD42WrhuIZsYpW331DB8wVp0a8pFhx5wGN1Qv9PuC36XC6jFcApm0xZeOV5OY2VZ2pruC2lrmX3SW+AV32Fl4bZtj7/8r+1VR2ajG5tMqlVC+kqZKeVwzxmxsdFK4LgtXUvp66Ms4JsoJu7XQ6qubTV/B7SV7L+bKQr5sPLw2zEEnS9/9xUUdkhBOdFgA0VZ2iwSrrq01UJZwbI7G7tdLqzpFYbUU56I3di6NWemUU1TOZZx9ZWKiwSsooKirmMfBmlk3OudWqgeUj0rrla+2ytRJ0UTj8i5qJ5scE7KCCHOADt6nBsjiX14f1H9lSIsRvKzX6QXay4AJGP5GKCl5KftTiMzaltA2QsjYwZwDbMfSoYUUrsPdXcXgWvyXvrdK24rDT7SSA6B8bHNPSLW7iscKxF+J7PVGE0reErOHbKxgIBc21ja/Rb4pVsSVydk5szWTPlmw8SFzJYnZGk6NctHEsJqsKEZqSz+pcNyuvuWxsphGM0eOxTVlE+KEMcC8uB5vQU/wj1Hi8NAb73P7leOi8G8dsi8PoZsTqDBTubnDc3GNtFJ43SS4fg+H085bnY6S9jcam/eo3wf1fD49Iy//A4/EKT8I9R4vDQG/nOf2BFHRFH7bZrYA4GWt1/6OTuUVmHSjZSt4WbEtfNw+V3usoLyl6VOLow12o6JBVeMbEzAvzGHiX9ot8Co/ZZw8tx6/Qd2KDwjGL4LjFMXb4WyNHqcAf7gn7E1vDbRxsvvjf2K09G9txNrE8TkxGrfJJIcmY5G30aEuqpJaIxcKQOFjEjbHmKrZxLU6q2Y/SYlWR4ZLR0c07PEY7ujbcA6qcWZ4uVstGy2IS12HubM8vfC7LmO8jmU4qrsPS1tLS1QraaSBzngtEjbXFlal0Xg9cL4qyFxnlbOrHaUIxnlbOrHaUIdCUpeSQ9W3sTUql5JD1bexNVIcR26c4bZ4jb67f7GqVhc7/4R1B5/HR2tSdsqIy7W177b3N/tCkYqUjwYTxW31YPxClnkT7n/ANK1sY9x2uw0G/8AvdxWrtE93+o8StflUn9xUzsnRGPaigfbdL3Fa+O0Jfj1e62+pkPzFLJriQcnD0VY5ly2SGQi/QQVsYK9xx6hvfWpj/uCsu2eEGPGWThvFqII36dIaGns+KisIoS3GaJ1t1Qw/MEsj06MdtHOG1+Jb/8Ad7gujeDUk7Ix3+2f2qkbW0Rk2pxB9t8vcFfPB/FwOy7Gf/lefilnWHuzmO2DnDa3ErbuHK6b4OCTsbTE/aSf3FULaqiMm0+IPtvmK6FsFHwOylOzoe/+4pYx+7LItav/APt9T1TuwrZWvXC9DOOmN3Yqd34PnjO7pK7riJtsVU/+nu//AJrjvk89C7LXszbI1DOmhcPkUs8+L5ODh78wA3k2CsFJT47BXMklrHgQSAkGYuDrHdv1W5srgcNTiXDVLQ5kNiGnnPMr1LHA8ZXNaR0ELz5MvF0jtgw8lyZyzGcKxGumfVVGMVT33Ng4lwbrewBO5QdLX12F4myF04bUxWeyRhsT6V1uvwOknYXRNET7c24+xcS2jiqKfaKpMjxw8L7HLusN1vQmKbb2by40lZ9BbF7WR7R0JjmsyugA4Vo3OH1h/mig/C0SKfDLfWk7GqtbAcI3H8OqGXZwvnAc4LTcK2+E6n4eDD9L2c/sC9FnDlcGV/wXOcdp5r/dnf3NUx4WiRT4Zb68nY1afg5pTBtFI63/AE7h8QpXwnU/DwYdpudJ2NSyL+MqOxDnGoxf/wBKn7lXqeKaqnEMdy917DpsCe5W7ZCjMc+KG3nYbMOxamy9Dl2loCRoJhdLOflIrLZpWXyuIuCD6QrN4O3OO1sV/spP7StXFcFNFitTTBpDY5XBoI5r6fCymNhKMxbTRvt/xPHypZI+xSi99zvXVaTwg4PhVDS0NTFVmWGnja4sjaRfIDpquenDzc6KX2iwNtNPSSteXGppI5HAjzTa1vglljJq2jpmz+0lDtJDNLRMma2Fwa7hWganosSpdUjwZQGCgrgRvlb2K7qnqg7VkNjPK2dWO0oRjPK2dWO0oUNkpS8kh6tvYmlKpeSQ9W3sTVSHPtqaMx47NI9uktnNPToB3JLcQY3Z9+F8EeNLnz305v2V/q6WkrIjHUxskaOZ3N+yhfI2z5fCMpBnPEaXuHNmsRzadKw4u9HmlilbcSvbM0ZlxyB7G6RHO49AstPFYmnFqskf8zu1dGpqWjoGCKnjZEDrYbz+60pcBwiaZ75IWmR5Lnf1D0+tOOg8L40iK2sohLhVHU5b8FZpPQCP3CrOHxMGJUxA/wCVvaF0eogo6qk8XmyuiNhbNb0haFPguC5hLFCAY3usS9wsWmx3nmIRx2WeJuVoqG0EbXY7Vkje/uCteyDQ3A2gfaO7U+pwfCZ6oyTw5pJQXl2Z1ja3Pu5ws3TUGB08cMbJLSOPBxRMdI5x3mwFzb0qpO7LDG1JyKTj0TTjlWSNTIVb9kgG4BEBuzO7SsXYfgtdUMlkhcZakZwHh7XG4vqDax0Oh6FK0lJBQ04gp2ZIwSQL3RLYhjcZNmwk1WtLKP8AyHsTMw6V44NewtOocLFaOzOUcCzoXSKwf/Lsw/Cu/tSv9M4R91H63fupF8Eb6Y07heMtyEX5rWWUqOOPG43ZyWKOvFWPEqfMzKS+YSFpjIFwLDffcvKzE62oxiCB0b3wHgw8AlrWZhfM7pt0K6YvhdJhdJJNTsdHHa0tiXadP+dKq+F1sU9ZUVBkj4WSwDGg2IG46868mS4y2ezDF8ErNhvDYWyed8pdT34sZcTz9JVCxXA6nFMWfWHgx408u0+gOa/ptZWvaLFojSGPNYNBJa1aGx+0Oz2I4gaGtY+J73f0JHv4rh0E8xJ7lcSbdomd6pFh2MwvJidGyJpc2nbdzugAWVh25YHx0dxuc/uUzhzaGlgApGRtYdbt1v7VlW0lFiIYKqPhAy+XUi3uXq46PJ03waKrsZG1uMvI+xPaFIbcsDoqO/1n9ymKPDMOoJjNTQ5HkZScxOntKZXUdFiIYKqPOGXy8Yi1/UlaoLG+HEpezsbRLXWG+ikHYkYFE0Y5SEDUShXSnwjDKUvMMGUyMLHcYm7TvG9FPgmFU87JooMr2G7TmOnxU4sysUtFa2xogzFm1BbpOwa+kafsk7KRtGOR2H0HdiulbhtJiQYKmMSZL5dSLe5LpMEw+inE9PBkkAsDmJ70rZXifPkc5mpeBnfFI2z2OLSLc62sTq2Yh4sREW8BA2Lfe9udX2twSgxB4kngBf8AWaSCfcsYMBw6nhkiZTNtIMriSSSPWnFmejLeyI2HYGUtVYfTHYrStSiw6lw5r20sfBh5u4XJW0tLwd4LjGiGxnlbOrHaUIxnlbOrHaUIdCUpeSQ9W3sTUql5JD1bexNKpCDrNnRU4r44ypMTC9rnxBuj9weD05g2MejL6VoybGRywOie6mdeMDhDT8YvEPBhxN+bRw5xquf7Y4niEG1uIxRV1TGxstg1krgBoNwuk4cMSxGGFzMZrA6SUxua15dwelwTxhv1tpbTehx6m6o6nimzvlDEm1vCx5m05hAkYXZdHC4s4b8+oO+wWl/o+QyR5qqCSNsfBPzwXfK3PmOZ19SdL357mwuubTzV1LGHT4xiDS9zmxNDiSbW87j2Gp5rpwZXGrlpfL9W2SB5ZMXOeGts1xJBDiSLtI3A6hC9X9F4qNinRupoqdtM+N9QTLngBaxtpy1xFxcgSMaOjKFIzbKCWoMzpo5LxSR/1GOJ4xfzhw+vr6vdzN4xGmgbJW4zXRZiGkMc51iXPF/OGnEvf0rxjcWMNfJJitYHUUoic1khNzxtblw04vpOqDqfo6q7Z8S0lDTTyRSspohG8GIBslnxu83cB/Ttb0pjcHnp6ah8UqY2VFFCYWl8ZcxzDluLAgjzRbXmXKpG1zZpmR47WuFK97ZrlwIs1ztONqDlI5l6Iq+SUxw45WnLHHK90jnNAa5ua+jjew7EHU/R1KDZyAY35ZqZBNVhgaCGZWg2AuBcnp5+dS8jrNXEYjiNVAZqTG6t4yuytke5jnPBHF84i9nAjXXctCqxHFKeZ0RxOrdltrwzui/ShOrXwduDpuALy8Fwe7Qjmvp8EimxF9RUGBsZBAJJvoLKt7B4lLWbKysmldJLDK5pc83cQdRv9qlMJc5uJW11YR8Que1Bs6p3RLVFcaTLwzTxjpbVZNrXPiErWFzTutzqIxiThMQyfRiYPedf2WwZH0+FRkGztXD1bu0hVuSgn8surZq7Q7RUeF4fLNWAuYBYs0JN1zim2mw7JIaKjMUr+I2R5Bv0XWPhIrHPhip+EtmfuPP/AJZUamfJHBK9hJ4Itc23Teyssald/BIzfKkWbGaeZuHTSvJaTxR0knRVHVmINp4r3YBHcc53lWzHcRZJHFGxxdHExr3893EcUfFQ2yuHmsx2OWVrpY6c8PLl57H91MUWo2/k1lpKizUcdbBE1lJPUQ7swje5tj6VYMGkx19U5vlKrkZGwBzS4u1JJ3+rtWUQGRz3acUmzdLf5/hW1gcjnUT6okMFRIXAEfR3D4D4rVOziiTfPibp4qczzNcTmNnG9hvv8PetiWuqQwkySC3Rpr0LUpKiQVL5mmwaODa5h0Otz8exTdHO2tcyOeEPLXZi4NGo5r+3sWn2q6NLZH08tW0NyyzkneDc3Tscx+PAMN8drpHx6WZEwgukdzAXGilq2egwmikq6kxwwQjM5x5lwrajaKXabGH1Ur3tp2m0MR+g391mEuq9LR1jjO5bMYs7GcCo69zcrpowXAbr7j8QVN3CrmyVBHTbO4fFksWwMvvGpGqn/F4vq/ErT8mWMuEXCX4vF9X4lHi8X1fiVAMXqRC0MnkaL2s3S/rT0BC4zytnVjtKEYzytnVjtKFCkpS8kh6tvYmlKpeSQ9W3sTlSHN8d8HmI41jtZXw1lNGyWS4a/NcaDoCwpfB3tBRxhkGJULADe/Bkk+gnLcj0bl0WDfL1h7k5Dn04nMx4OseDHsFfhwa8k5eB0aSLEt4vF0A3L1/g92ikZlditFqCHEMIL7tLeMctybEjXpXS0IOnE5szwf7RtjYw4rRSNjaGsEsefKASRa7TuzH3pTPBtjrIp4/KNC9s7g+ThGF13C+urdDxjqumoQvTRzabwfbRT3z4pQjNmzZY8uYuFiTZupsTqsG+DraFknCNxala+zBcZtzAA3m5rLpqEHTRzKXwc7QT2DsTomtAs1sbSwN1voA3TVKqfBfjVXO+oqMSpHyvN3OIdqfcuooO5CdOJQtl9l63Zl9VHVVMUsVS0W4IE5XDpuOi6lMKeYcRLXlpzAgca3OOlb+0Fa3DqF1U5rnZHDRu86qJjgp66tic12eKZuZpafU4dnrWWtM0klSRlVycLWyvvfM/S3Ru7FsYnOxtIAGGwIY24tu1P7exaEEUZr3tBGjiAL8wKxx2R0TIo4w4kucTYXA1AKr/AKi9M5Lt7Uvm2gEW5sbOKOYf5qouijDqeWMjR7Tu38yftDK6s2hnkBzNFsthYWOqKeBzKB7nXFyR6bLrB7s4PIoTTZp1Izx8DFqGjijvV82JwttJhBkmIa+rNx0ho0Hxv8FRqWlnqalgyuGdwAHoXUnNkppeCaJBBTNDctgRa2h6RbS/T0IyRk5ybZ5UUb6+cYdSNLg5uadzb8Vns5zu9qlpIZWxxU0bMpcMrBvs0ehRuBTyyPq6oARSunLXNGmUAAWU1Bi0schlyAvcSLu1Nr6Ll3fCO6S+R3iBiY2OIaWsCRZSGHQGihkqKlzWN33OlgOlZUeJQ1bHud/TMYu4E+8+pcp8I3hIdXSvwjCZiKZtxNKN8nNYehYlOcu2qOiUVsNvdrnbQVXiVJIRRQu6fPI51WsJw7x/F6WjBuJ5WtPqJ1+C0GnM0OHOFbvBpRCp2vhkeNKeJ0gHp80f3L1wioQpI6+Edyo4wyNoAsANAttJgbZgTlwOIIQhAJj5TJ+VvenJMfKZPyt705AQuM8rZ1Y7ShGM8rZ1Y7ShQpKUvJIerb2JyTS8kh6tvYnKkEwb5esPcnJMG+XrD3JyAEIQgBCEIAQhCAFi5wA1WSitoMSOE4PVV4Zwhp4y8M3XsgK14RMSEGGx07Tx5ZA4joaN595C1NnMSa+mFPK/+pTkSRG2pZe5HxPvVHm2hG0NRMakuE7gQMx0tzW9HoTcJxQxxtkbmEtMbOAG/wD7hbrR4Xm+5Z0alytr3i4FpHEEjm396yxZgFHCSwZixz7Ec5171GYLPHiMmeJwyPALHA3sDZpHsv8ABSOM1GZ8ovxYmkD3arHmaX4PYn22cap6c1WO1dxfJIBr6LjuUlJE17uM3M1ulsvR7FF4bVgY1W3GbNIfbqpwR3abG7hpoNOxdYOkj431V9RmeDUkPlWlYWnjSsv6dQr4QwAyve0tZxiS0G1tVTsAjdJjlO3dlJJIG6zSVZMWndT4XUGzeLGRp7u9Vvy2ev6NdjFYBSyt2fbXEcapqJHE+t1h2LbLcgy6XGqkcJNNS7O0LakDgqama95duzuG73E+8Lmu1u15q6l+H4LcsdxZJGEnMehvoHTzrz48l6PdONbDa/a0gyYbhUupGWaZp0t0Bc6qG8HIN9yNb9KmHCDD2k5uGqSDYAXaw9J6SoV5cXl7zdzjqtmIu/8ACVo3F1Mxw5hYrpnghoy/EK+scP8AbY2Me0knsC5lhhPiwDbnU8y7L4JYSMLq5SLZpw33NH7ru/4z0v0Okx6MWaxb5oWS85zBCEIBMfKZPyt705Jj5TJ+VvenICFxnlbOrHaUIxnlbOrHaUKFJSl5JD1bexOSaXkkPVt7E5UgmDfL1h7k5Jg3y9Ye5OQAhCEAIQhACEIQAtHE6ZlXRzU8guyVhY71EWW6teqlYyNznuDWgXJJ3BCM+a20jqHFp8OmdklglLGOJtxgbfFbIqXU1eJHcQO4sreg9K925ljn2nq8RpCTBK/Rw0uQBr7xdRHjzatnCudZ54sn7ronqj584KT5RLtspik1DtS2iabwzXkYBzGx094CtuKVZGH1UziLmN1/WR+65nshJJLtbQZj5jXtJP5T+66FtC7JgdVzNyg6c2oUryz0wtRpnIqSoZHiBedBmuefnVljxKCUANcCTrobfBVAZiZH2vf489142Qi1na2Ui6RwzfTrI7OobHysmxVsma5IkJ6bZSpPaqbgtnpXEWu5ocOj/CFTPB1US+XwHPJaIX3F92lu9Wbb+p8X2dmOl3ysaPjqtPaZ0wwcI0VLabaupxhsGHUodFSwsAyX40j7auP7cyhGO4Fphpm5pZDZzxqfUF5hgZJOTIx0gINw1WjD6SnazhaWmOY6WLbfFZjGloxly09mjhOyc9Y7+sw5iCeDG82HP0fyoLaCgdQV1nQuiI0LCLW9FuZXeOoxilkL6drACC0tEhFwelVjaEzVD71NM6N51zb+5KZIZE2maeBvDWZelxXc/BxEI9m45SLcNK9/xy/+1cFoCYgQHX1uF02n8IdNgOBU2HYdD41URRBr5HXbGHbzbnIvfoW5S7Ej6LkuCOwCVoFlm111xnBcW232gxeCrgfNwLHgnTJDlvqD06esrsUN7arkZHIQhAJj5TJ+VvenJMfKZPyt705AQuM8rZ1Y7ShGM8rZ1Y7ShQpKUvJIerb2JyTS8kh6tvYnKkEwb5esPcnJMG+XrD3JyAEIQgBCEIAQheE2CAwkeGjeua7b7RyV3CYXQPIiFxLIPpm3m+q6tO1+JPosIeI3EPmIjBHNff8AC65fJUsY6xcS46ho1Pu/zsWlGzx/U5XHtQqOPZ+MRuraCqbko3iYMecr5SdLeoEm5PR7Yp2y2Bz0uFtw7FstdXEiaOXzIxrcmw4tiLanXfopXgMQxAE0sAyC1za51Nt+g3laWJbPYlBC+WelLgHAZhYWN7aWJ57rm4xTrnsY/qJVuGgwbA63CqyLGGEVlFBV8Dnpzmc87rhu/nHvVuxevpa3Ca6la58M7I+NHNGWFp3gG+mqoNZJiGDNijl4WEwuErIxIAQekb7H0rep9uaiekrYqqZ0jq17XSulhDrW6CDutbm0tonKa/Z6oqEvho19m8DrK4PZFEHEOubG25Kq6KNlSWTUwZJH5wsD27+ZSMe0MuKbYUHkuAUrWuZG5sAOV3G1Pqsedae3WKtdtHNFDGwtDbE23nMT2WXm5y63D4o6x4qOyY2WEcGKuYyENbwdjZgG+1+1bm38Wehp2OuQX313af8AdVLAtqIsKrRUz0zpCW2LA7Ug7tD6gpraXaEYq+khhpJARfMwkE3Pq6NV64tJUzlkjJpuKK/R0b5ZXzAyQsIsCIxYjd6FKQGWJ4Hj84PQ8CyXG+Nt80RjI0JAI9+pWywxEguaHsK9cYJqz4GXNLlRJsqXMczhWtfGdM274LZxDDoMTw51srjY2cB8P4UTiUsVNh8mWQ8EW8UE9KkcMqJG4S2pkcSXx6tH0iNL+sjsXlmqdo9GN3C2VbBNmqjEsffg8b2RP1dmfuDR2nVdawHwZ4NhwbJUsNdL9aYcUepv73VP2MPC+EUSHnidr08Xm+C7TABkRrZ9PC+UExcNIyNoa1oaALAAaLYDbLJCh2BCEIBMfKZPyt705Jj5TJ+VvenICFxnlbOrHaUIxnlbOrHaUKFJSl5JD1bexOSaXkkPVt7E5UgmDfL1h7k5Jg3y9Ye5OQAhCEAIQhACxd5pWSxdqEBzPwm4g6nqqSMO0DHOy+kka+yxXN/9Q01BUMmkbwpDg4st5+u4+xdG8KuEzTspq5jbsY10T3dBJBHsOvtXG6qhkNTwYjcXE2DcpuStVyXE8jxx6nKRZX+EKvlyimEVOxoAADb7nZuf09gT8E2jrsZxeKnq6iSSBrScrtASLkae26h6PZGocwvrJG0QadWyf7h9TN/vsPSpCmp6ChF4JqglmmYtaeMdNWgaXvbUneuMsONRfFbOiypTSs38dq4n0b6erZ4yTcRvLcsjD6Rz+sLawLY+ghw5tTX0r5ZCCXXfla2+4WBvu7fQssPwWSOtqG4jOylmpoeFZHVEhpP/AJW310B3KWpHR1UNI9kVZiTKmOUvY4COOKTTUbgdSec71yxPiq8s9WSMpb8GvT4fQ+KyV2EvbaJgEjaKUF55wDe9ifYuXVNS2sxQyzF2SSTXXUBXzZygq9ncVxOWdhZSzMdFcHiNObQl3osQo2uxbDKOsNDs9htPUVL3jNVvZwjnSZr8QdFxb1KY1NTly/4zmmkk0V6vo5KSdskUb2xkXjcdzhpoOnmU7s9gFZiOKyOr5ZKYRRNe6NriHkHcDzjpU/s5slWRYw3FNof61S6PhI4365DcAX5umw5l43FoaTGceqppGsGdrLnfpdunuXacHwbXk9Ecrk2npGri9RQ4XIDUN4eAEDI59pbX+i/f7DdZ4fS0mKU0lThNRwhj1khlZleAegbiAOdU3F644pivCGzYyQ1mu4KUoq2HCSHUL3GUMc1xGuYEe7/OdSGGcYXGVM+f9QsUntGOOVYlmio473DrOF76qwmfgcPiaBYR8TXTS2/4KBwfD3vqXVtQxwcXWDSOchbeLT2pMgIGYcci9y4bh8F6abez58mlUImOzu0ceB7VQ1s8eaJoMJsdWtPP6V3XCdoMOxOEPoa2GoBF/wCm8Ej1jePavnyiwCbE8LrK9uZj2PjjjH1nPday2GeDjaeGlixTDMswIzjgZCyVhG/Q21B6CsSu7Pp4Y8YI+kGzNITA4FfO9B4SNr9mqk0uKZqgtAvDWsLXD030OvpuupbF+EKj2seadlPLTVTI87o3G7SNNx59/Qs2dbLuhYtNwslSiY+Uyflb3pyTHymT8re9OQELjPK2dWO0oRjPK2dWO0oUKSlLySHq29ick0vJIerb2JypBMG+XrD3JyTBvl6w9ycgBCEIAQhCAF4vUIDTrqOKrp3wzRtkjeLOa4XBC4ltHheIbN495Phnk8UqTmpzc2tzg68y7wRcKB2l2bo9oqA0tWzcc0cg86N3SFUznkgpI4/NHhlDScJWVj6msZV2fSwO4pjG8l2XntvHSNEVe05qZa+jwijgoKPEBGCGs44I9INtdf8AvdbtZ4L8fp5nCmlhnjvxXZ8pt6QVlg2w+J4djFLLXRMyh98ofm3J04vcnZx5TjqEaLM3Z2jApp61r6urLQXy1D85NhYC263sUnWSMhLGvIApoLnoaHG9vc0IxCogppJJJXhsULQ0k+jf8SQqVVy4htdXzSNElNhhlAbcWLtzQfT2DVYWqpHobdFU2lxapxuuFLAS+nYb5IgbOdfVx9pPsVx2G2NFBS02I1cYbVzzEta4eYwNd8STf2BWfAcCw/CIj4vExr+DDXvIBLjz9ilat2QU5B1N8p9wWmmmiJGriDA2rjsNOCtf2rhmLSvkqp3v3vmcXe8/uu611y+B7vpBw7CuJYtSmGvnjkGokcCOg3K6paaNxVpkRkYXWsAea+5S1LHAWsALWmwzZgTbmO71rQyMLBax1IQHvjawsO7Q6otHgmuWkWbxuCGMDKXuyhrww2Fx6SomepdUyukfYkaho+itISzS8dzRd1idV0jwf7FGqfBjFcY3wDjwRtN7m+93qsq3SsxH6aSeyRw3A34Ps3hNNM209TiMUkgA3al2X2Bo+Ktux8YfsxQvdcmRhebm+8k96TtNEeFwSJjdXYkw36LMeSpDZekmocDpqSdpbJAHRm/OGuIB9RAB9qw/U+klUUh9fglDiMRirKSGoYRbLLGHD4qNwTYjBsAxOSvw6mdDJIzIWh5LALg6A+oKzIssEo8YLBZLxeoUTHymT8re9OSY+Uyflb3pyAhcZ5Wzqx2lCMZ5Wzqx2lChSUpeSQ9W3sTkml5JD1bexOVIJg3y9Ye5OSYN8vWHuTkAIQhACEIQAhCEALwgFeoQCZY2hpKrkz45MWeb8WEAOHp39/wVhqnhkZJNgBdVNs5ko5qi1jKbA/mv3IQU2lir6qMVLczHOL3Dm6dVriIMjp4mANa3W3QAP3K3qbRk7uiIge3TvWsXN4UjnDe3/suiXczL8DG3EY1tzlPxIhr6OO+vBPd8WLWLuKLLLEH3xKnZqbUt/e7+FJ+0Sx8MfVjNRU8g+jJYn2Fcj2sh4PGKogWBlLvfr3rrzxnwl9tS0tPuK5vttSBuIyPt/uxtk9o4p7F0x7bR0x+SimQNOQutrohz82ttCbpVXG7WRu4Wuny07fFWzsPFfYWXP9HjyRUZDIxZoF13DwYyiTZKnZe5ie9h/UT3rjuGYeapheTZrSB6117wahsWFT07dAyftaF1nHss9zXYi2Yjhnj0tE/Pk8VqRNuvezXC3zLfYyyybq0L1ec5nqEIQAhCEAmPlMn5W96ckx8pk/K3vTkBC4zytnVjtKEYzytnVjtKFCkpS8kh6tvYnJNLySHq29icqQTBvl6w9yckwb5esPcnIAQhCAEIQgBCEIAXi9XjtyAiMenMVBJl3uGUe3RQUgyUMLbec8n12C39oZQZIIb73F3u3KPqXcni+rFm95K0l4Mtgx+SknsNXZR8b9y1b8c6343cth4IpWH60vY0/uFqQHOMwO9xPxW15ZljyfdZFWLY0wX1bRN/uP7LOBuadg9IWviGZ21UjQ4NLaVlv1FYyPvijSXayWpiH4fNHf6DlTNtKUPpKarG5rix3qduPw+Kt2HSHhTG4WvoojEaIVOCz0LxmkbGQPzN0B94WoOsjNRfhnIJYv60kJOhuFqxueIG07vNLrtPR0qQrm2mbI3nGvrUXJMWyBttQdFqaqRjNC5Fjwc2pXX+suj+DeY+MV8ROlo3D18YHuXOcKt4n/8Asr54On5cXqWX86EH3O/ld5L7Z6peh1JmrQslhH5oWa8RwBCEIAQhCATHymT8re9OSY+Uyflb3pyAhcZ5Wzqx2lCMZ5Wzqx2lChSUpeSQ9W3sTkml5JD1bexOVIJg3y9Ye5OSYN8vWHuTkAIQhACEIQAhCEAJcps0piRUuysKAqmJP4bFZOiMBo7f3S6snx2Vu4RhrAPUP5XtE3xitzuN+EkzH1XvZLe4SzTS3vwkriPfYdi2vZIx8DK3+hS0wOvFfIbexakTckbQOYWT8QdmqhETxY4WNt6Tv7QksdfmVx+CS8mzQgPq2Nv6dFo1bg/bCqF/MpmA++6lMLYHVQNyLC6hJJg7bfE2ncI423tz2C5yf3UbXoS1Ib1YINra+tYVLsldMw2ytddvqIv2krymP/im2cLX3r3EXWxLdbPECPTYm/aFt+6ZlPRy/azDxR4rOxtsjyJWW6Hbx7Dp7FVnx5qlpsN110jbijz01NWtBJaTE71bx3rn8jMsm7duXX2R3fdFEpQTxMhawmx3q5bB1TWbVNZ9rTub8Qf/AGlUamjinjDWnK8aX6fWrLsO58W2NBE4kG7x8jl2l6HSXqdyhPFTUmn8xOXhPOCEIQAhCEAmPlMn5W96ckx8pk/K3vTkBC4zytnVjtKEYzytnVjtKFCkpS8kh6tvYnJNLySHq29icqQTBvl6w9yckwb5esPclPxKminkikkDHR2zXI5xf17ufcgNtC0m4tQuFxUstcDU21Oq9OK0QLgahoLRd2h09aA3ELXFbTmo8X4VvC/U591+xPQHqEIQHijMZmdFQylujrWB6L6KTO5VzaKQuMEAOj33eOloH7kIRmnh0Yia+QbmRkkn07+9a9NG53BMdbMbZubU71sueYsMnkbvcQz9RA7CVjTRkyufctEbS649G5aT7pMn4RpVT+ErJHN+lL3adyAxrrm2477JTCHTs5hYyEHoJ0WwwWjHvXSKMEnhMBaDISeMbNVTpLT7R43M43IqA0eoXCueHNtSxag3JPqVIwF4mdiVUDpLVvdf/PWvNHuytnWWoImW3a8PHNzJlZllfTTt84BzD7de5LBu24PGS6h5ZHC8gn+sOfdcZe0r0s5CcVpW1+z9bC5uYxASi2/Q6/ArluI0clNM6KRtns+I5j6l1+iLTVsa4XZLdjweg6Km4/hHD4W9+W1Vh73RSWHnMB0J9Wh96kJVOvydscqWyl0ocCXtNi0q07IOEu1OHSusHMkI97XKrwh0dTkdpn09RVg2TPB7UYeNRedosvR/Vnd+DvdP5nsTkim80J68R5wQhCAEIQgEx8pk/K3vTkmPlMn5W96cgIXGeVs6sdpQjGeVs6sdpQoUlKXkkPVt7E5JpeSQ9W3sTlSCYN8vWHuUViNbFFVCGbD3SROna10uYZblvON+4gW3W51Kwf8AL1h7lG11dX0tVLwdEaiK39MMYbkgA7/bYbvWNUBovxHB45DJPQFrmucGOu129ocbWdp5ovb0LAYnQvbBO3D3CKobMXODnZgGPDBfS1ybecRbpK2osVrpLRnA5BaMu4RxLWEi+nm35uj+d+KSV1ZIyRuWINAY0QmxuASc3rJFvQgIk7S4ZTVLJWUslnlsb5BY5Qb5dLk/RGnpUlQ4/TV87YY4pmucXNBeABcAEjf0OC1WVuKQT5Z8OZK17Glhha4WPGPGNjbc0W9vq2aKsqpargpcP4JgcW59bC17WuBe9vRvCAlUIQgMJDZqqmJvEuLuLteCjys9BO/4WVlrJWxQue42DQSSqjRf+MJm1Amdm15r62+K1HyZZnVPLaCBgb/u1Fyf/KB+5THx8Bhkr2P1mIYQPSf8Kwrm5KqCAEkRNJPrdr2WWdW5sTYafdkbwkn5ju+F/esra/1hka0B8s2+xIjHqA17StxrM7g0bzotJgL2Nc1oIddx15ytmncWzMBJbxt7l2TowiZc7xLB5pC6z4YXOFju0JCo2ybC3BHO3F8rj2fsrjtHM2l2Sr5Gca8BBN+nTvVX2WjLMApr/SBdr6SV58O5NnTJ8I3ScpuOfetttO2TAqmoeTmhs4a/VIctd7bEi1rLfe9p2PxJ7d7Y339eULeWTitGYK3sjp2lr2zRnQO4w71li0DYNo35gHQ18IdpuLmix+CygnZFURSP4zNCWkaOBWxtI1seE01fDxhRyts7feM8U9vwWMkqmmairTOY7U7PyYVN4xECad5ux175T0FebOztk2lwp7TxjVRhw9q6PUUlPXUb6SpYHxSNIItr6x6VzemwyXANu6KkkdmY2rjdHJawe0uFivUp6pnWM7VHf6bzAtha1KeIFsrznMEIQgBCEIBMfKZPyt705Jj5TJ+VvenICFxnlbOrHaUIxnlbOrHaUKFJSl5JD1bexOSaXkkPVt7E5UgmDfL1h7k2wSoN8vWHuTkB5lC8yhZIQGOUL2wuvUIAXh3L1Yv80oCD2knIoDA3U1DhF7Dv+AK1sLpM7c7hlF726OlIxioZUYyynzsvTjVrnAXc63N6j8VKz8HDDFSMBBqDk4vMLXcfRpf22WJz4r9sJWyOytfiEtVNZscTOEfbo3j22AUXVSPlimleA2WoOoHMTpb2Cw9ikcVlDAKNoALncJKOhv0R79fYoHEcVoqGSNtVM1jQM50Lj6NB/mi6YlaszL8G9wQu0DRrRYCyZHZkjXEkWPStKlxeirY+Epqlr29O7tW1mzNBG5dtGD3bypEOxcoaSOHexl+c637lp4PHwGFU0J85kLbj2LQ21mfJh+E4YRfxipLvYNB2lSpFnAAWFrAjeuGJU2Wbtoc8AtI6QnMhc/ZjFmAk5oX+05T/AAtZrjbmI+K3MLc7gp6ZwzCWFwI9Nj+5W8yuBYvuIqJzKvDqeQCzXQs9d8ov8Vv4WzxvD6nC5CXMljcGg81x/nuUNgMnCYHS9IaW+4kdynMCaRijhuGQnu71jIk4WIPuNHC3mXDonP8APDQ1/ocND2LS2pwsV2GxYhAAa3CncM241kY03LfZv9i3ae8GK4rR6AR1HCN9T7HRb9NJwdVG46i9iOkc61F3FM0nxkWXDZ2z00crDdsjQ4eohbyg8BjNHSmiLr+LPdE38oPF+WynBuWbvZT1CEIAQhCATHymT8re9OSY+Uyflb3pyAhcZ5Wzqx2lCMZ5Wzqx2lChSUpeSQ9W3sTkml5JD1bexOVIJETmlxbIQHG9rBe5ZPtflChdocaqsLmibTsjLXNJJeCdfRr/AJdRcu1uIMEZayDjMubtO+59KAt2WT7X5QjLJ9r8oRDIXwRyO3uaD8Fnmb0jddAYZZPtflCMsn2vyhZ529IRnb07kBhlk+1+UILJDpwvyhMuL2vqvUBpyUWckkgk7zlGq0ZcGjMjZQ5zHs80sJbb3FTK1cQlmho5ZKeAzzNYSyLMG5zzC53KNJ+QV2twASzuqXYhUseTdxDm2OltxChaugo8SjfSxSTYiQMrjHHHYa88mWzfYbrYioMVrKk1WKDEJTvbAzgmRs9XHJ06dCpQyYjBA2Ghwrzd3DSNaLesElc3OS1FFSXkgY8EbhkL4WUrY43m4aDmA0HOedQWKQVjpI6SjMoe9+vBuyvtroFfpIsVqaRwkp6Rsh3MzuI/VbuUbLs7X1k1PK5sVPJHI1xc1+ewB1toFiCyRlbNNx+Cm0dDiPlukfiba0QUjXFr6sG1+YA+vVWp0sTcrnStaPS4K5ilbweoG5Vl+D0uMbQVYq4I5I6ENbHE9uhLhcu9O63sXoeTgmzm48mRcmK4bETwldTtI3/1BdKpttMAoq08LXFwa02LI3EE2t0elNx3YnDsQwoVGH0McMrm5w6IWuCL7tyrmxGwtPjVHPV4hwuUSZITG4NBAGp3a69izHL1E0Z4cJbJTZhwOz1O4ai7/i4nvVkw+oZT1LXusGk2Libf5vWxSbJU9FSNpqeWVkbPNAy6fBNj2XiYADU1LwOl4HYAujpxozFSTIivMUe2rTHle2vo7aG4Lmn9lLjCXRzRWOcuBcR6kVGyVFVvifO6pe+G/Bu8YeCy++xutabCsKo6uKlqMVrmySAZI31ktiCbC5vprpvXNWlSOnlkq1sjMZkAOVksTXgW1uND8MqlWtkLf90/pCjKDDcPoJ3mF39awa4vlL3W6NSbKRmrKakp3TzzNjiYbFxOl+j1+hIqlRTPLJ9r8oRlk+1+UJNNilDWR8JBUMcA7IQeKQ7oIOoPoT3TxMbmdI1rbXuXALQPMsn2vyhGWT7X5QgVELr5ZWHKLmzhoOlDamFzc7ZWOba9w4Wt0/BAexxlr3PLi4uAHuTEuOaKUExyNfbQ5TdMQELjPK2dWO0oRjPK2dWO0oUKSlLySHq29ick0vJIerb2JypCBx3BarFSzgpI25HkjNfdYd4KjZdkax7IWtmhBYzK65OpuT0ekK4IQGhV0cs+HR08cvBvZk445rJcFBLFJE50jCGUohtrv6VJoQEKcGn8Rp6fxgF0Upe5x+l6E2rwyWpiqWNlDDNNnBHMMgFvgpVCA046aRmIvnuzg3sAOnGuO7f71tr1eID1YubdF0ZkBgYWleCBt9wTMyjZsMfJLK+OpycK4uLsnGF22sDfcN49KAkODaveDaFDU2D1MUjXS10jwMri3MSMzbDnO4i9+m+7RJbs7UcJd+IyZWsDW2Lid9zz6XGlv2QE+Wiyg8YoKsF9ZheRlYYzGc+geOb2g6j29Ke/CJXzxSOrHWjkz5LGx4wduvbS1h6EmPZ50NQZYqxzQbAtyXuLkkb9NSVGk9MGlhOEYicJpKTEJ3RiGMMdFC8jNb6zt505hp61PUVDDRQMggibFEwWaxgsGj0LROCSE8tfl4Msy2PRa++y2sOoJaKSWSWqdO6UNGrbWtfdr6VFFLwCQyjoRYLzMjMtA9sq/jOAT4hiYr4ZmsfFC1sTHPcGue1+azwNC0/Dep/MjMgK1Hs3M5ohmjpGiJr8tQy/CyudqC42FrOs69zdzQdLKQrsHL6Ckjo3NZLRyiePhSXNe4A3zHeb5jrvvrqpXMjMgKxUbP4hV1nlGVtIKt8sfFDyWRMZm11bxyQ43uBzWItdYVGy9c6mp2sqvGHRQtYWTOaGghzScpyHTineDzK1ZkZkBURslVGpqKoyQl0+W8LtW2bwZykhouCYyDpuIsBqDvR7PzPkEz20tNw0pNTBC3M10ehDb2F+M0E3FrOdprdWAFZICF2ZwupwjDhS1LYszbAOjfmzWFr+Y23tv61NIQgIXGeVs6sdpQjGeVs6sdpQoUyixjgoWR8BfI0C+ffb2LPy3+H+f+EIQB5b/D/P/CPLf4f5/wCEIQB5b/D/AD/wjy3+H+f+EIQB5b/D/P8Awjy3+H+f+EIQB5b/AA/z/wAI8t/h/n/hCEB55Z/D/P8AwvPLP4f5/wCEIQB5Z/D/AD/wjyz+H+f+EIQB5ZH3f5/4R5ZH3f5/4QhAHlkfd/n/AIR5ZH3f5/4QhAHlkfd/n/hHln8P8/8ACEIA8s/h/n/hHln8P8/8IQgDyz+H+f8AhHln8P8AP/CEIA8s/h/n/hHln8P8/wDCEIA8s/h/n/hHln8P8/8ACEID3y1+H+f+F75b/D/P/CEIA8t/h/n/AIR5b/D/AD/whCA0qyq8bmEmTJZtrXuhCF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7" descr="data:image/jpeg;base64,/9j/4AAQSkZJRgABAQAAAQABAAD/2wBDAAoHBwgHBgoICAgLCgoLDhgQDg0NDh0VFhEYIx8lJCIfIiEmKzcvJik0KSEiMEExNDk7Pj4+JS5ESUM8SDc9Pjv/2wBDAQoLCw4NDhwQEBw7KCIoOzs7Ozs7Ozs7Ozs7Ozs7Ozs7Ozs7Ozs7Ozs7Ozs7Ozs7Ozs7Ozs7Ozs7Ozs7Ozs7Ozv/wAARCAFFAQQDASIAAhEBAxEB/8QAHAAAAgIDAQEAAAAAAAAAAAAAAAMFBgIEBwEI/8QATBAAAQMCAwIICgkDAwIEBwAAAQACAwQRBRIhBjETIjRBUXOxwQcUFTJhcYGRoaJCUlNUZHKS0eEjsvAWM0NE8SRidcIXJic1Y4Kz/8QAGQEBAQEBAQEAAAAAAAAAAAAAAAECAwQF/8QAJxEAAgICAQQBBAMBAAAAAAAAAAECEQMhEhMiMTJBBCNRYTNCcYH/2gAMAwEAAhEDEQA/AOuU1NA6liJgjJLASSwa6JnitN93i/QEUvJIerb2JyAT4rTfd4v0BHitN93i/QE5CAT4rTfd4v0BHitN93i/QE5CAT4rTfd4v0BHitN93i/QE5eIBXitN93i/QEeK033eL9ATV6gE+K033eL9AR4rTfd4v0BOQgE+K033eL9AR4rTfYRfoCcoyXykyaZ8Tc4zHI02yZcot6b5vgT6EBu+K032EX6AjxWm+wi/QFGU1TjE0oa+niYwtY4kscCL2zDU799vVrvCS2fHpZXMEEcfBxgG7dC4kagk62GunOgJnxWm+wi/QEeK032EX6Ao9zsXdKxnBRNjEgzOB1y5h6edt0mPy8yo1bHJGbC7iNNSSd/QQPYgJbxWm+wi/QEeK033eL9AUcH4yDlMMLgGbzvLreg9K2MOdiD5ZXV0bI22bwbWG9t9+73IDZ8Vpvu8X6AjxWm+7xfoCchAJ8Vpvu8X6AjxWm+7xfoCchAJ8Vpvu8X6AjxWm+7xfoCchAJ8Vpvu8X6AjxWm+7xfoCchAJ8Vpvu8X6AjxWm+7xfoCchAJ8Vpvu8X6AjxWm+7xfoCchAQeLRsjqmiNjWDIDZotzlCyxnlbOrHaUKFJSl5JD1bexNSqXkkPVt7E5UhUtptqKijGK4fS0tQyamw81DatoGRhs617/ltz6rY/1lTxQOZPRVbKxj2RilcGZ352lzSDmy2Ia46nSxussb2e8qVdU9mJimZV0ZpZ4zGHZhxspBvcWLifSl4hsrDW1c1cK1rJXGExOMTXtjdG17dQdHAh500QElDjsdTgrcTpqWonzaCnY0cLmDspba9tDvN7aLRh2wgqTTx0+HVs08weTExrSYsj8jsxzW0PRdMnwXxnZ3yT5RaJXODjMyJoDiH5rZBYZTa1ucc6TgmzjcHrvGX4iyYhsrQwRNYG53h53HmIPv9CCzbwPaFuM0tVUuo56SOnlezNNazg1zgSNebLrcaelROKba2wSslpqKtgndSPno3SRN/rNH0267hcOINjbWxUthODeIQVtM6s8ZpKiWR7IiwAx53Oc4XG+5cow7JNlpn01TjD6hrKR9JRhzWjgGPABvbz3WAF9NyAsWGMfHh8DJJJpH5Bd09uEvv41tLraSxJGzRz2gjpK94aO187bdN0JZmvUvh4vtG/qCOGjJsJG+8ILGLxCxdKxps5zQfSUKZWQsOGi+0Z+oIE0Z3PafahLM0LDhovtG+9HDRfaN/UEFjF4i4tc7krxmAG3DMv0ZghRyFiHAtzA6dKx4eL7Rn6ggGLxYcPF9oz3hBljABL22O43QljEJYljO57T6ijhovtG/qQWMQsM7Q3MXC3TfRDZWONmvaT0AoUzQsXPawXc4NHSSsBUQuNmyscegOCEsaheL1CkLjPK2dWO0oRjPK2dWO0oUKSlLySHq29ialUvJIerb2JqpDn20TgMeqhf6Q/tC3I3D/Rchv/1A7Qq7tdXcFtRWsvuc3+0KQirP/ptPNfdVW+IXOts8f9mZ4E4HG6XX6fclYm4eVKrX/md2qN2Xr+F2loWX3ydxWvjWIZMcrm33VDx8xWeLoxXaXbZCpu2rps1+LnA+B7lA0Lh5Spxf/mb2haGzGMiDHoA99my3jOvSLD42WrhuIZsYpW331DB8wVp0a8pFhx5wGN1Qv9PuC36XC6jFcApm0xZeOV5OY2VZ2pruC2lrmX3SW+AV32Fl4bZtj7/8r+1VR2ajG5tMqlVC+kqZKeVwzxmxsdFK4LgtXUvp66Ms4JsoJu7XQ6qubTV/B7SV7L+bKQr5sPLw2zEEnS9/9xUUdkhBOdFgA0VZ2iwSrrq01UJZwbI7G7tdLqzpFYbUU56I3di6NWemUU1TOZZx9ZWKiwSsooKirmMfBmlk3OudWqgeUj0rrla+2ytRJ0UTj8i5qJ5scE7KCCHOADt6nBsjiX14f1H9lSIsRvKzX6QXay4AJGP5GKCl5KftTiMzaltA2QsjYwZwDbMfSoYUUrsPdXcXgWvyXvrdK24rDT7SSA6B8bHNPSLW7iscKxF+J7PVGE0reErOHbKxgIBc21ja/Rb4pVsSVydk5szWTPlmw8SFzJYnZGk6NctHEsJqsKEZqSz+pcNyuvuWxsphGM0eOxTVlE+KEMcC8uB5vQU/wj1Hi8NAb73P7leOi8G8dsi8PoZsTqDBTubnDc3GNtFJ43SS4fg+H085bnY6S9jcam/eo3wf1fD49Iy//A4/EKT8I9R4vDQG/nOf2BFHRFH7bZrYA4GWt1/6OTuUVmHSjZSt4WbEtfNw+V3usoLyl6VOLow12o6JBVeMbEzAvzGHiX9ot8Co/ZZw8tx6/Qd2KDwjGL4LjFMXb4WyNHqcAf7gn7E1vDbRxsvvjf2K09G9txNrE8TkxGrfJJIcmY5G30aEuqpJaIxcKQOFjEjbHmKrZxLU6q2Y/SYlWR4ZLR0c07PEY7ujbcA6qcWZ4uVstGy2IS12HubM8vfC7LmO8jmU4qrsPS1tLS1QraaSBzngtEjbXFlal0Xg9cL4qyFxnlbOrHaUIxnlbOrHaUIdCUpeSQ9W3sTUql5JD1bexNVIcR26c4bZ4jb67f7GqVhc7/4R1B5/HR2tSdsqIy7W177b3N/tCkYqUjwYTxW31YPxClnkT7n/ANK1sY9x2uw0G/8AvdxWrtE93+o8StflUn9xUzsnRGPaigfbdL3Fa+O0Jfj1e62+pkPzFLJriQcnD0VY5ly2SGQi/QQVsYK9xx6hvfWpj/uCsu2eEGPGWThvFqII36dIaGns+KisIoS3GaJ1t1Qw/MEsj06MdtHOG1+Jb/8Ad7gujeDUk7Ix3+2f2qkbW0Rk2pxB9t8vcFfPB/FwOy7Gf/lefilnWHuzmO2DnDa3ErbuHK6b4OCTsbTE/aSf3FULaqiMm0+IPtvmK6FsFHwOylOzoe/+4pYx+7LItav/APt9T1TuwrZWvXC9DOOmN3Yqd34PnjO7pK7riJtsVU/+nu//AJrjvk89C7LXszbI1DOmhcPkUs8+L5ODh78wA3k2CsFJT47BXMklrHgQSAkGYuDrHdv1W5srgcNTiXDVLQ5kNiGnnPMr1LHA8ZXNaR0ELz5MvF0jtgw8lyZyzGcKxGumfVVGMVT33Ng4lwbrewBO5QdLX12F4myF04bUxWeyRhsT6V1uvwOknYXRNET7c24+xcS2jiqKfaKpMjxw8L7HLusN1vQmKbb2by40lZ9BbF7WR7R0JjmsyugA4Vo3OH1h/mig/C0SKfDLfWk7GqtbAcI3H8OqGXZwvnAc4LTcK2+E6n4eDD9L2c/sC9FnDlcGV/wXOcdp5r/dnf3NUx4WiRT4Zb68nY1afg5pTBtFI63/AE7h8QpXwnU/DwYdpudJ2NSyL+MqOxDnGoxf/wBKn7lXqeKaqnEMdy917DpsCe5W7ZCjMc+KG3nYbMOxamy9Dl2loCRoJhdLOflIrLZpWXyuIuCD6QrN4O3OO1sV/spP7StXFcFNFitTTBpDY5XBoI5r6fCymNhKMxbTRvt/xPHypZI+xSi99zvXVaTwg4PhVDS0NTFVmWGnja4sjaRfIDpquenDzc6KX2iwNtNPSSteXGppI5HAjzTa1vglljJq2jpmz+0lDtJDNLRMma2Fwa7hWganosSpdUjwZQGCgrgRvlb2K7qnqg7VkNjPK2dWO0oRjPK2dWO0oUNkpS8kh6tvYmlKpeSQ9W3sTVSHPtqaMx47NI9uktnNPToB3JLcQY3Z9+F8EeNLnz305v2V/q6WkrIjHUxskaOZ3N+yhfI2z5fCMpBnPEaXuHNmsRzadKw4u9HmlilbcSvbM0ZlxyB7G6RHO49AstPFYmnFqskf8zu1dGpqWjoGCKnjZEDrYbz+60pcBwiaZ75IWmR5Lnf1D0+tOOg8L40iK2sohLhVHU5b8FZpPQCP3CrOHxMGJUxA/wCVvaF0eogo6qk8XmyuiNhbNb0haFPguC5hLFCAY3usS9wsWmx3nmIRx2WeJuVoqG0EbXY7Vkje/uCteyDQ3A2gfaO7U+pwfCZ6oyTw5pJQXl2Z1ja3Pu5ws3TUGB08cMbJLSOPBxRMdI5x3mwFzb0qpO7LDG1JyKTj0TTjlWSNTIVb9kgG4BEBuzO7SsXYfgtdUMlkhcZakZwHh7XG4vqDax0Oh6FK0lJBQ04gp2ZIwSQL3RLYhjcZNmwk1WtLKP8AyHsTMw6V44NewtOocLFaOzOUcCzoXSKwf/Lsw/Cu/tSv9M4R91H63fupF8Eb6Y07heMtyEX5rWWUqOOPG43ZyWKOvFWPEqfMzKS+YSFpjIFwLDffcvKzE62oxiCB0b3wHgw8AlrWZhfM7pt0K6YvhdJhdJJNTsdHHa0tiXadP+dKq+F1sU9ZUVBkj4WSwDGg2IG46868mS4y2ezDF8ErNhvDYWyed8pdT34sZcTz9JVCxXA6nFMWfWHgx408u0+gOa/ptZWvaLFojSGPNYNBJa1aGx+0Oz2I4gaGtY+J73f0JHv4rh0E8xJ7lcSbdomd6pFh2MwvJidGyJpc2nbdzugAWVh25YHx0dxuc/uUzhzaGlgApGRtYdbt1v7VlW0lFiIYKqPhAy+XUi3uXq46PJ03waKrsZG1uMvI+xPaFIbcsDoqO/1n9ymKPDMOoJjNTQ5HkZScxOntKZXUdFiIYKqPOGXy8Yi1/UlaoLG+HEpezsbRLXWG+ikHYkYFE0Y5SEDUShXSnwjDKUvMMGUyMLHcYm7TvG9FPgmFU87JooMr2G7TmOnxU4sysUtFa2xogzFm1BbpOwa+kafsk7KRtGOR2H0HdiulbhtJiQYKmMSZL5dSLe5LpMEw+inE9PBkkAsDmJ70rZXifPkc5mpeBnfFI2z2OLSLc62sTq2Yh4sREW8BA2Lfe9udX2twSgxB4kngBf8AWaSCfcsYMBw6nhkiZTNtIMriSSSPWnFmejLeyI2HYGUtVYfTHYrStSiw6lw5r20sfBh5u4XJW0tLwd4LjGiGxnlbOrHaUIxnlbOrHaUIdCUpeSQ9W3sTUql5JD1bexNKpCDrNnRU4r44ypMTC9rnxBuj9weD05g2MejL6VoybGRywOie6mdeMDhDT8YvEPBhxN+bRw5xquf7Y4niEG1uIxRV1TGxstg1krgBoNwuk4cMSxGGFzMZrA6SUxua15dwelwTxhv1tpbTehx6m6o6nimzvlDEm1vCx5m05hAkYXZdHC4s4b8+oO+wWl/o+QyR5qqCSNsfBPzwXfK3PmOZ19SdL357mwuubTzV1LGHT4xiDS9zmxNDiSbW87j2Gp5rpwZXGrlpfL9W2SB5ZMXOeGts1xJBDiSLtI3A6hC9X9F4qNinRupoqdtM+N9QTLngBaxtpy1xFxcgSMaOjKFIzbKCWoMzpo5LxSR/1GOJ4xfzhw+vr6vdzN4xGmgbJW4zXRZiGkMc51iXPF/OGnEvf0rxjcWMNfJJitYHUUoic1khNzxtblw04vpOqDqfo6q7Z8S0lDTTyRSspohG8GIBslnxu83cB/Ttb0pjcHnp6ah8UqY2VFFCYWl8ZcxzDluLAgjzRbXmXKpG1zZpmR47WuFK97ZrlwIs1ztONqDlI5l6Iq+SUxw45WnLHHK90jnNAa5ua+jjew7EHU/R1KDZyAY35ZqZBNVhgaCGZWg2AuBcnp5+dS8jrNXEYjiNVAZqTG6t4yuytke5jnPBHF84i9nAjXXctCqxHFKeZ0RxOrdltrwzui/ShOrXwduDpuALy8Fwe7Qjmvp8EimxF9RUGBsZBAJJvoLKt7B4lLWbKysmldJLDK5pc83cQdRv9qlMJc5uJW11YR8Que1Bs6p3RLVFcaTLwzTxjpbVZNrXPiErWFzTutzqIxiThMQyfRiYPedf2WwZH0+FRkGztXD1bu0hVuSgn8surZq7Q7RUeF4fLNWAuYBYs0JN1zim2mw7JIaKjMUr+I2R5Bv0XWPhIrHPhip+EtmfuPP/AJZUamfJHBK9hJ4Itc23Teyssald/BIzfKkWbGaeZuHTSvJaTxR0knRVHVmINp4r3YBHcc53lWzHcRZJHFGxxdHExr3893EcUfFQ2yuHmsx2OWVrpY6c8PLl57H91MUWo2/k1lpKizUcdbBE1lJPUQ7swje5tj6VYMGkx19U5vlKrkZGwBzS4u1JJ3+rtWUQGRz3acUmzdLf5/hW1gcjnUT6okMFRIXAEfR3D4D4rVOziiTfPibp4qczzNcTmNnG9hvv8PetiWuqQwkySC3Rpr0LUpKiQVL5mmwaODa5h0Otz8exTdHO2tcyOeEPLXZi4NGo5r+3sWn2q6NLZH08tW0NyyzkneDc3Tscx+PAMN8drpHx6WZEwgukdzAXGilq2egwmikq6kxwwQjM5x5lwrajaKXabGH1Ur3tp2m0MR+g391mEuq9LR1jjO5bMYs7GcCo69zcrpowXAbr7j8QVN3CrmyVBHTbO4fFksWwMvvGpGqn/F4vq/ErT8mWMuEXCX4vF9X4lHi8X1fiVAMXqRC0MnkaL2s3S/rT0BC4zytnVjtKEYzytnVjtKFCkpS8kh6tvYmlKpeSQ9W3sTlSHN8d8HmI41jtZXw1lNGyWS4a/NcaDoCwpfB3tBRxhkGJULADe/Bkk+gnLcj0bl0WDfL1h7k5Dn04nMx4OseDHsFfhwa8k5eB0aSLEt4vF0A3L1/g92ikZlditFqCHEMIL7tLeMctybEjXpXS0IOnE5szwf7RtjYw4rRSNjaGsEsefKASRa7TuzH3pTPBtjrIp4/KNC9s7g+ThGF13C+urdDxjqumoQvTRzabwfbRT3z4pQjNmzZY8uYuFiTZupsTqsG+DraFknCNxala+zBcZtzAA3m5rLpqEHTRzKXwc7QT2DsTomtAs1sbSwN1voA3TVKqfBfjVXO+oqMSpHyvN3OIdqfcuooO5CdOJQtl9l63Zl9VHVVMUsVS0W4IE5XDpuOi6lMKeYcRLXlpzAgca3OOlb+0Fa3DqF1U5rnZHDRu86qJjgp66tic12eKZuZpafU4dnrWWtM0klSRlVycLWyvvfM/S3Ru7FsYnOxtIAGGwIY24tu1P7exaEEUZr3tBGjiAL8wKxx2R0TIo4w4kucTYXA1AKr/AKi9M5Lt7Uvm2gEW5sbOKOYf5qouijDqeWMjR7Tu38yftDK6s2hnkBzNFsthYWOqKeBzKB7nXFyR6bLrB7s4PIoTTZp1Izx8DFqGjijvV82JwttJhBkmIa+rNx0ho0Hxv8FRqWlnqalgyuGdwAHoXUnNkppeCaJBBTNDctgRa2h6RbS/T0IyRk5ybZ5UUb6+cYdSNLg5uadzb8Vns5zu9qlpIZWxxU0bMpcMrBvs0ehRuBTyyPq6oARSunLXNGmUAAWU1Bi0schlyAvcSLu1Nr6Ll3fCO6S+R3iBiY2OIaWsCRZSGHQGihkqKlzWN33OlgOlZUeJQ1bHud/TMYu4E+8+pcp8I3hIdXSvwjCZiKZtxNKN8nNYehYlOcu2qOiUVsNvdrnbQVXiVJIRRQu6fPI51WsJw7x/F6WjBuJ5WtPqJ1+C0GnM0OHOFbvBpRCp2vhkeNKeJ0gHp80f3L1wioQpI6+Edyo4wyNoAsANAttJgbZgTlwOIIQhAJj5TJ+VvenJMfKZPyt705AQuM8rZ1Y7ShGM8rZ1Y7ShQpKUvJIerb2JyTS8kh6tvYnKkEwb5esPcnJMG+XrD3JyAEIQgBCEIAQhCAFi5wA1WSitoMSOE4PVV4Zwhp4y8M3XsgK14RMSEGGx07Tx5ZA4joaN595C1NnMSa+mFPK/+pTkSRG2pZe5HxPvVHm2hG0NRMakuE7gQMx0tzW9HoTcJxQxxtkbmEtMbOAG/wD7hbrR4Xm+5Z0alytr3i4FpHEEjm396yxZgFHCSwZixz7Ec5171GYLPHiMmeJwyPALHA3sDZpHsv8ABSOM1GZ8ovxYmkD3arHmaX4PYn22cap6c1WO1dxfJIBr6LjuUlJE17uM3M1ulsvR7FF4bVgY1W3GbNIfbqpwR3abG7hpoNOxdYOkj431V9RmeDUkPlWlYWnjSsv6dQr4QwAyve0tZxiS0G1tVTsAjdJjlO3dlJJIG6zSVZMWndT4XUGzeLGRp7u9Vvy2ev6NdjFYBSyt2fbXEcapqJHE+t1h2LbLcgy6XGqkcJNNS7O0LakDgqama95duzuG73E+8Lmu1u15q6l+H4LcsdxZJGEnMehvoHTzrz48l6PdONbDa/a0gyYbhUupGWaZp0t0Bc6qG8HIN9yNb9KmHCDD2k5uGqSDYAXaw9J6SoV5cXl7zdzjqtmIu/8ACVo3F1Mxw5hYrpnghoy/EK+scP8AbY2Me0knsC5lhhPiwDbnU8y7L4JYSMLq5SLZpw33NH7ru/4z0v0Okx6MWaxb5oWS85zBCEIBMfKZPyt705Jj5TJ+VvenICFxnlbOrHaUIxnlbOrHaUKFJSl5JD1bexOSaXkkPVt7E5UgmDfL1h7k5Jg3y9Ye5OQAhCEAIQhACEIQAtHE6ZlXRzU8guyVhY71EWW6teqlYyNznuDWgXJJ3BCM+a20jqHFp8OmdklglLGOJtxgbfFbIqXU1eJHcQO4sreg9K925ljn2nq8RpCTBK/Rw0uQBr7xdRHjzatnCudZ54sn7ronqj584KT5RLtspik1DtS2iabwzXkYBzGx094CtuKVZGH1UziLmN1/WR+65nshJJLtbQZj5jXtJP5T+66FtC7JgdVzNyg6c2oUryz0wtRpnIqSoZHiBedBmuefnVljxKCUANcCTrobfBVAZiZH2vf489142Qi1na2Ui6RwzfTrI7OobHysmxVsma5IkJ6bZSpPaqbgtnpXEWu5ocOj/CFTPB1US+XwHPJaIX3F92lu9Wbb+p8X2dmOl3ysaPjqtPaZ0wwcI0VLabaupxhsGHUodFSwsAyX40j7auP7cyhGO4Fphpm5pZDZzxqfUF5hgZJOTIx0gINw1WjD6SnazhaWmOY6WLbfFZjGloxly09mjhOyc9Y7+sw5iCeDG82HP0fyoLaCgdQV1nQuiI0LCLW9FuZXeOoxilkL6drACC0tEhFwelVjaEzVD71NM6N51zb+5KZIZE2maeBvDWZelxXc/BxEI9m45SLcNK9/xy/+1cFoCYgQHX1uF02n8IdNgOBU2HYdD41URRBr5HXbGHbzbnIvfoW5S7Ej6LkuCOwCVoFlm111xnBcW232gxeCrgfNwLHgnTJDlvqD06esrsUN7arkZHIQhAJj5TJ+VvenJMfKZPyt705AQuM8rZ1Y7ShGM8rZ1Y7ShQpKUvJIerb2JyTS8kh6tvYnKkEwb5esPcnJMG+XrD3JyAEIQgBCEIAQheE2CAwkeGjeua7b7RyV3CYXQPIiFxLIPpm3m+q6tO1+JPosIeI3EPmIjBHNff8AC65fJUsY6xcS46ho1Pu/zsWlGzx/U5XHtQqOPZ+MRuraCqbko3iYMecr5SdLeoEm5PR7Yp2y2Bz0uFtw7FstdXEiaOXzIxrcmw4tiLanXfopXgMQxAE0sAyC1za51Nt+g3laWJbPYlBC+WelLgHAZhYWN7aWJ57rm4xTrnsY/qJVuGgwbA63CqyLGGEVlFBV8Dnpzmc87rhu/nHvVuxevpa3Ca6la58M7I+NHNGWFp3gG+mqoNZJiGDNijl4WEwuErIxIAQekb7H0rep9uaiekrYqqZ0jq17XSulhDrW6CDutbm0tonKa/Z6oqEvho19m8DrK4PZFEHEOubG25Kq6KNlSWTUwZJH5wsD27+ZSMe0MuKbYUHkuAUrWuZG5sAOV3G1Pqsedae3WKtdtHNFDGwtDbE23nMT2WXm5y63D4o6x4qOyY2WEcGKuYyENbwdjZgG+1+1bm38Wehp2OuQX313af8AdVLAtqIsKrRUz0zpCW2LA7Ug7tD6gpraXaEYq+khhpJARfMwkE3Pq6NV64tJUzlkjJpuKK/R0b5ZXzAyQsIsCIxYjd6FKQGWJ4Hj84PQ8CyXG+Nt80RjI0JAI9+pWywxEguaHsK9cYJqz4GXNLlRJsqXMczhWtfGdM274LZxDDoMTw51srjY2cB8P4UTiUsVNh8mWQ8EW8UE9KkcMqJG4S2pkcSXx6tH0iNL+sjsXlmqdo9GN3C2VbBNmqjEsffg8b2RP1dmfuDR2nVdawHwZ4NhwbJUsNdL9aYcUepv73VP2MPC+EUSHnidr08Xm+C7TABkRrZ9PC+UExcNIyNoa1oaALAAaLYDbLJCh2BCEIBMfKZPyt705Jj5TJ+VvenICFxnlbOrHaUIxnlbOrHaUKFJSl5JD1bexOSaXkkPVt7E5UgmDfL1h7k5Jg3y9Ye5OQAhCEAIQhACxd5pWSxdqEBzPwm4g6nqqSMO0DHOy+kka+yxXN/9Q01BUMmkbwpDg4st5+u4+xdG8KuEzTspq5jbsY10T3dBJBHsOvtXG6qhkNTwYjcXE2DcpuStVyXE8jxx6nKRZX+EKvlyimEVOxoAADb7nZuf09gT8E2jrsZxeKnq6iSSBrScrtASLkae26h6PZGocwvrJG0QadWyf7h9TN/vsPSpCmp6ChF4JqglmmYtaeMdNWgaXvbUneuMsONRfFbOiypTSs38dq4n0b6erZ4yTcRvLcsjD6Rz+sLawLY+ghw5tTX0r5ZCCXXfla2+4WBvu7fQssPwWSOtqG4jOylmpoeFZHVEhpP/AJW310B3KWpHR1UNI9kVZiTKmOUvY4COOKTTUbgdSec71yxPiq8s9WSMpb8GvT4fQ+KyV2EvbaJgEjaKUF55wDe9ifYuXVNS2sxQyzF2SSTXXUBXzZygq9ncVxOWdhZSzMdFcHiNObQl3osQo2uxbDKOsNDs9htPUVL3jNVvZwjnSZr8QdFxb1KY1NTly/4zmmkk0V6vo5KSdskUb2xkXjcdzhpoOnmU7s9gFZiOKyOr5ZKYRRNe6NriHkHcDzjpU/s5slWRYw3FNof61S6PhI4365DcAX5umw5l43FoaTGceqppGsGdrLnfpdunuXacHwbXk9Ecrk2npGri9RQ4XIDUN4eAEDI59pbX+i/f7DdZ4fS0mKU0lThNRwhj1khlZleAegbiAOdU3F644pivCGzYyQ1mu4KUoq2HCSHUL3GUMc1xGuYEe7/OdSGGcYXGVM+f9QsUntGOOVYlmio473DrOF76qwmfgcPiaBYR8TXTS2/4KBwfD3vqXVtQxwcXWDSOchbeLT2pMgIGYcci9y4bh8F6abez58mlUImOzu0ceB7VQ1s8eaJoMJsdWtPP6V3XCdoMOxOEPoa2GoBF/wCm8Ej1jePavnyiwCbE8LrK9uZj2PjjjH1nPday2GeDjaeGlixTDMswIzjgZCyVhG/Q21B6CsSu7Pp4Y8YI+kGzNITA4FfO9B4SNr9mqk0uKZqgtAvDWsLXD030OvpuupbF+EKj2seadlPLTVTI87o3G7SNNx59/Qs2dbLuhYtNwslSiY+Uyflb3pyTHymT8re9OQELjPK2dWO0oRjPK2dWO0oUKSlLySHq29ick0vJIerb2JypBMG+XrD3JyTBvl6w9ycgBCEIAQhCAF4vUIDTrqOKrp3wzRtkjeLOa4XBC4ltHheIbN495Phnk8UqTmpzc2tzg68y7wRcKB2l2bo9oqA0tWzcc0cg86N3SFUznkgpI4/NHhlDScJWVj6msZV2fSwO4pjG8l2XntvHSNEVe05qZa+jwijgoKPEBGCGs44I9INtdf8AvdbtZ4L8fp5nCmlhnjvxXZ8pt6QVlg2w+J4djFLLXRMyh98ofm3J04vcnZx5TjqEaLM3Z2jApp61r6urLQXy1D85NhYC263sUnWSMhLGvIApoLnoaHG9vc0IxCogppJJJXhsULQ0k+jf8SQqVVy4htdXzSNElNhhlAbcWLtzQfT2DVYWqpHobdFU2lxapxuuFLAS+nYb5IgbOdfVx9pPsVx2G2NFBS02I1cYbVzzEta4eYwNd8STf2BWfAcCw/CIj4vExr+DDXvIBLjz9ilat2QU5B1N8p9wWmmmiJGriDA2rjsNOCtf2rhmLSvkqp3v3vmcXe8/uu611y+B7vpBw7CuJYtSmGvnjkGokcCOg3K6paaNxVpkRkYXWsAea+5S1LHAWsALWmwzZgTbmO71rQyMLBax1IQHvjawsO7Q6otHgmuWkWbxuCGMDKXuyhrww2Fx6SomepdUyukfYkaho+itISzS8dzRd1idV0jwf7FGqfBjFcY3wDjwRtN7m+93qsq3SsxH6aSeyRw3A34Ps3hNNM209TiMUkgA3al2X2Bo+Ktux8YfsxQvdcmRhebm+8k96TtNEeFwSJjdXYkw36LMeSpDZekmocDpqSdpbJAHRm/OGuIB9RAB9qw/U+klUUh9fglDiMRirKSGoYRbLLGHD4qNwTYjBsAxOSvw6mdDJIzIWh5LALg6A+oKzIssEo8YLBZLxeoUTHymT8re9OSY+Uyflb3pyAhcZ5Wzqx2lCMZ5Wzqx2lChSUpeSQ9W3sTkml5JD1bexOVIJg3y9Ye5OSYN8vWHuTkAIQhACEIQAhCEALwgFeoQCZY2hpKrkz45MWeb8WEAOHp39/wVhqnhkZJNgBdVNs5ko5qi1jKbA/mv3IQU2lir6qMVLczHOL3Dm6dVriIMjp4mANa3W3QAP3K3qbRk7uiIge3TvWsXN4UjnDe3/suiXczL8DG3EY1tzlPxIhr6OO+vBPd8WLWLuKLLLEH3xKnZqbUt/e7+FJ+0Sx8MfVjNRU8g+jJYn2Fcj2sh4PGKogWBlLvfr3rrzxnwl9tS0tPuK5vttSBuIyPt/uxtk9o4p7F0x7bR0x+SimQNOQutrohz82ttCbpVXG7WRu4Wuny07fFWzsPFfYWXP9HjyRUZDIxZoF13DwYyiTZKnZe5ie9h/UT3rjuGYeapheTZrSB6117wahsWFT07dAyftaF1nHss9zXYi2Yjhnj0tE/Pk8VqRNuvezXC3zLfYyyybq0L1ec5nqEIQAhCEAmPlMn5W96ckx8pk/K3vTkBC4zytnVjtKEYzytnVjtKFCkpS8kh6tvYnJNLySHq29icqQTBvl6w9yckwb5esPcnIAQhCAEIQgBCEIAXi9XjtyAiMenMVBJl3uGUe3RQUgyUMLbec8n12C39oZQZIIb73F3u3KPqXcni+rFm95K0l4Mtgx+SknsNXZR8b9y1b8c6343cth4IpWH60vY0/uFqQHOMwO9xPxW15ZljyfdZFWLY0wX1bRN/uP7LOBuadg9IWviGZ21UjQ4NLaVlv1FYyPvijSXayWpiH4fNHf6DlTNtKUPpKarG5rix3qduPw+Kt2HSHhTG4WvoojEaIVOCz0LxmkbGQPzN0B94WoOsjNRfhnIJYv60kJOhuFqxueIG07vNLrtPR0qQrm2mbI3nGvrUXJMWyBttQdFqaqRjNC5Fjwc2pXX+suj+DeY+MV8ROlo3D18YHuXOcKt4n/8Asr54On5cXqWX86EH3O/ld5L7Z6peh1JmrQslhH5oWa8RwBCEIAQhCATHymT8re9OSY+Uyflb3pyAhcZ5Wzqx2lCMZ5Wzqx2lChSUpeSQ9W3sTkml5JD1bexOVIJg3y9Ye5OSYN8vWHuTkAIQhACEIQAhCEAJcps0piRUuysKAqmJP4bFZOiMBo7f3S6snx2Vu4RhrAPUP5XtE3xitzuN+EkzH1XvZLe4SzTS3vwkriPfYdi2vZIx8DK3+hS0wOvFfIbexakTckbQOYWT8QdmqhETxY4WNt6Tv7QksdfmVx+CS8mzQgPq2Nv6dFo1bg/bCqF/MpmA++6lMLYHVQNyLC6hJJg7bfE2ncI423tz2C5yf3UbXoS1Ib1YINra+tYVLsldMw2ytddvqIv2krymP/im2cLX3r3EXWxLdbPECPTYm/aFt+6ZlPRy/azDxR4rOxtsjyJWW6Hbx7Dp7FVnx5qlpsN110jbijz01NWtBJaTE71bx3rn8jMsm7duXX2R3fdFEpQTxMhawmx3q5bB1TWbVNZ9rTub8Qf/AGlUamjinjDWnK8aX6fWrLsO58W2NBE4kG7x8jl2l6HSXqdyhPFTUmn8xOXhPOCEIQAhCEAmPlMn5W96ckx8pk/K3vTkBC4zytnVjtKEYzytnVjtKFCkpS8kh6tvYnJNLySHq29icqQTBvl6w9yckwb5esPclPxKminkikkDHR2zXI5xf17ufcgNtC0m4tQuFxUstcDU21Oq9OK0QLgahoLRd2h09aA3ELXFbTmo8X4VvC/U591+xPQHqEIQHijMZmdFQylujrWB6L6KTO5VzaKQuMEAOj33eOloH7kIRmnh0Yia+QbmRkkn07+9a9NG53BMdbMbZubU71sueYsMnkbvcQz9RA7CVjTRkyufctEbS649G5aT7pMn4RpVT+ErJHN+lL3adyAxrrm2477JTCHTs5hYyEHoJ0WwwWjHvXSKMEnhMBaDISeMbNVTpLT7R43M43IqA0eoXCueHNtSxag3JPqVIwF4mdiVUDpLVvdf/PWvNHuytnWWoImW3a8PHNzJlZllfTTt84BzD7de5LBu24PGS6h5ZHC8gn+sOfdcZe0r0s5CcVpW1+z9bC5uYxASi2/Q6/ArluI0clNM6KRtns+I5j6l1+iLTVsa4XZLdjweg6Km4/hHD4W9+W1Vh73RSWHnMB0J9Wh96kJVOvydscqWyl0ocCXtNi0q07IOEu1OHSusHMkI97XKrwh0dTkdpn09RVg2TPB7UYeNRedosvR/Vnd+DvdP5nsTkim80J68R5wQhCAEIQgEx8pk/K3vTkmPlMn5W96cgIXGeVs6sdpQjGeVs6sdpQoUlKXkkPVt7E5JpeSQ9W3sTlSCYN8vWHuUViNbFFVCGbD3SROna10uYZblvON+4gW3W51Kwf8AL1h7lG11dX0tVLwdEaiK39MMYbkgA7/bYbvWNUBovxHB45DJPQFrmucGOu129ocbWdp5ovb0LAYnQvbBO3D3CKobMXODnZgGPDBfS1ybecRbpK2osVrpLRnA5BaMu4RxLWEi+nm35uj+d+KSV1ZIyRuWINAY0QmxuASc3rJFvQgIk7S4ZTVLJWUslnlsb5BY5Qb5dLk/RGnpUlQ4/TV87YY4pmucXNBeABcAEjf0OC1WVuKQT5Z8OZK17Glhha4WPGPGNjbc0W9vq2aKsqpargpcP4JgcW59bC17WuBe9vRvCAlUIQgMJDZqqmJvEuLuLteCjys9BO/4WVlrJWxQue42DQSSqjRf+MJm1Amdm15r62+K1HyZZnVPLaCBgb/u1Fyf/KB+5THx8Bhkr2P1mIYQPSf8Kwrm5KqCAEkRNJPrdr2WWdW5sTYafdkbwkn5ju+F/esra/1hka0B8s2+xIjHqA17StxrM7g0bzotJgL2Nc1oIddx15ytmncWzMBJbxt7l2TowiZc7xLB5pC6z4YXOFju0JCo2ybC3BHO3F8rj2fsrjtHM2l2Sr5Gca8BBN+nTvVX2WjLMApr/SBdr6SV58O5NnTJ8I3ScpuOfetttO2TAqmoeTmhs4a/VIctd7bEi1rLfe9p2PxJ7d7Y339eULeWTitGYK3sjp2lr2zRnQO4w71li0DYNo35gHQ18IdpuLmix+CygnZFURSP4zNCWkaOBWxtI1seE01fDxhRyts7feM8U9vwWMkqmmairTOY7U7PyYVN4xECad5ux175T0FebOztk2lwp7TxjVRhw9q6PUUlPXUb6SpYHxSNIItr6x6VzemwyXANu6KkkdmY2rjdHJawe0uFivUp6pnWM7VHf6bzAtha1KeIFsrznMEIQgBCEIBMfKZPyt705Jj5TJ+VvenICFxnlbOrHaUIxnlbOrHaUKFJSl5JD1bexOSaXkkPVt7E5UgmDfL1h7k2wSoN8vWHuTkB5lC8yhZIQGOUL2wuvUIAXh3L1Yv80oCD2knIoDA3U1DhF7Dv+AK1sLpM7c7hlF726OlIxioZUYyynzsvTjVrnAXc63N6j8VKz8HDDFSMBBqDk4vMLXcfRpf22WJz4r9sJWyOytfiEtVNZscTOEfbo3j22AUXVSPlimleA2WoOoHMTpb2Cw9ikcVlDAKNoALncJKOhv0R79fYoHEcVoqGSNtVM1jQM50Lj6NB/mi6YlaszL8G9wQu0DRrRYCyZHZkjXEkWPStKlxeirY+Epqlr29O7tW1mzNBG5dtGD3bypEOxcoaSOHexl+c637lp4PHwGFU0J85kLbj2LQ21mfJh+E4YRfxipLvYNB2lSpFnAAWFrAjeuGJU2Wbtoc8AtI6QnMhc/ZjFmAk5oX+05T/AAtZrjbmI+K3MLc7gp6ZwzCWFwI9Nj+5W8yuBYvuIqJzKvDqeQCzXQs9d8ov8Vv4WzxvD6nC5CXMljcGg81x/nuUNgMnCYHS9IaW+4kdynMCaRijhuGQnu71jIk4WIPuNHC3mXDonP8APDQ1/ocND2LS2pwsV2GxYhAAa3CncM241kY03LfZv9i3ae8GK4rR6AR1HCN9T7HRb9NJwdVG46i9iOkc61F3FM0nxkWXDZ2z00crDdsjQ4eohbyg8BjNHSmiLr+LPdE38oPF+WynBuWbvZT1CEIAQhCATHymT8re9OSY+Uyflb3pyAhcZ5Wzqx2lCMZ5Wzqx2lChSUpeSQ9W3sTkml5JD1bexOVIJETmlxbIQHG9rBe5ZPtflChdocaqsLmibTsjLXNJJeCdfRr/AJdRcu1uIMEZayDjMubtO+59KAt2WT7X5QjLJ9r8oRDIXwRyO3uaD8Fnmb0jddAYZZPtflCMsn2vyhZ529IRnb07kBhlk+1+UILJDpwvyhMuL2vqvUBpyUWckkgk7zlGq0ZcGjMjZQ5zHs80sJbb3FTK1cQlmho5ZKeAzzNYSyLMG5zzC53KNJ+QV2twASzuqXYhUseTdxDm2OltxChaugo8SjfSxSTYiQMrjHHHYa88mWzfYbrYioMVrKk1WKDEJTvbAzgmRs9XHJ06dCpQyYjBA2Ghwrzd3DSNaLesElc3OS1FFSXkgY8EbhkL4WUrY43m4aDmA0HOedQWKQVjpI6SjMoe9+vBuyvtroFfpIsVqaRwkp6Rsh3MzuI/VbuUbLs7X1k1PK5sVPJHI1xc1+ewB1toFiCyRlbNNx+Cm0dDiPlukfiba0QUjXFr6sG1+YA+vVWp0sTcrnStaPS4K5ilbweoG5Vl+D0uMbQVYq4I5I6ENbHE9uhLhcu9O63sXoeTgmzm48mRcmK4bETwldTtI3/1BdKpttMAoq08LXFwa02LI3EE2t0elNx3YnDsQwoVGH0McMrm5w6IWuCL7tyrmxGwtPjVHPV4hwuUSZITG4NBAGp3a69izHL1E0Z4cJbJTZhwOz1O4ai7/i4nvVkw+oZT1LXusGk2Libf5vWxSbJU9FSNpqeWVkbPNAy6fBNj2XiYADU1LwOl4HYAujpxozFSTIivMUe2rTHle2vo7aG4Lmn9lLjCXRzRWOcuBcR6kVGyVFVvifO6pe+G/Bu8YeCy++xutabCsKo6uKlqMVrmySAZI31ktiCbC5vprpvXNWlSOnlkq1sjMZkAOVksTXgW1uND8MqlWtkLf90/pCjKDDcPoJ3mF39awa4vlL3W6NSbKRmrKakp3TzzNjiYbFxOl+j1+hIqlRTPLJ9r8oRlk+1+UJNNilDWR8JBUMcA7IQeKQ7oIOoPoT3TxMbmdI1rbXuXALQPMsn2vyhGWT7X5QgVELr5ZWHKLmzhoOlDamFzc7ZWOba9w4Wt0/BAexxlr3PLi4uAHuTEuOaKUExyNfbQ5TdMQELjPK2dWO0oRjPK2dWO0oUKSlLySHq29ick0vJIerb2JypCBx3BarFSzgpI25HkjNfdYd4KjZdkax7IWtmhBYzK65OpuT0ekK4IQGhV0cs+HR08cvBvZk445rJcFBLFJE50jCGUohtrv6VJoQEKcGn8Rp6fxgF0Upe5x+l6E2rwyWpiqWNlDDNNnBHMMgFvgpVCA046aRmIvnuzg3sAOnGuO7f71tr1eID1YubdF0ZkBgYWleCBt9wTMyjZsMfJLK+OpycK4uLsnGF22sDfcN49KAkODaveDaFDU2D1MUjXS10jwMri3MSMzbDnO4i9+m+7RJbs7UcJd+IyZWsDW2Lid9zz6XGlv2QE+Wiyg8YoKsF9ZheRlYYzGc+geOb2g6j29Ke/CJXzxSOrHWjkz5LGx4wduvbS1h6EmPZ50NQZYqxzQbAtyXuLkkb9NSVGk9MGlhOEYicJpKTEJ3RiGMMdFC8jNb6zt505hp61PUVDDRQMggibFEwWaxgsGj0LROCSE8tfl4Msy2PRa++y2sOoJaKSWSWqdO6UNGrbWtfdr6VFFLwCQyjoRYLzMjMtA9sq/jOAT4hiYr4ZmsfFC1sTHPcGue1+azwNC0/Dep/MjMgK1Hs3M5ohmjpGiJr8tQy/CyudqC42FrOs69zdzQdLKQrsHL6Ckjo3NZLRyiePhSXNe4A3zHeb5jrvvrqpXMjMgKxUbP4hV1nlGVtIKt8sfFDyWRMZm11bxyQ43uBzWItdYVGy9c6mp2sqvGHRQtYWTOaGghzScpyHTineDzK1ZkZkBURslVGpqKoyQl0+W8LtW2bwZykhouCYyDpuIsBqDvR7PzPkEz20tNw0pNTBC3M10ehDb2F+M0E3FrOdprdWAFZICF2ZwupwjDhS1LYszbAOjfmzWFr+Y23tv61NIQgIXGeVs6sdpQjGeVs6sdpQoUyixjgoWR8BfI0C+ffb2LPy3+H+f+EIQB5b/D/P/CPLf4f5/wCEIQB5b/D/AD/wjy3+H+f+EIQB5b/D/P8Awjy3+H+f+EIQB5b/AA/z/wAI8t/h/n/hCEB55Z/D/P8AwvPLP4f5/wCEIQB5Z/D/AD/wjyz+H+f+EIQB5ZH3f5/4R5ZH3f5/4QhAHlkfd/n/AIR5ZH3f5/4QhAHlkfd/n/hHln8P8/8ACEIA8s/h/n/hHln8P8/8IQgDyz+H+f8AhHln8P8AP/CEIA8s/h/n/hHln8P8/wDCEIA8s/h/n/hHln8P8/8ACEID3y1+H+f+F75b/D/P/CEIA8t/h/n/AIR5b/D/AD/whCA0qyq8bmEmTJZtrXuhCF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201467">
            <a:off x="5315180" y="2018101"/>
            <a:ext cx="2476500"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510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750" fill="hold"/>
                                        <p:tgtEl>
                                          <p:spTgt spid="2051"/>
                                        </p:tgtEl>
                                        <p:attrNameLst>
                                          <p:attrName>ppt_x</p:attrName>
                                        </p:attrNameLst>
                                      </p:cBhvr>
                                      <p:tavLst>
                                        <p:tav tm="0">
                                          <p:val>
                                            <p:strVal val="0-#ppt_w/2"/>
                                          </p:val>
                                        </p:tav>
                                        <p:tav tm="100000">
                                          <p:val>
                                            <p:strVal val="#ppt_x"/>
                                          </p:val>
                                        </p:tav>
                                      </p:tavLst>
                                    </p:anim>
                                    <p:anim calcmode="lin" valueType="num">
                                      <p:cBhvr additive="base">
                                        <p:cTn id="8" dur="750" fill="hold"/>
                                        <p:tgtEl>
                                          <p:spTgt spid="20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2.77778E-7 2.22222E-6 L -0.17049 -0.00047 " pathEditMode="relative" rAng="0" ptsTypes="AA">
                                      <p:cBhvr>
                                        <p:cTn id="12" dur="750" fill="hold"/>
                                        <p:tgtEl>
                                          <p:spTgt spid="2051"/>
                                        </p:tgtEl>
                                        <p:attrNameLst>
                                          <p:attrName>ppt_x</p:attrName>
                                          <p:attrName>ppt_y</p:attrName>
                                        </p:attrNameLst>
                                      </p:cBhvr>
                                      <p:rCtr x="-8524" y="-23"/>
                                    </p:animMotion>
                                  </p:childTnLst>
                                </p:cTn>
                              </p:par>
                              <p:par>
                                <p:cTn id="13" presetID="2" presetClass="entr" presetSubtype="2" fill="hold" nodeType="withEffect">
                                  <p:stCondLst>
                                    <p:cond delay="0"/>
                                  </p:stCondLst>
                                  <p:childTnLst>
                                    <p:set>
                                      <p:cBhvr>
                                        <p:cTn id="14" dur="1" fill="hold">
                                          <p:stCondLst>
                                            <p:cond delay="0"/>
                                          </p:stCondLst>
                                        </p:cTn>
                                        <p:tgtEl>
                                          <p:spTgt spid="2056"/>
                                        </p:tgtEl>
                                        <p:attrNameLst>
                                          <p:attrName>style.visibility</p:attrName>
                                        </p:attrNameLst>
                                      </p:cBhvr>
                                      <p:to>
                                        <p:strVal val="visible"/>
                                      </p:to>
                                    </p:set>
                                    <p:anim calcmode="lin" valueType="num">
                                      <p:cBhvr additive="base">
                                        <p:cTn id="15" dur="750" fill="hold"/>
                                        <p:tgtEl>
                                          <p:spTgt spid="2056"/>
                                        </p:tgtEl>
                                        <p:attrNameLst>
                                          <p:attrName>ppt_x</p:attrName>
                                        </p:attrNameLst>
                                      </p:cBhvr>
                                      <p:tavLst>
                                        <p:tav tm="0">
                                          <p:val>
                                            <p:strVal val="1+#ppt_w/2"/>
                                          </p:val>
                                        </p:tav>
                                        <p:tav tm="100000">
                                          <p:val>
                                            <p:strVal val="#ppt_x"/>
                                          </p:val>
                                        </p:tav>
                                      </p:tavLst>
                                    </p:anim>
                                    <p:anim calcmode="lin" valueType="num">
                                      <p:cBhvr additive="base">
                                        <p:cTn id="16" dur="750" fill="hold"/>
                                        <p:tgtEl>
                                          <p:spTgt spid="20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solidFill>
                  <a:schemeClr val="bg2"/>
                </a:solidFill>
              </a:rPr>
              <a:t>Wat en waarom ?</a:t>
            </a:r>
          </a:p>
          <a:p>
            <a:r>
              <a:rPr lang="nl-BE" dirty="0" smtClean="0"/>
              <a:t>Tips</a:t>
            </a:r>
            <a:r>
              <a:rPr lang="nl-BE" baseline="0" dirty="0" smtClean="0"/>
              <a:t> &amp; tricks</a:t>
            </a:r>
          </a:p>
          <a:p>
            <a:r>
              <a:rPr lang="nl-BE" dirty="0">
                <a:solidFill>
                  <a:schemeClr val="bg2"/>
                </a:solidFill>
              </a:rPr>
              <a:t>Hoe toepassen ?</a:t>
            </a:r>
          </a:p>
        </p:txBody>
      </p:sp>
    </p:spTree>
    <p:extLst>
      <p:ext uri="{BB962C8B-B14F-4D97-AF65-F5344CB8AC3E}">
        <p14:creationId xmlns:p14="http://schemas.microsoft.com/office/powerpoint/2010/main" val="399838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ATTENTIA Powerpoint template">
  <a:themeElements>
    <a:clrScheme name="Attentia V6">
      <a:dk1>
        <a:srgbClr val="BF311A"/>
      </a:dk1>
      <a:lt1>
        <a:sysClr val="window" lastClr="FFFFFF"/>
      </a:lt1>
      <a:dk2>
        <a:srgbClr val="000000"/>
      </a:dk2>
      <a:lt2>
        <a:srgbClr val="FFFFFF"/>
      </a:lt2>
      <a:accent1>
        <a:srgbClr val="F8981D"/>
      </a:accent1>
      <a:accent2>
        <a:srgbClr val="555555"/>
      </a:accent2>
      <a:accent3>
        <a:srgbClr val="5F180C"/>
      </a:accent3>
      <a:accent4>
        <a:srgbClr val="C97306"/>
      </a:accent4>
      <a:accent5>
        <a:srgbClr val="3F3F3F"/>
      </a:accent5>
      <a:accent6>
        <a:srgbClr val="BBBBBB"/>
      </a:accent6>
      <a:hlink>
        <a:srgbClr val="BF311A"/>
      </a:hlink>
      <a:folHlink>
        <a:srgbClr val="F8981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ATTENTIA Powerpoint template</Template>
  <TotalTime>1157</TotalTime>
  <Words>1430</Words>
  <Application>Microsoft Office PowerPoint</Application>
  <PresentationFormat>On-screen Show (4:3)</PresentationFormat>
  <Paragraphs>172</Paragraphs>
  <Slides>20</Slides>
  <Notes>13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ATTENTIA Powerpoint template</vt:lpstr>
      <vt:lpstr>Clean Code</vt:lpstr>
      <vt:lpstr>Clean Code</vt:lpstr>
      <vt:lpstr>Clean Code</vt:lpstr>
      <vt:lpstr>Wat is Clean Code ?</vt:lpstr>
      <vt:lpstr>Waarom schrijven wij code ?</vt:lpstr>
      <vt:lpstr>Waarom schrijven wij code in C# ?</vt:lpstr>
      <vt:lpstr>Disclaimers</vt:lpstr>
      <vt:lpstr>Het boek “Clean Code”</vt:lpstr>
      <vt:lpstr>Clean Code</vt:lpstr>
      <vt:lpstr>Hoe lees ik graag code ?</vt:lpstr>
      <vt:lpstr>Comments</vt:lpstr>
      <vt:lpstr>Namen</vt:lpstr>
      <vt:lpstr>Functies</vt:lpstr>
      <vt:lpstr>SOLID Principles</vt:lpstr>
      <vt:lpstr>Unit Testing &amp; DI</vt:lpstr>
      <vt:lpstr>ReSharper : Opgelet !</vt:lpstr>
      <vt:lpstr>Clean Code</vt:lpstr>
      <vt:lpstr>Alles hangt met alles samen</vt:lpstr>
      <vt:lpstr>Boyscout</vt:lpstr>
      <vt:lpstr>Make It Work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Erwin Bauwens</dc:creator>
  <cp:lastModifiedBy>BAUWENS Erwin (EBWN)</cp:lastModifiedBy>
  <cp:revision>84</cp:revision>
  <dcterms:created xsi:type="dcterms:W3CDTF">2014-08-15T07:22:57Z</dcterms:created>
  <dcterms:modified xsi:type="dcterms:W3CDTF">2014-08-20T10:40:15Z</dcterms:modified>
</cp:coreProperties>
</file>