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272" r:id="rId4"/>
    <p:sldId id="257" r:id="rId5"/>
    <p:sldId id="258" r:id="rId6"/>
    <p:sldId id="259" r:id="rId7"/>
    <p:sldId id="260" r:id="rId8"/>
    <p:sldId id="262" r:id="rId9"/>
    <p:sldId id="273" r:id="rId10"/>
    <p:sldId id="261" r:id="rId11"/>
    <p:sldId id="264" r:id="rId12"/>
    <p:sldId id="267" r:id="rId13"/>
    <p:sldId id="268" r:id="rId14"/>
    <p:sldId id="270" r:id="rId15"/>
    <p:sldId id="269" r:id="rId16"/>
    <p:sldId id="266" r:id="rId17"/>
    <p:sldId id="274" r:id="rId18"/>
    <p:sldId id="265" r:id="rId19"/>
    <p:sldId id="263" r:id="rId20"/>
    <p:sldId id="275" r:id="rId2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044" autoAdjust="0"/>
    <p:restoredTop sz="50412" autoAdjust="0"/>
  </p:normalViewPr>
  <p:slideViewPr>
    <p:cSldViewPr>
      <p:cViewPr>
        <p:scale>
          <a:sx n="50" d="100"/>
          <a:sy n="50" d="100"/>
        </p:scale>
        <p:origin x="-834" y="-18"/>
      </p:cViewPr>
      <p:guideLst>
        <p:guide orient="horz" pos="2160"/>
        <p:guide pos="2880"/>
      </p:guideLst>
    </p:cSldViewPr>
  </p:slideViewPr>
  <p:outlineViewPr>
    <p:cViewPr>
      <p:scale>
        <a:sx n="33" d="100"/>
        <a:sy n="33" d="100"/>
      </p:scale>
      <p:origin x="0" y="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F23AB-C847-4667-90C1-8E7B707AE4C0}" type="datetimeFigureOut">
              <a:rPr lang="nl-BE" smtClean="0"/>
              <a:t>18/08/2014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7DD58-0888-4DED-BA01-09D4D7FCF701}" type="slidenum">
              <a:rPr lang="nl-BE" smtClean="0"/>
              <a:t>‹#›</a:t>
            </a:fld>
            <a:endParaRPr lang="nl-BE"/>
          </a:p>
        </p:txBody>
      </p:sp>
    </p:spTree>
    <p:extLst>
      <p:ext uri="{BB962C8B-B14F-4D97-AF65-F5344CB8AC3E}">
        <p14:creationId xmlns:p14="http://schemas.microsoft.com/office/powerpoint/2010/main" val="186600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Wat</a:t>
            </a:r>
            <a:r>
              <a:rPr lang="nl-BE" baseline="0" dirty="0" smtClean="0"/>
              <a:t> is Clean Code is de eerste logische vraag die men wellicht stelt. Maar het is meteen ook een moeilijke vraag, die niet gemakkelijk te beantwoorden is. Voor elke programmeur wil “propere code” namelijk iets anders zeggen... </a:t>
            </a:r>
          </a:p>
          <a:p>
            <a:endParaRPr lang="nl-BE" baseline="0" dirty="0" smtClean="0"/>
          </a:p>
          <a:p>
            <a:r>
              <a:rPr lang="nl-BE" baseline="0" dirty="0" smtClean="0"/>
              <a:t>We gaan die vraag daarom eventjes links laten liggen.</a:t>
            </a:r>
          </a:p>
          <a:p>
            <a:endParaRPr lang="nl-BE" baseline="0" dirty="0" smtClean="0"/>
          </a:p>
          <a:p>
            <a:r>
              <a:rPr lang="nl-BE" baseline="0" dirty="0" smtClean="0"/>
              <a:t>Een betere vraag die men kan stellen is ....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4</a:t>
            </a:fld>
            <a:endParaRPr lang="nl-BE"/>
          </a:p>
        </p:txBody>
      </p:sp>
    </p:spTree>
    <p:extLst>
      <p:ext uri="{BB962C8B-B14F-4D97-AF65-F5344CB8AC3E}">
        <p14:creationId xmlns:p14="http://schemas.microsoft.com/office/powerpoint/2010/main" val="351527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14</a:t>
            </a:fld>
            <a:endParaRPr lang="nl-BE"/>
          </a:p>
        </p:txBody>
      </p:sp>
    </p:spTree>
    <p:extLst>
      <p:ext uri="{BB962C8B-B14F-4D97-AF65-F5344CB8AC3E}">
        <p14:creationId xmlns:p14="http://schemas.microsoft.com/office/powerpoint/2010/main" val="364543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Waarom</a:t>
            </a:r>
            <a:r>
              <a:rPr lang="nl-BE" baseline="0" dirty="0" smtClean="0"/>
              <a:t> :</a:t>
            </a:r>
          </a:p>
          <a:p>
            <a:pPr marL="628650" lvl="1" indent="-171450">
              <a:buFontTx/>
              <a:buChar char="-"/>
            </a:pPr>
            <a:r>
              <a:rPr lang="nl-BE" dirty="0" smtClean="0"/>
              <a:t>Hoofdreden</a:t>
            </a:r>
            <a:r>
              <a:rPr lang="nl-BE" baseline="0" dirty="0" smtClean="0"/>
              <a:t> : </a:t>
            </a:r>
            <a:r>
              <a:rPr lang="nl-BE" dirty="0" smtClean="0"/>
              <a:t>Veiligheidsnet</a:t>
            </a:r>
            <a:r>
              <a:rPr lang="nl-BE" baseline="0" dirty="0" smtClean="0"/>
              <a:t> voor code (1</a:t>
            </a:r>
            <a:r>
              <a:rPr lang="nl-BE" baseline="30000" dirty="0" smtClean="0"/>
              <a:t>e</a:t>
            </a:r>
            <a:r>
              <a:rPr lang="nl-BE" baseline="0" dirty="0" smtClean="0"/>
              <a:t> client)</a:t>
            </a:r>
          </a:p>
          <a:p>
            <a:pPr marL="628650" lvl="1" indent="-171450">
              <a:buFontTx/>
              <a:buChar char="-"/>
            </a:pPr>
            <a:r>
              <a:rPr lang="nl-BE" baseline="0" dirty="0" smtClean="0"/>
              <a:t>Positieve neven-effecten :</a:t>
            </a:r>
          </a:p>
          <a:p>
            <a:pPr marL="1085850" lvl="2" indent="-171450">
              <a:buFontTx/>
              <a:buChar char="-"/>
            </a:pPr>
            <a:r>
              <a:rPr lang="nl-BE" baseline="0" dirty="0" smtClean="0"/>
              <a:t>Documentatie van code !</a:t>
            </a:r>
          </a:p>
          <a:p>
            <a:pPr marL="1085850" lvl="2" indent="-171450">
              <a:buFontTx/>
              <a:buChar char="-"/>
            </a:pPr>
            <a:r>
              <a:rPr lang="nl-BE" baseline="0" dirty="0" smtClean="0"/>
              <a:t>Verlaagt de drempel om productie-code aan te passen (code wordt flexibel &amp; agile)</a:t>
            </a:r>
            <a:endParaRPr lang="nl-BE" dirty="0" smtClean="0"/>
          </a:p>
          <a:p>
            <a:pPr marL="171450" indent="-171450">
              <a:buFontTx/>
              <a:buChar char="-"/>
            </a:pPr>
            <a:r>
              <a:rPr lang="nl-BE" dirty="0" smtClean="0"/>
              <a:t>Mocking</a:t>
            </a:r>
            <a:r>
              <a:rPr lang="nl-BE" baseline="0" dirty="0" smtClean="0"/>
              <a:t> </a:t>
            </a:r>
            <a:r>
              <a:rPr lang="nl-BE" baseline="0" dirty="0" smtClean="0"/>
              <a:t>mogelijk door :</a:t>
            </a:r>
          </a:p>
          <a:p>
            <a:pPr marL="628650" lvl="1" indent="-171450">
              <a:buFontTx/>
              <a:buChar char="-"/>
            </a:pPr>
            <a:r>
              <a:rPr lang="nl-BE" baseline="0" dirty="0" smtClean="0"/>
              <a:t>Implementeren van Interface</a:t>
            </a:r>
          </a:p>
          <a:p>
            <a:pPr marL="628650" lvl="1" indent="-171450">
              <a:buFontTx/>
              <a:buChar char="-"/>
            </a:pPr>
            <a:r>
              <a:rPr lang="nl-BE" baseline="0" dirty="0" smtClean="0"/>
              <a:t>“virtual” maken van public members</a:t>
            </a:r>
          </a:p>
          <a:p>
            <a:pPr marL="171450" lvl="0" indent="-171450">
              <a:buFontTx/>
              <a:buChar char="-"/>
            </a:pPr>
            <a:r>
              <a:rPr lang="nl-BE" baseline="0" dirty="0" smtClean="0"/>
              <a:t>Goed nieuws :</a:t>
            </a:r>
          </a:p>
          <a:p>
            <a:pPr marL="628650" lvl="1" indent="-171450">
              <a:buFontTx/>
              <a:buChar char="-"/>
            </a:pPr>
            <a:r>
              <a:rPr lang="nl-BE" baseline="0" dirty="0" smtClean="0"/>
              <a:t>Mocking niet nodig voor simpele DTO’s</a:t>
            </a:r>
          </a:p>
          <a:p>
            <a:pPr marL="628650" lvl="1" indent="-171450">
              <a:buFontTx/>
              <a:buChar char="-"/>
            </a:pPr>
            <a:r>
              <a:rPr lang="nl-BE" baseline="0" dirty="0" smtClean="0"/>
              <a:t>Van POCO’s die aangeleverd worden via NHibernate zijn de members al “virtual”</a:t>
            </a:r>
          </a:p>
        </p:txBody>
      </p:sp>
      <p:sp>
        <p:nvSpPr>
          <p:cNvPr id="4" name="Slide Number Placeholder 3"/>
          <p:cNvSpPr>
            <a:spLocks noGrp="1"/>
          </p:cNvSpPr>
          <p:nvPr>
            <p:ph type="sldNum" sz="quarter" idx="10"/>
          </p:nvPr>
        </p:nvSpPr>
        <p:spPr/>
        <p:txBody>
          <a:bodyPr/>
          <a:lstStyle/>
          <a:p>
            <a:fld id="{4277DD58-0888-4DED-BA01-09D4D7FCF701}" type="slidenum">
              <a:rPr lang="nl-BE" smtClean="0"/>
              <a:t>15</a:t>
            </a:fld>
            <a:endParaRPr lang="nl-BE"/>
          </a:p>
        </p:txBody>
      </p:sp>
    </p:spTree>
    <p:extLst>
      <p:ext uri="{BB962C8B-B14F-4D97-AF65-F5344CB8AC3E}">
        <p14:creationId xmlns:p14="http://schemas.microsoft.com/office/powerpoint/2010/main" val="354092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ReSharper</a:t>
            </a:r>
            <a:r>
              <a:rPr lang="nl-BE" baseline="0" dirty="0" smtClean="0"/>
              <a:t> is ongelooflijk nuttig en betrouwbaar, maar je moet niet altijd alle suggesties volgen die ReSharper voorstelt. Soms stelt de tool iets voor om een bepaald fragment korter en beknopter te schrijven.</a:t>
            </a:r>
          </a:p>
          <a:p>
            <a:endParaRPr lang="nl-BE" baseline="0" dirty="0" smtClean="0"/>
          </a:p>
          <a:p>
            <a:r>
              <a:rPr lang="nl-BE" baseline="0" dirty="0" smtClean="0"/>
              <a:t>Dan moet je de vraag stellen : vergroot dit de leesbaarheid, of verkleint die daardoor ? Als de begrijpbaarheid verkleint, moet je NIET op de suggestie van ReSharper ingaan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16</a:t>
            </a:fld>
            <a:endParaRPr lang="nl-BE"/>
          </a:p>
        </p:txBody>
      </p:sp>
    </p:spTree>
    <p:extLst>
      <p:ext uri="{BB962C8B-B14F-4D97-AF65-F5344CB8AC3E}">
        <p14:creationId xmlns:p14="http://schemas.microsoft.com/office/powerpoint/2010/main" val="231456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smtClean="0"/>
              <a:t>Comments</a:t>
            </a:r>
            <a:r>
              <a:rPr lang="nl-BE" dirty="0" smtClean="0"/>
              <a:t> kan je vermijden door je</a:t>
            </a:r>
            <a:r>
              <a:rPr lang="nl-BE" baseline="0" dirty="0" smtClean="0"/>
              <a:t> klassen en functies een goede naam te geven.</a:t>
            </a:r>
          </a:p>
          <a:p>
            <a:r>
              <a:rPr lang="nl-BE" baseline="0" dirty="0" smtClean="0"/>
              <a:t>Een goede naam kan je maar bedenken als de klasse of functie maar 1 ding doet (Single Responsability Principe)</a:t>
            </a:r>
          </a:p>
          <a:p>
            <a:r>
              <a:rPr lang="nl-BE" baseline="0" dirty="0" smtClean="0"/>
              <a:t>Door een klasse of functie maar 1 ding te laten doen vermijd je duplicatie van code (Don’t Repeat Yourself)</a:t>
            </a:r>
          </a:p>
          <a:p>
            <a:r>
              <a:rPr lang="nl-BE" baseline="0" dirty="0" smtClean="0"/>
              <a:t>Een klasse of functie met SRP kan goed ge-Unit-Test worden.</a:t>
            </a:r>
          </a:p>
          <a:p>
            <a:r>
              <a:rPr lang="nl-BE" baseline="0" dirty="0" smtClean="0"/>
              <a:t>Unit Testen vereist Inversion Of Control (bv. Dependency Injection).</a:t>
            </a:r>
          </a:p>
          <a:p>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18</a:t>
            </a:fld>
            <a:endParaRPr lang="nl-BE"/>
          </a:p>
        </p:txBody>
      </p:sp>
    </p:spTree>
    <p:extLst>
      <p:ext uri="{BB962C8B-B14F-4D97-AF65-F5344CB8AC3E}">
        <p14:creationId xmlns:p14="http://schemas.microsoft.com/office/powerpoint/2010/main" val="34159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Dat</a:t>
            </a:r>
            <a:r>
              <a:rPr lang="nl-BE" baseline="0" dirty="0" smtClean="0"/>
              <a:t> lijkt een meer gemakkelijke vraag. Het meest voor de hand liggende antwoord is : om bepaalde functionaliteit te bieden aan de gebruiker. </a:t>
            </a:r>
          </a:p>
          <a:p>
            <a:r>
              <a:rPr lang="nl-BE" baseline="0" dirty="0" smtClean="0"/>
              <a:t>Maar wie levert die functionaliteit ? Wie voert al die commando’s en logische beslissingen uit ? Dat is de computer... </a:t>
            </a:r>
          </a:p>
          <a:p>
            <a:endParaRPr lang="nl-BE" baseline="0" dirty="0" smtClean="0"/>
          </a:p>
          <a:p>
            <a:r>
              <a:rPr lang="nl-BE" baseline="0" dirty="0" smtClean="0"/>
              <a:t>De vraag “waarom schrijven we code” is daarom niet specifiek genoeg. De vraag waar het om gaat is...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5</a:t>
            </a:fld>
            <a:endParaRPr lang="nl-BE"/>
          </a:p>
        </p:txBody>
      </p:sp>
    </p:spTree>
    <p:extLst>
      <p:ext uri="{BB962C8B-B14F-4D97-AF65-F5344CB8AC3E}">
        <p14:creationId xmlns:p14="http://schemas.microsoft.com/office/powerpoint/2010/main" val="78258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Om de functionaliteit</a:t>
            </a:r>
            <a:r>
              <a:rPr lang="nl-BE" baseline="0" dirty="0" smtClean="0"/>
              <a:t> te leveren, heeft de computer geen nood aan C# of C++ of COBOL of JavaScript. </a:t>
            </a:r>
          </a:p>
          <a:p>
            <a:r>
              <a:rPr lang="nl-BE" baseline="0" dirty="0" smtClean="0"/>
              <a:t>De computer begrijpt enkel binaire code, eentjes en nulletjes.</a:t>
            </a:r>
          </a:p>
          <a:p>
            <a:endParaRPr lang="nl-BE" baseline="0" dirty="0" smtClean="0"/>
          </a:p>
          <a:p>
            <a:r>
              <a:rPr lang="nl-BE" dirty="0" smtClean="0"/>
              <a:t>Waarom gebruiken wij dan een “hogere” taal als C#, C++ of andere ?</a:t>
            </a:r>
          </a:p>
          <a:p>
            <a:endParaRPr lang="nl-BE" dirty="0" smtClean="0"/>
          </a:p>
          <a:p>
            <a:r>
              <a:rPr lang="nl-BE" dirty="0" smtClean="0"/>
              <a:t>Om het </a:t>
            </a:r>
            <a:r>
              <a:rPr lang="nl-BE" b="1" dirty="0" smtClean="0"/>
              <a:t>ons</a:t>
            </a:r>
            <a:r>
              <a:rPr lang="nl-BE" b="0" baseline="0" dirty="0" smtClean="0"/>
              <a:t> als “human being” gemakkelijker te maken ! Door semantische code te gebruiken, proberen wij een business-probleem voor onszelf te omschrijven en op een duidelijke manier een logische oplossing te geven.</a:t>
            </a:r>
          </a:p>
          <a:p>
            <a:endParaRPr lang="nl-BE" b="0" baseline="0" dirty="0" smtClean="0"/>
          </a:p>
          <a:p>
            <a:r>
              <a:rPr lang="nl-BE" b="0" u="sng" baseline="0" dirty="0" smtClean="0"/>
              <a:t>Met andere woorden : wij schrijven C#, C++ of een andere taal NIET voor de computer, maar voor onszelf, en voor andere programmeurs om te communiceren over welk probleem het gaat, en hoe we dat hebben opgelost.</a:t>
            </a:r>
            <a:r>
              <a:rPr lang="nl-BE" b="0" baseline="0" dirty="0" smtClean="0"/>
              <a:t> (Daarom ook dat de Fecher code niet echt geslaagd te noemen is).</a:t>
            </a:r>
          </a:p>
          <a:p>
            <a:endParaRPr lang="nl-BE" b="0" baseline="0" dirty="0" smtClean="0"/>
          </a:p>
          <a:p>
            <a:r>
              <a:rPr lang="nl-BE" b="0" baseline="0" dirty="0" smtClean="0"/>
              <a:t>Maar als we dit als stelling aannemen, moeten we dan de consequenties niet uit trekken ? Moeten we niet proberen zo duidelijk en “proper” mogelijk code te schrijven ?</a:t>
            </a:r>
          </a:p>
        </p:txBody>
      </p:sp>
      <p:sp>
        <p:nvSpPr>
          <p:cNvPr id="4" name="Slide Number Placeholder 3"/>
          <p:cNvSpPr>
            <a:spLocks noGrp="1"/>
          </p:cNvSpPr>
          <p:nvPr>
            <p:ph type="sldNum" sz="quarter" idx="10"/>
          </p:nvPr>
        </p:nvSpPr>
        <p:spPr/>
        <p:txBody>
          <a:bodyPr/>
          <a:lstStyle/>
          <a:p>
            <a:fld id="{4277DD58-0888-4DED-BA01-09D4D7FCF701}" type="slidenum">
              <a:rPr lang="nl-BE" smtClean="0"/>
              <a:t>6</a:t>
            </a:fld>
            <a:endParaRPr lang="nl-BE"/>
          </a:p>
        </p:txBody>
      </p:sp>
    </p:spTree>
    <p:extLst>
      <p:ext uri="{BB962C8B-B14F-4D97-AF65-F5344CB8AC3E}">
        <p14:creationId xmlns:p14="http://schemas.microsoft.com/office/powerpoint/2010/main" val="1629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a:t>
            </a:r>
            <a:r>
              <a:rPr lang="nl-BE" baseline="0" dirty="0" smtClean="0"/>
              <a:t> sta hier niet als evangelist of prediker. Ik ga niet zeggen hoe je MOET programmeren, enkel maar hoe het KAN. Het is aan ieder om voor zichzelf uit te maken wat hij ervan kan meenemen. Maar alle begin is moeilijk, en in ‘t begin kruipt daar wat meer tijd in. Maar op den duur wordt “proper” coderen een tweede natuur. </a:t>
            </a:r>
          </a:p>
          <a:p>
            <a:r>
              <a:rPr lang="nl-BE" baseline="0" dirty="0" smtClean="0"/>
              <a:t>Het KAN dus wèl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7</a:t>
            </a:fld>
            <a:endParaRPr lang="nl-BE"/>
          </a:p>
        </p:txBody>
      </p:sp>
    </p:spTree>
    <p:extLst>
      <p:ext uri="{BB962C8B-B14F-4D97-AF65-F5344CB8AC3E}">
        <p14:creationId xmlns:p14="http://schemas.microsoft.com/office/powerpoint/2010/main" val="143636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Veel van</a:t>
            </a:r>
            <a:r>
              <a:rPr lang="nl-BE" baseline="0" dirty="0" smtClean="0"/>
              <a:t> deze voorstelling komt van het boek “Clean Code” door Robert C. Martin. Een absolute aanrader. Een ander boek dat ik wil aanraden is “The Art Of Unit Testing”.</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8</a:t>
            </a:fld>
            <a:endParaRPr lang="nl-BE"/>
          </a:p>
        </p:txBody>
      </p:sp>
    </p:spTree>
    <p:extLst>
      <p:ext uri="{BB962C8B-B14F-4D97-AF65-F5344CB8AC3E}">
        <p14:creationId xmlns:p14="http://schemas.microsoft.com/office/powerpoint/2010/main" val="379774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Hoe ik code NIET graag lees : als een</a:t>
            </a:r>
            <a:r>
              <a:rPr lang="nl-BE" baseline="0" dirty="0" smtClean="0"/>
              <a:t> “whodunnit”, een misdaadthriller, die je van begin tot eind moet uitlezen om te snappen hoe de vork in de steel zit.</a:t>
            </a:r>
            <a:endParaRPr lang="nl-BE" dirty="0" smtClean="0"/>
          </a:p>
          <a:p>
            <a:endParaRPr lang="nl-BE" dirty="0" smtClean="0"/>
          </a:p>
          <a:p>
            <a:r>
              <a:rPr lang="nl-BE" dirty="0" smtClean="0"/>
              <a:t>Wel als een “How To” tekst, of een handleiding. Dat wil zeggen dat er een soort inhoudstabel</a:t>
            </a:r>
            <a:r>
              <a:rPr lang="nl-BE" baseline="0" dirty="0" smtClean="0"/>
              <a:t> is, of een stappenplan, dat in grote lijnen zegt wat het ding doet. Daarna, als ik dat begrepen heb en nog steeds geïnteresseerd ben, ga ik naar de details kijken.</a:t>
            </a:r>
          </a:p>
          <a:p>
            <a:endParaRPr lang="nl-BE" baseline="0" dirty="0" smtClean="0"/>
          </a:p>
          <a:p>
            <a:r>
              <a:rPr lang="nl-BE" baseline="0" dirty="0" smtClean="0"/>
              <a:t>Voorbeeld : CleanCode_01_Stappenplan</a:t>
            </a:r>
          </a:p>
          <a:p>
            <a:endParaRPr lang="nl-BE" baseline="0" dirty="0" smtClean="0"/>
          </a:p>
          <a:p>
            <a:r>
              <a:rPr lang="nl-BE" baseline="0" dirty="0" smtClean="0"/>
              <a:t>Eerst iets over de code : geschreven in 2005, versie C# 2.0 : dus nog géén Generics, ‘var’s of Linq.</a:t>
            </a:r>
          </a:p>
          <a:p>
            <a:r>
              <a:rPr lang="nl-BE" baseline="0" dirty="0" smtClean="0"/>
              <a:t>In die tijd was ik nog data-georienteerd, ipv object georienteerd. Dit fragment maakte deel uit van een framework dat ik geschreven heb om op een generieke manier met data om te gaan. Daarom heb je FilterFields en DataFields. FilterFields is zoiets als het Query object bij NHibernate.</a:t>
            </a:r>
          </a:p>
          <a:p>
            <a:endParaRPr lang="nl-BE" baseline="0" dirty="0" smtClean="0"/>
          </a:p>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10</a:t>
            </a:fld>
            <a:endParaRPr lang="nl-BE"/>
          </a:p>
        </p:txBody>
      </p:sp>
    </p:spTree>
    <p:extLst>
      <p:ext uri="{BB962C8B-B14F-4D97-AF65-F5344CB8AC3E}">
        <p14:creationId xmlns:p14="http://schemas.microsoft.com/office/powerpoint/2010/main" val="245166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Comments</a:t>
            </a:r>
            <a:r>
              <a:rPr lang="nl-BE" baseline="0" dirty="0" smtClean="0"/>
              <a:t> zijn EVIL ! </a:t>
            </a:r>
          </a:p>
          <a:p>
            <a:endParaRPr lang="nl-BE" baseline="0" dirty="0" smtClean="0"/>
          </a:p>
          <a:p>
            <a:r>
              <a:rPr lang="nl-BE" baseline="0" dirty="0" smtClean="0"/>
              <a:t>Omdat ze, eens ze geschreven zijn, bijna nooit meer worden aangepast of verwijderd. </a:t>
            </a:r>
          </a:p>
          <a:p>
            <a:r>
              <a:rPr lang="nl-BE" baseline="0" dirty="0" smtClean="0"/>
              <a:t>Als de code wijzigt, geven ze dus valse informatie ! Beter géén dan valse informatie.</a:t>
            </a:r>
          </a:p>
          <a:p>
            <a:endParaRPr lang="nl-BE" baseline="0" dirty="0" smtClean="0"/>
          </a:p>
          <a:p>
            <a:r>
              <a:rPr lang="nl-BE" baseline="0" dirty="0" smtClean="0"/>
              <a:t>Comments zijn te vermijden door :</a:t>
            </a:r>
          </a:p>
          <a:p>
            <a:pPr marL="171450" indent="-171450">
              <a:buFontTx/>
              <a:buChar char="-"/>
            </a:pPr>
            <a:r>
              <a:rPr lang="nl-BE" baseline="0" dirty="0" smtClean="0"/>
              <a:t>Je functie te refactoren in kleinere functies</a:t>
            </a:r>
          </a:p>
          <a:p>
            <a:pPr marL="171450" indent="-171450">
              <a:buFontTx/>
              <a:buChar char="-"/>
            </a:pPr>
            <a:r>
              <a:rPr lang="nl-BE" baseline="0" dirty="0" smtClean="0"/>
              <a:t>Een goede naam aan je functies of klasse te geven</a:t>
            </a:r>
          </a:p>
          <a:p>
            <a:pPr marL="171450" indent="-171450">
              <a:buFontTx/>
              <a:buChar char="-"/>
            </a:pPr>
            <a:endParaRPr lang="nl-BE" baseline="0" dirty="0" smtClean="0"/>
          </a:p>
          <a:p>
            <a:pPr marL="0" indent="0">
              <a:buFontTx/>
              <a:buNone/>
            </a:pPr>
            <a:r>
              <a:rPr lang="nl-BE" dirty="0" smtClean="0"/>
              <a:t>Voorbeeld</a:t>
            </a:r>
            <a:r>
              <a:rPr lang="nl-BE" baseline="0" dirty="0" smtClean="0"/>
              <a:t> : CleanCode_02_Comment</a:t>
            </a:r>
          </a:p>
          <a:p>
            <a:pPr marL="0" indent="0">
              <a:buFontTx/>
              <a:buNone/>
            </a:pPr>
            <a:endParaRPr lang="nl-BE" baseline="0" dirty="0" smtClean="0"/>
          </a:p>
          <a:p>
            <a:pPr marL="0" indent="0">
              <a:buFontTx/>
              <a:buNone/>
            </a:pPr>
            <a:r>
              <a:rPr lang="nl-BE" baseline="0" dirty="0" smtClean="0"/>
              <a:t>Niet elke commentaar is slecht, er bestaat ook goeie commentaar, maar enkel in welbepaalde gevallen. </a:t>
            </a:r>
          </a:p>
          <a:p>
            <a:pPr marL="0" indent="0">
              <a:buFontTx/>
              <a:buNone/>
            </a:pPr>
            <a:r>
              <a:rPr lang="nl-BE" baseline="0" dirty="0" smtClean="0"/>
              <a:t>Bijvoorbeeld : </a:t>
            </a:r>
          </a:p>
          <a:p>
            <a:pPr marL="171450" indent="-171450">
              <a:buFontTx/>
              <a:buChar char="-"/>
            </a:pPr>
            <a:r>
              <a:rPr lang="nl-BE" baseline="0" dirty="0" smtClean="0"/>
              <a:t>TODO of SMELL comment</a:t>
            </a:r>
          </a:p>
          <a:p>
            <a:pPr marL="171450" indent="-171450">
              <a:buFontTx/>
              <a:buChar char="-"/>
            </a:pPr>
            <a:r>
              <a:rPr lang="nl-BE" baseline="0" dirty="0" smtClean="0"/>
              <a:t>Waarschuwing voor bij-effecten van een bepaalde functie	</a:t>
            </a:r>
          </a:p>
          <a:p>
            <a:pPr marL="171450" indent="-171450">
              <a:buFontTx/>
              <a:buChar char="-"/>
            </a:pPr>
            <a:r>
              <a:rPr lang="nl-BE" baseline="0" dirty="0" smtClean="0"/>
              <a:t>Intentie-verklaring : gekenmerkt door algemene bewoordingen, meestal in business taal.</a:t>
            </a:r>
          </a:p>
          <a:p>
            <a:pPr marL="171450" indent="-171450">
              <a:buFontTx/>
              <a:buChar char="-"/>
            </a:pPr>
            <a:endParaRPr lang="nl-BE" baseline="0" dirty="0" smtClean="0"/>
          </a:p>
          <a:p>
            <a:pPr marL="171450" indent="-171450">
              <a:buFontTx/>
              <a:buChar char="-"/>
            </a:pPr>
            <a:endParaRPr lang="nl-BE" baseline="0" dirty="0" smtClean="0"/>
          </a:p>
          <a:p>
            <a:pPr marL="0" indent="0">
              <a:buFontTx/>
              <a:buNone/>
            </a:pPr>
            <a:r>
              <a:rPr lang="nl-BE" baseline="0" dirty="0" smtClean="0"/>
              <a:t>Maar wat met API specficatie ?</a:t>
            </a:r>
          </a:p>
          <a:p>
            <a:pPr marL="171450" indent="-171450">
              <a:buFontTx/>
              <a:buChar char="-"/>
            </a:pPr>
            <a:r>
              <a:rPr lang="nl-BE" baseline="0" dirty="0" smtClean="0"/>
              <a:t>Kan handig zijn, vooral bij gebruik van Intellisense door andere developer</a:t>
            </a:r>
          </a:p>
          <a:p>
            <a:pPr marL="171450" indent="-171450">
              <a:buFontTx/>
              <a:buChar char="-"/>
            </a:pPr>
            <a:r>
              <a:rPr lang="nl-BE" baseline="0" dirty="0" smtClean="0"/>
              <a:t>Enkel nodig bij public methods</a:t>
            </a:r>
          </a:p>
          <a:p>
            <a:pPr marL="171450" indent="-171450">
              <a:buFontTx/>
              <a:buChar char="-"/>
            </a:pPr>
            <a:r>
              <a:rPr lang="nl-BE" baseline="0" dirty="0" smtClean="0"/>
              <a:t>Hou het summier !</a:t>
            </a:r>
          </a:p>
          <a:p>
            <a:pPr marL="171450" indent="-171450">
              <a:buFontTx/>
              <a:buChar char="-"/>
            </a:pPr>
            <a:r>
              <a:rPr lang="nl-BE" baseline="0" dirty="0" smtClean="0"/>
              <a:t>Blijft gevaarlijk, want wordt meestal vergeten als de methode verandert (bv. de signatuur)</a:t>
            </a:r>
          </a:p>
          <a:p>
            <a:pPr marL="171450" indent="-171450">
              <a:buFontTx/>
              <a:buChar char="-"/>
            </a:pPr>
            <a:endParaRPr lang="nl-BE" baseline="0" dirty="0" smtClean="0"/>
          </a:p>
          <a:p>
            <a:pPr marL="0" indent="0">
              <a:buFontTx/>
              <a:buNone/>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11</a:t>
            </a:fld>
            <a:endParaRPr lang="nl-BE"/>
          </a:p>
        </p:txBody>
      </p:sp>
    </p:spTree>
    <p:extLst>
      <p:ext uri="{BB962C8B-B14F-4D97-AF65-F5344CB8AC3E}">
        <p14:creationId xmlns:p14="http://schemas.microsoft.com/office/powerpoint/2010/main" val="116820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Persoonlijk</a:t>
            </a:r>
            <a:r>
              <a:rPr lang="nl-BE" baseline="0" dirty="0" smtClean="0"/>
              <a:t> vind ik namen HEEL belangrijk. Het gebeurt meermaals dat ik ze wijzig, tijdens het developen of tijdens een refactoring.</a:t>
            </a:r>
            <a:endParaRPr lang="nl-BE" dirty="0" smtClean="0"/>
          </a:p>
          <a:p>
            <a:pPr marL="171450" indent="-171450">
              <a:buFontTx/>
              <a:buChar char="-"/>
            </a:pPr>
            <a:r>
              <a:rPr lang="nl-BE" dirty="0" smtClean="0"/>
              <a:t>Moeten duidelijk zijn, moeten aangeven wat</a:t>
            </a:r>
            <a:r>
              <a:rPr lang="nl-BE" baseline="0" dirty="0" smtClean="0"/>
              <a:t> klasse of functie doet</a:t>
            </a:r>
          </a:p>
          <a:p>
            <a:pPr marL="171450" indent="-171450">
              <a:buFontTx/>
              <a:buChar char="-"/>
            </a:pPr>
            <a:r>
              <a:rPr lang="nl-BE" baseline="0" dirty="0" smtClean="0"/>
              <a:t>Voor alle duidelijkheid : </a:t>
            </a:r>
          </a:p>
          <a:p>
            <a:pPr marL="628650" lvl="1" indent="-171450">
              <a:buFontTx/>
              <a:buChar char="-"/>
            </a:pPr>
            <a:r>
              <a:rPr lang="nl-BE" baseline="0" dirty="0" smtClean="0"/>
              <a:t>Begin een functie met “Get” als je informatie wil ophalen</a:t>
            </a:r>
          </a:p>
          <a:p>
            <a:pPr marL="628650" lvl="1" indent="-171450">
              <a:buFontTx/>
              <a:buChar char="-"/>
            </a:pPr>
            <a:r>
              <a:rPr lang="nl-BE" baseline="0" dirty="0" smtClean="0"/>
              <a:t>Begin een functie met “Set” als je informatie wil pushen</a:t>
            </a:r>
          </a:p>
          <a:p>
            <a:pPr marL="171450" lvl="0" indent="-171450">
              <a:buFontTx/>
              <a:buChar char="-"/>
            </a:pPr>
            <a:r>
              <a:rPr lang="nl-BE" baseline="0" dirty="0" smtClean="0"/>
              <a:t>Naming conventions : persoonlijk gebruik ik de aanbevelingen van ReSharper</a:t>
            </a:r>
          </a:p>
          <a:p>
            <a:pPr marL="171450" lvl="0" indent="-171450">
              <a:buFontTx/>
              <a:buChar char="-"/>
            </a:pPr>
            <a:r>
              <a:rPr lang="nl-BE" baseline="0" dirty="0" smtClean="0"/>
              <a:t>Bij gebruik van een pattern, voeg de patternnaam toe aan de klasse vb. KlantFactory of KlantServiceFacade</a:t>
            </a:r>
            <a:endParaRPr lang="nl-BE" dirty="0" smtClean="0"/>
          </a:p>
          <a:p>
            <a:pPr marL="171450" indent="-171450">
              <a:buFontTx/>
              <a:buChar char="-"/>
            </a:pPr>
            <a:r>
              <a:rPr lang="nl-BE" dirty="0" smtClean="0"/>
              <a:t>Zo</a:t>
            </a:r>
            <a:r>
              <a:rPr lang="nl-BE" baseline="0" dirty="0" smtClean="0"/>
              <a:t> weinig mogelijk afkortingen (maar bvb. wel algemeen aanvaarde afkortingen, zoals ICT, ING, HTTP, etc.)</a:t>
            </a:r>
          </a:p>
          <a:p>
            <a:pPr marL="171450" indent="-171450">
              <a:buFontTx/>
              <a:buChar char="-"/>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12</a:t>
            </a:fld>
            <a:endParaRPr lang="nl-BE"/>
          </a:p>
        </p:txBody>
      </p:sp>
    </p:spTree>
    <p:extLst>
      <p:ext uri="{BB962C8B-B14F-4D97-AF65-F5344CB8AC3E}">
        <p14:creationId xmlns:p14="http://schemas.microsoft.com/office/powerpoint/2010/main" val="33414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baseline="0" dirty="0" smtClean="0"/>
              <a:t>Doet 1 ding (Single </a:t>
            </a:r>
            <a:r>
              <a:rPr lang="nl-BE" baseline="0" dirty="0" err="1" smtClean="0"/>
              <a:t>Responsibilty</a:t>
            </a:r>
            <a:r>
              <a:rPr lang="nl-BE" baseline="0" dirty="0" smtClean="0"/>
              <a:t> </a:t>
            </a:r>
            <a:r>
              <a:rPr lang="nl-BE" baseline="0" dirty="0" err="1" smtClean="0"/>
              <a:t>Principle</a:t>
            </a:r>
            <a:r>
              <a:rPr lang="nl-BE" baseline="0" dirty="0" smtClean="0"/>
              <a:t>)</a:t>
            </a:r>
          </a:p>
          <a:p>
            <a:pPr marL="171450" indent="-171450">
              <a:buFontTx/>
              <a:buChar char="-"/>
            </a:pPr>
            <a:r>
              <a:rPr lang="nl-BE" dirty="0" smtClean="0"/>
              <a:t>CQRS :</a:t>
            </a:r>
            <a:r>
              <a:rPr lang="nl-BE" baseline="0" dirty="0" smtClean="0"/>
              <a:t> </a:t>
            </a:r>
            <a:r>
              <a:rPr lang="nl-BE" baseline="0" dirty="0" err="1" smtClean="0"/>
              <a:t>Command</a:t>
            </a:r>
            <a:r>
              <a:rPr lang="nl-BE" baseline="0" dirty="0" smtClean="0"/>
              <a:t> Query </a:t>
            </a:r>
            <a:r>
              <a:rPr lang="nl-BE" baseline="0" dirty="0" err="1" smtClean="0"/>
              <a:t>Request</a:t>
            </a:r>
            <a:r>
              <a:rPr lang="nl-BE" baseline="0" dirty="0" smtClean="0"/>
              <a:t> </a:t>
            </a:r>
            <a:r>
              <a:rPr lang="nl-BE" baseline="0" dirty="0" err="1" smtClean="0"/>
              <a:t>Segregation</a:t>
            </a:r>
            <a:r>
              <a:rPr lang="nl-BE" baseline="0" dirty="0" smtClean="0"/>
              <a:t> :</a:t>
            </a:r>
          </a:p>
          <a:p>
            <a:pPr marL="628650" lvl="1" indent="-171450">
              <a:buFontTx/>
              <a:buChar char="-"/>
            </a:pPr>
            <a:r>
              <a:rPr lang="nl-BE" baseline="0" dirty="0" smtClean="0"/>
              <a:t>Ofwel haal je informatie op (Get…)</a:t>
            </a:r>
          </a:p>
          <a:p>
            <a:pPr marL="628650" lvl="1" indent="-171450">
              <a:buFontTx/>
              <a:buChar char="-"/>
            </a:pPr>
            <a:r>
              <a:rPr lang="nl-BE" baseline="0" dirty="0" smtClean="0"/>
              <a:t>Ofwel voer je een commando uit (Set…, </a:t>
            </a:r>
            <a:r>
              <a:rPr lang="nl-BE" baseline="0" dirty="0" err="1" smtClean="0"/>
              <a:t>Add</a:t>
            </a:r>
            <a:r>
              <a:rPr lang="nl-BE" baseline="0" smtClean="0"/>
              <a:t>…, Update…)</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13</a:t>
            </a:fld>
            <a:endParaRPr lang="nl-BE"/>
          </a:p>
        </p:txBody>
      </p:sp>
    </p:spTree>
    <p:extLst>
      <p:ext uri="{BB962C8B-B14F-4D97-AF65-F5344CB8AC3E}">
        <p14:creationId xmlns:p14="http://schemas.microsoft.com/office/powerpoint/2010/main" val="550645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7152" y="836712"/>
            <a:ext cx="4537336" cy="1440000"/>
          </a:xfrm>
        </p:spPr>
        <p:txBody>
          <a:bodyPr>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4404232" y="2420938"/>
            <a:ext cx="4537336" cy="3420000"/>
          </a:xfrm>
        </p:spPr>
        <p:txBody>
          <a:bodyPr>
            <a:normAutofit/>
          </a:bodyPr>
          <a:lstStyle>
            <a:lvl1pPr marL="0" indent="0" algn="l">
              <a:buNone/>
              <a:defRPr sz="2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425629"/>
            <a:ext cx="2133600" cy="360000"/>
          </a:xfrm>
        </p:spPr>
        <p:txBody>
          <a:bodyPr/>
          <a:lstStyle/>
          <a:p>
            <a:fld id="{E7EF4F3C-2DF5-4944-8DA1-53B88DB318C7}" type="datetimeFigureOut">
              <a:rPr lang="nl-BE" smtClean="0"/>
              <a:t>18/08/2014</a:t>
            </a:fld>
            <a:endParaRPr lang="nl-BE"/>
          </a:p>
        </p:txBody>
      </p:sp>
      <p:sp>
        <p:nvSpPr>
          <p:cNvPr id="5" name="Footer Placeholder 4"/>
          <p:cNvSpPr>
            <a:spLocks noGrp="1"/>
          </p:cNvSpPr>
          <p:nvPr>
            <p:ph type="ftr" sz="quarter" idx="11"/>
          </p:nvPr>
        </p:nvSpPr>
        <p:spPr>
          <a:xfrm>
            <a:off x="2699792" y="6425629"/>
            <a:ext cx="2895600" cy="360000"/>
          </a:xfrm>
        </p:spPr>
        <p:txBody>
          <a:bodyPr/>
          <a:lstStyle/>
          <a:p>
            <a:endParaRPr lang="nl-BE"/>
          </a:p>
        </p:txBody>
      </p:sp>
      <p:sp>
        <p:nvSpPr>
          <p:cNvPr id="6" name="Slide Number Placeholder 5"/>
          <p:cNvSpPr>
            <a:spLocks noGrp="1"/>
          </p:cNvSpPr>
          <p:nvPr>
            <p:ph type="sldNum" sz="quarter" idx="12"/>
          </p:nvPr>
        </p:nvSpPr>
        <p:spPr>
          <a:xfrm>
            <a:off x="5768976" y="6425629"/>
            <a:ext cx="603224" cy="360000"/>
          </a:xfrm>
        </p:spPr>
        <p:txBody>
          <a:bodyPr/>
          <a:lstStyle/>
          <a:p>
            <a:fld id="{5AB112F5-B3FD-4651-97F7-E37348451229}" type="slidenum">
              <a:rPr lang="nl-BE" smtClean="0"/>
              <a:t>‹#›</a:t>
            </a:fld>
            <a:endParaRPr lang="nl-BE"/>
          </a:p>
        </p:txBody>
      </p:sp>
      <p:pic>
        <p:nvPicPr>
          <p:cNvPr id="7" name="Picture 4" descr="093542-ATTENTIA-BLOEM-ORANJE-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91050" cy="4591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TTENTIA-LOGO-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6065663"/>
            <a:ext cx="2173287" cy="74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5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F4F3C-2DF5-4944-8DA1-53B88DB318C7}" type="datetimeFigureOut">
              <a:rPr lang="nl-BE" smtClean="0"/>
              <a:t>18/08/2014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85311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2008" y="4406900"/>
            <a:ext cx="8348464"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72008" y="2906713"/>
            <a:ext cx="8348464" cy="1500187"/>
          </a:xfrm>
        </p:spPr>
        <p:txBody>
          <a:bodyPr anchor="b">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F4F3C-2DF5-4944-8DA1-53B88DB318C7}" type="datetimeFigureOut">
              <a:rPr lang="nl-BE" smtClean="0"/>
              <a:t>18/08/2014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6780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F4F3C-2DF5-4944-8DA1-53B88DB318C7}" type="datetimeFigureOut">
              <a:rPr lang="nl-BE" smtClean="0"/>
              <a:t>18/08/2014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5070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F4F3C-2DF5-4944-8DA1-53B88DB318C7}" type="datetimeFigureOut">
              <a:rPr lang="nl-BE" smtClean="0"/>
              <a:t>18/08/2014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59015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F4F3C-2DF5-4944-8DA1-53B88DB318C7}" type="datetimeFigureOut">
              <a:rPr lang="nl-BE" smtClean="0"/>
              <a:t>18/08/2014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308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F4F3C-2DF5-4944-8DA1-53B88DB318C7}" type="datetimeFigureOut">
              <a:rPr lang="nl-BE" smtClean="0"/>
              <a:t>18/08/2014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21672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4F3C-2DF5-4944-8DA1-53B88DB318C7}" type="datetimeFigureOut">
              <a:rPr lang="nl-BE" smtClean="0"/>
              <a:t>18/08/2014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
        <p:nvSpPr>
          <p:cNvPr id="9" name="Content Placeholder 8"/>
          <p:cNvSpPr>
            <a:spLocks noGrp="1"/>
          </p:cNvSpPr>
          <p:nvPr>
            <p:ph sz="quarter" idx="13"/>
          </p:nvPr>
        </p:nvSpPr>
        <p:spPr>
          <a:xfrm>
            <a:off x="1763713" y="620713"/>
            <a:ext cx="5545137" cy="4103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549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74638"/>
            <a:ext cx="7445375"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72622"/>
            <a:ext cx="2133600" cy="360000"/>
          </a:xfrm>
          <a:prstGeom prst="rect">
            <a:avLst/>
          </a:prstGeom>
        </p:spPr>
        <p:txBody>
          <a:bodyPr vert="horz" lIns="91440" tIns="45720" rIns="91440" bIns="45720" rtlCol="0" anchor="ctr"/>
          <a:lstStyle>
            <a:lvl1pPr algn="l">
              <a:defRPr sz="1400" b="0">
                <a:solidFill>
                  <a:schemeClr val="tx1"/>
                </a:solidFill>
              </a:defRPr>
            </a:lvl1pPr>
          </a:lstStyle>
          <a:p>
            <a:fld id="{E7EF4F3C-2DF5-4944-8DA1-53B88DB318C7}" type="datetimeFigureOut">
              <a:rPr lang="nl-BE" smtClean="0"/>
              <a:t>18/08/2014</a:t>
            </a:fld>
            <a:endParaRPr lang="nl-BE"/>
          </a:p>
        </p:txBody>
      </p:sp>
      <p:sp>
        <p:nvSpPr>
          <p:cNvPr id="5" name="Footer Placeholder 4"/>
          <p:cNvSpPr>
            <a:spLocks noGrp="1"/>
          </p:cNvSpPr>
          <p:nvPr>
            <p:ph type="ftr" sz="quarter" idx="3"/>
          </p:nvPr>
        </p:nvSpPr>
        <p:spPr>
          <a:xfrm>
            <a:off x="2699792" y="6372622"/>
            <a:ext cx="2895600" cy="360000"/>
          </a:xfrm>
          <a:prstGeom prst="rect">
            <a:avLst/>
          </a:prstGeom>
        </p:spPr>
        <p:txBody>
          <a:bodyPr vert="horz" lIns="91440" tIns="45720" rIns="91440" bIns="45720" rtlCol="0" anchor="ctr"/>
          <a:lstStyle>
            <a:lvl1pPr algn="ctr">
              <a:defRPr sz="1400" b="0">
                <a:solidFill>
                  <a:schemeClr val="tx1"/>
                </a:solidFill>
              </a:defRPr>
            </a:lvl1pPr>
          </a:lstStyle>
          <a:p>
            <a:endParaRPr lang="nl-BE"/>
          </a:p>
        </p:txBody>
      </p:sp>
      <p:sp>
        <p:nvSpPr>
          <p:cNvPr id="6" name="Slide Number Placeholder 5"/>
          <p:cNvSpPr>
            <a:spLocks noGrp="1"/>
          </p:cNvSpPr>
          <p:nvPr>
            <p:ph type="sldNum" sz="quarter" idx="4"/>
          </p:nvPr>
        </p:nvSpPr>
        <p:spPr>
          <a:xfrm>
            <a:off x="5768975" y="6372622"/>
            <a:ext cx="1899369" cy="360000"/>
          </a:xfrm>
          <a:prstGeom prst="rect">
            <a:avLst/>
          </a:prstGeom>
        </p:spPr>
        <p:txBody>
          <a:bodyPr vert="horz" lIns="91440" tIns="45720" rIns="91440" bIns="45720" rtlCol="0" anchor="ctr"/>
          <a:lstStyle>
            <a:lvl1pPr algn="r">
              <a:defRPr sz="1400" b="0">
                <a:solidFill>
                  <a:schemeClr val="tx1"/>
                </a:solidFill>
              </a:defRPr>
            </a:lvl1pPr>
          </a:lstStyle>
          <a:p>
            <a:fld id="{5AB112F5-B3FD-4651-97F7-E37348451229}" type="slidenum">
              <a:rPr lang="nl-BE" smtClean="0"/>
              <a:t>‹#›</a:t>
            </a:fld>
            <a:endParaRPr lang="nl-BE"/>
          </a:p>
        </p:txBody>
      </p:sp>
      <p:pic>
        <p:nvPicPr>
          <p:cNvPr id="7" name="Picture 6" descr="093542-ATTENTIA-BLOEM-ORANJE-stukje-righ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2575" y="0"/>
            <a:ext cx="1241425" cy="1241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ATTENTIA-LOGO-RGB-200px"/>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3213" y="6343650"/>
            <a:ext cx="1133475" cy="4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65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ourier New" pitchFamily="49" charset="0"/>
        <a:buChar char="o"/>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2400" kern="1200">
          <a:solidFill>
            <a:schemeClr val="accent2"/>
          </a:solidFill>
          <a:latin typeface="+mn-lt"/>
          <a:ea typeface="+mn-ea"/>
          <a:cs typeface="+mn-cs"/>
        </a:defRPr>
      </a:lvl3pPr>
      <a:lvl4pPr marL="1600200" indent="-228600" algn="l" defTabSz="914400" rtl="0" eaLnBrk="1" latinLnBrk="0" hangingPunct="1">
        <a:spcBef>
          <a:spcPct val="20000"/>
        </a:spcBef>
        <a:buSzPct val="120000"/>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SzPct val="120000"/>
        <a:buFont typeface="Arial" pitchFamily="34" charset="0"/>
        <a:buChar char="•"/>
        <a:defRPr sz="2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Clean</a:t>
            </a:r>
            <a:r>
              <a:rPr lang="nl-BE" baseline="0" dirty="0" smtClean="0"/>
              <a:t> Code</a:t>
            </a:r>
            <a:endParaRPr lang="nl-BE" dirty="0"/>
          </a:p>
        </p:txBody>
      </p:sp>
      <p:sp>
        <p:nvSpPr>
          <p:cNvPr id="3" name="Subtitle 2"/>
          <p:cNvSpPr>
            <a:spLocks noGrp="1"/>
          </p:cNvSpPr>
          <p:nvPr>
            <p:ph type="subTitle" idx="1"/>
          </p:nvPr>
        </p:nvSpPr>
        <p:spPr/>
        <p:txBody>
          <a:bodyPr/>
          <a:lstStyle/>
          <a:p>
            <a:r>
              <a:rPr lang="nl-BE" dirty="0" smtClean="0"/>
              <a:t>Enkele</a:t>
            </a:r>
            <a:r>
              <a:rPr lang="nl-BE" baseline="0" dirty="0" smtClean="0"/>
              <a:t> principes</a:t>
            </a:r>
          </a:p>
        </p:txBody>
      </p:sp>
    </p:spTree>
    <p:extLst>
      <p:ext uri="{BB962C8B-B14F-4D97-AF65-F5344CB8AC3E}">
        <p14:creationId xmlns:p14="http://schemas.microsoft.com/office/powerpoint/2010/main" val="85822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Hoe</a:t>
            </a:r>
            <a:r>
              <a:rPr lang="nl-BE" baseline="0" dirty="0" smtClean="0"/>
              <a:t> lees ik graag code ?</a:t>
            </a:r>
            <a:endParaRPr lang="nl-BE" dirty="0"/>
          </a:p>
        </p:txBody>
      </p:sp>
      <p:pic>
        <p:nvPicPr>
          <p:cNvPr id="4098" name="Picture 2" descr="http://www.naturalhealthpractice.com/images/Product_Images/NHP.HD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56792"/>
            <a:ext cx="3623969" cy="2949005"/>
          </a:xfrm>
          <a:prstGeom prst="rect">
            <a:avLst/>
          </a:prstGeom>
          <a:noFill/>
          <a:extLst>
            <a:ext uri="{909E8E84-426E-40DD-AFC4-6F175D3DCCD1}">
              <a14:hiddenFill xmlns:a14="http://schemas.microsoft.com/office/drawing/2010/main">
                <a:solidFill>
                  <a:srgbClr val="FFFFFF"/>
                </a:solidFill>
              </a14:hiddenFill>
            </a:ext>
          </a:extLst>
        </p:spPr>
      </p:pic>
      <p:sp>
        <p:nvSpPr>
          <p:cNvPr id="5" name="Cross 4"/>
          <p:cNvSpPr/>
          <p:nvPr/>
        </p:nvSpPr>
        <p:spPr>
          <a:xfrm rot="18715092">
            <a:off x="674757" y="155834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4100" name="Picture 4" descr="http://allfunnyimages.com/wp-content/uploads/funny-CPR-instructions-ste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8060">
            <a:off x="4592644" y="1499809"/>
            <a:ext cx="305269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grpId="0" nodeType="afterEffect">
                                  <p:stCondLst>
                                    <p:cond delay="1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00"/>
                                        </p:tgtEl>
                                        <p:attrNameLst>
                                          <p:attrName>style.visibility</p:attrName>
                                        </p:attrNameLst>
                                      </p:cBhvr>
                                      <p:to>
                                        <p:strVal val="visible"/>
                                      </p:to>
                                    </p:set>
                                    <p:animEffect transition="in" filter="fade">
                                      <p:cBhvr>
                                        <p:cTn id="1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Comments</a:t>
            </a:r>
            <a:endParaRPr lang="nl-BE" dirty="0"/>
          </a:p>
        </p:txBody>
      </p:sp>
      <p:sp>
        <p:nvSpPr>
          <p:cNvPr id="3" name="Content Placeholder 2"/>
          <p:cNvSpPr>
            <a:spLocks noGrp="1"/>
          </p:cNvSpPr>
          <p:nvPr>
            <p:ph idx="1"/>
          </p:nvPr>
        </p:nvSpPr>
        <p:spPr/>
        <p:txBody>
          <a:bodyPr/>
          <a:lstStyle/>
          <a:p>
            <a:pPr lvl="0"/>
            <a:r>
              <a:rPr lang="nl-BE" dirty="0" smtClean="0"/>
              <a:t>Maar wat met API specificatie</a:t>
            </a:r>
            <a:r>
              <a:rPr lang="nl-BE" baseline="0" dirty="0" smtClean="0"/>
              <a:t> ?</a:t>
            </a:r>
          </a:p>
        </p:txBody>
      </p:sp>
    </p:spTree>
    <p:extLst>
      <p:ext uri="{BB962C8B-B14F-4D97-AF65-F5344CB8AC3E}">
        <p14:creationId xmlns:p14="http://schemas.microsoft.com/office/powerpoint/2010/main" val="4061599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47994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Functies</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65044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SOLID Principles</a:t>
            </a:r>
            <a:endParaRPr lang="nl-B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6348077"/>
              </p:ext>
            </p:extLst>
          </p:nvPr>
        </p:nvGraphicFramePr>
        <p:xfrm>
          <a:off x="457200" y="1600200"/>
          <a:ext cx="8229600" cy="4953000"/>
        </p:xfrm>
        <a:graphic>
          <a:graphicData uri="http://schemas.openxmlformats.org/drawingml/2006/table">
            <a:tbl>
              <a:tblPr firstRow="1" bandRow="1"/>
              <a:tblGrid>
                <a:gridCol w="658416"/>
                <a:gridCol w="2520280"/>
                <a:gridCol w="5050904"/>
              </a:tblGrid>
              <a:tr h="370840">
                <a:tc>
                  <a:txBody>
                    <a:bodyPr/>
                    <a:lstStyle/>
                    <a:p>
                      <a:r>
                        <a:rPr lang="nl-BE" dirty="0" smtClean="0"/>
                        <a:t>S</a:t>
                      </a:r>
                      <a:endParaRPr lang="nl-BE" dirty="0"/>
                    </a:p>
                  </a:txBody>
                  <a:tcPr/>
                </a:tc>
                <a:tc>
                  <a:txBody>
                    <a:bodyPr/>
                    <a:lstStyle/>
                    <a:p>
                      <a:r>
                        <a:rPr lang="nl-BE" dirty="0" smtClean="0"/>
                        <a:t>Single Responsibilty</a:t>
                      </a:r>
                      <a:endParaRPr lang="nl-BE" dirty="0"/>
                    </a:p>
                  </a:txBody>
                  <a:tcPr/>
                </a:tc>
                <a:tc>
                  <a:txBody>
                    <a:bodyPr/>
                    <a:lstStyle/>
                    <a:p>
                      <a:r>
                        <a:rPr lang="nl-BE" dirty="0" smtClean="0"/>
                        <a:t>Een klasse /functie</a:t>
                      </a:r>
                      <a:r>
                        <a:rPr lang="nl-BE" baseline="0" dirty="0" smtClean="0"/>
                        <a:t> doet maar 1 ding</a:t>
                      </a:r>
                      <a:endParaRPr lang="nl-BE" dirty="0"/>
                    </a:p>
                  </a:txBody>
                  <a:tcPr/>
                </a:tc>
              </a:tr>
              <a:tr h="370840">
                <a:tc>
                  <a:txBody>
                    <a:bodyPr/>
                    <a:lstStyle/>
                    <a:p>
                      <a:r>
                        <a:rPr lang="nl-BE" dirty="0" smtClean="0"/>
                        <a:t>O</a:t>
                      </a:r>
                      <a:endParaRPr lang="nl-BE" dirty="0"/>
                    </a:p>
                  </a:txBody>
                  <a:tcPr/>
                </a:tc>
                <a:tc>
                  <a:txBody>
                    <a:bodyPr/>
                    <a:lstStyle/>
                    <a:p>
                      <a:r>
                        <a:rPr lang="nl-BE" dirty="0" smtClean="0"/>
                        <a:t>Open</a:t>
                      </a:r>
                      <a:r>
                        <a:rPr lang="nl-BE" baseline="0" dirty="0" smtClean="0"/>
                        <a:t> – Closed</a:t>
                      </a:r>
                      <a:endParaRPr lang="nl-BE" dirty="0"/>
                    </a:p>
                  </a:txBody>
                  <a:tcPr/>
                </a:tc>
                <a:tc>
                  <a:txBody>
                    <a:bodyPr/>
                    <a:lstStyle/>
                    <a:p>
                      <a:r>
                        <a:rPr lang="nl-BE" dirty="0" smtClean="0"/>
                        <a:t>Een klasse / functie</a:t>
                      </a:r>
                      <a:r>
                        <a:rPr lang="nl-BE" baseline="0" dirty="0" smtClean="0"/>
                        <a:t> is Open voor Extensies, Closed voor Verandering</a:t>
                      </a:r>
                      <a:endParaRPr lang="nl-BE" dirty="0"/>
                    </a:p>
                  </a:txBody>
                  <a:tcPr/>
                </a:tc>
              </a:tr>
              <a:tr h="370840">
                <a:tc>
                  <a:txBody>
                    <a:bodyPr/>
                    <a:lstStyle/>
                    <a:p>
                      <a:r>
                        <a:rPr lang="nl-BE" dirty="0" smtClean="0"/>
                        <a:t>L</a:t>
                      </a:r>
                      <a:endParaRPr lang="nl-BE" dirty="0"/>
                    </a:p>
                  </a:txBody>
                  <a:tcPr/>
                </a:tc>
                <a:tc>
                  <a:txBody>
                    <a:bodyPr/>
                    <a:lstStyle/>
                    <a:p>
                      <a:r>
                        <a:rPr lang="nl-BE" dirty="0" smtClean="0"/>
                        <a:t>Liskov substitution</a:t>
                      </a:r>
                      <a:endParaRPr lang="nl-BE" dirty="0"/>
                    </a:p>
                  </a:txBody>
                  <a:tcPr/>
                </a:tc>
                <a:tc>
                  <a:txBody>
                    <a:bodyPr/>
                    <a:lstStyle/>
                    <a:p>
                      <a:r>
                        <a:rPr lang="nl-BE" dirty="0" smtClean="0"/>
                        <a:t>Een</a:t>
                      </a:r>
                      <a:r>
                        <a:rPr lang="nl-BE" baseline="0" dirty="0" smtClean="0"/>
                        <a:t> derived klasse  moet vervangbaar zijn door de superklasse</a:t>
                      </a:r>
                      <a:endParaRPr lang="nl-BE" dirty="0"/>
                    </a:p>
                  </a:txBody>
                  <a:tcPr/>
                </a:tc>
              </a:tr>
              <a:tr h="370840">
                <a:tc>
                  <a:txBody>
                    <a:bodyPr/>
                    <a:lstStyle/>
                    <a:p>
                      <a:r>
                        <a:rPr lang="nl-BE" dirty="0" smtClean="0"/>
                        <a:t>I</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Interface segregation</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Liever vele interfaces</a:t>
                      </a:r>
                      <a:r>
                        <a:rPr lang="nl-BE" baseline="0" dirty="0" smtClean="0"/>
                        <a:t> met weinig functionaliteit dan 1 grote.</a:t>
                      </a:r>
                      <a:endParaRPr lang="nl-BE" dirty="0"/>
                    </a:p>
                  </a:txBody>
                  <a:tcPr>
                    <a:lnB w="12700" cap="flat" cmpd="sng" algn="ctr">
                      <a:solidFill>
                        <a:schemeClr val="tx1"/>
                      </a:solidFill>
                      <a:prstDash val="solid"/>
                      <a:round/>
                      <a:headEnd type="none" w="med" len="med"/>
                      <a:tailEnd type="none" w="med" len="med"/>
                    </a:lnB>
                  </a:tcPr>
                </a:tc>
              </a:tr>
              <a:tr h="370840">
                <a:tc>
                  <a:txBody>
                    <a:bodyPr/>
                    <a:lstStyle/>
                    <a:p>
                      <a:r>
                        <a:rPr lang="nl-BE" dirty="0" smtClean="0"/>
                        <a:t>D</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Dependency</a:t>
                      </a:r>
                      <a:r>
                        <a:rPr lang="nl-BE" baseline="0" dirty="0" smtClean="0"/>
                        <a:t> Injection</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Objecten </a:t>
                      </a:r>
                      <a:r>
                        <a:rPr lang="nl-BE" baseline="0" dirty="0" smtClean="0"/>
                        <a:t>van een hoger level mogen niet afhankelijk zijn van objecten van een lager level</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3">
                  <a:txBody>
                    <a:bodyPr/>
                    <a:lstStyle/>
                    <a:p>
                      <a:endParaRPr lang="nl-BE"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BE" dirty="0"/>
                    </a:p>
                  </a:txBody>
                  <a:tcPr/>
                </a:tc>
                <a:tc hMerge="1">
                  <a:txBody>
                    <a:bodyPr/>
                    <a:lstStyle/>
                    <a:p>
                      <a:endParaRPr lang="nl-BE" dirty="0"/>
                    </a:p>
                  </a:txBody>
                  <a:tcPr/>
                </a:tc>
              </a:tr>
              <a:tr h="370840">
                <a:tc gridSpan="3">
                  <a:txBody>
                    <a:bodyPr/>
                    <a:lstStyle/>
                    <a:p>
                      <a:r>
                        <a:rPr lang="nl-BE" dirty="0" smtClean="0"/>
                        <a:t>Andere</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nl-BE" dirty="0"/>
                    </a:p>
                  </a:txBody>
                  <a:tcPr/>
                </a:tc>
                <a:tc hMerge="1">
                  <a:txBody>
                    <a:bodyPr/>
                    <a:lstStyle/>
                    <a:p>
                      <a:endParaRPr lang="nl-BE" dirty="0"/>
                    </a:p>
                  </a:txBody>
                  <a:tcPr/>
                </a:tc>
              </a:tr>
              <a:tr h="370840">
                <a:tc gridSpan="2">
                  <a:txBody>
                    <a:bodyPr/>
                    <a:lstStyle/>
                    <a:p>
                      <a:r>
                        <a:rPr lang="nl-BE" dirty="0" smtClean="0"/>
                        <a:t>Don’ Repeat Yourself</a:t>
                      </a:r>
                      <a:r>
                        <a:rPr lang="nl-BE" baseline="0" dirty="0" smtClean="0"/>
                        <a:t> (DRY)</a:t>
                      </a:r>
                      <a:endParaRPr lang="nl-BE" dirty="0"/>
                    </a:p>
                  </a:txBody>
                  <a:tcPr>
                    <a:lnT w="12700" cap="flat" cmpd="sng" algn="ctr">
                      <a:solidFill>
                        <a:schemeClr val="tx1"/>
                      </a:solidFill>
                      <a:prstDash val="solid"/>
                      <a:round/>
                      <a:headEnd type="none" w="med" len="med"/>
                      <a:tailEnd type="none" w="med" len="med"/>
                    </a:lnT>
                  </a:tcPr>
                </a:tc>
                <a:tc hMerge="1">
                  <a:txBody>
                    <a:bodyPr/>
                    <a:lstStyle/>
                    <a:p>
                      <a:endParaRPr lang="nl-BE" dirty="0"/>
                    </a:p>
                  </a:txBody>
                  <a:tcPr/>
                </a:tc>
                <a:tc>
                  <a:txBody>
                    <a:bodyPr/>
                    <a:lstStyle/>
                    <a:p>
                      <a:r>
                        <a:rPr lang="nl-BE" dirty="0" smtClean="0"/>
                        <a:t>Liefst</a:t>
                      </a:r>
                      <a:r>
                        <a:rPr lang="nl-BE" baseline="0" dirty="0" smtClean="0"/>
                        <a:t> vanaf de 2</a:t>
                      </a:r>
                      <a:r>
                        <a:rPr lang="nl-BE" baseline="30000" dirty="0" smtClean="0"/>
                        <a:t>e</a:t>
                      </a:r>
                      <a:r>
                        <a:rPr lang="nl-BE" baseline="0" dirty="0" smtClean="0"/>
                        <a:t> keer, maar zeker vanaf de 3</a:t>
                      </a:r>
                      <a:r>
                        <a:rPr lang="nl-BE" baseline="30000" dirty="0" smtClean="0"/>
                        <a:t>e</a:t>
                      </a:r>
                      <a:r>
                        <a:rPr lang="nl-BE" baseline="0" dirty="0" smtClean="0"/>
                        <a:t> keer dat je dezelfde code schrijft : aparte functie / klasse</a:t>
                      </a:r>
                      <a:endParaRPr lang="nl-BE" dirty="0"/>
                    </a:p>
                  </a:txBody>
                  <a:tcPr>
                    <a:lnT w="12700" cap="flat" cmpd="sng" algn="ctr">
                      <a:solidFill>
                        <a:schemeClr val="tx1"/>
                      </a:solidFill>
                      <a:prstDash val="solid"/>
                      <a:round/>
                      <a:headEnd type="none" w="med" len="med"/>
                      <a:tailEnd type="none" w="med" len="med"/>
                    </a:lnT>
                  </a:tcPr>
                </a:tc>
              </a:tr>
              <a:tr h="370840">
                <a:tc gridSpan="2">
                  <a:txBody>
                    <a:bodyPr/>
                    <a:lstStyle/>
                    <a:p>
                      <a:r>
                        <a:rPr lang="nl-BE" dirty="0" smtClean="0"/>
                        <a:t>Law of Demeter</a:t>
                      </a:r>
                      <a:endParaRPr lang="nl-BE" dirty="0"/>
                    </a:p>
                  </a:txBody>
                  <a:tcPr/>
                </a:tc>
                <a:tc hMerge="1">
                  <a:txBody>
                    <a:bodyPr/>
                    <a:lstStyle/>
                    <a:p>
                      <a:endParaRPr lang="nl-BE" dirty="0"/>
                    </a:p>
                  </a:txBody>
                  <a:tcPr/>
                </a:tc>
                <a:tc>
                  <a:txBody>
                    <a:bodyPr/>
                    <a:lstStyle/>
                    <a:p>
                      <a:r>
                        <a:rPr lang="nl-BE" dirty="0" smtClean="0"/>
                        <a:t>Een object</a:t>
                      </a:r>
                      <a:r>
                        <a:rPr lang="nl-BE" baseline="0" dirty="0" smtClean="0"/>
                        <a:t> /  method kent enkel de properties van het object waarmee ze direct in aanraking komen</a:t>
                      </a:r>
                      <a:endParaRPr lang="nl-BE" dirty="0"/>
                    </a:p>
                  </a:txBody>
                  <a:tcPr/>
                </a:tc>
              </a:tr>
            </a:tbl>
          </a:graphicData>
        </a:graphic>
      </p:graphicFrame>
    </p:spTree>
    <p:extLst>
      <p:ext uri="{BB962C8B-B14F-4D97-AF65-F5344CB8AC3E}">
        <p14:creationId xmlns:p14="http://schemas.microsoft.com/office/powerpoint/2010/main" val="1719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Unit Testing &amp; DI</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18822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ReSharper :</a:t>
            </a:r>
            <a:r>
              <a:rPr lang="nl-BE" baseline="0" dirty="0" smtClean="0"/>
              <a:t> Opgelet !</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250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solidFill>
                  <a:schemeClr val="bg2"/>
                </a:solidFill>
              </a:rPr>
              <a:t>Tips</a:t>
            </a:r>
            <a:r>
              <a:rPr lang="nl-BE" baseline="0" dirty="0" smtClean="0">
                <a:solidFill>
                  <a:schemeClr val="bg2"/>
                </a:solidFill>
              </a:rPr>
              <a:t> &amp; tricks</a:t>
            </a:r>
          </a:p>
          <a:p>
            <a:r>
              <a:rPr lang="nl-BE" baseline="0" dirty="0" smtClean="0"/>
              <a:t>Hoe toepassen ?</a:t>
            </a:r>
            <a:endParaRPr lang="nl-BE" dirty="0"/>
          </a:p>
        </p:txBody>
      </p:sp>
    </p:spTree>
    <p:extLst>
      <p:ext uri="{BB962C8B-B14F-4D97-AF65-F5344CB8AC3E}">
        <p14:creationId xmlns:p14="http://schemas.microsoft.com/office/powerpoint/2010/main" val="114621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Alles hangt met</a:t>
            </a:r>
            <a:r>
              <a:rPr lang="nl-BE" baseline="0" dirty="0" smtClean="0"/>
              <a:t> alles samen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4250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Boyscout</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7833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t>Tips</a:t>
            </a:r>
            <a:r>
              <a:rPr lang="nl-BE" baseline="0" dirty="0" smtClean="0"/>
              <a:t> &amp; tricks</a:t>
            </a:r>
          </a:p>
          <a:p>
            <a:r>
              <a:rPr lang="nl-BE" baseline="0" dirty="0" smtClean="0"/>
              <a:t>Hoe toepassen ?</a:t>
            </a:r>
            <a:endParaRPr lang="nl-BE" dirty="0"/>
          </a:p>
        </p:txBody>
      </p:sp>
    </p:spTree>
    <p:extLst>
      <p:ext uri="{BB962C8B-B14F-4D97-AF65-F5344CB8AC3E}">
        <p14:creationId xmlns:p14="http://schemas.microsoft.com/office/powerpoint/2010/main" val="73134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Make It</a:t>
            </a:r>
            <a:r>
              <a:rPr lang="nl-BE" baseline="0" dirty="0" smtClean="0"/>
              <a:t> Work ?</a:t>
            </a:r>
            <a:endParaRPr lang="nl-BE" dirty="0"/>
          </a:p>
        </p:txBody>
      </p:sp>
      <p:sp>
        <p:nvSpPr>
          <p:cNvPr id="3" name="Content Placeholder 2"/>
          <p:cNvSpPr>
            <a:spLocks noGrp="1"/>
          </p:cNvSpPr>
          <p:nvPr>
            <p:ph idx="1"/>
          </p:nvPr>
        </p:nvSpPr>
        <p:spPr/>
        <p:txBody>
          <a:bodyPr/>
          <a:lstStyle/>
          <a:p>
            <a:r>
              <a:rPr lang="nl-BE" dirty="0" smtClean="0"/>
              <a:t>Make It Work</a:t>
            </a:r>
          </a:p>
          <a:p>
            <a:r>
              <a:rPr lang="nl-BE" dirty="0" smtClean="0"/>
              <a:t>Make It Clean</a:t>
            </a:r>
          </a:p>
          <a:p>
            <a:r>
              <a:rPr lang="nl-BE" dirty="0" smtClean="0"/>
              <a:t>Make It Tested</a:t>
            </a:r>
            <a:endParaRPr lang="nl-BE" dirty="0"/>
          </a:p>
        </p:txBody>
      </p:sp>
    </p:spTree>
    <p:extLst>
      <p:ext uri="{BB962C8B-B14F-4D97-AF65-F5344CB8AC3E}">
        <p14:creationId xmlns:p14="http://schemas.microsoft.com/office/powerpoint/2010/main" val="407139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solidFill>
                  <a:schemeClr val="bg2"/>
                </a:solidFill>
              </a:rPr>
              <a:t>Tips</a:t>
            </a:r>
            <a:r>
              <a:rPr lang="nl-BE" baseline="0" dirty="0" smtClean="0">
                <a:solidFill>
                  <a:schemeClr val="bg2"/>
                </a:solidFill>
              </a:rPr>
              <a:t> &amp; tricks</a:t>
            </a:r>
          </a:p>
          <a:p>
            <a:r>
              <a:rPr lang="nl-BE" baseline="0" dirty="0" smtClean="0">
                <a:solidFill>
                  <a:schemeClr val="bg2"/>
                </a:solidFill>
              </a:rPr>
              <a:t>Hoe toepassen ?</a:t>
            </a:r>
            <a:endParaRPr lang="nl-BE" dirty="0">
              <a:solidFill>
                <a:schemeClr val="bg2"/>
              </a:solidFill>
            </a:endParaRPr>
          </a:p>
        </p:txBody>
      </p:sp>
    </p:spTree>
    <p:extLst>
      <p:ext uri="{BB962C8B-B14F-4D97-AF65-F5344CB8AC3E}">
        <p14:creationId xmlns:p14="http://schemas.microsoft.com/office/powerpoint/2010/main" val="367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is Clean Code ?</a:t>
            </a:r>
            <a:endParaRPr lang="nl-BE" dirty="0"/>
          </a:p>
        </p:txBody>
      </p:sp>
      <p:sp>
        <p:nvSpPr>
          <p:cNvPr id="3" name="Content Placeholder 2"/>
          <p:cNvSpPr>
            <a:spLocks noGrp="1"/>
          </p:cNvSpPr>
          <p:nvPr>
            <p:ph idx="1"/>
          </p:nvPr>
        </p:nvSpPr>
        <p:spPr/>
        <p:txBody>
          <a:bodyPr/>
          <a:lstStyle/>
          <a:p>
            <a:pPr marL="0" indent="0">
              <a:buNone/>
            </a:pPr>
            <a:endParaRPr lang="nl-BE" dirty="0"/>
          </a:p>
        </p:txBody>
      </p:sp>
    </p:spTree>
    <p:extLst>
      <p:ext uri="{BB962C8B-B14F-4D97-AF65-F5344CB8AC3E}">
        <p14:creationId xmlns:p14="http://schemas.microsoft.com/office/powerpoint/2010/main" val="350846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Waarom schrijven wij</a:t>
            </a:r>
            <a:r>
              <a:rPr lang="nl-BE" baseline="0" dirty="0" smtClean="0"/>
              <a:t> code ?</a:t>
            </a:r>
            <a:endParaRPr lang="nl-BE" dirty="0"/>
          </a:p>
        </p:txBody>
      </p:sp>
      <p:sp>
        <p:nvSpPr>
          <p:cNvPr id="3" name="Content Placeholder 2"/>
          <p:cNvSpPr>
            <a:spLocks noGrp="1"/>
          </p:cNvSpPr>
          <p:nvPr>
            <p:ph idx="1"/>
          </p:nvPr>
        </p:nvSpPr>
        <p:spPr/>
        <p:txBody>
          <a:bodyPr/>
          <a:lstStyle/>
          <a:p>
            <a:r>
              <a:rPr lang="nl-BE" dirty="0" smtClean="0"/>
              <a:t>Leveren van functionaliteit.</a:t>
            </a:r>
          </a:p>
          <a:p>
            <a:r>
              <a:rPr lang="nl-BE" dirty="0" smtClean="0"/>
              <a:t>Wie voert functionaliteit uit ?</a:t>
            </a:r>
          </a:p>
          <a:p>
            <a:r>
              <a:rPr lang="nl-BE" dirty="0" smtClean="0"/>
              <a:t>Computers begrijpen enkel binaire code !</a:t>
            </a:r>
            <a:endParaRPr lang="nl-BE" dirty="0"/>
          </a:p>
        </p:txBody>
      </p:sp>
    </p:spTree>
    <p:extLst>
      <p:ext uri="{BB962C8B-B14F-4D97-AF65-F5344CB8AC3E}">
        <p14:creationId xmlns:p14="http://schemas.microsoft.com/office/powerpoint/2010/main" val="10676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Waarom schrijven wij code</a:t>
            </a:r>
            <a:r>
              <a:rPr lang="nl-BE" baseline="0" dirty="0" smtClean="0"/>
              <a:t> in C# ?</a:t>
            </a:r>
            <a:endParaRPr lang="nl-BE" dirty="0"/>
          </a:p>
        </p:txBody>
      </p:sp>
      <p:sp>
        <p:nvSpPr>
          <p:cNvPr id="3" name="Content Placeholder 2"/>
          <p:cNvSpPr>
            <a:spLocks noGrp="1"/>
          </p:cNvSpPr>
          <p:nvPr>
            <p:ph idx="1"/>
          </p:nvPr>
        </p:nvSpPr>
        <p:spPr/>
        <p:txBody>
          <a:bodyPr/>
          <a:lstStyle/>
          <a:p>
            <a:pPr marL="0" lvl="0" indent="0">
              <a:buNone/>
            </a:pPr>
            <a:r>
              <a:rPr lang="nl-BE" baseline="0" dirty="0" smtClean="0"/>
              <a:t> of C++, of COBOL, of JavaScript, of...</a:t>
            </a:r>
          </a:p>
          <a:p>
            <a:pPr marL="0" lvl="0" indent="0">
              <a:buNone/>
            </a:pPr>
            <a:endParaRPr lang="nl-BE" dirty="0"/>
          </a:p>
          <a:p>
            <a:r>
              <a:rPr lang="nl-BE" baseline="0" dirty="0" smtClean="0"/>
              <a:t>Wat is</a:t>
            </a:r>
            <a:r>
              <a:rPr lang="nl-BE" dirty="0" smtClean="0"/>
              <a:t> de consequentie ?</a:t>
            </a:r>
          </a:p>
          <a:p>
            <a:r>
              <a:rPr lang="nl-BE" dirty="0" smtClean="0"/>
              <a:t>Bewijs uit het ongerijmde : </a:t>
            </a:r>
            <a:r>
              <a:rPr lang="nl-BE" b="1" dirty="0" smtClean="0">
                <a:solidFill>
                  <a:srgbClr val="FF0000"/>
                </a:solidFill>
              </a:rPr>
              <a:t>FECHER !!!</a:t>
            </a:r>
            <a:endParaRPr lang="nl-BE" b="1" baseline="0" dirty="0" smtClean="0">
              <a:solidFill>
                <a:srgbClr val="FF0000"/>
              </a:solidFill>
            </a:endParaRPr>
          </a:p>
        </p:txBody>
      </p:sp>
    </p:spTree>
    <p:extLst>
      <p:ext uri="{BB962C8B-B14F-4D97-AF65-F5344CB8AC3E}">
        <p14:creationId xmlns:p14="http://schemas.microsoft.com/office/powerpoint/2010/main" val="20228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Disclaimer</a:t>
            </a:r>
            <a:endParaRPr lang="nl-BE" dirty="0"/>
          </a:p>
        </p:txBody>
      </p:sp>
      <p:pic>
        <p:nvPicPr>
          <p:cNvPr id="3074" name="Picture 2" descr="http://sabbelaar.be/assets/Uploads/thomas-van-aquin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215" y="1410220"/>
            <a:ext cx="2507456" cy="3203972"/>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p:cNvSpPr/>
          <p:nvPr/>
        </p:nvSpPr>
        <p:spPr>
          <a:xfrm rot="18715092">
            <a:off x="3305352" y="173531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050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boek “Clean Code”</a:t>
            </a:r>
            <a:endParaRPr lang="nl-BE" dirty="0"/>
          </a:p>
        </p:txBody>
      </p:sp>
      <p:sp>
        <p:nvSpPr>
          <p:cNvPr id="4" name="AutoShape 2" descr="data:image/jpeg;base64,/9j/4AAQSkZJRgABAQAAAQABAAD/2wBDAAoHBwgHBgoICAgLCgoLDhgQDg0NDh0VFhEYIx8lJCIfIiEmKzcvJik0KSEiMEExNDk7Pj4+JS5ESUM8SDc9Pjv/2wBDAQoLCw4NDhwQEBw7KCIoOzs7Ozs7Ozs7Ozs7Ozs7Ozs7Ozs7Ozs7Ozs7Ozs7Ozs7Ozs7Ozs7Ozs7Ozs7Ozs7Ozv/wAARCAFXAQQDASIAAhEBAxEB/8QAHAAAAQUBAQEAAAAAAAAAAAAAAAECAwQFBgcI/8QAVxAAAQMCAwMGCQULCQcCBwAAAQACAwQRBRIhBjFBBxNRYXGyFBYiNlV0gdHSMjWRk5QVFyNCRVSDoaOksSUzRFJTc4SSwSQmNDd1hZVkZUNigsLh8PH/xAAaAQEBAQEBAQEAAAAAAAAAAAAAAQIDBAUG/8QAKhEBAQEAAgEDBAEEAgMAAAAAAAECAxESEzFBBCEyUUIFFFKRgaEVIiT/2gAMAwEAAhEDEQA/AMjaTGcTp8bq44cRqo2NmcGtbM4AC/AXWHJtBjQ/K9cOypf71d2r+f6z+/f/ABKwJTqoL7dpcZabOxeuP+Jf71I3aTGD+Vq37S/3rFd8pF0G2dpMX1/leu9lQ/3qM7R43wxeut6w/wB6ybpcxO9BqeMeNn8r132h/vSjaLGr/PFd9of71lg9aLlBq+MWMj8r1x/xL/ejxjxr0tXfaX+9ZQ1OqW410RWy3aPGMvzrWk+sP96Y7aXGb6YtW/aHe9ZINuKW/UiNQbR40T87V32h/vUjdosa9LVv2h3vWQ3epmjRdcQazdocY3nFKz693vT/ALv4sfypWfXu96yQnt3r15k/SVrsxvGD+VKw/p3e9PGN4ve33Sq/r3e9ZkZcFZieCfKF16+PjxfhjVsaUeNYqSL4jVfXO960KfEsScNa6pP6V3vWZTwNfYtNlqQxFoAsvq8P0+JO7I829r0dfXHfVzn9IVYZV1p/pM3+cqvBFe2i1KajMlhZOScefiPLrkv7QtqKsj/iZf8AOUjqisH9Jm/zlbUWEuLfk/qUVRhjmA6Lyzl4reuox5692JJWVg3VMw/+sqrLX1wvasnHZIVfqIC24ss+VmS+/XfZd9a48Y8vGV6/pZebkmO+vdUfW4oSScQqWj++d71TqMcxGK7WV9USOPPO960sQoayKrhp5IjHJLlLA/jfcqDcLxR9W2IRgPkDrZidA2xJ07V5OXefCazifd75xcc3c637Mx+P4xv+6dWP0zveoDtBjWpGKVp/Tu96t+C1vP0FMW5ZJ5crGudYBweW+ULaarJNXIwnJ5F2lhym1+tfN13fh18OL/L/AKWXbQYySS3FK0Do8Ifp+tMdtBjYGuK1w/xD/eq3hrg0izrHofYbra9O5RVVW6pLM1xlAABNwvPZe/ZdZxJ3L93qHJ7W1VdgM8tXUy1DxVOaHSvLiBlbpc9qFDyZeblR647uMQvPfdycdtTrj9Z/fv8A4lc/KNV0G1OuPVtv7d/8SsCYGwKqJMLw44ti9LQNkEZqZGx5iL5bnfZaVVshXMqxDR3mDo2PHOgQvu7NZmVx+UcpNhe4WTRV02GV8FdT5edgeHszC4uOlaUG1uJQthBbDM6AsdE6VpJa5pdldv3jNbXSwCiparZDEoXQ+DxioZLHE67XNBaXszeUL3aN+psNE2l2PxmqqOabFCy7soe+dgaTlzaG+vkkHS6fFtpikEjZYo6eOYsZHJK1hzSta0tAOvQeFioY9qK+OqhqA2MmGZ0rWvL3C5aGkElxNrAcVRFSYRG+mlq66sbS07JeZD2tMhe+1yABwA434jekwXBZscrJqanlY10cT5QX38q24DrNx9KjpsWfBSyUj6WCop5JOdEcmazHbrtIIO7Ten0mNTYfUyT0cMMDnxtj8m9hYtNxc7yW/rKIsO2XxDmqJ0OSaSsjMgia4BzLEaG9tSCCAOkJsOy+Lz0bqvwUshYwPLnuA8kkC9t51PQrkO22IQ1LqjwalLzIZG2a5uTVnkizgQ3yALdF73UDdqKrNMZKeF7ZYGQkaiwa8Pad++4QVarAsRo4X1EtHJ4Ox5Zz2U5TZxbfptcEKeTZ6qZFSZS2aarYJGQxNe52Ui972tw4HRLWbTVNZHOx8MY5+ExG19AZuduNenRWsL2vlwqkipqajZkBJlL5HOLrtLTl/qaOO7iB0WRVRmAYgxskktJLEyPMHOfG4C7RcjdvsFK7BcQjuHYfUNIZzhJjOjensVqXa2oqJGuMV8gmDc78xtI0N101sAFbqNs31UkrpaUvbLE5phdKDHmdqTly7r2IG8W3rviVGBkjtod/Uka1vT+pRgkp7SQvVlKmjGqsxMueCrRknqVuAi4uV7+KRy1WjSR2IIWtCNyzaV7bCxWnC7UL68nWXi5GnSxguGi6rCqJrgCQuZonjMF2OEvaYwF8f67epn7OPFJrkkrSZC1otZRVNKyRh0VlNeQGlfCzqy9vq6xm5cditKIybBc3VR6rrsakF3Lk6p+pX6X6S3WZ2+RLc6+yjVSzzPbJJNI97QA1znEkW3WKxal0zQ5gkeGneAdD/wDth9C1ppLBY9XKS4r282M+H3j2cdqvJieJNaGjEKkNDs4HOu0de99++6oVU89XLztTO+Z9rZpHFx+kqSV5uqziV8Tlkns9eUZamFqcSU0krxadHp/JkLbOVHrbu4xCOTPXZyo9bd3GIXj17qxse2inpsXqoY6DDiGTObmfSMc42O8k7yseXa2vDbilw1tv/QRfCnbSC+O11/ziTvFYM+jSojVftjigbcQ4cP8At8PwqPxzxX+zw/8A8fB8CxHOBZZRoOg8c8V/ssP/APHwfAlG2OJHfT4ae3D4fhXPgpQUHQeOGIcaTCz/ANvh+FA2urONBhR/7fF7lgXShBveNtTxwzCD20EfuS+Nc3HCcHP+BYsA6IQb/jXJ6Gwf7E1HjU70Jg32Me9YKEG941H0Jg/2X/8AKU7Vm/zJhH2Y/EsBIr3R0HjV/wCx4R9nPxI8a/8A2PCfqHfEufQr5a/Y6EbWAfkLCvqXfEnt2vsfmPCx2RP+Jc3dG9X1Nz5OnUN2zkDtMGwz6t/xKQbd1LTphOG+xj/iXJ3KXMVv1uX/ACv+2fGfp1zeUSuZ8nDMPH6N/wASsQ8quNQ/zdHQN7I3fEuIKLrN5N696nhn9O++/DtEP6PQ/VO+JNPK/tE/Qw0H1TviXBXRdc2uo7SXlOxeb5dFh7u2J3xKs7lBrn6uwzDT+id8S5RF11nLyT21WfDP6dQduqpw1wnDD+id8SidtjI75WDYUf0LviXOICetyX31f9teMdB42X34JhP1DviSHalp/IWE/UO+JYFrHVHFZ89X5VvHahp/IWEfUO+JA2nZ6Bwj6h3xLASqeVHsOwFc3EMCmmbR09KBUubkp2lrT5LddSddf1IVPku82qj1x3cYhZVye0R/l2u9Yk7xWBVaRlb+0fz7XesSd4rAqtWFEUroQhAqLpEoQKlvZJYpbFAXS3VpuFYjJT+EMoKl0OXNzjYnFtum9rKogW6EiECpLoQgEqRCBUISIC6EIsgEISFAqRCLIBJxUraeZ7M7IXub0hpIUSoVAKSyFAqLpqW6Bb2S3um70tkHq3Jcb7NVHrju4xCOS7zaqPXHdxiEVyW0fz7XesSd4rBqf5sre2i+fa71iTvFYFV/NlEU0JEIFW7shs1UbU42yhiJZE0Z5pQL5GdPbwCwl7ByJwRjDcTqABndKxl+oAn/AFRY3p4titgKOFtRBAyRw8kuj52aS3Hq7dAua2u202PxjZirioqWN1e4NbFzlLlc25F3B3UL8Vx3KJWzVu3GJGUm0MvNMHQ1ug/hdcyN6J7vf8A05JY7ejZf4OXgevBe94B/ykj/AOmy/wAHLk+SfZOlrIZsdr4WTCOTJTseLgOFiXW9ot7VT5eaSUtQxglfBI1h3OLSAfaoeC97wbbJm0ONS4NU4FLDSva4RyTMJbIBwIIsLi6872mwii2N5QoHOpmzYc57KgQubmGQmzm2O+1jb2IONbTTvYXsikc0b3BpIUZBXu+DbbVWLVkMVFsnWsw6RwYKkts1oPG1rWHUVzPK9s5RUfgmM0kLYXzyGOZrGgBxtcOt06HtQeXZSlMbw0OLTlPGy+gqaiwibYGgmxaCM0tPSRTyXb/VaDr07t3FPwHHMA24wupp4KO9PF+Dkp54miwO4gC491kHzxuVrDcPqcWxCCgpIy+ed4Ywf69is7R4X9xtoa7Dhq2nmc1p6W30/VZdbyOU7JtrZpXi7oKV7mdRJaP4EqDs8P2H2T2QwvwvGjBPI3WSeq1bfoa3j+sqhi20HJzW4RWsp4KF9SyB5haaUxZnW0AdYcbcVz3LHiM0+00FASRBTU7XNbf8ZxJJ+iw9i88VAUpY4AEg2PUvWeS3Y7D34T4w4nAyZznO5hsou1jWmxdbpuD2WW/g22+z+1+Jz4H4BmYWnm+fY0tmaN+nDpQeCpQ1ztzSbdAXebTbAspNvaPCaG8dJiTg6InXmxfyx12tf2hei4riezvJzg9PCKOzZTlZHE0F8lt7nE2v1nrUFbky/wCXMQ/vu8V4RL/OO7V9KYJV4bX7OeHYTGIqWoa+QMDcuVxvmBA0BvdeV8l+yNJj2I1OI4jEJqakcA2Jw8l7zrr0gDh1hUefOaflBrg3hdNXu9Btvg2L7Qv2b+5FqVxdFHI9jTG8jhltoDbReacpGzUOzW0pipBlpapgmiZ/U1sW/SPoIQckkS7kbzfcoC5tZF0XRdUer8lnmzUeuO7jEI5LPNmo9cd3GIUVyW0Pz9X+syd4rCqh5BW9tD8/V/rEneKw6j5JVRnlASpAoFXpvI1jkFNX1mETuDHVQEkJPFw3j6D+peZJ8M0kErZYnuY9hDmuabEHpCD1jlG5PMRxHFn4zg8QqOfA56AEBwcBa4vvvYda4Gu2O2gwzDZMQrsMlp6eNwa58hAsSbDS9966TC+WHHaKnbDWQU9dkFhI+7XntI0P0KDaLlSxDaHCJsMdh9NBDPbMQXOcLEHT2hUejbP/APKWP/psv8HKpyR1kU+x7qdjm87TzvD28RfUHs3/AELgaHlNxGh2YGBMoaZ0QgdBzji7NZwOu/rWFs9tNiWzNd4Xh8oBcLSRuF2yDoIQes1W3G1NHVvpn7FTyOY4gPjkc5rusEMssfDa3x15S4PuxhQo3YdSuvSyOzXcDcXuB/WvbqVVvLZXCKxwanMn9bnXW+i3+q5GTbLEjta7aWJsUNU5wJYxvkEZQ2xB6QEHrO02P7R0e09BhGDYdenlyF85iLgQTY67gAOlUeWXzZo/Wx3SuerOWfEpqIxUuGQU05FjMZC+3WG2/jdYm1XKHV7VYVFQVFDDCI5RJnY4kkgEce1B6XX/APJ4/wDS2d0LneRP8r/ov/uXOzcpdbPsodnzh8AjNMKfnQ45rAWvbp0VDY7bWp2PNVzNHHUeEhuYSOIta/R2oDlG8/cV/vG90K5yW4xBhO2Ebah4jjq4zBmduDiQW/SQB7Vz2P4xJj+N1OKSRNifUOBLGm4FgB/os8Xa64NiNbhB7LyobE1uOSQ4vhcQmnij5uWEfKe0EkEdJFz+peYv2S2hhglqJcHqo4oWl8j5Iy0NA3nVdNgXK3jGF0zKatp2YhGwWa57y2S3W7W/tCuYzywSYlhtRQw4KyJtRE6NzpJy/RwsdAAg7DYGVmJ8msNNA5okEUsDgD8lxLrfqIK4Pk42dxSDbqN9RRzQNos5mL2EAEtIAv13WDsttlieylQ99GWyQS/zkEnyXdfUetdhVctdQ6ly0mDRxTEfLkmL2j2Bo/ig6DafFqaPlO2ZpHOGeDOXk7gZBlaO3T9ao8ruz+JYqzDqugppaoQh8cjImlzm3sQbDs/gvJ6/E63EsSkxGqqHyVMj85kJ1B4W6LcF3+Gcs9dS0DYK7DGVkzG2EzZizN1uFjc9lkHc7C4XVYTsJBS1sTop3Nke6NwsW3JsD7FicjdXE/BcQoxYSx1fOEdLXNAH62lc1TcsmKxCp8IoIJ+efdgzFoibYDKPov7Vx+A7SYhs5iv3Qw+QNebh8btWyN6CEHr+I7fYrhlfJSybF1b3NeWteyQkP6wQxeccom0s+0WLweE4VLhstLFzbopXXdrqCdBbQhdRHy3yCC0mBMdLb5Takhv0ZT/Fef7TY/LtNjcuKT08cEkjWtLY720FhvQZJ7bpEqRAJQ2xuRokQoPWOSzzaqbfnru4xCOSzzZqPXHdxiEVyW0Xz/X+sSd4rFnF2kLZ2i+f6/1iTvFY03ySiKAY4glrbgakjghrHOBIaSG6kgbl3GyTKCiwXm8SqRAMbmdAAYsxdGGlt7/ijO4G/wD8iz9nYqeip9pIMSjkfHFTBkjInhjyRMwaEg216ulFcuWubYlpAIuL8Ui9FZhVDiwwqWno3TUcGHt/ASXllsZ3i/kFm7W5OgCadncDgxanwk0QkFTWVcBndK7OxrCQwixtftGqqPP44nyZsjHOyjM7KL2HSUOY+N5Y9pa5psWkWIK9Bo8MioMIr302HjwaTBg8YgXOPOSOLS5u/LobiwFxlU2L4HRVmN1r8Sw7wCB1fG2KrMjh4TmccwuTl69B5O4oPNwnhjiwuDSWt3m2gXax7PU8nNPqsDdSVuWoMWHZ3jwjIG5DYnNvLhodcuiv0OC4d4NVUtVCKHn4qWSWkdIW2lzSWjzG5YHWadd2ZB5ynshkkY5zI3uawXcQ0kNHWt3B8KE0+Kc5hjqmrpG3joAXb84DrgHMQ0cAVr43FBhOy2IUdJBzWeugDxncXRkwlxYddcpuNf4oOJs4i9jYbykXd4PRUh2WGCuqIvDsVhfUNhLHF5cDeIB1rC+R28/joOzNFDQTyMw+UxwUMFRFiGd2WSRxZmHRpmItvGXVBwxa5ouWkA6JAvR6vB6TEMQkp6gPkEFTXvZH5TnSOaY7AhvlHQ3NtdFzsfMYVtpG7DsPqalkYDvBubcJASzysocL6EkgkcAg5tzS11nAg9B0StjeWOeGOLW73AaDtXaVOCOMs9VUU9fjNTzcDo6ecvbNGx5ffOBc6ZQBw8sHqWhDFh1BPQYK2ibUU0mJVDHB8rvLLWx5Q4A2cQXAbuHWUHnKO1drR7N4XiNC2pMT6OaYPo46fOfJrLktBvrbLYa8SpGbLYdJT1z46cugjE7IZmue92eGIFzjbyWtLunU5tLIOGQb9C7iLZ/BnVcsLaZ5dS0UEzml0knOukawk5WC9gCd3TcngqGGUtPFtRicOFsfJLFDIcPjqI/L5y4sMrhq4DNYEbwNEHLEOabOaR2oawvFm6ncGjeexdMymnnw7E67aKGtnqqWOMU4qHuafKcW631IBue0LoaPAaPBamjrDSAVMUk8MjQZA0ubCXhzS7UkEEXGnRuug82e1zHFr2lrhvBFiEi7uWhw7EpsFkkwtwbV0L3mZgle18vOPaOcLbuIFhcjXUcFXbguEUUMUNdh75Kh8dXJI6OpIDTCXENbobg5bE+1BxeqF3mHbLYdX4lDKKQtoqmKmLow573xvlvfLbh5JN3aDrVRmBYWMOhgdTvNVLh1VUmoEh0dE+SwDd1iGWPag48NJvYE2Fzbgm69HtXfR4ZQ4ZHPVx0L/A5cMlHNyufHK5zTHmDwRpqd7dCD0ptPs9h0te2kYyVtJWS0EnMh9y0SxSOIB6ju/wBUHBpFu7QYbDS0FFUsw6bDpZnysdBK4klrctn6i+tyOi7dFhKD1nkr82aj1x3cYhHJX5s1Hrju4xCK5HaL5/r/AFiTvFY03yT2LZ2h+f6/1iTvFY0/ySqjPJJ4nTrRc9J1QhQODnD8YjS2h4IzOvfMbpY4zJI1gLQXG13GwSWN7HgqFDn5cuY26LpXPeQAXkgbhfcmhKQgUySOcHl7i4Ws6+oTs5c1xc9xcTfpv1kpoboltoqhWySMk5xsjmv35gbH6UFzy0tLjYm514pQ3RODNNyvQYHvDmvD3Zm7jfULTOO1H3KOHxQU8DHta2SSNpD5ADcA623gE2AvbVZ+RLkToAmmDw8SvD2nMDmNwelBnn5/n+ek529+czHNftS5CkyJ0FFXUtmdM2olEjt7w85j7UwSSNLbPcMpzN13HpCdk03oLPJvfsToIZ53PzmZ5dmz3zG+bp7UNqJ2RujZNI1jzdzQ4gEpLEJC2wvdToOZU1EcolZPI2QCweHkEDt7Ex0r3Sc4XuMhNy4nW6MptoNyQhOlPlq6mckzVEshcACXvJuBuQ+qqXgZqiV2UWF3k2Frfw0UZaUeUAoHx1lVCGiKplYG3y5XkWvvt2qMzS6fhHaAga7gd6aRY2KRBLHV1EV+bnlZdoacryLgcOxN8Im/tX7iPlHcd49tyo7ouglfV1EtjJPI8huUZnk2HR2KahxSqw+uhq4n5nwuDmh5JGmg09qpoQSTTyzuDppXyECwL3E2HQmb1Yo6VtVzuaoih5uMvHOG2a3Adar3LSbKD1jks82aj1x3cYhHJb5s1Glv9sd3GIRXI7QfP9f6zJ3isafRp7FtbQfP1f6zJ3isWf5DuxEZ6XijigKgS/qTvJyAZfKvvugA7lekACcAlATg1WQJlB3JwZ2BPjbYjRSljS42BA3i610z2hDeFlK1jQ3yhrwsdyextjdSCO53LclTtDzdjYi6BH1KwI+pPEXUteLPkq831JMmu5XDFfgk5k2vlV8TyUzGLabkhaTvPYrjobbxYprotLqeC+Sm5ltyTL1K1zaaIgXWWble1bm7700sIVpwvvUThwWemu1dwtu1SNcWODgdRuUhbqmkWAPsss2KbVTyVNQ+aZ2Z7zdxta5UJBCms3Kb9KiIWaGpE5IQopEIQRpdAISI3oPWeSvzYqPXHdxiEclfmxUeuO7jEKK5LaD5/r/WZO8VjT/IK2Novn+v9Zk7xWNN8g9iqKKUBJ2p4CIAE8NIQGqRjC7cCbLUiBrbi9k9rOop7GHLpu6FM2PdousjNqNjd9wb20spmtLrZjeye2LXqViOAnctzP3c7UAiGbyb5eF1ZgYWX8gOuLeUL2U8dKSrkVLu0XaYc7tQZT9Smho872h3kgnUngtJlJbgp2UnUungxdsl1FZ7gCCAdCBvVymlbDhs9H4HFI+YgtkIu5vYr4pLjck8E10V9NPNgGkPQozSnoJXQmk6rqF1GL7rJ4LNsB1Md1lA6Eg7l0EtMXG5aAeKqyUh6FzuGptiujFtf/6o3R2cbiw6FrGJrQ8PiDy4WBP4p6VSfGQdVzuHSbUHRpjYnSPbGxt3ONgBxKtyMNrqBwINxpZc9YdJUE8L4JXxStLXsNnA8Cq5CsPFySSe1RuheIudI8km1+tcbG5UO7VI5xe4ucSXE3JJ3lKQmkLKhHBG5IVFCL2uBrdK4AOIa644GyQIPWeSvzZqPXHdxiEnJX5s1Hrju4xCiuR2h+f6/wBZk7xWPP8AJK2Nofn+v9Zk7xWPOfwZRFOyeAkDvJy5RvvfipGNutyIUN4KdjbN0vmPEFOigLhuVyKikO5pXbObWLVdjNysxxEnS6txYbLf5BV2HDJOLV1mXPVVGUdni7gbgG41VuGluNyuxYe4EeSrrKMjguucvPq1RiptFcjprcFajprcFZjp9dy7SOVqoyn6lO2nVxkHUpmwdS2z2oin6kvg3UtJtP1J/g3UnZ2yDTdSjdTdS2jTdSifT6bk+ydsN9KOhVZaXqW/JT9SrSU/UpYvbnZaXjZUJ6W2666WWnHEKjPT77DRYuXTOnNSwFpOipPZvXQ1FNpuWXPAQdy56y750ypGKBwJ46K9LHa6rPZYry6jvKqOCYVYe3qUJG9cbG4jKLpxFtCNU1ZaF0nX0IQoPWeSsk7MVF/zx3cYhHJX5sVHrru4xCiuQ2g84MQ9Zk7xWNUaxkLa2hP+8GIesyd4rFqf5soiqwXdqVfp2xgi+qz236FPG8sNwUsvw1nWZ7x1eGNpHWzNF+tdHR09K7g2y86gqpYzcOWrS4vIw7yOC53fJn7+73Y5+KyTrp6RFh1O5t2hpCmFBCB8lq42l2kfGB5RJtuGllr021OYDNbo1Cs+r6/KGs4v42N4UcIO4JwpYOpUYscpXgCQAE9e9WY6ukfqJCLdIXrx9TwX308HLjmntmVYbSQ9AUjaSHoTY5Yz8l7SrLCOK9M1m/jrt4Nb3PyyYKSJStpWcFI0tKlGVPKxjzl+ELaUcFIKUdClACe1t086dS/CsaXRQPpTwC0iy3FRuuUm6XE+WQ+kPQqstKRwW45vUFE9oO9q3OSp44/bnJaY9CpTUx6F1L4ozoQq8lHE4HhfpV9T9tzhl9q4+opt+iy6il3+Su5kwxj75bErPqMFBB8nVS7zXWcG57OAqKcgm6zpGaruqvAXOBI3nqWHW4HUMFmsBAN7garlqdukxqe8cy9vWoHDU2WrPh80d8zCFQkhI4Lz6zW4qu1BJPFMKlcyxTHG4A006lzsaM4ISpN6yr1nkq82Kj113cYhHJX5sVHrju4xCiuR2hH+8Fef/Uyd4rFqB+DIW3tB5wV9/wA5k7xWJVH8GURUvqngjNpu61FdPbpvViLEbrX6elWGPINlVjIc4AnLrvUzdAN/vW5WKvRScFdheFkxv11NgrUUltLrpmZvu53tvQHNbyzboJWlTtsNHjXqWBT1JFtVp09TcBdP7bi37xyu9z2rZibNcWnNvarsT6i+kttOlZcM/kg3V2KfrXO/0zgvt9mf7nlny0I6irb/APFOnUrbK6qAzEix6WrOjm61ajnPSsf+N6/Hdn/Kf3Gr7yNBlfLexY13YVOzERudGR7VQZONN30KbnWHe0H2KX6L6nP48v8AuHq5+crf3Ri4hw9iHV0I3ucO1qqF8ThqwFQPZBa2W3tWfR+un8s09Tj+Y0HV0A3yAdqaaqI7pG/Sst7I7WDnW7VWkiaDpI72m61/9s/jL/yvfDffttOlYfxm/SonEHc4fSsKSM28mdzT2Kq8VDT/AMSbLXq/V59+P/tvOPp7/KuiLH3uHfQUDODvAXLSTVjdW1I9qqvrsQaD+FaT03WNcv1F9+J6+LP08/m7NwYdHBpPSqU8EBBJI9i5CXFsSaLGRnsKpSY5iIJa6Zo9q5zfN3+Fe/PJwT+To6uiidfQFc3iNJSlxaQ0a7wqdRi9Y64dMD2ErMmqpX6ufqvT6vJZ1cpd8E9qWqo4wTkcCAs2VgYbXVhz55TZt3WF7NF1UkJJve64/wDt71x5d8evxhmiAlAPaiwCy4PWeS4W2aqB0Vju4xCbyV+bNR647uMQiuR2hP8AvBX+syd4rFq7tYRcX6itraHzgr/WZO8ViVVuaPTdEU7a2CUGyanAn2IJGvsSXDepQ/M3MSNDaygcRfRKy53C61GatMk13KxG9pdroFSLm5zkBt1qRsi3KxY0IprHTctCCoGQHN5V91liskFuvpurEc1l6Mbc9ZdJBVaC6vxVPWuXhqCLaq/DVa77r0524aw6SOp0VplT1rno6u/FWmVeg1XWOVzW62pspRU9aw2VYOl1K2qF9619mfFs+E9aa6oHSsrwodKQ1Q6VPsdNJ1R1qB9R1qi+qHSoH1em9DxXX1HWqs1RYb96py1Vt5VOWs36rF03MrctUdddVnT1h1sVWmqSb6qlJKSL8Fy1t2zlLPUuN9VSfMb70j36aqu5+q4a393fOTnynVQukaWOFjmvob6ILgoib8QFy1p0kKJHxnMxxabWuDZRE3TnHTemFcrWjiSwWBBB4qPVSNsYnEmxBFk1pGbUX6ulZV6vyV+bFR647uMQjkr82an11/cYhRXIbRecNf0eESd4rDqv5s9q29ovOHEPWJO8Vi1ABZvtrxRFK6sQExObK5gewOF7jTsURGlgO1N3BBJK8Okc5rQATuHBNDiE290IiRrt/Wntcom7jrZKCtdnSyx6ma/VU2uUrXgbitysWLzX2tqp2TnpVHnWZBoc99994Stl03rtnbFy1W1ThbVWIqouIbcC+66xWy2OhUjZyDe9l1nIxcNxlaQd6mbWg8SFgCfX5WqkZVFvHVdJyM+DoGVjM/4QuyjflTfDGlp8ojoWH4UenVJ4T0lPUT02y6sABHFVn1mu9Zzp7nV2ijdMTxWLyLMLr6onS6rSTk6quZT0qMyXN1zu25hNI9wNnAjqUDn795Ca+Rz/AC3OJJ03qIyEAgEgHfqud1XSQriXAngOlQk3Pakc8lMcbnoWLW5CuKjJsgu9qQm6xaov5J0N00pwBcbJzo3BwFiNFlSN8mJx43t2Jike47mk2tZR/ioPWOSvzZqPXXdxiEvJX5s1Hrju4xCiuO2i84cQ9Yk7xWLUGzFtbRNI2gryeNRIR/mKxKo2j9qIqpBpxSDfcI1sgXdvSA9SCkugclubWukugHheyBwKdmtxUZ0OhSjVVEoeU4SEFQpQ5alOlgSJ/PX3CwVeNkkpIjjc8gZiGi9h0pA62i15J0tCSycJbKoHpecV808VvntLJRNZtre1U+ct1o5zrTzPFbMnQU3netVhJxukza71PJfFY53TemGRRZkhdbrU8jo8yaWTC7pTC5INXAF1td6na9HZrbkwm5Q7RxAdcA7xxTVntTkmh3ko9qA0u3INLAm0rsThbV35ouGbsXV7bwYCKOF2HuYyRw1ym9wuEDizRtwelOlkkIDXl2g4rXlOuumLm99o8riCQLhu82SHfoQgXHtSb1ht6zyV+bFR647uMQjkrv4sVF/zx3cYhFcdtD5w4h6zJ3isOrd5Nutbu0PnBiHrMneKwKs7giK+9IkS8EAhIhAqXSyRPaYslnA36Qga0lrg4bwdLhOe8ue5x3uNymIQOB0QmpQCQSAbDeqJI5pInExvcwkWJabXHQkBF9TZRoTsSNIJ1KTNdNQgdeyLpqDogcCOKARbrTUAjigcXJMxTUXKBSUiEiKVCRCiBLqNQkS3QA1d03UsgLngEWsLXJ6ExmhuCARuSOJf5RdrdFNJ1RxQLjcl0ug9Z5K/Nio9cd3GIRyWC2zNR647uMQoON2i84MQ9Zk7xWBVkZgLrf2i84MQ9Zk7xXP1XygqiBIncbosOHFAl7JBuunBovvSlml0DEuqEiBUJEqAS3t2JEFAISJUAhCECjd0Iskul4IEPYg24ISoEQhFkCJUIQCS9ilSIBHFKLW1QT0IAXJHG6Q77cUJS4udmNr9SBLlCUHQo3oPWOSvzYqPXHdxiEvJX5sVF/zx3cYhFcdtF8/4h6zJ3iufqjqAt/aHzhxD1mTvFYFWdyIrgpCUXRfRAX060uY2smpQgVHFIhAqEiECoIsgIugEIRdAIQhAIQhAIQjhZAt9EhNzdFkIEQhLxQG/ckI11ShITqgRKkS8dL2QHtRZCRA62vBAHWkQg9a5LABszUW/PHdxiEnJX5sVGt/9sd3GIRXN47g2Ky47XSx4bVPY+d7mubC4gguNiDZYVVgOMEj+Sqw/oHe5a+0GI1se0FeyOrnY1tRIAGyuAHlFYlTjOKNLbYlVjsnd70RF4v4z6KrfqHe5L9wMZ9E1v2d3uTPu5i/pSs+0P96DjeLH8p1n17vegeNn8ZP5Jrfs7vcl8XcbO7CK37O73KL7sYmb3xKr+vd70n3VxJ2hxCqP6Z3vQTjZvHfQ9d9nd7k4bMY+fyLX/Z3+5UziFedDWVH1p96Q1lWTrUzf5ygvjZXaE7sEr/s7/cnDZLaI/kOv9tO/3LMM9Q7UzSHtcU0ySne93tJQa3ijtH6ErvqHe5HijtF6FrPqSscvcfxii5IvcoNjxR2h9EVQ7WWR4o7Qeipx2hY28IQbPilj3oyUdtvegbJY6fye7/O33rIB61ICtSdjU8Usc/MCO2RnvS+KOOfmQHbMz3rNBuU9osNV0zxdi/4oY4f6G36+P4keKGOfmbPtEfxKmZCNAgE337109CfsXfE7HL6UjPtEfxI8Tce/NI/tMXxKs15331UrZjvuuufpM3+TNqXxLx86Cjj+0xfEneJO0H5lH9pi+JEczhrdWG1TiflL05/p/HffbF5LPhANh9oTqaKP7VF8STxI2g40cQ/xcPxq+2tdkI/Wq0lWT+Mumv6Zxyfn/wBMzkt+EHiVjw/osP2yH40niXjo309P9tg+NI+YnioXSki3HpXm19Fifybmu0/ibjfGGlHbXQfGkOx2M/2dJ9vg+NU3EkqIlefX0+Z8ukaPihjFvkUQ/wC4U/xo8T8W4+A/+Qg+NZZ7Umtj1LleOQeu8neHVGGYBPBU81ndVOeOamZKLZWje0kcNyFX5LvNqo1v/tju4xC433VxO0fnHiHrEneKpYdQU+IVr46l7mRxwSSkteG3yi4FyDb6Fe2ht4x4jf8AOJO8Vh1DnM8pji24sbG1weCI1odkZamxjrYG3Y12V2bQuLMjb2sb843XcNVI7YqoNPLUwYhRzwwg53xvvuAJHaAb+wrn/C6oxtj8IlyMFmtzmwFwbfSB9Cc+sqn3c+qle5xOa7yb6W/hog3xsTMWvf8AdCDKx5YfJdfMA8vtprYRu7dERbLwVLqqGKrLJIpIWRue05XZ43PN9NPk7zuWA6urHlrnVUxLbEEyG4tu48Ln6UCrqWue4VEt5Pl+WfK7elBpSYBJT4qKGR/OOMD5bxjoa4t9hsD2OWodiXwNa6evbHmvlaYrnTKDextveBvK52fEKqpqJJ5JnZ5QA7L5IsNA2w4CwsOpRSVU8hu+aR3a8lUbc+zMlM2QGqa6eOB0xiY0G4ADtDfdYnfY+SdCiqwSEYMZoYZudZFFKJr3ZNmBLmgW/FseP4jrrDNROW5DNIW2ItmNrHem87JlDecdlbewvoEHSR7NMqo6eKClqSHU7JzVMaZOeLrXYxugOUmx1v5DirHiaymc3wio5wOkjjb5Ja1+ZzfKYb+UACQTwuFybZZGtDRI4AbgDuTpameYtMkrnZWhoudwAsB9ACDoqrZCOliDn1zi57QY8sPkuJa5wIcTq3yTqPoXMJS5xGribdaRQAUrGkpgFtSpBJ0LeevkSCwGpQXA7lHfXfdLcXXWbD7ke1KHJl9Et10mhKHEJwdwUV0ocu2dpYsNkIC7HBBR1OANpJ5GtMrJHEOY2wAey7828Frcxt1FcRmCA4retXXyz09EiwiCFtTAzCZzK+L/AIMzXe5olbleDa9iCfovuUbNmcDe6BueomikqebFTHcs/nC3KXbgcuvT7CuB5w9J+lNc49KW6/yOo6d7MMfUYFUGgbS0c7nc890hc11pCCCT0C1+oqljUGOufz2KQPa2JoynK1rQ0mwy20IvussPMTxSZr71z8rGunf1jMMbTySsEQqZKA0bmG1muZDnL/aMjb9N1nYhg+E4XFJNPTZ3xwj8Fzpa1zucy5t5JBabjdffoCuQJTHFcNfb5V2eKUeF0z6yWWiYYYJZnQ0zZS1pGeENIO+xa4neuWxqnhosaraSmfnghneyM3vdocQNexUyUwnVcbR6xyWebNR647uMQjkr82aj1x3cYhc6rGxjZDHavG6ypgoc0Usz3NdzzBcFxI3uWRU7BbTSWyYZf9PH8SEIIRyfbUj8l/vEXxI+99tTb5r/AHiL4kIQKOT7ajT+S/3iL4kfe/2oO/C/3iL4kIQH3vtqPRY+vi+JJ977an0X+8RfEhCA+99tT6M/eIviR977an0Z+8RfEhCA+99tT6L/AHiL4kfe+2p9F/vEXxIQgPvfbU+i/wB4i+JH3vtqfRf7xF8SEID7321Pov8AeIviSjk/2pB+a/28XxIQnYUbAbU+jP28XxJ3iBtP6M/bx/EhCvdC+IO0/oz9vH8SXxC2m3/c32c/H8SEK+dC+IW03oz9vH8SBsFtN6N/bx/EhC16ugeIW01/m39vH8SPEPaf0Z+3j+JCFfW0hfETab0Z+3j+JJ4h7Tejf28fxIQr62joeIW03oz9vH8STxC2m9Gft4/iQhZ9XSkOwO0/DDP28fxJDsDtQR82ft4/iQhZu7Qz73+1Hoz9vF8ST7321N/mz94i+JCFnseh7A4PX4JgU1NiNPzErqlzw3O1125Wi9wTxBQhC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57965">
            <a:off x="3236842" y="1943315"/>
            <a:ext cx="2476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7"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01467">
            <a:off x="5315180" y="2018101"/>
            <a:ext cx="24765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1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750" fill="hold"/>
                                        <p:tgtEl>
                                          <p:spTgt spid="2051"/>
                                        </p:tgtEl>
                                        <p:attrNameLst>
                                          <p:attrName>ppt_x</p:attrName>
                                        </p:attrNameLst>
                                      </p:cBhvr>
                                      <p:tavLst>
                                        <p:tav tm="0">
                                          <p:val>
                                            <p:strVal val="0-#ppt_w/2"/>
                                          </p:val>
                                        </p:tav>
                                        <p:tav tm="100000">
                                          <p:val>
                                            <p:strVal val="#ppt_x"/>
                                          </p:val>
                                        </p:tav>
                                      </p:tavLst>
                                    </p:anim>
                                    <p:anim calcmode="lin" valueType="num">
                                      <p:cBhvr additive="base">
                                        <p:cTn id="8" dur="75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77778E-7 2.22222E-6 L -0.17049 -0.00047 " pathEditMode="relative" rAng="0" ptsTypes="AA">
                                      <p:cBhvr>
                                        <p:cTn id="12" dur="750" fill="hold"/>
                                        <p:tgtEl>
                                          <p:spTgt spid="2051"/>
                                        </p:tgtEl>
                                        <p:attrNameLst>
                                          <p:attrName>ppt_x</p:attrName>
                                          <p:attrName>ppt_y</p:attrName>
                                        </p:attrNameLst>
                                      </p:cBhvr>
                                      <p:rCtr x="-8524" y="-23"/>
                                    </p:animMotion>
                                  </p:childTnLst>
                                </p:cTn>
                              </p:par>
                              <p:par>
                                <p:cTn id="13" presetID="2" presetClass="entr" presetSubtype="2"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additive="base">
                                        <p:cTn id="15" dur="750" fill="hold"/>
                                        <p:tgtEl>
                                          <p:spTgt spid="2056"/>
                                        </p:tgtEl>
                                        <p:attrNameLst>
                                          <p:attrName>ppt_x</p:attrName>
                                        </p:attrNameLst>
                                      </p:cBhvr>
                                      <p:tavLst>
                                        <p:tav tm="0">
                                          <p:val>
                                            <p:strVal val="1+#ppt_w/2"/>
                                          </p:val>
                                        </p:tav>
                                        <p:tav tm="100000">
                                          <p:val>
                                            <p:strVal val="#ppt_x"/>
                                          </p:val>
                                        </p:tav>
                                      </p:tavLst>
                                    </p:anim>
                                    <p:anim calcmode="lin" valueType="num">
                                      <p:cBhvr additive="base">
                                        <p:cTn id="16" dur="750" fill="hold"/>
                                        <p:tgtEl>
                                          <p:spTgt spid="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t>Tips</a:t>
            </a:r>
            <a:r>
              <a:rPr lang="nl-BE" baseline="0" dirty="0" smtClean="0"/>
              <a:t> &amp; tricks</a:t>
            </a:r>
          </a:p>
          <a:p>
            <a:r>
              <a:rPr lang="nl-BE" dirty="0">
                <a:solidFill>
                  <a:schemeClr val="bg2"/>
                </a:solidFill>
              </a:rPr>
              <a:t>Hoe toepassen ?</a:t>
            </a:r>
          </a:p>
        </p:txBody>
      </p:sp>
    </p:spTree>
    <p:extLst>
      <p:ext uri="{BB962C8B-B14F-4D97-AF65-F5344CB8AC3E}">
        <p14:creationId xmlns:p14="http://schemas.microsoft.com/office/powerpoint/2010/main" val="39983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ENTIA Powerpoint template">
  <a:themeElements>
    <a:clrScheme name="Attentia V6">
      <a:dk1>
        <a:srgbClr val="BF311A"/>
      </a:dk1>
      <a:lt1>
        <a:sysClr val="window" lastClr="FFFFFF"/>
      </a:lt1>
      <a:dk2>
        <a:srgbClr val="000000"/>
      </a:dk2>
      <a:lt2>
        <a:srgbClr val="FFFFFF"/>
      </a:lt2>
      <a:accent1>
        <a:srgbClr val="F8981D"/>
      </a:accent1>
      <a:accent2>
        <a:srgbClr val="555555"/>
      </a:accent2>
      <a:accent3>
        <a:srgbClr val="5F180C"/>
      </a:accent3>
      <a:accent4>
        <a:srgbClr val="C97306"/>
      </a:accent4>
      <a:accent5>
        <a:srgbClr val="3F3F3F"/>
      </a:accent5>
      <a:accent6>
        <a:srgbClr val="BBBBBB"/>
      </a:accent6>
      <a:hlink>
        <a:srgbClr val="BF311A"/>
      </a:hlink>
      <a:folHlink>
        <a:srgbClr val="F8981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ATTENTIA Powerpoint template</Template>
  <TotalTime>1018</TotalTime>
  <Words>1350</Words>
  <Application>Microsoft Office PowerPoint</Application>
  <PresentationFormat>On-screen Show (4:3)</PresentationFormat>
  <Paragraphs>161</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ATTENTIA Powerpoint template</vt:lpstr>
      <vt:lpstr>Clean Code</vt:lpstr>
      <vt:lpstr>Clean Code</vt:lpstr>
      <vt:lpstr>Clean Code</vt:lpstr>
      <vt:lpstr>Wat is Clean Code ?</vt:lpstr>
      <vt:lpstr>Waarom schrijven wij code ?</vt:lpstr>
      <vt:lpstr>Waarom schrijven wij code in C# ?</vt:lpstr>
      <vt:lpstr>Disclaimer</vt:lpstr>
      <vt:lpstr>Het boek “Clean Code”</vt:lpstr>
      <vt:lpstr>Clean Code</vt:lpstr>
      <vt:lpstr>Hoe lees ik graag code ?</vt:lpstr>
      <vt:lpstr>Comments</vt:lpstr>
      <vt:lpstr>Namen</vt:lpstr>
      <vt:lpstr>Functies</vt:lpstr>
      <vt:lpstr>SOLID Principles</vt:lpstr>
      <vt:lpstr>Unit Testing &amp; DI</vt:lpstr>
      <vt:lpstr>ReSharper : Opgelet !</vt:lpstr>
      <vt:lpstr>Clean Code</vt:lpstr>
      <vt:lpstr>Alles hangt met alles samen</vt:lpstr>
      <vt:lpstr>Boyscout</vt:lpstr>
      <vt:lpstr>Make It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Erwin Bauwens</dc:creator>
  <cp:lastModifiedBy>BAUWENS Erwin (EBWN)</cp:lastModifiedBy>
  <cp:revision>67</cp:revision>
  <dcterms:created xsi:type="dcterms:W3CDTF">2014-08-15T07:22:57Z</dcterms:created>
  <dcterms:modified xsi:type="dcterms:W3CDTF">2014-08-18T08:09:12Z</dcterms:modified>
</cp:coreProperties>
</file>