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30"/>
  </p:notesMasterIdLst>
  <p:handoutMasterIdLst>
    <p:handoutMasterId r:id="rId31"/>
  </p:handoutMasterIdLst>
  <p:sldIdLst>
    <p:sldId id="270" r:id="rId2"/>
    <p:sldId id="271" r:id="rId3"/>
    <p:sldId id="272" r:id="rId4"/>
    <p:sldId id="273" r:id="rId5"/>
    <p:sldId id="274" r:id="rId6"/>
    <p:sldId id="299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6" r:id="rId18"/>
    <p:sldId id="287" r:id="rId19"/>
    <p:sldId id="288" r:id="rId20"/>
    <p:sldId id="290" r:id="rId21"/>
    <p:sldId id="291" r:id="rId22"/>
    <p:sldId id="292" r:id="rId23"/>
    <p:sldId id="293" r:id="rId24"/>
    <p:sldId id="294" r:id="rId25"/>
    <p:sldId id="295" r:id="rId26"/>
    <p:sldId id="296" r:id="rId27"/>
    <p:sldId id="297" r:id="rId28"/>
    <p:sldId id="298" r:id="rId29"/>
  </p:sldIdLst>
  <p:sldSz cx="9144000" cy="6858000" type="screen4x3"/>
  <p:notesSz cx="6797675" cy="9928225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74" y="7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3336" y="-101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30885" y="0"/>
            <a:ext cx="2946400" cy="4964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F96A5-4F99-48D7-96D8-00F32CD85522}" type="datetimeFigureOut">
              <a:rPr lang="zh-TW" altLang="en-US" smtClean="0">
                <a:solidFill>
                  <a:schemeClr val="bg1">
                    <a:lumMod val="65000"/>
                  </a:schemeClr>
                </a:solidFill>
              </a:rPr>
              <a:t>2017/2/20</a:t>
            </a:fld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30885" y="9430218"/>
            <a:ext cx="2946400" cy="496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C04B63-94F3-4FA6-A75A-393D25F18B6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頁首版面配置區 6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1.0</a:t>
            </a:r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2726176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4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4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64B9AF-8C5E-45AD-9A78-2D0D576E9043}" type="datetimeFigureOut">
              <a:rPr lang="zh-TW" altLang="en-US" smtClean="0"/>
              <a:t>2017/2/20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59350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450" y="4716705"/>
            <a:ext cx="5438775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30218"/>
            <a:ext cx="2946400" cy="496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49688" y="9430218"/>
            <a:ext cx="2946400" cy="496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425B7B-85CA-4E5F-86F4-2B8EF28BEB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9659657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fld id="{DBFD7BD6-91BF-4C57-AC84-55AEC8EB342F}" type="slidenum">
              <a:rPr lang="en-US" altLang="zh-TW" smtClean="0"/>
              <a:pPr eaLnBrk="1" hangingPunct="1"/>
              <a:t>1</a:t>
            </a:fld>
            <a:endParaRPr lang="en-US" altLang="zh-TW" smtClean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>
              <a:latin typeface="Arial" pitchFamily="34" charset="0"/>
            </a:endParaRPr>
          </a:p>
        </p:txBody>
      </p:sp>
      <p:sp>
        <p:nvSpPr>
          <p:cNvPr id="33797" name="頁首版面配置區 1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zh-TW" smtClean="0"/>
          </a:p>
        </p:txBody>
      </p:sp>
      <p:sp>
        <p:nvSpPr>
          <p:cNvPr id="33798" name="日期版面配置區 2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fld id="{022851C1-E088-4397-B7ED-AC633B039341}" type="datetime1">
              <a:rPr lang="zh-TW" altLang="en-US" smtClean="0"/>
              <a:pPr eaLnBrk="1" hangingPunct="1"/>
              <a:t>2017/2/20</a:t>
            </a:fld>
            <a:endParaRPr lang="en-US" altLang="zh-TW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fld id="{4BE79184-2164-4AEB-8B1B-32826DF1F345}" type="slidenum">
              <a:rPr lang="en-US" altLang="zh-TW" smtClean="0"/>
              <a:pPr eaLnBrk="1" hangingPunct="1"/>
              <a:t>13</a:t>
            </a:fld>
            <a:endParaRPr lang="en-US" altLang="zh-TW" smtClean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>
              <a:latin typeface="Arial" pitchFamily="34" charset="0"/>
            </a:endParaRPr>
          </a:p>
        </p:txBody>
      </p:sp>
      <p:sp>
        <p:nvSpPr>
          <p:cNvPr id="43013" name="頁首版面配置區 1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zh-TW" smtClean="0"/>
          </a:p>
        </p:txBody>
      </p:sp>
      <p:sp>
        <p:nvSpPr>
          <p:cNvPr id="43014" name="日期版面配置區 2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fld id="{617178E6-559C-4652-AD89-E8054B0E66B4}" type="datetime1">
              <a:rPr lang="zh-TW" altLang="en-US" smtClean="0"/>
              <a:pPr eaLnBrk="1" hangingPunct="1"/>
              <a:t>2017/2/20</a:t>
            </a:fld>
            <a:endParaRPr lang="en-US" altLang="zh-TW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fld id="{2FCDEBA9-1198-4D9A-8A8E-7EB48956F99D}" type="slidenum">
              <a:rPr lang="en-US" altLang="zh-TW" smtClean="0"/>
              <a:pPr eaLnBrk="1" hangingPunct="1"/>
              <a:t>14</a:t>
            </a:fld>
            <a:endParaRPr lang="en-US" altLang="zh-TW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>
              <a:latin typeface="Arial" pitchFamily="34" charset="0"/>
            </a:endParaRPr>
          </a:p>
        </p:txBody>
      </p:sp>
      <p:sp>
        <p:nvSpPr>
          <p:cNvPr id="44037" name="頁首版面配置區 1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zh-TW" smtClean="0"/>
          </a:p>
        </p:txBody>
      </p:sp>
      <p:sp>
        <p:nvSpPr>
          <p:cNvPr id="44038" name="日期版面配置區 2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fld id="{AD60DA21-4627-4BAE-807C-4A4F956A450F}" type="datetime1">
              <a:rPr lang="zh-TW" altLang="en-US" smtClean="0"/>
              <a:pPr eaLnBrk="1" hangingPunct="1"/>
              <a:t>2017/2/20</a:t>
            </a:fld>
            <a:endParaRPr lang="en-US" altLang="zh-TW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fld id="{1C8ACAB3-D51F-4592-A1C4-C16E875AC60A}" type="slidenum">
              <a:rPr lang="en-US" altLang="zh-TW" smtClean="0"/>
              <a:pPr eaLnBrk="1" hangingPunct="1"/>
              <a:t>15</a:t>
            </a:fld>
            <a:endParaRPr lang="en-US" altLang="zh-TW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>
              <a:latin typeface="Arial" pitchFamily="34" charset="0"/>
            </a:endParaRPr>
          </a:p>
        </p:txBody>
      </p:sp>
      <p:sp>
        <p:nvSpPr>
          <p:cNvPr id="45061" name="頁首版面配置區 1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zh-TW" smtClean="0"/>
          </a:p>
        </p:txBody>
      </p:sp>
      <p:sp>
        <p:nvSpPr>
          <p:cNvPr id="45062" name="日期版面配置區 2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fld id="{EE6AAF33-4C77-4BB8-A009-70C677BBBEC6}" type="datetime1">
              <a:rPr lang="zh-TW" altLang="en-US" smtClean="0"/>
              <a:pPr eaLnBrk="1" hangingPunct="1"/>
              <a:t>2017/2/20</a:t>
            </a:fld>
            <a:endParaRPr lang="en-US" altLang="zh-TW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fld id="{8BF34798-6F0F-42A4-B327-DBC872209436}" type="slidenum">
              <a:rPr lang="en-US" altLang="zh-TW" smtClean="0"/>
              <a:pPr eaLnBrk="1" hangingPunct="1"/>
              <a:t>17</a:t>
            </a:fld>
            <a:endParaRPr lang="en-US" altLang="zh-TW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>
              <a:latin typeface="Arial" pitchFamily="34" charset="0"/>
            </a:endParaRPr>
          </a:p>
        </p:txBody>
      </p:sp>
      <p:sp>
        <p:nvSpPr>
          <p:cNvPr id="46085" name="頁首版面配置區 1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zh-TW" smtClean="0"/>
          </a:p>
        </p:txBody>
      </p:sp>
      <p:sp>
        <p:nvSpPr>
          <p:cNvPr id="46086" name="日期版面配置區 2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fld id="{DD35C741-3944-4819-ABCA-78864665FD0E}" type="datetime1">
              <a:rPr lang="zh-TW" altLang="en-US" smtClean="0"/>
              <a:pPr eaLnBrk="1" hangingPunct="1"/>
              <a:t>2017/2/20</a:t>
            </a:fld>
            <a:endParaRPr lang="en-US" altLang="zh-TW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fld id="{BA8C9B50-320B-4C89-8BD7-2ACEADED859D}" type="slidenum">
              <a:rPr lang="en-US" altLang="zh-TW" smtClean="0"/>
              <a:pPr eaLnBrk="1" hangingPunct="1"/>
              <a:t>18</a:t>
            </a:fld>
            <a:endParaRPr lang="en-US" altLang="zh-TW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>
              <a:latin typeface="Arial" pitchFamily="34" charset="0"/>
            </a:endParaRPr>
          </a:p>
        </p:txBody>
      </p:sp>
      <p:sp>
        <p:nvSpPr>
          <p:cNvPr id="47109" name="頁首版面配置區 1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zh-TW" smtClean="0"/>
          </a:p>
        </p:txBody>
      </p:sp>
      <p:sp>
        <p:nvSpPr>
          <p:cNvPr id="47110" name="日期版面配置區 2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fld id="{5DD9A145-FE99-42DB-A619-514428FD3DC7}" type="datetime1">
              <a:rPr lang="zh-TW" altLang="en-US" smtClean="0"/>
              <a:pPr eaLnBrk="1" hangingPunct="1"/>
              <a:t>2017/2/20</a:t>
            </a:fld>
            <a:endParaRPr lang="en-US" altLang="zh-TW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fld id="{BD8C4E60-04E3-4224-8E5F-5E3D1C149AED}" type="slidenum">
              <a:rPr lang="en-US" altLang="zh-TW" smtClean="0"/>
              <a:pPr eaLnBrk="1" hangingPunct="1"/>
              <a:t>19</a:t>
            </a:fld>
            <a:endParaRPr lang="en-US" altLang="zh-TW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>
              <a:latin typeface="Arial" pitchFamily="34" charset="0"/>
            </a:endParaRPr>
          </a:p>
        </p:txBody>
      </p:sp>
      <p:sp>
        <p:nvSpPr>
          <p:cNvPr id="48133" name="頁首版面配置區 1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zh-TW" smtClean="0"/>
          </a:p>
        </p:txBody>
      </p:sp>
      <p:sp>
        <p:nvSpPr>
          <p:cNvPr id="48134" name="日期版面配置區 2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fld id="{C786F3BE-CAC4-42AF-BB37-5C1E57A1556F}" type="datetime1">
              <a:rPr lang="zh-TW" altLang="en-US" smtClean="0"/>
              <a:pPr eaLnBrk="1" hangingPunct="1"/>
              <a:t>2017/2/20</a:t>
            </a:fld>
            <a:endParaRPr lang="en-US" altLang="zh-TW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fld id="{33F28FE6-B745-44E6-9957-12D2DDFAA237}" type="slidenum">
              <a:rPr lang="en-US" altLang="zh-TW" smtClean="0"/>
              <a:pPr eaLnBrk="1" hangingPunct="1"/>
              <a:t>20</a:t>
            </a:fld>
            <a:endParaRPr lang="en-US" altLang="zh-TW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>
              <a:latin typeface="Arial" pitchFamily="34" charset="0"/>
            </a:endParaRPr>
          </a:p>
        </p:txBody>
      </p:sp>
      <p:sp>
        <p:nvSpPr>
          <p:cNvPr id="49157" name="頁首版面配置區 1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zh-TW" smtClean="0"/>
          </a:p>
        </p:txBody>
      </p:sp>
      <p:sp>
        <p:nvSpPr>
          <p:cNvPr id="49158" name="日期版面配置區 2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fld id="{38E1DDD9-C365-4D64-BB9E-620710E49E42}" type="datetime1">
              <a:rPr lang="zh-TW" altLang="en-US" smtClean="0"/>
              <a:pPr eaLnBrk="1" hangingPunct="1"/>
              <a:t>2017/2/20</a:t>
            </a:fld>
            <a:endParaRPr lang="en-US" altLang="zh-TW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fld id="{347696DA-FF23-4040-B910-5C00FF05948F}" type="slidenum">
              <a:rPr lang="en-US" altLang="zh-TW" smtClean="0"/>
              <a:pPr eaLnBrk="1" hangingPunct="1"/>
              <a:t>21</a:t>
            </a:fld>
            <a:endParaRPr lang="en-US" altLang="zh-TW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>
              <a:latin typeface="Arial" pitchFamily="34" charset="0"/>
            </a:endParaRPr>
          </a:p>
        </p:txBody>
      </p:sp>
      <p:sp>
        <p:nvSpPr>
          <p:cNvPr id="50181" name="頁首版面配置區 1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zh-TW" smtClean="0"/>
          </a:p>
        </p:txBody>
      </p:sp>
      <p:sp>
        <p:nvSpPr>
          <p:cNvPr id="50182" name="日期版面配置區 2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fld id="{7E022C71-2096-4CAB-9329-B5DECFD18FD3}" type="datetime1">
              <a:rPr lang="zh-TW" altLang="en-US" smtClean="0"/>
              <a:pPr eaLnBrk="1" hangingPunct="1"/>
              <a:t>2017/2/20</a:t>
            </a:fld>
            <a:endParaRPr lang="en-US" altLang="zh-TW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fld id="{6CD42A7B-5682-4FBA-9CB3-7F251A80535B}" type="slidenum">
              <a:rPr lang="en-US" altLang="zh-TW" smtClean="0"/>
              <a:pPr eaLnBrk="1" hangingPunct="1"/>
              <a:t>22</a:t>
            </a:fld>
            <a:endParaRPr lang="en-US" altLang="zh-TW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>
              <a:latin typeface="Arial" pitchFamily="34" charset="0"/>
            </a:endParaRPr>
          </a:p>
        </p:txBody>
      </p:sp>
      <p:sp>
        <p:nvSpPr>
          <p:cNvPr id="51205" name="頁首版面配置區 1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zh-TW" smtClean="0"/>
          </a:p>
        </p:txBody>
      </p:sp>
      <p:sp>
        <p:nvSpPr>
          <p:cNvPr id="51206" name="日期版面配置區 2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fld id="{BF1520E0-0F96-484F-A051-0CCDD20FE816}" type="datetime1">
              <a:rPr lang="zh-TW" altLang="en-US" smtClean="0"/>
              <a:pPr eaLnBrk="1" hangingPunct="1"/>
              <a:t>2017/2/20</a:t>
            </a:fld>
            <a:endParaRPr lang="en-US" altLang="zh-TW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fld id="{FE606F99-ECDD-4795-B10A-87047B1EEBC7}" type="slidenum">
              <a:rPr lang="en-US" altLang="zh-TW" smtClean="0"/>
              <a:pPr eaLnBrk="1" hangingPunct="1"/>
              <a:t>23</a:t>
            </a:fld>
            <a:endParaRPr lang="en-US" altLang="zh-TW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>
              <a:latin typeface="Arial" pitchFamily="34" charset="0"/>
            </a:endParaRPr>
          </a:p>
        </p:txBody>
      </p:sp>
      <p:sp>
        <p:nvSpPr>
          <p:cNvPr id="52229" name="頁首版面配置區 1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zh-TW" smtClean="0"/>
          </a:p>
        </p:txBody>
      </p:sp>
      <p:sp>
        <p:nvSpPr>
          <p:cNvPr id="52230" name="日期版面配置區 2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fld id="{31DC3A30-7F0D-4696-B84C-25D170BB5351}" type="datetime1">
              <a:rPr lang="zh-TW" altLang="en-US" smtClean="0"/>
              <a:pPr eaLnBrk="1" hangingPunct="1"/>
              <a:t>2017/2/20</a:t>
            </a:fld>
            <a:endParaRPr lang="en-US" altLang="zh-TW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fld id="{75916D03-29CC-4437-8620-E7F060DC90C7}" type="slidenum">
              <a:rPr lang="en-US" altLang="zh-TW" smtClean="0"/>
              <a:pPr eaLnBrk="1" hangingPunct="1"/>
              <a:t>2</a:t>
            </a:fld>
            <a:endParaRPr lang="en-US" altLang="zh-TW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>
              <a:latin typeface="Arial" pitchFamily="34" charset="0"/>
            </a:endParaRPr>
          </a:p>
        </p:txBody>
      </p:sp>
      <p:sp>
        <p:nvSpPr>
          <p:cNvPr id="34821" name="頁首版面配置區 1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zh-TW" smtClean="0"/>
          </a:p>
        </p:txBody>
      </p:sp>
      <p:sp>
        <p:nvSpPr>
          <p:cNvPr id="34822" name="日期版面配置區 2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fld id="{877E0E79-4511-4A0F-83DB-8FCF7173934B}" type="datetime1">
              <a:rPr lang="zh-TW" altLang="en-US" smtClean="0"/>
              <a:pPr eaLnBrk="1" hangingPunct="1"/>
              <a:t>2017/2/20</a:t>
            </a:fld>
            <a:endParaRPr lang="en-US" altLang="zh-TW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fld id="{01E4B33F-9B41-4E26-90B9-9970F39946ED}" type="slidenum">
              <a:rPr lang="en-US" altLang="zh-TW" smtClean="0"/>
              <a:pPr eaLnBrk="1" hangingPunct="1"/>
              <a:t>24</a:t>
            </a:fld>
            <a:endParaRPr lang="en-US" altLang="zh-TW" smtClean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>
              <a:latin typeface="Arial" pitchFamily="34" charset="0"/>
            </a:endParaRPr>
          </a:p>
        </p:txBody>
      </p:sp>
      <p:sp>
        <p:nvSpPr>
          <p:cNvPr id="53253" name="頁首版面配置區 1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zh-TW" smtClean="0"/>
          </a:p>
        </p:txBody>
      </p:sp>
      <p:sp>
        <p:nvSpPr>
          <p:cNvPr id="53254" name="日期版面配置區 2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fld id="{769D5021-A2FF-456F-BB9F-D484BB762122}" type="datetime1">
              <a:rPr lang="zh-TW" altLang="en-US" smtClean="0"/>
              <a:pPr eaLnBrk="1" hangingPunct="1"/>
              <a:t>2017/2/20</a:t>
            </a:fld>
            <a:endParaRPr lang="en-US" altLang="zh-TW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fld id="{14645024-143D-467F-9BBB-AFFED2F38C54}" type="slidenum">
              <a:rPr lang="en-US" altLang="zh-TW" smtClean="0"/>
              <a:pPr eaLnBrk="1" hangingPunct="1"/>
              <a:t>25</a:t>
            </a:fld>
            <a:endParaRPr lang="en-US" altLang="zh-TW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>
              <a:latin typeface="Arial" pitchFamily="34" charset="0"/>
            </a:endParaRPr>
          </a:p>
        </p:txBody>
      </p:sp>
      <p:sp>
        <p:nvSpPr>
          <p:cNvPr id="54277" name="頁首版面配置區 1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zh-TW" smtClean="0"/>
          </a:p>
        </p:txBody>
      </p:sp>
      <p:sp>
        <p:nvSpPr>
          <p:cNvPr id="54278" name="日期版面配置區 2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fld id="{95C2724C-DE22-4CF1-AFDA-E0ABDDD2F61F}" type="datetime1">
              <a:rPr lang="zh-TW" altLang="en-US" smtClean="0"/>
              <a:pPr eaLnBrk="1" hangingPunct="1"/>
              <a:t>2017/2/20</a:t>
            </a:fld>
            <a:endParaRPr lang="en-US" altLang="zh-TW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fld id="{9114CEC6-3232-4DAB-B8FD-05B0C6275563}" type="slidenum">
              <a:rPr lang="en-US" altLang="zh-TW" smtClean="0"/>
              <a:pPr eaLnBrk="1" hangingPunct="1"/>
              <a:t>26</a:t>
            </a:fld>
            <a:endParaRPr lang="en-US" altLang="zh-TW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>
              <a:latin typeface="Arial" pitchFamily="34" charset="0"/>
            </a:endParaRPr>
          </a:p>
        </p:txBody>
      </p:sp>
      <p:sp>
        <p:nvSpPr>
          <p:cNvPr id="55301" name="頁首版面配置區 1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zh-TW" smtClean="0"/>
          </a:p>
        </p:txBody>
      </p:sp>
      <p:sp>
        <p:nvSpPr>
          <p:cNvPr id="55302" name="日期版面配置區 2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fld id="{FDC13408-D182-47B6-B9BC-FF2F5DA1C3E8}" type="datetime1">
              <a:rPr lang="zh-TW" altLang="en-US" smtClean="0"/>
              <a:pPr eaLnBrk="1" hangingPunct="1"/>
              <a:t>2017/2/20</a:t>
            </a:fld>
            <a:endParaRPr lang="en-US" altLang="zh-TW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fld id="{7BB89C68-394E-454F-807C-F038ADA26FF9}" type="slidenum">
              <a:rPr lang="en-US" altLang="zh-TW" smtClean="0"/>
              <a:pPr eaLnBrk="1" hangingPunct="1"/>
              <a:t>27</a:t>
            </a:fld>
            <a:endParaRPr lang="en-US" altLang="zh-TW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>
              <a:latin typeface="Arial" pitchFamily="34" charset="0"/>
            </a:endParaRPr>
          </a:p>
        </p:txBody>
      </p:sp>
      <p:sp>
        <p:nvSpPr>
          <p:cNvPr id="56325" name="頁首版面配置區 1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zh-TW" smtClean="0"/>
          </a:p>
        </p:txBody>
      </p:sp>
      <p:sp>
        <p:nvSpPr>
          <p:cNvPr id="56326" name="日期版面配置區 2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fld id="{E898CFC5-C4E6-4F3D-8A54-8352D5E20B63}" type="datetime1">
              <a:rPr lang="zh-TW" altLang="en-US" smtClean="0"/>
              <a:pPr eaLnBrk="1" hangingPunct="1"/>
              <a:t>2017/2/20</a:t>
            </a:fld>
            <a:endParaRPr lang="en-US" altLang="zh-TW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fld id="{5DDBFBC9-8B6B-40ED-B72D-5A2982A5A81F}" type="slidenum">
              <a:rPr lang="en-US" altLang="zh-TW" smtClean="0"/>
              <a:pPr eaLnBrk="1" hangingPunct="1"/>
              <a:t>5</a:t>
            </a:fld>
            <a:endParaRPr lang="en-US" altLang="zh-TW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>
              <a:latin typeface="Arial" pitchFamily="34" charset="0"/>
            </a:endParaRPr>
          </a:p>
        </p:txBody>
      </p:sp>
      <p:sp>
        <p:nvSpPr>
          <p:cNvPr id="35845" name="頁首版面配置區 1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zh-TW" smtClean="0"/>
          </a:p>
        </p:txBody>
      </p:sp>
      <p:sp>
        <p:nvSpPr>
          <p:cNvPr id="35846" name="日期版面配置區 2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fld id="{39C8D35B-E4DA-446D-B8B1-6C6AFAF774C6}" type="datetime1">
              <a:rPr lang="zh-TW" altLang="en-US" smtClean="0"/>
              <a:pPr eaLnBrk="1" hangingPunct="1"/>
              <a:t>2017/2/20</a:t>
            </a:fld>
            <a:endParaRPr lang="en-US" altLang="zh-TW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fld id="{B0B3003E-819D-45EF-9B13-296556CE1D74}" type="slidenum">
              <a:rPr lang="en-US" altLang="zh-TW" smtClean="0"/>
              <a:pPr eaLnBrk="1" hangingPunct="1"/>
              <a:t>7</a:t>
            </a:fld>
            <a:endParaRPr lang="en-US" altLang="zh-TW" smtClean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4538"/>
            <a:ext cx="4960937" cy="3722687"/>
          </a:xfrm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1038" y="4715109"/>
            <a:ext cx="5435600" cy="4469297"/>
          </a:xfrm>
          <a:noFill/>
        </p:spPr>
        <p:txBody>
          <a:bodyPr/>
          <a:lstStyle/>
          <a:p>
            <a:pPr eaLnBrk="1" hangingPunct="1"/>
            <a:endParaRPr lang="zh-TW" altLang="zh-TW" smtClean="0">
              <a:latin typeface="Arial" pitchFamily="34" charset="0"/>
            </a:endParaRPr>
          </a:p>
        </p:txBody>
      </p:sp>
      <p:sp>
        <p:nvSpPr>
          <p:cNvPr id="36869" name="頁首版面配置區 1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zh-TW" smtClean="0"/>
          </a:p>
        </p:txBody>
      </p:sp>
      <p:sp>
        <p:nvSpPr>
          <p:cNvPr id="36870" name="日期版面配置區 2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fld id="{5AD3B7EE-F790-442D-B39F-B35C8E805899}" type="datetime1">
              <a:rPr lang="zh-TW" altLang="en-US" smtClean="0"/>
              <a:pPr eaLnBrk="1" hangingPunct="1"/>
              <a:t>2017/2/20</a:t>
            </a:fld>
            <a:endParaRPr lang="en-US" altLang="zh-TW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fld id="{282FA47F-2089-48F7-8D2A-CB43A7DF3E4A}" type="slidenum">
              <a:rPr lang="en-US" altLang="zh-TW" smtClean="0"/>
              <a:pPr eaLnBrk="1" hangingPunct="1"/>
              <a:t>8</a:t>
            </a:fld>
            <a:endParaRPr lang="en-US" altLang="zh-TW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>
              <a:latin typeface="Arial" pitchFamily="34" charset="0"/>
            </a:endParaRPr>
          </a:p>
        </p:txBody>
      </p:sp>
      <p:sp>
        <p:nvSpPr>
          <p:cNvPr id="37893" name="頁首版面配置區 1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zh-TW" smtClean="0"/>
          </a:p>
        </p:txBody>
      </p:sp>
      <p:sp>
        <p:nvSpPr>
          <p:cNvPr id="37894" name="日期版面配置區 2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fld id="{3752E131-65C9-4E88-89F5-4856F2B85C6A}" type="datetime1">
              <a:rPr lang="zh-TW" altLang="en-US" smtClean="0"/>
              <a:pPr eaLnBrk="1" hangingPunct="1"/>
              <a:t>2017/2/20</a:t>
            </a:fld>
            <a:endParaRPr lang="en-US" altLang="zh-TW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fld id="{743E8627-B80B-4E63-BCAD-0BCC942851A3}" type="slidenum">
              <a:rPr lang="en-US" altLang="zh-TW" smtClean="0"/>
              <a:pPr eaLnBrk="1" hangingPunct="1"/>
              <a:t>9</a:t>
            </a:fld>
            <a:endParaRPr lang="en-US" altLang="zh-TW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>
              <a:latin typeface="Arial" pitchFamily="34" charset="0"/>
            </a:endParaRPr>
          </a:p>
        </p:txBody>
      </p:sp>
      <p:sp>
        <p:nvSpPr>
          <p:cNvPr id="38917" name="頁首版面配置區 1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zh-TW" smtClean="0"/>
          </a:p>
        </p:txBody>
      </p:sp>
      <p:sp>
        <p:nvSpPr>
          <p:cNvPr id="38918" name="日期版面配置區 2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fld id="{4854537B-F7BC-4A70-999D-7277B71ABE5F}" type="datetime1">
              <a:rPr lang="zh-TW" altLang="en-US" smtClean="0"/>
              <a:pPr eaLnBrk="1" hangingPunct="1"/>
              <a:t>2017/2/20</a:t>
            </a:fld>
            <a:endParaRPr lang="en-US" altLang="zh-TW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fld id="{3E174145-1DEC-43BB-ACAC-98D898E9596B}" type="slidenum">
              <a:rPr lang="en-US" altLang="zh-TW" smtClean="0"/>
              <a:pPr eaLnBrk="1" hangingPunct="1"/>
              <a:t>10</a:t>
            </a:fld>
            <a:endParaRPr lang="en-US" altLang="zh-TW" smtClean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>
              <a:latin typeface="Arial" pitchFamily="34" charset="0"/>
            </a:endParaRPr>
          </a:p>
        </p:txBody>
      </p:sp>
      <p:sp>
        <p:nvSpPr>
          <p:cNvPr id="39941" name="頁首版面配置區 1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zh-TW" smtClean="0"/>
          </a:p>
        </p:txBody>
      </p:sp>
      <p:sp>
        <p:nvSpPr>
          <p:cNvPr id="39942" name="日期版面配置區 2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fld id="{C5E4D744-1C1C-48BD-8A4D-DB13374973E8}" type="datetime1">
              <a:rPr lang="zh-TW" altLang="en-US" smtClean="0"/>
              <a:pPr eaLnBrk="1" hangingPunct="1"/>
              <a:t>2017/2/20</a:t>
            </a:fld>
            <a:endParaRPr lang="en-US" altLang="zh-TW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fld id="{1C5FC50E-46AB-481E-8041-4CB76C33221B}" type="slidenum">
              <a:rPr lang="en-US" altLang="zh-TW" smtClean="0"/>
              <a:pPr eaLnBrk="1" hangingPunct="1"/>
              <a:t>11</a:t>
            </a:fld>
            <a:endParaRPr lang="en-US" altLang="zh-TW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>
              <a:latin typeface="Arial" pitchFamily="34" charset="0"/>
            </a:endParaRPr>
          </a:p>
        </p:txBody>
      </p:sp>
      <p:sp>
        <p:nvSpPr>
          <p:cNvPr id="40965" name="頁首版面配置區 1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zh-TW" smtClean="0"/>
          </a:p>
        </p:txBody>
      </p:sp>
      <p:sp>
        <p:nvSpPr>
          <p:cNvPr id="40966" name="日期版面配置區 2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fld id="{64722027-547A-4C2A-9757-B4EF761F5DC4}" type="datetime1">
              <a:rPr lang="zh-TW" altLang="en-US" smtClean="0"/>
              <a:pPr eaLnBrk="1" hangingPunct="1"/>
              <a:t>2017/2/20</a:t>
            </a:fld>
            <a:endParaRPr lang="en-US" altLang="zh-TW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fld id="{5BB13E02-E4DE-4287-B3EA-706D6DC3BB91}" type="slidenum">
              <a:rPr lang="en-US" altLang="zh-TW" smtClean="0"/>
              <a:pPr eaLnBrk="1" hangingPunct="1"/>
              <a:t>12</a:t>
            </a:fld>
            <a:endParaRPr lang="en-US" altLang="zh-TW" smtClean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>
              <a:latin typeface="Arial" pitchFamily="34" charset="0"/>
            </a:endParaRPr>
          </a:p>
        </p:txBody>
      </p:sp>
      <p:sp>
        <p:nvSpPr>
          <p:cNvPr id="41989" name="頁首版面配置區 1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zh-TW" smtClean="0"/>
          </a:p>
        </p:txBody>
      </p:sp>
      <p:sp>
        <p:nvSpPr>
          <p:cNvPr id="41990" name="日期版面配置區 2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fld id="{437D1EB7-A3A5-4282-99C3-6B8B08227B72}" type="datetime1">
              <a:rPr lang="zh-TW" altLang="en-US" smtClean="0"/>
              <a:pPr eaLnBrk="1" hangingPunct="1"/>
              <a:t>2017/2/20</a:t>
            </a:fld>
            <a:endParaRPr lang="en-US" altLang="zh-TW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B47F9F-BA6C-494F-A855-4D5546202169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2017/2/20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5EAB27-9B91-4AB3-9511-1F4AC5D414CC}" type="slidenum">
              <a:rPr lang="zh-TW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4717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C2C390-28FA-4436-88BF-A0B74B09CC37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2017/2/20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1C1C77-071B-427B-BC6E-801FF3BAB20C}" type="slidenum">
              <a:rPr lang="zh-TW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1598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BD9599-B1AC-4507-A098-3C8B6C217374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2017/2/20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1BAF9B-6920-4B34-8375-0652D451E861}" type="slidenum">
              <a:rPr lang="zh-TW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1564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0000"/>
          </a:xfrm>
        </p:spPr>
        <p:txBody>
          <a:bodyPr/>
          <a:lstStyle>
            <a:lvl1pPr>
              <a:defRPr sz="3300" b="1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C7AF77-1678-4368-A013-0B72E91A6CDB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2017/2/20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D1E6F7-9DA6-4DD6-994D-66C3697C694B}" type="slidenum">
              <a:rPr lang="zh-TW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1781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DC112A-082D-4C32-A633-57A20636A8C2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2017/2/20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2F274D-961F-4466-A345-626AFF41BFD1}" type="slidenum">
              <a:rPr lang="zh-TW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1147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A70363-909E-44C5-822F-1D8956CAA38A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2017/2/20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AD7F9F-7CA3-4466-B516-5ECB04B3AEFC}" type="slidenum">
              <a:rPr lang="zh-TW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1505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016EC2-1A98-4F9C-B527-043AE18891D4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2017/2/20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ECDFEC-37B5-4037-99F1-FD55ABFCE71F}" type="slidenum">
              <a:rPr lang="zh-TW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150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C9B637-BDD5-4F78-B553-124A34183300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2017/2/20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FAD2EE-9070-4EA4-BDEE-595D4D6C1F72}" type="slidenum">
              <a:rPr lang="zh-TW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8118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5D3C8E-4750-4365-8898-9CCEDC620B9F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2017/2/20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9026AE-3C3D-463C-883B-D7E2328BEEBB}" type="slidenum">
              <a:rPr lang="zh-TW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1770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768DCB-0252-4487-AAD7-79FAF532595E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2017/2/20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3C6A4C-7984-4ED7-BA5F-A6622E0FA0E5}" type="slidenum">
              <a:rPr lang="zh-TW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4005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F90123-6CC5-42A8-9716-D14D82DA9507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2017/2/20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3F9F18-7F94-48AD-9903-A652C33B1084}" type="slidenum">
              <a:rPr lang="zh-TW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4680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C1173C5-26AD-4890-A9DA-4937097CE635}" type="datetime1">
              <a:rPr lang="zh-TW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2017/2/20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C564347-7959-40C9-A3BC-E4990C1C2EFA}" type="slidenum">
              <a:rPr lang="zh-TW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0139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1.wmf"/><Relationship Id="rId4" Type="http://schemas.openxmlformats.org/officeDocument/2006/relationships/oleObject" Target="../embeddings/oleObject4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22.jp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23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1.wmf"/><Relationship Id="rId4" Type="http://schemas.openxmlformats.org/officeDocument/2006/relationships/oleObject" Target="../embeddings/oleObject6.bin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0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jpeg"/><Relationship Id="rId5" Type="http://schemas.openxmlformats.org/officeDocument/2006/relationships/image" Target="../media/image8.wmf"/><Relationship Id="rId4" Type="http://schemas.openxmlformats.org/officeDocument/2006/relationships/oleObject" Target="../embeddings/oleObject3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533400" y="1828800"/>
            <a:ext cx="8077200" cy="3191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4" tIns="45718" rIns="91434" bIns="45718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2763838" indent="-190500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3044825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3235325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36925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41497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46069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5064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>
              <a:spcBef>
                <a:spcPct val="20000"/>
              </a:spcBef>
              <a:defRPr/>
            </a:pPr>
            <a:r>
              <a:rPr lang="en-US" altLang="zh-TW" sz="2700" smtClean="0">
                <a:latin typeface="Benguiat Bk BT" pitchFamily="18" charset="0"/>
              </a:rPr>
              <a:t>Digital </a:t>
            </a:r>
            <a:r>
              <a:rPr lang="en-US" altLang="zh-TW" sz="2700" dirty="0" smtClean="0">
                <a:latin typeface="Benguiat Bk BT" pitchFamily="18" charset="0"/>
              </a:rPr>
              <a:t>Speech Processing</a:t>
            </a:r>
          </a:p>
          <a:p>
            <a:pPr algn="ctr">
              <a:spcBef>
                <a:spcPct val="20000"/>
              </a:spcBef>
              <a:defRPr/>
            </a:pPr>
            <a:r>
              <a:rPr lang="zh-TW" altLang="en-US" sz="35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華康魏碑體" pitchFamily="65" charset="-120"/>
                <a:ea typeface="華康魏碑體" pitchFamily="65" charset="-120"/>
              </a:rPr>
              <a:t>數位語音處理概論</a:t>
            </a:r>
            <a:endParaRPr lang="zh-TW" altLang="en-US" sz="2700" dirty="0" smtClean="0">
              <a:latin typeface="華康魏碑體" pitchFamily="65" charset="-120"/>
              <a:ea typeface="華康魏碑體" pitchFamily="65" charset="-120"/>
            </a:endParaRPr>
          </a:p>
          <a:p>
            <a:pPr algn="ctr">
              <a:spcBef>
                <a:spcPct val="20000"/>
              </a:spcBef>
              <a:defRPr/>
            </a:pPr>
            <a:endParaRPr lang="zh-TW" altLang="en-US" sz="2700" dirty="0" smtClean="0">
              <a:latin typeface="Benguiat Bk BT" pitchFamily="18" charset="0"/>
            </a:endParaRPr>
          </a:p>
          <a:p>
            <a:pPr algn="ctr">
              <a:defRPr/>
            </a:pPr>
            <a:endParaRPr lang="zh-TW" altLang="en-US" sz="2900" b="1" dirty="0" smtClean="0">
              <a:latin typeface="Times New Roman" pitchFamily="18" charset="0"/>
            </a:endParaRPr>
          </a:p>
          <a:p>
            <a:pPr algn="ctr">
              <a:defRPr/>
            </a:pPr>
            <a:endParaRPr lang="zh-TW" altLang="en-US" sz="2900" b="1" dirty="0" smtClean="0">
              <a:latin typeface="Times New Roman" pitchFamily="18" charset="0"/>
            </a:endParaRPr>
          </a:p>
          <a:p>
            <a:pPr algn="ctr">
              <a:defRPr/>
            </a:pPr>
            <a:r>
              <a:rPr lang="zh-TW" altLang="en-US" sz="2100" b="1" dirty="0" smtClean="0">
                <a:latin typeface="華康魏碑體" pitchFamily="65" charset="-120"/>
                <a:ea typeface="華康魏碑體" pitchFamily="65" charset="-120"/>
              </a:rPr>
              <a:t>李琳山</a:t>
            </a:r>
          </a:p>
          <a:p>
            <a:pPr lvl="2">
              <a:defRPr/>
            </a:pPr>
            <a:endParaRPr lang="en-US" altLang="zh-TW" sz="2100" dirty="0" smtClean="0">
              <a:latin typeface="全真魏碑體" pitchFamily="49" charset="-120"/>
              <a:ea typeface="全真魏碑體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86076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AutoShape 2"/>
          <p:cNvSpPr>
            <a:spLocks noChangeArrowheads="1"/>
          </p:cNvSpPr>
          <p:nvPr/>
        </p:nvSpPr>
        <p:spPr bwMode="auto">
          <a:xfrm>
            <a:off x="7812088" y="3284538"/>
            <a:ext cx="1223962" cy="1081087"/>
          </a:xfrm>
          <a:prstGeom prst="flowChartProcess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0" y="0"/>
            <a:ext cx="9144000" cy="113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4" tIns="45718" rIns="91434" bIns="45718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just" eaLnBrk="1" hangingPunct="1">
              <a:lnSpc>
                <a:spcPct val="90000"/>
              </a:lnSpc>
            </a:pPr>
            <a:r>
              <a:rPr lang="en-US" altLang="zh-TW" sz="2500" b="1">
                <a:solidFill>
                  <a:srgbClr val="000000"/>
                </a:solidFill>
                <a:latin typeface="Times New Roman" pitchFamily="18" charset="0"/>
                <a:ea typeface="華康隸書體W5(P)" pitchFamily="66" charset="-120"/>
              </a:rPr>
              <a:t>User-Content Interaction</a:t>
            </a:r>
            <a:r>
              <a:rPr lang="en-US" altLang="zh-TW" sz="2500">
                <a:ea typeface="華康魏碑體" pitchFamily="65" charset="-120"/>
              </a:rPr>
              <a:t> </a:t>
            </a:r>
            <a:r>
              <a:rPr lang="en-US" altLang="zh-TW" sz="2500" b="1">
                <a:solidFill>
                  <a:srgbClr val="000000"/>
                </a:solidFill>
                <a:ea typeface="華康魏碑體" pitchFamily="65" charset="-120"/>
              </a:rPr>
              <a:t>— </a:t>
            </a:r>
            <a:r>
              <a:rPr lang="en-US" altLang="zh-TW" sz="2500" b="1">
                <a:solidFill>
                  <a:srgbClr val="000000"/>
                </a:solidFill>
                <a:latin typeface="Times New Roman" pitchFamily="18" charset="0"/>
                <a:ea typeface="華康隸書體W5(P)" pitchFamily="66" charset="-120"/>
              </a:rPr>
              <a:t>Wireless and Multimedia Technologies are Creating An Era of Network Access by Spoken Language Processing</a:t>
            </a: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 flipH="1">
            <a:off x="1116013" y="1773238"/>
            <a:ext cx="143192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4" tIns="45718" rIns="91434" bIns="45718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 sz="1600" b="1">
                <a:solidFill>
                  <a:srgbClr val="000066"/>
                </a:solidFill>
                <a:latin typeface="Times New Roman" pitchFamily="18" charset="0"/>
                <a:ea typeface="標楷體" pitchFamily="65" charset="-120"/>
              </a:rPr>
              <a:t>voice information</a:t>
            </a:r>
            <a:endParaRPr lang="en-US" altLang="zh-TW" sz="1600" b="1">
              <a:solidFill>
                <a:srgbClr val="663300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11269" name="AutoShape 5"/>
          <p:cNvSpPr>
            <a:spLocks noChangeArrowheads="1"/>
          </p:cNvSpPr>
          <p:nvPr/>
        </p:nvSpPr>
        <p:spPr bwMode="auto">
          <a:xfrm flipH="1">
            <a:off x="7740650" y="1268413"/>
            <a:ext cx="1295400" cy="1511300"/>
          </a:xfrm>
          <a:prstGeom prst="flowChartMagneticDisk">
            <a:avLst/>
          </a:prstGeom>
          <a:solidFill>
            <a:srgbClr val="FFFFCC">
              <a:alpha val="50195"/>
            </a:srgbClr>
          </a:solidFill>
          <a:ln w="9525">
            <a:solidFill>
              <a:srgbClr val="FF66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4" tIns="45718" rIns="91434" bIns="45718"/>
          <a:lstStyle/>
          <a:p>
            <a:pPr algn="ctr"/>
            <a:endParaRPr lang="en-US" altLang="zh-TW" sz="1600">
              <a:solidFill>
                <a:srgbClr val="000066"/>
              </a:solidFill>
              <a:latin typeface="Times New Roman" pitchFamily="18" charset="0"/>
              <a:ea typeface="全真魏碑體" pitchFamily="49" charset="-120"/>
            </a:endParaRPr>
          </a:p>
          <a:p>
            <a:pPr algn="ctr"/>
            <a:r>
              <a:rPr lang="en-US" altLang="zh-TW" sz="1600">
                <a:solidFill>
                  <a:srgbClr val="000066"/>
                </a:solidFill>
                <a:latin typeface="Times New Roman" pitchFamily="18" charset="0"/>
                <a:ea typeface="全真魏碑體" pitchFamily="49" charset="-120"/>
              </a:rPr>
              <a:t>Multimedia Content</a:t>
            </a:r>
          </a:p>
        </p:txBody>
      </p:sp>
      <p:sp>
        <p:nvSpPr>
          <p:cNvPr id="11270" name="Oval 6"/>
          <p:cNvSpPr>
            <a:spLocks noChangeArrowheads="1"/>
          </p:cNvSpPr>
          <p:nvPr/>
        </p:nvSpPr>
        <p:spPr bwMode="white">
          <a:xfrm>
            <a:off x="6516688" y="1341438"/>
            <a:ext cx="1073150" cy="3311525"/>
          </a:xfrm>
          <a:prstGeom prst="ellipse">
            <a:avLst/>
          </a:prstGeom>
          <a:solidFill>
            <a:srgbClr val="E1E1FF">
              <a:alpha val="50195"/>
            </a:srgbClr>
          </a:solidFill>
          <a:ln w="9525">
            <a:solidFill>
              <a:srgbClr val="3333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zh-TW" altLang="en-US"/>
          </a:p>
        </p:txBody>
      </p:sp>
      <p:sp>
        <p:nvSpPr>
          <p:cNvPr id="11271" name="Text Box 7"/>
          <p:cNvSpPr txBox="1">
            <a:spLocks noChangeArrowheads="1"/>
          </p:cNvSpPr>
          <p:nvPr/>
        </p:nvSpPr>
        <p:spPr bwMode="white">
          <a:xfrm>
            <a:off x="6586538" y="2492375"/>
            <a:ext cx="984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0" tIns="46036" rIns="92070" bIns="46036">
            <a:spAutoFit/>
          </a:bodyPr>
          <a:lstStyle>
            <a:lvl1pPr defTabSz="7620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defTabSz="7620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defTabSz="7620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defTabSz="7620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defTabSz="7620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/>
            <a:r>
              <a:rPr lang="en-US" altLang="zh-TW" b="1">
                <a:solidFill>
                  <a:srgbClr val="000066"/>
                </a:solidFill>
                <a:latin typeface="Times New Roman" pitchFamily="18" charset="0"/>
                <a:ea typeface="全真魏碑體" pitchFamily="49" charset="-120"/>
              </a:rPr>
              <a:t>Internet</a:t>
            </a:r>
          </a:p>
        </p:txBody>
      </p:sp>
      <p:pic>
        <p:nvPicPr>
          <p:cNvPr id="11272" name="Picture 8" descr="lapto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3716338"/>
            <a:ext cx="6985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3" name="Picture 9" descr="ca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4" t="14027" r="934" b="15430"/>
          <a:stretch>
            <a:fillRect/>
          </a:stretch>
        </p:blipFill>
        <p:spPr bwMode="auto">
          <a:xfrm>
            <a:off x="395288" y="3860800"/>
            <a:ext cx="982662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74" name="Group 10"/>
          <p:cNvGrpSpPr>
            <a:grpSpLocks/>
          </p:cNvGrpSpPr>
          <p:nvPr/>
        </p:nvGrpSpPr>
        <p:grpSpPr bwMode="auto">
          <a:xfrm flipH="1" flipV="1">
            <a:off x="1619250" y="2420938"/>
            <a:ext cx="396875" cy="268287"/>
            <a:chOff x="3618" y="1200"/>
            <a:chExt cx="174" cy="168"/>
          </a:xfrm>
        </p:grpSpPr>
        <p:sp>
          <p:nvSpPr>
            <p:cNvPr id="11304" name="Line 11"/>
            <p:cNvSpPr>
              <a:spLocks noChangeShapeType="1"/>
            </p:cNvSpPr>
            <p:nvPr/>
          </p:nvSpPr>
          <p:spPr bwMode="auto">
            <a:xfrm flipH="1">
              <a:off x="3696" y="1200"/>
              <a:ext cx="96" cy="48"/>
            </a:xfrm>
            <a:prstGeom prst="line">
              <a:avLst/>
            </a:prstGeom>
            <a:noFill/>
            <a:ln w="12700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305" name="Line 12"/>
            <p:cNvSpPr>
              <a:spLocks noChangeShapeType="1"/>
            </p:cNvSpPr>
            <p:nvPr/>
          </p:nvSpPr>
          <p:spPr bwMode="auto">
            <a:xfrm flipH="1">
              <a:off x="3618" y="1296"/>
              <a:ext cx="126" cy="72"/>
            </a:xfrm>
            <a:prstGeom prst="line">
              <a:avLst/>
            </a:prstGeom>
            <a:noFill/>
            <a:ln w="12700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306" name="Line 13"/>
            <p:cNvSpPr>
              <a:spLocks noChangeShapeType="1"/>
            </p:cNvSpPr>
            <p:nvPr/>
          </p:nvSpPr>
          <p:spPr bwMode="auto">
            <a:xfrm>
              <a:off x="3696" y="1251"/>
              <a:ext cx="48" cy="48"/>
            </a:xfrm>
            <a:prstGeom prst="line">
              <a:avLst/>
            </a:prstGeom>
            <a:noFill/>
            <a:ln w="12700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11275" name="Group 14"/>
          <p:cNvGrpSpPr>
            <a:grpSpLocks/>
          </p:cNvGrpSpPr>
          <p:nvPr/>
        </p:nvGrpSpPr>
        <p:grpSpPr bwMode="auto">
          <a:xfrm flipH="1" flipV="1">
            <a:off x="1331913" y="4005263"/>
            <a:ext cx="704850" cy="196850"/>
            <a:chOff x="4128" y="1654"/>
            <a:chExt cx="550" cy="122"/>
          </a:xfrm>
        </p:grpSpPr>
        <p:sp>
          <p:nvSpPr>
            <p:cNvPr id="11301" name="Line 15"/>
            <p:cNvSpPr>
              <a:spLocks noChangeShapeType="1"/>
            </p:cNvSpPr>
            <p:nvPr/>
          </p:nvSpPr>
          <p:spPr bwMode="auto">
            <a:xfrm flipH="1">
              <a:off x="4449" y="1654"/>
              <a:ext cx="229" cy="30"/>
            </a:xfrm>
            <a:prstGeom prst="line">
              <a:avLst/>
            </a:prstGeom>
            <a:noFill/>
            <a:ln w="12700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302" name="Line 16"/>
            <p:cNvSpPr>
              <a:spLocks noChangeShapeType="1"/>
            </p:cNvSpPr>
            <p:nvPr/>
          </p:nvSpPr>
          <p:spPr bwMode="auto">
            <a:xfrm flipH="1">
              <a:off x="4128" y="1722"/>
              <a:ext cx="387" cy="54"/>
            </a:xfrm>
            <a:prstGeom prst="line">
              <a:avLst/>
            </a:prstGeom>
            <a:noFill/>
            <a:ln w="12700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303" name="Line 17"/>
            <p:cNvSpPr>
              <a:spLocks noChangeShapeType="1"/>
            </p:cNvSpPr>
            <p:nvPr/>
          </p:nvSpPr>
          <p:spPr bwMode="auto">
            <a:xfrm>
              <a:off x="4445" y="1686"/>
              <a:ext cx="70" cy="36"/>
            </a:xfrm>
            <a:prstGeom prst="line">
              <a:avLst/>
            </a:prstGeom>
            <a:noFill/>
            <a:ln w="12700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pic>
        <p:nvPicPr>
          <p:cNvPr id="11276" name="Picture 18" descr="cellphon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825" y="2286000"/>
            <a:ext cx="211138" cy="78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7" name="AutoShape 19"/>
          <p:cNvSpPr>
            <a:spLocks noChangeArrowheads="1"/>
          </p:cNvSpPr>
          <p:nvPr/>
        </p:nvSpPr>
        <p:spPr bwMode="white">
          <a:xfrm rot="3291496">
            <a:off x="1840706" y="1335882"/>
            <a:ext cx="365125" cy="519112"/>
          </a:xfrm>
          <a:prstGeom prst="downArrow">
            <a:avLst>
              <a:gd name="adj1" fmla="val 50981"/>
              <a:gd name="adj2" fmla="val 33753"/>
            </a:avLst>
          </a:prstGeom>
          <a:noFill/>
          <a:ln w="9525">
            <a:solidFill>
              <a:srgbClr val="0000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zh-TW" altLang="en-US"/>
          </a:p>
        </p:txBody>
      </p:sp>
      <p:sp>
        <p:nvSpPr>
          <p:cNvPr id="11278" name="Text Box 20"/>
          <p:cNvSpPr txBox="1">
            <a:spLocks noChangeArrowheads="1"/>
          </p:cNvSpPr>
          <p:nvPr/>
        </p:nvSpPr>
        <p:spPr bwMode="auto">
          <a:xfrm rot="19963445" flipH="1">
            <a:off x="1403350" y="2852738"/>
            <a:ext cx="906463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4" tIns="45718" rIns="91434" bIns="45718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 sz="1600" b="1">
                <a:solidFill>
                  <a:srgbClr val="000066"/>
                </a:solidFill>
                <a:latin typeface="Times New Roman" pitchFamily="18" charset="0"/>
                <a:ea typeface="標楷體" pitchFamily="65" charset="-120"/>
              </a:rPr>
              <a:t>voice input/ output</a:t>
            </a:r>
          </a:p>
        </p:txBody>
      </p:sp>
      <p:sp>
        <p:nvSpPr>
          <p:cNvPr id="11279" name="AutoShape 21"/>
          <p:cNvSpPr>
            <a:spLocks noChangeArrowheads="1"/>
          </p:cNvSpPr>
          <p:nvPr/>
        </p:nvSpPr>
        <p:spPr bwMode="white">
          <a:xfrm>
            <a:off x="5867400" y="2636838"/>
            <a:ext cx="541338" cy="441325"/>
          </a:xfrm>
          <a:prstGeom prst="leftRightArrow">
            <a:avLst>
              <a:gd name="adj1" fmla="val 50000"/>
              <a:gd name="adj2" fmla="val 24532"/>
            </a:avLst>
          </a:prstGeom>
          <a:solidFill>
            <a:schemeClr val="bg1"/>
          </a:solidFill>
          <a:ln w="9525">
            <a:solidFill>
              <a:srgbClr val="0000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zh-TW" altLang="en-US"/>
          </a:p>
        </p:txBody>
      </p:sp>
      <p:sp>
        <p:nvSpPr>
          <p:cNvPr id="11280" name="Text Box 22"/>
          <p:cNvSpPr txBox="1">
            <a:spLocks noChangeArrowheads="1"/>
          </p:cNvSpPr>
          <p:nvPr/>
        </p:nvSpPr>
        <p:spPr bwMode="white">
          <a:xfrm>
            <a:off x="4356100" y="1125538"/>
            <a:ext cx="12255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0" tIns="46036" rIns="92070" bIns="46036" anchorCtr="1">
            <a:spAutoFit/>
          </a:bodyPr>
          <a:lstStyle>
            <a:lvl1pPr defTabSz="7620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defTabSz="7620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defTabSz="7620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defTabSz="7620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defTabSz="7620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/>
            <a:r>
              <a:rPr lang="en-US" altLang="zh-TW" sz="1600" b="1">
                <a:solidFill>
                  <a:srgbClr val="000066"/>
                </a:solidFill>
                <a:latin typeface="Times New Roman" pitchFamily="18" charset="0"/>
                <a:ea typeface="標楷體" pitchFamily="65" charset="-120"/>
              </a:rPr>
              <a:t>text </a:t>
            </a:r>
          </a:p>
          <a:p>
            <a:pPr algn="ctr" eaLnBrk="1" hangingPunct="1"/>
            <a:r>
              <a:rPr lang="en-US" altLang="zh-TW" sz="1600" b="1">
                <a:solidFill>
                  <a:srgbClr val="000066"/>
                </a:solidFill>
                <a:latin typeface="Times New Roman" pitchFamily="18" charset="0"/>
                <a:ea typeface="標楷體" pitchFamily="65" charset="-120"/>
              </a:rPr>
              <a:t>information</a:t>
            </a:r>
          </a:p>
        </p:txBody>
      </p:sp>
      <p:sp>
        <p:nvSpPr>
          <p:cNvPr id="11281" name="AutoShape 23"/>
          <p:cNvSpPr>
            <a:spLocks noChangeArrowheads="1"/>
          </p:cNvSpPr>
          <p:nvPr/>
        </p:nvSpPr>
        <p:spPr bwMode="white">
          <a:xfrm rot="3785541">
            <a:off x="1947069" y="3318669"/>
            <a:ext cx="266700" cy="776288"/>
          </a:xfrm>
          <a:prstGeom prst="upDownArrow">
            <a:avLst>
              <a:gd name="adj1" fmla="val 50000"/>
              <a:gd name="adj2" fmla="val 58214"/>
            </a:avLst>
          </a:prstGeom>
          <a:noFill/>
          <a:ln w="9525">
            <a:solidFill>
              <a:srgbClr val="0000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none" lIns="92070" tIns="46036" rIns="92070" bIns="46036" anchor="ctr"/>
          <a:lstStyle/>
          <a:p>
            <a:pPr algn="ctr" defTabSz="762000">
              <a:spcBef>
                <a:spcPct val="50000"/>
              </a:spcBef>
            </a:pPr>
            <a:endParaRPr lang="zh-TW" altLang="zh-TW" b="1">
              <a:solidFill>
                <a:srgbClr val="000066"/>
              </a:solidFill>
              <a:latin typeface="Times New Roman" pitchFamily="18" charset="0"/>
            </a:endParaRPr>
          </a:p>
        </p:txBody>
      </p:sp>
      <p:sp>
        <p:nvSpPr>
          <p:cNvPr id="11282" name="Line 24"/>
          <p:cNvSpPr>
            <a:spLocks noChangeShapeType="1"/>
          </p:cNvSpPr>
          <p:nvPr/>
        </p:nvSpPr>
        <p:spPr bwMode="auto">
          <a:xfrm flipV="1">
            <a:off x="7162800" y="2060575"/>
            <a:ext cx="649288" cy="212725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283" name="Rectangle 25"/>
          <p:cNvSpPr>
            <a:spLocks noChangeArrowheads="1"/>
          </p:cNvSpPr>
          <p:nvPr/>
        </p:nvSpPr>
        <p:spPr bwMode="white">
          <a:xfrm>
            <a:off x="5062538" y="4300538"/>
            <a:ext cx="139700" cy="13811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zh-TW" altLang="en-US"/>
          </a:p>
        </p:txBody>
      </p:sp>
      <p:sp>
        <p:nvSpPr>
          <p:cNvPr id="11284" name="Text Box 26"/>
          <p:cNvSpPr txBox="1">
            <a:spLocks noChangeArrowheads="1"/>
          </p:cNvSpPr>
          <p:nvPr/>
        </p:nvSpPr>
        <p:spPr bwMode="auto">
          <a:xfrm>
            <a:off x="0" y="4652963"/>
            <a:ext cx="9175750" cy="20036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4" tIns="45718" rIns="91434" bIns="45718">
            <a:spAutoFit/>
          </a:bodyPr>
          <a:lstStyle>
            <a:lvl1pPr marL="187325" indent="-187325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30000"/>
              </a:spcBef>
              <a:buFontTx/>
              <a:buChar char="•"/>
            </a:pPr>
            <a:r>
              <a:rPr lang="en-US" altLang="zh-TW" b="1" dirty="0">
                <a:latin typeface="Times New Roman" pitchFamily="18" charset="0"/>
                <a:ea typeface="全真魏碑體" pitchFamily="49" charset="-120"/>
              </a:rPr>
              <a:t>Hand-held Devices with Multimedia Functionalities Commonly used </a:t>
            </a:r>
            <a:r>
              <a:rPr lang="en-US" altLang="zh-TW" b="1" dirty="0" smtClean="0">
                <a:latin typeface="Times New Roman" pitchFamily="18" charset="0"/>
                <a:ea typeface="全真魏碑體" pitchFamily="49" charset="-120"/>
              </a:rPr>
              <a:t>Toda</a:t>
            </a:r>
            <a:r>
              <a:rPr lang="en-US" altLang="zh-TW" b="1" dirty="0">
                <a:latin typeface="Times New Roman" pitchFamily="18" charset="0"/>
                <a:ea typeface="全真魏碑體" pitchFamily="49" charset="-120"/>
              </a:rPr>
              <a:t>y</a:t>
            </a:r>
          </a:p>
          <a:p>
            <a:pPr eaLnBrk="1" hangingPunct="1">
              <a:spcBef>
                <a:spcPct val="30000"/>
              </a:spcBef>
              <a:buFontTx/>
              <a:buChar char="•"/>
            </a:pPr>
            <a:r>
              <a:rPr lang="en-US" altLang="zh-TW" b="1" dirty="0" smtClean="0">
                <a:latin typeface="Times New Roman" pitchFamily="18" charset="0"/>
                <a:ea typeface="全真魏碑體" pitchFamily="49" charset="-120"/>
              </a:rPr>
              <a:t>Network </a:t>
            </a:r>
            <a:r>
              <a:rPr lang="en-US" altLang="zh-TW" b="1" dirty="0">
                <a:latin typeface="Times New Roman" pitchFamily="18" charset="0"/>
                <a:ea typeface="全真魏碑體" pitchFamily="49" charset="-120"/>
              </a:rPr>
              <a:t>Access is Primarily Text-based today, but almost all Roles of Texts can be Accomplished by Speech</a:t>
            </a:r>
          </a:p>
          <a:p>
            <a:pPr eaLnBrk="1" hangingPunct="1">
              <a:spcBef>
                <a:spcPct val="30000"/>
              </a:spcBef>
              <a:buFontTx/>
              <a:buChar char="•"/>
            </a:pPr>
            <a:r>
              <a:rPr lang="en-US" altLang="zh-TW" b="1" dirty="0">
                <a:latin typeface="Times New Roman" pitchFamily="18" charset="0"/>
                <a:ea typeface="全真魏碑體" pitchFamily="49" charset="-120"/>
              </a:rPr>
              <a:t>User-Content Interaction can be Accomplished by Spoken and Multi-modal Dialogues</a:t>
            </a:r>
          </a:p>
          <a:p>
            <a:pPr eaLnBrk="1" hangingPunct="1">
              <a:spcBef>
                <a:spcPct val="30000"/>
              </a:spcBef>
              <a:buFontTx/>
              <a:buChar char="•"/>
            </a:pPr>
            <a:r>
              <a:rPr lang="en-US" altLang="zh-TW" b="1" dirty="0" smtClean="0">
                <a:latin typeface="Times New Roman" pitchFamily="18" charset="0"/>
                <a:ea typeface="全真魏碑體" pitchFamily="49" charset="-120"/>
              </a:rPr>
              <a:t>Using </a:t>
            </a:r>
            <a:r>
              <a:rPr lang="en-US" altLang="zh-TW" b="1" dirty="0">
                <a:latin typeface="Times New Roman" pitchFamily="18" charset="0"/>
                <a:ea typeface="全真魏碑體" pitchFamily="49" charset="-120"/>
              </a:rPr>
              <a:t>Speech Instructions to Access Multimedia Content whose Key Concepts Specified by Speech Information</a:t>
            </a:r>
          </a:p>
        </p:txBody>
      </p:sp>
      <p:sp>
        <p:nvSpPr>
          <p:cNvPr id="11285" name="Text Box 27"/>
          <p:cNvSpPr txBox="1">
            <a:spLocks noChangeArrowheads="1"/>
          </p:cNvSpPr>
          <p:nvPr/>
        </p:nvSpPr>
        <p:spPr bwMode="auto">
          <a:xfrm>
            <a:off x="7812088" y="3357563"/>
            <a:ext cx="1223962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600">
                <a:solidFill>
                  <a:srgbClr val="000066"/>
                </a:solidFill>
                <a:latin typeface="Times New Roman" pitchFamily="18" charset="0"/>
                <a:ea typeface="全真魏碑體" pitchFamily="49" charset="-120"/>
              </a:rPr>
              <a:t>Multimedia</a:t>
            </a:r>
            <a:r>
              <a:rPr lang="en-US" altLang="zh-TW" sz="1400"/>
              <a:t> </a:t>
            </a:r>
            <a:r>
              <a:rPr lang="en-US" altLang="zh-TW" sz="1600">
                <a:solidFill>
                  <a:srgbClr val="000066"/>
                </a:solidFill>
                <a:latin typeface="Times New Roman" pitchFamily="18" charset="0"/>
                <a:ea typeface="全真魏碑體" pitchFamily="49" charset="-120"/>
              </a:rPr>
              <a:t>Content Analysis</a:t>
            </a:r>
          </a:p>
        </p:txBody>
      </p:sp>
      <p:sp>
        <p:nvSpPr>
          <p:cNvPr id="11286" name="Line 28"/>
          <p:cNvSpPr>
            <a:spLocks noChangeShapeType="1"/>
          </p:cNvSpPr>
          <p:nvPr/>
        </p:nvSpPr>
        <p:spPr bwMode="auto">
          <a:xfrm>
            <a:off x="8316913" y="2636838"/>
            <a:ext cx="0" cy="6477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287" name="AutoShape 29"/>
          <p:cNvSpPr>
            <a:spLocks noChangeArrowheads="1"/>
          </p:cNvSpPr>
          <p:nvPr/>
        </p:nvSpPr>
        <p:spPr bwMode="auto">
          <a:xfrm>
            <a:off x="3995738" y="3644900"/>
            <a:ext cx="1944687" cy="647700"/>
          </a:xfrm>
          <a:prstGeom prst="flowChartProcess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288" name="Text Box 30"/>
          <p:cNvSpPr txBox="1">
            <a:spLocks noChangeArrowheads="1"/>
          </p:cNvSpPr>
          <p:nvPr/>
        </p:nvSpPr>
        <p:spPr bwMode="auto">
          <a:xfrm>
            <a:off x="3995738" y="3644900"/>
            <a:ext cx="223361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b="1">
                <a:solidFill>
                  <a:srgbClr val="000066"/>
                </a:solidFill>
                <a:latin typeface="Times New Roman" pitchFamily="18" charset="0"/>
                <a:ea typeface="全真魏碑體" pitchFamily="49" charset="-120"/>
              </a:rPr>
              <a:t>Text Information Retrieval</a:t>
            </a:r>
          </a:p>
        </p:txBody>
      </p:sp>
      <p:sp>
        <p:nvSpPr>
          <p:cNvPr id="11289" name="AutoShape 31"/>
          <p:cNvSpPr>
            <a:spLocks noChangeArrowheads="1"/>
          </p:cNvSpPr>
          <p:nvPr/>
        </p:nvSpPr>
        <p:spPr bwMode="white">
          <a:xfrm rot="3785541">
            <a:off x="6086476" y="3643312"/>
            <a:ext cx="360362" cy="652463"/>
          </a:xfrm>
          <a:prstGeom prst="upDownArrow">
            <a:avLst>
              <a:gd name="adj1" fmla="val 50000"/>
              <a:gd name="adj2" fmla="val 36212"/>
            </a:avLst>
          </a:prstGeom>
          <a:noFill/>
          <a:ln w="9525">
            <a:solidFill>
              <a:srgbClr val="0000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none" lIns="92070" tIns="46036" rIns="92070" bIns="46036" anchor="ctr"/>
          <a:lstStyle/>
          <a:p>
            <a:pPr algn="ctr" defTabSz="762000">
              <a:spcBef>
                <a:spcPct val="50000"/>
              </a:spcBef>
            </a:pPr>
            <a:endParaRPr lang="zh-TW" altLang="zh-TW" b="1">
              <a:solidFill>
                <a:srgbClr val="000066"/>
              </a:solidFill>
              <a:latin typeface="Times New Roman" pitchFamily="18" charset="0"/>
            </a:endParaRPr>
          </a:p>
        </p:txBody>
      </p:sp>
      <p:sp>
        <p:nvSpPr>
          <p:cNvPr id="11290" name="AutoShape 32"/>
          <p:cNvSpPr>
            <a:spLocks noChangeArrowheads="1"/>
          </p:cNvSpPr>
          <p:nvPr/>
        </p:nvSpPr>
        <p:spPr bwMode="auto">
          <a:xfrm>
            <a:off x="5508625" y="1196975"/>
            <a:ext cx="936625" cy="1152525"/>
          </a:xfrm>
          <a:prstGeom prst="flowChartMagneticDisk">
            <a:avLst/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291" name="Text Box 33"/>
          <p:cNvSpPr txBox="1">
            <a:spLocks noChangeArrowheads="1"/>
          </p:cNvSpPr>
          <p:nvPr/>
        </p:nvSpPr>
        <p:spPr bwMode="auto">
          <a:xfrm>
            <a:off x="5651500" y="1484313"/>
            <a:ext cx="865188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600">
                <a:solidFill>
                  <a:srgbClr val="000066"/>
                </a:solidFill>
                <a:latin typeface="Times New Roman" pitchFamily="18" charset="0"/>
                <a:ea typeface="全真魏碑體" pitchFamily="49" charset="-120"/>
              </a:rPr>
              <a:t>Text Content</a:t>
            </a:r>
          </a:p>
        </p:txBody>
      </p:sp>
      <p:sp>
        <p:nvSpPr>
          <p:cNvPr id="11292" name="Line 34"/>
          <p:cNvSpPr>
            <a:spLocks noChangeShapeType="1"/>
          </p:cNvSpPr>
          <p:nvPr/>
        </p:nvSpPr>
        <p:spPr bwMode="auto">
          <a:xfrm flipH="1" flipV="1">
            <a:off x="6443663" y="1628775"/>
            <a:ext cx="360362" cy="287338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293" name="AutoShape 35"/>
          <p:cNvSpPr>
            <a:spLocks noChangeArrowheads="1"/>
          </p:cNvSpPr>
          <p:nvPr/>
        </p:nvSpPr>
        <p:spPr bwMode="white">
          <a:xfrm>
            <a:off x="3276600" y="3860800"/>
            <a:ext cx="647700" cy="287338"/>
          </a:xfrm>
          <a:prstGeom prst="leftRightArrow">
            <a:avLst>
              <a:gd name="adj1" fmla="val 50000"/>
              <a:gd name="adj2" fmla="val 45083"/>
            </a:avLst>
          </a:prstGeom>
          <a:solidFill>
            <a:schemeClr val="bg1"/>
          </a:solidFill>
          <a:ln w="9525">
            <a:solidFill>
              <a:srgbClr val="0000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zh-TW" altLang="en-US"/>
          </a:p>
        </p:txBody>
      </p:sp>
      <p:sp>
        <p:nvSpPr>
          <p:cNvPr id="11294" name="Text Box 37"/>
          <p:cNvSpPr txBox="1">
            <a:spLocks noChangeArrowheads="1"/>
          </p:cNvSpPr>
          <p:nvPr/>
        </p:nvSpPr>
        <p:spPr bwMode="white">
          <a:xfrm>
            <a:off x="4067175" y="2349500"/>
            <a:ext cx="1655763" cy="1008063"/>
          </a:xfrm>
          <a:prstGeom prst="rect">
            <a:avLst/>
          </a:prstGeom>
          <a:solidFill>
            <a:srgbClr val="CCECFF"/>
          </a:solidFill>
          <a:ln w="9525">
            <a:solidFill>
              <a:srgbClr val="0000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0" tIns="46036" rIns="92070" bIns="46036" anchor="ctr" anchorCtr="1"/>
          <a:lstStyle>
            <a:lvl1pPr defTabSz="7620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defTabSz="7620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defTabSz="7620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defTabSz="7620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defTabSz="7620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 b="1">
                <a:solidFill>
                  <a:srgbClr val="000066"/>
                </a:solidFill>
                <a:latin typeface="Times New Roman" pitchFamily="18" charset="0"/>
                <a:ea typeface="全真魏碑體" pitchFamily="49" charset="-120"/>
              </a:rPr>
              <a:t>Voice-based Information Retrieval</a:t>
            </a:r>
          </a:p>
        </p:txBody>
      </p:sp>
      <p:sp>
        <p:nvSpPr>
          <p:cNvPr id="11295" name="Text Box 38"/>
          <p:cNvSpPr txBox="1">
            <a:spLocks noChangeArrowheads="1"/>
          </p:cNvSpPr>
          <p:nvPr/>
        </p:nvSpPr>
        <p:spPr bwMode="white">
          <a:xfrm>
            <a:off x="2484438" y="1341438"/>
            <a:ext cx="1800225" cy="792162"/>
          </a:xfrm>
          <a:prstGeom prst="rect">
            <a:avLst/>
          </a:prstGeom>
          <a:solidFill>
            <a:srgbClr val="CCECFF"/>
          </a:solidFill>
          <a:ln w="9525">
            <a:solidFill>
              <a:srgbClr val="0000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0" tIns="46036" rIns="92070" bIns="46036" anchor="ctr" anchorCtr="1"/>
          <a:lstStyle>
            <a:lvl1pPr defTabSz="7620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defTabSz="7620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defTabSz="7620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defTabSz="7620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defTabSz="7620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lnSpc>
                <a:spcPct val="95000"/>
              </a:lnSpc>
            </a:pPr>
            <a:r>
              <a:rPr lang="en-US" altLang="zh-TW" b="1">
                <a:solidFill>
                  <a:srgbClr val="000066"/>
                </a:solidFill>
                <a:latin typeface="Times New Roman" pitchFamily="18" charset="0"/>
                <a:ea typeface="全真魏碑體" pitchFamily="49" charset="-120"/>
              </a:rPr>
              <a:t>Text-to-Speech Synthesis</a:t>
            </a:r>
          </a:p>
        </p:txBody>
      </p:sp>
      <p:cxnSp>
        <p:nvCxnSpPr>
          <p:cNvPr id="11296" name="AutoShape 39"/>
          <p:cNvCxnSpPr>
            <a:cxnSpLocks noChangeShapeType="1"/>
            <a:endCxn id="11295" idx="3"/>
          </p:cNvCxnSpPr>
          <p:nvPr/>
        </p:nvCxnSpPr>
        <p:spPr bwMode="white">
          <a:xfrm rot="5400000" flipH="1">
            <a:off x="4194969" y="1828007"/>
            <a:ext cx="611187" cy="431800"/>
          </a:xfrm>
          <a:prstGeom prst="bentConnector2">
            <a:avLst/>
          </a:prstGeom>
          <a:noFill/>
          <a:ln w="19050">
            <a:solidFill>
              <a:srgbClr val="000066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297" name="Text Box 40"/>
          <p:cNvSpPr txBox="1">
            <a:spLocks noChangeArrowheads="1"/>
          </p:cNvSpPr>
          <p:nvPr/>
        </p:nvSpPr>
        <p:spPr bwMode="white">
          <a:xfrm>
            <a:off x="2411413" y="2276475"/>
            <a:ext cx="1346200" cy="1152525"/>
          </a:xfrm>
          <a:prstGeom prst="rect">
            <a:avLst/>
          </a:prstGeom>
          <a:solidFill>
            <a:srgbClr val="CCECFF"/>
          </a:solidFill>
          <a:ln w="9525">
            <a:solidFill>
              <a:srgbClr val="0000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0" tIns="46036" rIns="92070" bIns="46036" anchor="ctr" anchorCtr="1"/>
          <a:lstStyle>
            <a:lvl1pPr defTabSz="7620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defTabSz="7620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defTabSz="7620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defTabSz="7620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defTabSz="7620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lnSpc>
                <a:spcPct val="95000"/>
              </a:lnSpc>
            </a:pPr>
            <a:r>
              <a:rPr lang="en-US" altLang="zh-TW" sz="1600" b="1">
                <a:solidFill>
                  <a:srgbClr val="000066"/>
                </a:solidFill>
                <a:latin typeface="Times New Roman" pitchFamily="18" charset="0"/>
                <a:ea typeface="全真魏碑體" pitchFamily="49" charset="-120"/>
              </a:rPr>
              <a:t>Spoken and multi-modal Dialogue</a:t>
            </a:r>
          </a:p>
        </p:txBody>
      </p:sp>
      <p:cxnSp>
        <p:nvCxnSpPr>
          <p:cNvPr id="11298" name="AutoShape 41"/>
          <p:cNvCxnSpPr>
            <a:cxnSpLocks noChangeShapeType="1"/>
          </p:cNvCxnSpPr>
          <p:nvPr/>
        </p:nvCxnSpPr>
        <p:spPr bwMode="white">
          <a:xfrm>
            <a:off x="3708400" y="2925763"/>
            <a:ext cx="360363" cy="0"/>
          </a:xfrm>
          <a:prstGeom prst="straightConnector1">
            <a:avLst/>
          </a:prstGeom>
          <a:noFill/>
          <a:ln w="19050">
            <a:solidFill>
              <a:srgbClr val="000066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299" name="Text Box 42"/>
          <p:cNvSpPr txBox="1">
            <a:spLocks noChangeArrowheads="1"/>
          </p:cNvSpPr>
          <p:nvPr/>
        </p:nvSpPr>
        <p:spPr bwMode="auto">
          <a:xfrm>
            <a:off x="3995738" y="3573463"/>
            <a:ext cx="22336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TW" altLang="zh-TW" b="1">
              <a:solidFill>
                <a:srgbClr val="000066"/>
              </a:solidFill>
              <a:latin typeface="Times New Roman" pitchFamily="18" charset="0"/>
              <a:ea typeface="全真魏碑體" pitchFamily="49" charset="-120"/>
            </a:endParaRPr>
          </a:p>
        </p:txBody>
      </p:sp>
      <p:sp>
        <p:nvSpPr>
          <p:cNvPr id="11300" name="Line 43"/>
          <p:cNvSpPr>
            <a:spLocks noChangeShapeType="1"/>
          </p:cNvSpPr>
          <p:nvPr/>
        </p:nvSpPr>
        <p:spPr bwMode="auto">
          <a:xfrm>
            <a:off x="0" y="1125538"/>
            <a:ext cx="9144000" cy="0"/>
          </a:xfrm>
          <a:prstGeom prst="line">
            <a:avLst/>
          </a:prstGeom>
          <a:noFill/>
          <a:ln w="57150" cmpd="thinThick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0269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0" y="115888"/>
            <a:ext cx="6508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7" tIns="45713" rIns="91427" bIns="45713"/>
          <a:lstStyle/>
          <a:p>
            <a:pPr>
              <a:lnSpc>
                <a:spcPct val="80000"/>
              </a:lnSpc>
            </a:pPr>
            <a:r>
              <a:rPr lang="en-US" altLang="zh-TW" sz="3300" b="1" dirty="0">
                <a:latin typeface="Times New Roman" pitchFamily="18" charset="0"/>
                <a:ea typeface="華康隸書體W5(P)" pitchFamily="66" charset="-120"/>
              </a:rPr>
              <a:t>Voice-based Information Retrieval</a:t>
            </a:r>
          </a:p>
        </p:txBody>
      </p:sp>
      <p:grpSp>
        <p:nvGrpSpPr>
          <p:cNvPr id="12291" name="Group 3"/>
          <p:cNvGrpSpPr>
            <a:grpSpLocks/>
          </p:cNvGrpSpPr>
          <p:nvPr/>
        </p:nvGrpSpPr>
        <p:grpSpPr bwMode="auto">
          <a:xfrm>
            <a:off x="112713" y="1114425"/>
            <a:ext cx="8726487" cy="3990975"/>
            <a:chOff x="71" y="702"/>
            <a:chExt cx="5497" cy="2514"/>
          </a:xfrm>
        </p:grpSpPr>
        <p:sp>
          <p:nvSpPr>
            <p:cNvPr id="12294" name="Text Box 4"/>
            <p:cNvSpPr txBox="1">
              <a:spLocks noChangeArrowheads="1"/>
            </p:cNvSpPr>
            <p:nvPr/>
          </p:nvSpPr>
          <p:spPr bwMode="auto">
            <a:xfrm>
              <a:off x="849" y="926"/>
              <a:ext cx="2256" cy="2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lIns="91349" tIns="45673" rIns="91349" bIns="45673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zh-TW" altLang="zh-TW">
                <a:latin typeface="Times New Roman" pitchFamily="18" charset="0"/>
                <a:ea typeface="全真魏碑體" pitchFamily="49" charset="-120"/>
              </a:endParaRPr>
            </a:p>
          </p:txBody>
        </p:sp>
        <p:sp>
          <p:nvSpPr>
            <p:cNvPr id="12295" name="Text Box 5"/>
            <p:cNvSpPr txBox="1">
              <a:spLocks noChangeArrowheads="1"/>
            </p:cNvSpPr>
            <p:nvPr/>
          </p:nvSpPr>
          <p:spPr bwMode="auto">
            <a:xfrm>
              <a:off x="1665" y="702"/>
              <a:ext cx="1359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349" tIns="45673" rIns="91349" bIns="45673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eaLnBrk="1" hangingPunct="1"/>
              <a:r>
                <a:rPr lang="en-US" altLang="zh-TW" sz="1700" b="1">
                  <a:latin typeface="Times New Roman" pitchFamily="18" charset="0"/>
                  <a:ea typeface="標楷體" pitchFamily="65" charset="-120"/>
                </a:rPr>
                <a:t>Voice Instructions</a:t>
              </a:r>
            </a:p>
          </p:txBody>
        </p:sp>
        <p:sp>
          <p:nvSpPr>
            <p:cNvPr id="12296" name="Text Box 6"/>
            <p:cNvSpPr txBox="1">
              <a:spLocks noChangeArrowheads="1"/>
            </p:cNvSpPr>
            <p:nvPr/>
          </p:nvSpPr>
          <p:spPr bwMode="auto">
            <a:xfrm>
              <a:off x="2784" y="1068"/>
              <a:ext cx="2544" cy="237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lIns="91349" tIns="45673" rIns="91349" bIns="45673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TW" altLang="en-US" sz="1600" dirty="0" smtClean="0">
                  <a:latin typeface="Times New Roman" pitchFamily="18" charset="0"/>
                  <a:ea typeface="華康魏碑體" pitchFamily="65" charset="-120"/>
                </a:rPr>
                <a:t>請問鼎泰豐的地址</a:t>
              </a:r>
              <a:r>
                <a:rPr lang="zh-TW" altLang="en-US" dirty="0" smtClean="0">
                  <a:latin typeface="Times New Roman" pitchFamily="18" charset="0"/>
                  <a:ea typeface="全真魏碑體" pitchFamily="49" charset="-120"/>
                </a:rPr>
                <a:t>？</a:t>
              </a:r>
              <a:endParaRPr lang="zh-TW" altLang="en-US" dirty="0">
                <a:latin typeface="Times New Roman" pitchFamily="18" charset="0"/>
                <a:ea typeface="全真魏碑體" pitchFamily="49" charset="-120"/>
              </a:endParaRPr>
            </a:p>
          </p:txBody>
        </p:sp>
        <p:sp>
          <p:nvSpPr>
            <p:cNvPr id="12297" name="Text Box 7"/>
            <p:cNvSpPr txBox="1">
              <a:spLocks noChangeArrowheads="1"/>
            </p:cNvSpPr>
            <p:nvPr/>
          </p:nvSpPr>
          <p:spPr bwMode="auto">
            <a:xfrm>
              <a:off x="4080" y="846"/>
              <a:ext cx="1248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349" tIns="45673" rIns="91349" bIns="45673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eaLnBrk="1" hangingPunct="1"/>
              <a:r>
                <a:rPr lang="en-US" altLang="zh-TW" sz="1700" b="1">
                  <a:latin typeface="Times New Roman" pitchFamily="18" charset="0"/>
                  <a:ea typeface="標楷體" pitchFamily="65" charset="-120"/>
                </a:rPr>
                <a:t>Text Instructions</a:t>
              </a:r>
            </a:p>
          </p:txBody>
        </p:sp>
        <p:sp>
          <p:nvSpPr>
            <p:cNvPr id="12298" name="AutoShape 8" descr="花崗石"/>
            <p:cNvSpPr>
              <a:spLocks noChangeArrowheads="1"/>
            </p:cNvSpPr>
            <p:nvPr/>
          </p:nvSpPr>
          <p:spPr bwMode="auto">
            <a:xfrm rot="1598416">
              <a:off x="1715" y="1260"/>
              <a:ext cx="71" cy="739"/>
            </a:xfrm>
            <a:prstGeom prst="downArrow">
              <a:avLst>
                <a:gd name="adj1" fmla="val 50000"/>
                <a:gd name="adj2" fmla="val 260211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349" tIns="45673" rIns="91349" bIns="45673">
              <a:spAutoFit/>
            </a:bodyPr>
            <a:lstStyle/>
            <a:p>
              <a:endParaRPr lang="zh-TW" altLang="en-US"/>
            </a:p>
          </p:txBody>
        </p:sp>
        <p:sp>
          <p:nvSpPr>
            <p:cNvPr id="12299" name="AutoShape 9" descr="花崗石"/>
            <p:cNvSpPr>
              <a:spLocks noChangeArrowheads="1"/>
            </p:cNvSpPr>
            <p:nvPr/>
          </p:nvSpPr>
          <p:spPr bwMode="auto">
            <a:xfrm rot="19339010" flipH="1">
              <a:off x="2535" y="1252"/>
              <a:ext cx="55" cy="679"/>
            </a:xfrm>
            <a:prstGeom prst="downArrow">
              <a:avLst>
                <a:gd name="adj1" fmla="val 50000"/>
                <a:gd name="adj2" fmla="val 308636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349" tIns="45673" rIns="91349" bIns="45673">
              <a:spAutoFit/>
            </a:bodyPr>
            <a:lstStyle/>
            <a:p>
              <a:pPr algn="ctr"/>
              <a:endParaRPr lang="zh-TW" altLang="zh-TW" sz="2400">
                <a:latin typeface="Times New Roman" pitchFamily="18" charset="0"/>
                <a:ea typeface="全真魏碑體" pitchFamily="49" charset="-120"/>
              </a:endParaRPr>
            </a:p>
          </p:txBody>
        </p:sp>
        <p:sp>
          <p:nvSpPr>
            <p:cNvPr id="12300" name="AutoShape 10" descr="花崗石"/>
            <p:cNvSpPr>
              <a:spLocks noChangeArrowheads="1"/>
            </p:cNvSpPr>
            <p:nvPr/>
          </p:nvSpPr>
          <p:spPr bwMode="auto">
            <a:xfrm rot="3194071" flipH="1">
              <a:off x="2271" y="1356"/>
              <a:ext cx="81" cy="856"/>
            </a:xfrm>
            <a:prstGeom prst="downArrow">
              <a:avLst>
                <a:gd name="adj1" fmla="val 50000"/>
                <a:gd name="adj2" fmla="val 264198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349" tIns="45673" rIns="91349" bIns="45673">
              <a:spAutoFit/>
            </a:bodyPr>
            <a:lstStyle/>
            <a:p>
              <a:endParaRPr lang="zh-TW" altLang="en-US"/>
            </a:p>
          </p:txBody>
        </p:sp>
        <p:sp>
          <p:nvSpPr>
            <p:cNvPr id="12301" name="AutoShape 11" descr="花崗石"/>
            <p:cNvSpPr>
              <a:spLocks noChangeArrowheads="1"/>
            </p:cNvSpPr>
            <p:nvPr/>
          </p:nvSpPr>
          <p:spPr bwMode="auto">
            <a:xfrm rot="-2016716">
              <a:off x="3168" y="1467"/>
              <a:ext cx="64" cy="424"/>
            </a:xfrm>
            <a:prstGeom prst="downArrow">
              <a:avLst>
                <a:gd name="adj1" fmla="val 50000"/>
                <a:gd name="adj2" fmla="val 165625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349" tIns="45673" rIns="91349" bIns="45673">
              <a:spAutoFit/>
            </a:bodyPr>
            <a:lstStyle/>
            <a:p>
              <a:endParaRPr lang="zh-TW" altLang="en-US"/>
            </a:p>
          </p:txBody>
        </p:sp>
        <p:sp>
          <p:nvSpPr>
            <p:cNvPr id="12302" name="Text Box 12"/>
            <p:cNvSpPr txBox="1">
              <a:spLocks noChangeArrowheads="1"/>
            </p:cNvSpPr>
            <p:nvPr/>
          </p:nvSpPr>
          <p:spPr bwMode="auto">
            <a:xfrm>
              <a:off x="2784" y="1870"/>
              <a:ext cx="2448" cy="742"/>
            </a:xfrm>
            <a:prstGeom prst="rect">
              <a:avLst/>
            </a:prstGeom>
            <a:solidFill>
              <a:srgbClr val="FFFFCC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349" tIns="45673" rIns="91349" bIns="45673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1500">
                  <a:latin typeface="Times New Roman" pitchFamily="18" charset="0"/>
                  <a:ea typeface="全真魏碑體" pitchFamily="49" charset="-120"/>
                </a:rPr>
                <a:t>d1</a:t>
              </a:r>
            </a:p>
          </p:txBody>
        </p:sp>
        <p:sp>
          <p:nvSpPr>
            <p:cNvPr id="12303" name="Text Box 13"/>
            <p:cNvSpPr txBox="1">
              <a:spLocks noChangeArrowheads="1"/>
            </p:cNvSpPr>
            <p:nvPr/>
          </p:nvSpPr>
          <p:spPr bwMode="auto">
            <a:xfrm>
              <a:off x="4128" y="1650"/>
              <a:ext cx="1248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349" tIns="45673" rIns="91349" bIns="45673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eaLnBrk="1" hangingPunct="1"/>
              <a:r>
                <a:rPr lang="en-US" altLang="zh-TW" sz="1700" b="1">
                  <a:latin typeface="Times New Roman" pitchFamily="18" charset="0"/>
                  <a:ea typeface="標楷體" pitchFamily="65" charset="-120"/>
                </a:rPr>
                <a:t>Text Information</a:t>
              </a:r>
            </a:p>
          </p:txBody>
        </p:sp>
        <p:sp>
          <p:nvSpPr>
            <p:cNvPr id="12304" name="Text Box 14"/>
            <p:cNvSpPr txBox="1">
              <a:spLocks noChangeArrowheads="1"/>
            </p:cNvSpPr>
            <p:nvPr/>
          </p:nvSpPr>
          <p:spPr bwMode="auto">
            <a:xfrm>
              <a:off x="2928" y="2117"/>
              <a:ext cx="2448" cy="803"/>
            </a:xfrm>
            <a:prstGeom prst="rect">
              <a:avLst/>
            </a:prstGeom>
            <a:solidFill>
              <a:srgbClr val="FFFFCC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349" tIns="45673" rIns="91349" bIns="45673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1500">
                  <a:latin typeface="Times New Roman" pitchFamily="18" charset="0"/>
                  <a:ea typeface="全真魏碑體" pitchFamily="49" charset="-120"/>
                </a:rPr>
                <a:t>d2</a:t>
              </a:r>
            </a:p>
          </p:txBody>
        </p:sp>
        <p:sp>
          <p:nvSpPr>
            <p:cNvPr id="12305" name="Text Box 15"/>
            <p:cNvSpPr txBox="1">
              <a:spLocks noChangeArrowheads="1"/>
            </p:cNvSpPr>
            <p:nvPr/>
          </p:nvSpPr>
          <p:spPr bwMode="auto">
            <a:xfrm>
              <a:off x="3072" y="2363"/>
              <a:ext cx="2448" cy="741"/>
            </a:xfrm>
            <a:prstGeom prst="rect">
              <a:avLst/>
            </a:prstGeom>
            <a:solidFill>
              <a:srgbClr val="FFFFCC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349" tIns="45673" rIns="91349" bIns="45673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1500">
                  <a:latin typeface="Times New Roman" pitchFamily="18" charset="0"/>
                  <a:ea typeface="全真魏碑體" pitchFamily="49" charset="-120"/>
                </a:rPr>
                <a:t>d3</a:t>
              </a:r>
            </a:p>
          </p:txBody>
        </p:sp>
        <p:sp>
          <p:nvSpPr>
            <p:cNvPr id="12306" name="Rectangle 16"/>
            <p:cNvSpPr>
              <a:spLocks noChangeArrowheads="1"/>
            </p:cNvSpPr>
            <p:nvPr/>
          </p:nvSpPr>
          <p:spPr bwMode="auto">
            <a:xfrm>
              <a:off x="5520" y="1934"/>
              <a:ext cx="48" cy="12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349" tIns="45673" rIns="91349" bIns="45673">
              <a:spAutoFit/>
            </a:bodyPr>
            <a:lstStyle/>
            <a:p>
              <a:endParaRPr lang="zh-TW" altLang="en-US"/>
            </a:p>
          </p:txBody>
        </p:sp>
        <p:sp>
          <p:nvSpPr>
            <p:cNvPr id="12307" name="Rectangle 17"/>
            <p:cNvSpPr>
              <a:spLocks noChangeArrowheads="1"/>
            </p:cNvSpPr>
            <p:nvPr/>
          </p:nvSpPr>
          <p:spPr bwMode="auto">
            <a:xfrm>
              <a:off x="2784" y="2612"/>
              <a:ext cx="139" cy="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349" tIns="45673" rIns="91349" bIns="45673">
              <a:spAutoFit/>
            </a:bodyPr>
            <a:lstStyle/>
            <a:p>
              <a:endParaRPr lang="zh-TW" altLang="en-US"/>
            </a:p>
          </p:txBody>
        </p:sp>
        <p:sp>
          <p:nvSpPr>
            <p:cNvPr id="12308" name="Rectangle 18"/>
            <p:cNvSpPr>
              <a:spLocks noChangeArrowheads="1"/>
            </p:cNvSpPr>
            <p:nvPr/>
          </p:nvSpPr>
          <p:spPr bwMode="auto">
            <a:xfrm>
              <a:off x="2926" y="2871"/>
              <a:ext cx="139" cy="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349" tIns="45673" rIns="91349" bIns="45673">
              <a:spAutoFit/>
            </a:bodyPr>
            <a:lstStyle/>
            <a:p>
              <a:endParaRPr lang="zh-TW" altLang="en-US"/>
            </a:p>
          </p:txBody>
        </p:sp>
        <p:sp>
          <p:nvSpPr>
            <p:cNvPr id="12309" name="Rectangle 19"/>
            <p:cNvSpPr>
              <a:spLocks noChangeArrowheads="1"/>
            </p:cNvSpPr>
            <p:nvPr/>
          </p:nvSpPr>
          <p:spPr bwMode="auto">
            <a:xfrm>
              <a:off x="3068" y="3059"/>
              <a:ext cx="2452" cy="1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349" tIns="45673" rIns="91349" bIns="45673">
              <a:spAutoFit/>
            </a:bodyPr>
            <a:lstStyle/>
            <a:p>
              <a:endParaRPr lang="zh-TW" altLang="en-US"/>
            </a:p>
          </p:txBody>
        </p:sp>
        <p:sp>
          <p:nvSpPr>
            <p:cNvPr id="12310" name="Text Box 20"/>
            <p:cNvSpPr txBox="1">
              <a:spLocks noChangeArrowheads="1"/>
            </p:cNvSpPr>
            <p:nvPr/>
          </p:nvSpPr>
          <p:spPr bwMode="auto">
            <a:xfrm>
              <a:off x="144" y="2167"/>
              <a:ext cx="2256" cy="4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349" tIns="45673" rIns="91349" bIns="45673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1500">
                  <a:latin typeface="Times New Roman" pitchFamily="18" charset="0"/>
                  <a:ea typeface="全真魏碑體" pitchFamily="49" charset="-120"/>
                </a:rPr>
                <a:t>d1</a:t>
              </a:r>
            </a:p>
          </p:txBody>
        </p:sp>
        <p:sp>
          <p:nvSpPr>
            <p:cNvPr id="12311" name="Text Box 21"/>
            <p:cNvSpPr txBox="1">
              <a:spLocks noChangeArrowheads="1"/>
            </p:cNvSpPr>
            <p:nvPr/>
          </p:nvSpPr>
          <p:spPr bwMode="auto">
            <a:xfrm>
              <a:off x="288" y="2413"/>
              <a:ext cx="2256" cy="49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349" tIns="45673" rIns="91349" bIns="45673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1500">
                  <a:latin typeface="Times New Roman" pitchFamily="18" charset="0"/>
                  <a:ea typeface="全真魏碑體" pitchFamily="49" charset="-120"/>
                </a:rPr>
                <a:t>d2</a:t>
              </a:r>
            </a:p>
          </p:txBody>
        </p:sp>
        <p:sp>
          <p:nvSpPr>
            <p:cNvPr id="12312" name="Text Box 22"/>
            <p:cNvSpPr txBox="1">
              <a:spLocks noChangeArrowheads="1"/>
            </p:cNvSpPr>
            <p:nvPr/>
          </p:nvSpPr>
          <p:spPr bwMode="auto">
            <a:xfrm>
              <a:off x="432" y="2618"/>
              <a:ext cx="2256" cy="52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349" tIns="45673" rIns="91349" bIns="45673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1500">
                  <a:latin typeface="Times New Roman" pitchFamily="18" charset="0"/>
                  <a:ea typeface="全真魏碑體" pitchFamily="49" charset="-120"/>
                </a:rPr>
                <a:t>d3</a:t>
              </a:r>
            </a:p>
          </p:txBody>
        </p:sp>
        <p:sp>
          <p:nvSpPr>
            <p:cNvPr id="12313" name="Text Box 23"/>
            <p:cNvSpPr txBox="1">
              <a:spLocks noChangeArrowheads="1"/>
            </p:cNvSpPr>
            <p:nvPr/>
          </p:nvSpPr>
          <p:spPr bwMode="auto">
            <a:xfrm>
              <a:off x="528" y="1931"/>
              <a:ext cx="1248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349" tIns="45673" rIns="91349" bIns="45673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eaLnBrk="1" hangingPunct="1"/>
              <a:r>
                <a:rPr lang="en-US" altLang="zh-TW" b="1">
                  <a:latin typeface="Times New Roman" pitchFamily="18" charset="0"/>
                  <a:ea typeface="標楷體" pitchFamily="65" charset="-120"/>
                </a:rPr>
                <a:t>Voice </a:t>
              </a:r>
              <a:r>
                <a:rPr lang="en-US" altLang="zh-TW" sz="1700" b="1">
                  <a:latin typeface="Times New Roman" pitchFamily="18" charset="0"/>
                  <a:ea typeface="標楷體" pitchFamily="65" charset="-120"/>
                </a:rPr>
                <a:t>Information</a:t>
              </a:r>
            </a:p>
          </p:txBody>
        </p:sp>
        <p:grpSp>
          <p:nvGrpSpPr>
            <p:cNvPr id="12314" name="Group 24"/>
            <p:cNvGrpSpPr>
              <a:grpSpLocks/>
            </p:cNvGrpSpPr>
            <p:nvPr/>
          </p:nvGrpSpPr>
          <p:grpSpPr bwMode="auto">
            <a:xfrm>
              <a:off x="71" y="2659"/>
              <a:ext cx="2701" cy="506"/>
              <a:chOff x="71" y="3493"/>
              <a:chExt cx="2701" cy="394"/>
            </a:xfrm>
          </p:grpSpPr>
          <p:sp>
            <p:nvSpPr>
              <p:cNvPr id="12318" name="Rectangle 25"/>
              <p:cNvSpPr>
                <a:spLocks noChangeArrowheads="1"/>
              </p:cNvSpPr>
              <p:nvPr/>
            </p:nvSpPr>
            <p:spPr bwMode="white">
              <a:xfrm>
                <a:off x="71" y="3493"/>
                <a:ext cx="217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349" tIns="45673" rIns="91349" bIns="45673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12319" name="Rectangle 26"/>
              <p:cNvSpPr>
                <a:spLocks noChangeArrowheads="1"/>
              </p:cNvSpPr>
              <p:nvPr/>
            </p:nvSpPr>
            <p:spPr bwMode="white">
              <a:xfrm>
                <a:off x="202" y="3685"/>
                <a:ext cx="217" cy="4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349" tIns="45673" rIns="91349" bIns="45673">
                <a:spAutoFit/>
              </a:bodyPr>
              <a:lstStyle/>
              <a:p>
                <a:pPr algn="r" defTabSz="762000"/>
                <a:endParaRPr lang="zh-TW" altLang="zh-TW" sz="2400">
                  <a:latin typeface="Times New Roman" pitchFamily="18" charset="0"/>
                </a:endParaRPr>
              </a:p>
            </p:txBody>
          </p:sp>
          <p:sp>
            <p:nvSpPr>
              <p:cNvPr id="12320" name="Rectangle 27"/>
              <p:cNvSpPr>
                <a:spLocks noChangeArrowheads="1"/>
              </p:cNvSpPr>
              <p:nvPr/>
            </p:nvSpPr>
            <p:spPr bwMode="white">
              <a:xfrm>
                <a:off x="376" y="3840"/>
                <a:ext cx="2396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349" tIns="45673" rIns="91349" bIns="45673">
                <a:spAutoFit/>
              </a:bodyPr>
              <a:lstStyle/>
              <a:p>
                <a:pPr algn="ctr" defTabSz="762000"/>
                <a:r>
                  <a:rPr lang="en-US" altLang="zh-TW" sz="2400">
                    <a:latin typeface="Times New Roman" pitchFamily="18" charset="0"/>
                  </a:rPr>
                  <a:t> </a:t>
                </a:r>
              </a:p>
            </p:txBody>
          </p:sp>
        </p:grpSp>
        <p:sp>
          <p:nvSpPr>
            <p:cNvPr id="12315" name="Text Box 28"/>
            <p:cNvSpPr txBox="1">
              <a:spLocks noChangeArrowheads="1"/>
            </p:cNvSpPr>
            <p:nvPr/>
          </p:nvSpPr>
          <p:spPr bwMode="auto">
            <a:xfrm>
              <a:off x="3216" y="2550"/>
              <a:ext cx="220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349" tIns="45673" rIns="91349" bIns="45673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TW" altLang="en-US" dirty="0" smtClean="0">
                  <a:latin typeface="Times New Roman" pitchFamily="18" charset="0"/>
                  <a:ea typeface="華康魏碑體" pitchFamily="65" charset="-120"/>
                </a:rPr>
                <a:t>鼎泰豐台北</a:t>
              </a:r>
              <a:r>
                <a:rPr lang="en-US" altLang="zh-TW" dirty="0" smtClean="0">
                  <a:latin typeface="Times New Roman" pitchFamily="18" charset="0"/>
                  <a:ea typeface="華康魏碑體" pitchFamily="65" charset="-120"/>
                </a:rPr>
                <a:t>101</a:t>
              </a:r>
              <a:r>
                <a:rPr lang="zh-TW" altLang="en-US" dirty="0" smtClean="0">
                  <a:latin typeface="Times New Roman" pitchFamily="18" charset="0"/>
                  <a:ea typeface="華康魏碑體" pitchFamily="65" charset="-120"/>
                </a:rPr>
                <a:t>分店在</a:t>
              </a:r>
              <a:r>
                <a:rPr lang="zh-TW" altLang="zh-TW" dirty="0" smtClean="0">
                  <a:latin typeface="Times New Roman" pitchFamily="18" charset="0"/>
                  <a:ea typeface="華康魏碑體" pitchFamily="65" charset="-120"/>
                </a:rPr>
                <a:t>…</a:t>
              </a:r>
              <a:endParaRPr lang="en-US" altLang="zh-TW" dirty="0">
                <a:latin typeface="Times New Roman" pitchFamily="18" charset="0"/>
                <a:ea typeface="華康魏碑體" pitchFamily="65" charset="-120"/>
              </a:endParaRPr>
            </a:p>
          </p:txBody>
        </p:sp>
        <p:pic>
          <p:nvPicPr>
            <p:cNvPr id="12316" name="Picture 29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7" y="2834"/>
              <a:ext cx="2208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317" name="Picture 30"/>
            <p:cNvPicPr preferRelativeResize="0"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6" y="1011"/>
              <a:ext cx="1848" cy="1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2292" name="Text Box 31"/>
          <p:cNvSpPr txBox="1">
            <a:spLocks noChangeArrowheads="1"/>
          </p:cNvSpPr>
          <p:nvPr/>
        </p:nvSpPr>
        <p:spPr bwMode="auto">
          <a:xfrm>
            <a:off x="0" y="4995863"/>
            <a:ext cx="9144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4" tIns="45718" rIns="91434" bIns="45718">
            <a:spAutoFit/>
          </a:bodyPr>
          <a:lstStyle>
            <a:lvl1pPr marL="101600" indent="-101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zh-TW" sz="2200" b="1">
                <a:latin typeface="Times New Roman" pitchFamily="18" charset="0"/>
                <a:ea typeface="全真魏碑體" pitchFamily="49" charset="-120"/>
              </a:rPr>
              <a:t>Both the User Instructions and Network Content Can be in form of Speech</a:t>
            </a:r>
            <a:endParaRPr lang="en-US" altLang="zh-TW" sz="220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12293" name="Line 32"/>
          <p:cNvSpPr>
            <a:spLocks noChangeShapeType="1"/>
          </p:cNvSpPr>
          <p:nvPr/>
        </p:nvSpPr>
        <p:spPr bwMode="auto">
          <a:xfrm>
            <a:off x="0" y="692150"/>
            <a:ext cx="9144000" cy="0"/>
          </a:xfrm>
          <a:prstGeom prst="line">
            <a:avLst/>
          </a:prstGeom>
          <a:noFill/>
          <a:ln w="57150" cmpd="thinThick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0554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Line 2"/>
          <p:cNvSpPr>
            <a:spLocks noChangeShapeType="1"/>
          </p:cNvSpPr>
          <p:nvPr/>
        </p:nvSpPr>
        <p:spPr bwMode="auto">
          <a:xfrm flipV="1">
            <a:off x="2693988" y="4921250"/>
            <a:ext cx="0" cy="212725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71438" y="0"/>
            <a:ext cx="9072562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4" tIns="45718" rIns="91434" bIns="45718" anchor="ctr"/>
          <a:lstStyle/>
          <a:p>
            <a:pPr>
              <a:lnSpc>
                <a:spcPct val="90000"/>
              </a:lnSpc>
            </a:pPr>
            <a:r>
              <a:rPr lang="en-US" altLang="zh-TW" sz="3300" b="1">
                <a:solidFill>
                  <a:srgbClr val="000000"/>
                </a:solidFill>
                <a:latin typeface="Times New Roman" pitchFamily="18" charset="0"/>
                <a:ea typeface="全真魏碑體" pitchFamily="49" charset="-120"/>
              </a:rPr>
              <a:t>Spoken and Multi-modal Dialogues 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80963" y="914400"/>
            <a:ext cx="8523287" cy="769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4" tIns="45718" rIns="91434" bIns="45718">
            <a:spAutoFit/>
          </a:bodyPr>
          <a:lstStyle>
            <a:lvl1pPr marL="187325" indent="-187325" eaLnBrk="0" hangingPunct="0">
              <a:tabLst>
                <a:tab pos="187325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tabLst>
                <a:tab pos="187325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tabLst>
                <a:tab pos="187325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tabLst>
                <a:tab pos="187325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tabLst>
                <a:tab pos="187325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buSzPct val="120000"/>
              <a:buFontTx/>
              <a:buChar char="•"/>
            </a:pPr>
            <a:r>
              <a:rPr lang="en-US" altLang="zh-TW" sz="2200" b="1">
                <a:latin typeface="Times New Roman" pitchFamily="18" charset="0"/>
              </a:rPr>
              <a:t>Almost All User-Content Interaction can be Accomplished by Spoken or Multi-modal Dialogues</a:t>
            </a:r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2252663" y="2384425"/>
            <a:ext cx="4349750" cy="4068763"/>
          </a:xfrm>
          <a:prstGeom prst="rect">
            <a:avLst/>
          </a:prstGeom>
          <a:solidFill>
            <a:srgbClr val="E1F4FF">
              <a:alpha val="50195"/>
            </a:srgbClr>
          </a:solidFill>
          <a:ln w="28575">
            <a:solidFill>
              <a:schemeClr val="tx1"/>
            </a:solidFill>
            <a:prstDash val="dash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366" tIns="45683" rIns="91366" bIns="45683" anchor="ctr" anchorCtr="1"/>
          <a:lstStyle/>
          <a:p>
            <a:endParaRPr lang="zh-TW" altLang="en-US"/>
          </a:p>
        </p:txBody>
      </p:sp>
      <p:sp>
        <p:nvSpPr>
          <p:cNvPr id="13318" name="Oval 6"/>
          <p:cNvSpPr>
            <a:spLocks noChangeArrowheads="1"/>
          </p:cNvSpPr>
          <p:nvPr/>
        </p:nvSpPr>
        <p:spPr bwMode="auto">
          <a:xfrm>
            <a:off x="884238" y="3944938"/>
            <a:ext cx="1739900" cy="1154112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366" tIns="45683" rIns="91366" bIns="45683" anchor="ctr" anchorCtr="1"/>
          <a:lstStyle/>
          <a:p>
            <a:endParaRPr lang="zh-TW" altLang="en-US"/>
          </a:p>
        </p:txBody>
      </p:sp>
      <p:sp>
        <p:nvSpPr>
          <p:cNvPr id="13319" name="AutoShape 7"/>
          <p:cNvSpPr>
            <a:spLocks noChangeArrowheads="1"/>
          </p:cNvSpPr>
          <p:nvPr/>
        </p:nvSpPr>
        <p:spPr bwMode="auto">
          <a:xfrm>
            <a:off x="7205663" y="3851275"/>
            <a:ext cx="1212850" cy="969963"/>
          </a:xfrm>
          <a:prstGeom prst="flowChartMagneticDisk">
            <a:avLst/>
          </a:prstGeom>
          <a:solidFill>
            <a:srgbClr val="CCECFF"/>
          </a:solidFill>
          <a:ln w="19050">
            <a:solidFill>
              <a:schemeClr val="accent2"/>
            </a:solidFill>
            <a:round/>
            <a:headEnd/>
            <a:tailEnd/>
          </a:ln>
        </p:spPr>
        <p:txBody>
          <a:bodyPr lIns="91366" tIns="45683" rIns="91366" bIns="45683" anchor="ctr" anchorCtr="1"/>
          <a:lstStyle/>
          <a:p>
            <a:pPr algn="ctr" eaLnBrk="0" hangingPunct="0">
              <a:lnSpc>
                <a:spcPct val="60000"/>
              </a:lnSpc>
            </a:pPr>
            <a:endParaRPr kumimoji="0" lang="en-US" altLang="zh-TW" b="1">
              <a:latin typeface="Times New Roman" pitchFamily="18" charset="0"/>
            </a:endParaRPr>
          </a:p>
          <a:p>
            <a:pPr algn="ctr" eaLnBrk="0" hangingPunct="0">
              <a:lnSpc>
                <a:spcPct val="90000"/>
              </a:lnSpc>
            </a:pPr>
            <a:r>
              <a:rPr kumimoji="0" lang="en-US" altLang="zh-TW" b="1">
                <a:latin typeface="Times New Roman" pitchFamily="18" charset="0"/>
              </a:rPr>
              <a:t>Databases</a:t>
            </a:r>
            <a:endParaRPr lang="en-US" altLang="zh-TW" sz="2400">
              <a:latin typeface="Times New Roman" pitchFamily="18" charset="0"/>
            </a:endParaRPr>
          </a:p>
        </p:txBody>
      </p:sp>
      <p:sp>
        <p:nvSpPr>
          <p:cNvPr id="13320" name="Text Box 8"/>
          <p:cNvSpPr txBox="1">
            <a:spLocks noChangeArrowheads="1"/>
          </p:cNvSpPr>
          <p:nvPr/>
        </p:nvSpPr>
        <p:spPr bwMode="auto">
          <a:xfrm>
            <a:off x="3625850" y="2497138"/>
            <a:ext cx="2408238" cy="817562"/>
          </a:xfrm>
          <a:prstGeom prst="rect">
            <a:avLst/>
          </a:prstGeom>
          <a:solidFill>
            <a:srgbClr val="CCECFF"/>
          </a:solidFill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lIns="91366" tIns="45683" rIns="91366" bIns="45683" anchor="ctr" anchorCtr="1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/>
            <a:r>
              <a:rPr kumimoji="0" lang="en-US" altLang="zh-TW" b="1">
                <a:latin typeface="Times New Roman" pitchFamily="18" charset="0"/>
              </a:rPr>
              <a:t>Sentence Generation </a:t>
            </a:r>
          </a:p>
          <a:p>
            <a:pPr algn="ctr"/>
            <a:r>
              <a:rPr kumimoji="0" lang="en-US" altLang="zh-TW" b="1">
                <a:latin typeface="Times New Roman" pitchFamily="18" charset="0"/>
              </a:rPr>
              <a:t>and Speech Synthesis</a:t>
            </a:r>
          </a:p>
        </p:txBody>
      </p:sp>
      <p:sp>
        <p:nvSpPr>
          <p:cNvPr id="13321" name="Text Box 9"/>
          <p:cNvSpPr txBox="1">
            <a:spLocks noChangeArrowheads="1"/>
          </p:cNvSpPr>
          <p:nvPr/>
        </p:nvSpPr>
        <p:spPr bwMode="auto">
          <a:xfrm>
            <a:off x="2097088" y="2930525"/>
            <a:ext cx="1127125" cy="79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66" tIns="45683" rIns="91366" bIns="45683" anchor="ctr" anchorCtr="1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r>
              <a:rPr kumimoji="0" lang="en-US" altLang="zh-TW" b="1">
                <a:solidFill>
                  <a:schemeClr val="accent2"/>
                </a:solidFill>
                <a:latin typeface="Times New Roman" pitchFamily="18" charset="0"/>
              </a:rPr>
              <a:t>Output Speech</a:t>
            </a:r>
          </a:p>
        </p:txBody>
      </p:sp>
      <p:sp>
        <p:nvSpPr>
          <p:cNvPr id="13322" name="Text Box 10"/>
          <p:cNvSpPr txBox="1">
            <a:spLocks noChangeArrowheads="1"/>
          </p:cNvSpPr>
          <p:nvPr/>
        </p:nvSpPr>
        <p:spPr bwMode="auto">
          <a:xfrm>
            <a:off x="2097088" y="5287963"/>
            <a:ext cx="1127125" cy="79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66" tIns="45683" rIns="91366" bIns="45683" anchor="ctr" anchorCtr="1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r>
              <a:rPr kumimoji="0" lang="en-US" altLang="zh-TW" b="1">
                <a:solidFill>
                  <a:schemeClr val="accent2"/>
                </a:solidFill>
                <a:latin typeface="Times New Roman" pitchFamily="18" charset="0"/>
              </a:rPr>
              <a:t>Input Speech</a:t>
            </a:r>
          </a:p>
        </p:txBody>
      </p:sp>
      <p:sp>
        <p:nvSpPr>
          <p:cNvPr id="13323" name="Line 11"/>
          <p:cNvSpPr>
            <a:spLocks noChangeShapeType="1"/>
          </p:cNvSpPr>
          <p:nvPr/>
        </p:nvSpPr>
        <p:spPr bwMode="auto">
          <a:xfrm flipV="1">
            <a:off x="5189538" y="3317875"/>
            <a:ext cx="12700" cy="661988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366" tIns="45683" rIns="91366" bIns="45683" anchor="ctr" anchorCtr="1"/>
          <a:lstStyle/>
          <a:p>
            <a:endParaRPr lang="zh-TW" altLang="en-US"/>
          </a:p>
        </p:txBody>
      </p:sp>
      <p:sp>
        <p:nvSpPr>
          <p:cNvPr id="13324" name="Line 12"/>
          <p:cNvSpPr>
            <a:spLocks noChangeShapeType="1"/>
          </p:cNvSpPr>
          <p:nvPr/>
        </p:nvSpPr>
        <p:spPr bwMode="auto">
          <a:xfrm>
            <a:off x="2074863" y="2905125"/>
            <a:ext cx="1544637" cy="3175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366" tIns="45683" rIns="91366" bIns="45683" anchor="ctr" anchorCtr="1"/>
          <a:lstStyle/>
          <a:p>
            <a:endParaRPr lang="zh-TW" altLang="en-US"/>
          </a:p>
        </p:txBody>
      </p:sp>
      <p:sp>
        <p:nvSpPr>
          <p:cNvPr id="13325" name="Line 13"/>
          <p:cNvSpPr>
            <a:spLocks noChangeShapeType="1"/>
          </p:cNvSpPr>
          <p:nvPr/>
        </p:nvSpPr>
        <p:spPr bwMode="auto">
          <a:xfrm>
            <a:off x="2063750" y="2916238"/>
            <a:ext cx="0" cy="982662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366" tIns="45683" rIns="91366" bIns="45683" anchor="ctr" anchorCtr="1"/>
          <a:lstStyle/>
          <a:p>
            <a:endParaRPr lang="zh-TW" altLang="en-US"/>
          </a:p>
        </p:txBody>
      </p:sp>
      <p:sp>
        <p:nvSpPr>
          <p:cNvPr id="13326" name="Text Box 14"/>
          <p:cNvSpPr txBox="1">
            <a:spLocks noChangeArrowheads="1"/>
          </p:cNvSpPr>
          <p:nvPr/>
        </p:nvSpPr>
        <p:spPr bwMode="auto">
          <a:xfrm>
            <a:off x="4684713" y="3981450"/>
            <a:ext cx="1258887" cy="839788"/>
          </a:xfrm>
          <a:prstGeom prst="rect">
            <a:avLst/>
          </a:prstGeom>
          <a:solidFill>
            <a:srgbClr val="CCECFF"/>
          </a:solidFill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lIns="91366" tIns="45683" rIns="91366" bIns="45683" anchor="ctr" anchorCtr="1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/>
            <a:r>
              <a:rPr kumimoji="0" lang="en-US" altLang="zh-TW" b="1">
                <a:latin typeface="Times New Roman" pitchFamily="18" charset="0"/>
              </a:rPr>
              <a:t>Dialogue</a:t>
            </a:r>
          </a:p>
          <a:p>
            <a:pPr algn="ctr"/>
            <a:r>
              <a:rPr kumimoji="0" lang="en-US" altLang="zh-TW" b="1">
                <a:latin typeface="Times New Roman" pitchFamily="18" charset="0"/>
              </a:rPr>
              <a:t>Manager</a:t>
            </a:r>
          </a:p>
        </p:txBody>
      </p:sp>
      <p:sp>
        <p:nvSpPr>
          <p:cNvPr id="13327" name="Line 15"/>
          <p:cNvSpPr>
            <a:spLocks noChangeShapeType="1"/>
          </p:cNvSpPr>
          <p:nvPr/>
        </p:nvSpPr>
        <p:spPr bwMode="auto">
          <a:xfrm flipV="1">
            <a:off x="5945188" y="4398963"/>
            <a:ext cx="1262062" cy="1587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366" tIns="45683" rIns="91366" bIns="45683" anchor="ctr" anchorCtr="1"/>
          <a:lstStyle/>
          <a:p>
            <a:endParaRPr lang="zh-TW" altLang="en-US"/>
          </a:p>
        </p:txBody>
      </p:sp>
      <p:sp>
        <p:nvSpPr>
          <p:cNvPr id="13328" name="Line 16"/>
          <p:cNvSpPr>
            <a:spLocks noChangeShapeType="1"/>
          </p:cNvSpPr>
          <p:nvPr/>
        </p:nvSpPr>
        <p:spPr bwMode="auto">
          <a:xfrm flipH="1">
            <a:off x="3927475" y="4821238"/>
            <a:ext cx="0" cy="728662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366" tIns="45683" rIns="91366" bIns="45683" anchor="ctr" anchorCtr="1"/>
          <a:lstStyle/>
          <a:p>
            <a:endParaRPr lang="zh-TW" altLang="en-US"/>
          </a:p>
        </p:txBody>
      </p:sp>
      <p:sp>
        <p:nvSpPr>
          <p:cNvPr id="13329" name="Text Box 17"/>
          <p:cNvSpPr txBox="1">
            <a:spLocks noChangeArrowheads="1"/>
          </p:cNvSpPr>
          <p:nvPr/>
        </p:nvSpPr>
        <p:spPr bwMode="auto">
          <a:xfrm>
            <a:off x="3675063" y="5545138"/>
            <a:ext cx="2408237" cy="762000"/>
          </a:xfrm>
          <a:prstGeom prst="rect">
            <a:avLst/>
          </a:prstGeom>
          <a:solidFill>
            <a:srgbClr val="CCECFF"/>
          </a:solidFill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lIns="91366" tIns="45683" rIns="91366" bIns="45683" anchor="ctr" anchorCtr="1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/>
            <a:r>
              <a:rPr kumimoji="0" lang="en-US" altLang="zh-TW" b="1">
                <a:latin typeface="Times New Roman" pitchFamily="18" charset="0"/>
              </a:rPr>
              <a:t>Speech Recognition and Understanding</a:t>
            </a:r>
          </a:p>
        </p:txBody>
      </p:sp>
      <p:sp>
        <p:nvSpPr>
          <p:cNvPr id="13330" name="Text Box 18"/>
          <p:cNvSpPr txBox="1">
            <a:spLocks noChangeArrowheads="1"/>
          </p:cNvSpPr>
          <p:nvPr/>
        </p:nvSpPr>
        <p:spPr bwMode="auto">
          <a:xfrm>
            <a:off x="5175250" y="4757738"/>
            <a:ext cx="1157288" cy="79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66" tIns="45683" rIns="91366" bIns="45683" anchor="ctr" anchorCtr="1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r>
              <a:rPr kumimoji="0" lang="en-US" altLang="zh-TW" b="1">
                <a:solidFill>
                  <a:schemeClr val="accent2"/>
                </a:solidFill>
                <a:latin typeface="Times New Roman" pitchFamily="18" charset="0"/>
              </a:rPr>
              <a:t>User’s Intention</a:t>
            </a:r>
          </a:p>
        </p:txBody>
      </p:sp>
      <p:sp>
        <p:nvSpPr>
          <p:cNvPr id="13331" name="Text Box 19"/>
          <p:cNvSpPr txBox="1">
            <a:spLocks noChangeArrowheads="1"/>
          </p:cNvSpPr>
          <p:nvPr/>
        </p:nvSpPr>
        <p:spPr bwMode="auto">
          <a:xfrm>
            <a:off x="2714625" y="3981450"/>
            <a:ext cx="1398588" cy="839788"/>
          </a:xfrm>
          <a:prstGeom prst="rect">
            <a:avLst/>
          </a:prstGeom>
          <a:solidFill>
            <a:srgbClr val="CCECFF"/>
          </a:solidFill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lIns="91366" tIns="45683" rIns="91366" bIns="45683" anchor="ctr" anchorCtr="1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/>
            <a:r>
              <a:rPr kumimoji="0" lang="en-US" altLang="zh-TW" b="1">
                <a:latin typeface="Times New Roman" pitchFamily="18" charset="0"/>
              </a:rPr>
              <a:t>Discourse Context</a:t>
            </a:r>
          </a:p>
        </p:txBody>
      </p:sp>
      <p:sp>
        <p:nvSpPr>
          <p:cNvPr id="13332" name="Line 20"/>
          <p:cNvSpPr>
            <a:spLocks noChangeShapeType="1"/>
          </p:cNvSpPr>
          <p:nvPr/>
        </p:nvSpPr>
        <p:spPr bwMode="auto">
          <a:xfrm flipV="1">
            <a:off x="2049463" y="6081713"/>
            <a:ext cx="1603375" cy="1587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366" tIns="45683" rIns="91366" bIns="45683" anchor="ctr" anchorCtr="1"/>
          <a:lstStyle/>
          <a:p>
            <a:endParaRPr lang="zh-TW" altLang="en-US"/>
          </a:p>
        </p:txBody>
      </p:sp>
      <p:sp>
        <p:nvSpPr>
          <p:cNvPr id="13333" name="Line 21"/>
          <p:cNvSpPr>
            <a:spLocks noChangeShapeType="1"/>
          </p:cNvSpPr>
          <p:nvPr/>
        </p:nvSpPr>
        <p:spPr bwMode="auto">
          <a:xfrm>
            <a:off x="2052638" y="5241925"/>
            <a:ext cx="0" cy="842963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366" tIns="45683" rIns="91366" bIns="45683" anchor="ctr" anchorCtr="1"/>
          <a:lstStyle/>
          <a:p>
            <a:endParaRPr lang="zh-TW" altLang="en-US"/>
          </a:p>
        </p:txBody>
      </p:sp>
      <p:sp>
        <p:nvSpPr>
          <p:cNvPr id="13334" name="Line 22"/>
          <p:cNvSpPr>
            <a:spLocks noChangeShapeType="1"/>
          </p:cNvSpPr>
          <p:nvPr/>
        </p:nvSpPr>
        <p:spPr bwMode="auto">
          <a:xfrm>
            <a:off x="4122738" y="4400550"/>
            <a:ext cx="561975" cy="0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366" tIns="45683" rIns="91366" bIns="45683" anchor="ctr" anchorCtr="1"/>
          <a:lstStyle/>
          <a:p>
            <a:endParaRPr lang="zh-TW" altLang="en-US"/>
          </a:p>
        </p:txBody>
      </p:sp>
      <p:sp>
        <p:nvSpPr>
          <p:cNvPr id="13335" name="Line 23"/>
          <p:cNvSpPr>
            <a:spLocks noChangeShapeType="1"/>
          </p:cNvSpPr>
          <p:nvPr/>
        </p:nvSpPr>
        <p:spPr bwMode="auto">
          <a:xfrm flipV="1">
            <a:off x="5180013" y="4821238"/>
            <a:ext cx="9525" cy="731837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366" tIns="45683" rIns="91366" bIns="45683" anchor="ctr" anchorCtr="1"/>
          <a:lstStyle/>
          <a:p>
            <a:endParaRPr lang="zh-TW" altLang="en-US"/>
          </a:p>
        </p:txBody>
      </p:sp>
      <p:sp>
        <p:nvSpPr>
          <p:cNvPr id="13336" name="Text Box 24"/>
          <p:cNvSpPr txBox="1">
            <a:spLocks noChangeArrowheads="1"/>
          </p:cNvSpPr>
          <p:nvPr/>
        </p:nvSpPr>
        <p:spPr bwMode="auto">
          <a:xfrm>
            <a:off x="5175250" y="3252788"/>
            <a:ext cx="1389063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66" tIns="45683" rIns="91366" bIns="45683" anchor="ctr" anchorCtr="1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r>
              <a:rPr kumimoji="0" lang="en-US" altLang="zh-TW" b="1">
                <a:solidFill>
                  <a:schemeClr val="accent2"/>
                </a:solidFill>
                <a:latin typeface="Times New Roman" pitchFamily="18" charset="0"/>
              </a:rPr>
              <a:t>Response to the user</a:t>
            </a:r>
          </a:p>
        </p:txBody>
      </p:sp>
      <p:sp>
        <p:nvSpPr>
          <p:cNvPr id="13337" name="Text Box 25"/>
          <p:cNvSpPr txBox="1">
            <a:spLocks noChangeArrowheads="1"/>
          </p:cNvSpPr>
          <p:nvPr/>
        </p:nvSpPr>
        <p:spPr bwMode="auto">
          <a:xfrm>
            <a:off x="955675" y="4249738"/>
            <a:ext cx="1511300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66" tIns="45683" rIns="91366" bIns="45683" anchor="ctr" anchorCtr="1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/>
            <a:endParaRPr kumimoji="0" lang="zh-TW" altLang="zh-TW" sz="2200">
              <a:solidFill>
                <a:srgbClr val="FF0066"/>
              </a:solidFill>
              <a:latin typeface="Benguiat Bk BT" pitchFamily="18" charset="0"/>
            </a:endParaRPr>
          </a:p>
        </p:txBody>
      </p:sp>
      <p:sp>
        <p:nvSpPr>
          <p:cNvPr id="13338" name="Line 26"/>
          <p:cNvSpPr>
            <a:spLocks noChangeShapeType="1"/>
          </p:cNvSpPr>
          <p:nvPr/>
        </p:nvSpPr>
        <p:spPr bwMode="auto">
          <a:xfrm flipH="1" flipV="1">
            <a:off x="7812088" y="3382963"/>
            <a:ext cx="1587" cy="661987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366" tIns="45683" rIns="91366" bIns="45683" anchor="ctr" anchorCtr="1"/>
          <a:lstStyle/>
          <a:p>
            <a:endParaRPr lang="zh-TW" altLang="en-US"/>
          </a:p>
        </p:txBody>
      </p:sp>
      <p:sp>
        <p:nvSpPr>
          <p:cNvPr id="13339" name="Oval 27"/>
          <p:cNvSpPr>
            <a:spLocks noChangeArrowheads="1"/>
          </p:cNvSpPr>
          <p:nvPr/>
        </p:nvSpPr>
        <p:spPr bwMode="auto">
          <a:xfrm>
            <a:off x="7135813" y="2439988"/>
            <a:ext cx="1397000" cy="962025"/>
          </a:xfrm>
          <a:prstGeom prst="ellipse">
            <a:avLst/>
          </a:prstGeom>
          <a:solidFill>
            <a:srgbClr val="CCECFF"/>
          </a:solidFill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366" tIns="45683" rIns="91366" bIns="45683" anchor="ctr" anchorCtr="1"/>
          <a:lstStyle/>
          <a:p>
            <a:pPr algn="ctr" eaLnBrk="0" hangingPunct="0"/>
            <a:r>
              <a:rPr kumimoji="0" lang="en-US" altLang="zh-TW" b="1">
                <a:latin typeface="Times New Roman" pitchFamily="18" charset="0"/>
              </a:rPr>
              <a:t>Internet</a:t>
            </a:r>
          </a:p>
        </p:txBody>
      </p:sp>
      <p:sp>
        <p:nvSpPr>
          <p:cNvPr id="13340" name="Oval 28"/>
          <p:cNvSpPr>
            <a:spLocks noChangeArrowheads="1"/>
          </p:cNvSpPr>
          <p:nvPr/>
        </p:nvSpPr>
        <p:spPr bwMode="auto">
          <a:xfrm>
            <a:off x="781050" y="4021138"/>
            <a:ext cx="1871663" cy="990600"/>
          </a:xfrm>
          <a:prstGeom prst="ellipse">
            <a:avLst/>
          </a:prstGeom>
          <a:solidFill>
            <a:srgbClr val="CCECFF"/>
          </a:solidFill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366" tIns="45683" rIns="91366" bIns="45683" anchor="ctr" anchorCtr="1"/>
          <a:lstStyle/>
          <a:p>
            <a:pPr algn="ctr" eaLnBrk="0" hangingPunct="0"/>
            <a:r>
              <a:rPr kumimoji="0" lang="en-US" altLang="zh-TW" sz="2200">
                <a:solidFill>
                  <a:schemeClr val="accent2"/>
                </a:solidFill>
                <a:latin typeface="Benguiat Bk BT" pitchFamily="18" charset="0"/>
              </a:rPr>
              <a:t>Wireless Networks</a:t>
            </a:r>
          </a:p>
        </p:txBody>
      </p:sp>
      <p:sp>
        <p:nvSpPr>
          <p:cNvPr id="13341" name="Text Box 29"/>
          <p:cNvSpPr txBox="1">
            <a:spLocks noChangeArrowheads="1"/>
          </p:cNvSpPr>
          <p:nvPr/>
        </p:nvSpPr>
        <p:spPr bwMode="auto">
          <a:xfrm flipH="1">
            <a:off x="457200" y="2813050"/>
            <a:ext cx="8366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366" tIns="45683" rIns="91366" bIns="45683" anchor="ctr" anchorCtr="1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b="1">
                <a:solidFill>
                  <a:srgbClr val="000066"/>
                </a:solidFill>
                <a:latin typeface="Times New Roman" pitchFamily="18" charset="0"/>
                <a:ea typeface="全真魏碑體" pitchFamily="49" charset="-120"/>
              </a:rPr>
              <a:t>Users</a:t>
            </a:r>
            <a:endParaRPr lang="en-US" altLang="zh-TW" b="1">
              <a:solidFill>
                <a:srgbClr val="663300"/>
              </a:solidFill>
              <a:latin typeface="Times New Roman" pitchFamily="18" charset="0"/>
              <a:ea typeface="全真魏碑體" pitchFamily="49" charset="-120"/>
            </a:endParaRPr>
          </a:p>
        </p:txBody>
      </p:sp>
      <p:sp>
        <p:nvSpPr>
          <p:cNvPr id="13342" name="Text Box 30"/>
          <p:cNvSpPr txBox="1">
            <a:spLocks noChangeArrowheads="1"/>
          </p:cNvSpPr>
          <p:nvPr/>
        </p:nvSpPr>
        <p:spPr bwMode="auto">
          <a:xfrm>
            <a:off x="6445250" y="5160963"/>
            <a:ext cx="1389063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66" tIns="45683" rIns="91366" bIns="45683" anchor="ctr" anchorCtr="1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r>
              <a:rPr kumimoji="0" lang="en-US" altLang="zh-TW" b="1">
                <a:latin typeface="Times New Roman" pitchFamily="18" charset="0"/>
              </a:rPr>
              <a:t>Dialogue Server</a:t>
            </a:r>
          </a:p>
        </p:txBody>
      </p:sp>
      <p:graphicFrame>
        <p:nvGraphicFramePr>
          <p:cNvPr id="13343" name="Object 31"/>
          <p:cNvGraphicFramePr>
            <a:graphicFrameLocks noChangeAspect="1"/>
          </p:cNvGraphicFramePr>
          <p:nvPr/>
        </p:nvGraphicFramePr>
        <p:xfrm>
          <a:off x="619125" y="3179763"/>
          <a:ext cx="468313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7" name="CorelDRAW" r:id="rId4" imgW="1590675" imgH="2085975" progId="CorelDRAW.Graphic.9">
                  <p:embed/>
                </p:oleObj>
              </mc:Choice>
              <mc:Fallback>
                <p:oleObj name="CorelDRAW" r:id="rId4" imgW="1590675" imgH="2085975" progId="CorelDRAW.Graphic.9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125" y="3179763"/>
                        <a:ext cx="468313" cy="66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344" name="Group 32"/>
          <p:cNvGrpSpPr>
            <a:grpSpLocks/>
          </p:cNvGrpSpPr>
          <p:nvPr/>
        </p:nvGrpSpPr>
        <p:grpSpPr bwMode="auto">
          <a:xfrm rot="3107657" flipH="1" flipV="1">
            <a:off x="1023144" y="3701257"/>
            <a:ext cx="631825" cy="198437"/>
            <a:chOff x="4128" y="1654"/>
            <a:chExt cx="550" cy="122"/>
          </a:xfrm>
        </p:grpSpPr>
        <p:sp>
          <p:nvSpPr>
            <p:cNvPr id="13346" name="Line 33"/>
            <p:cNvSpPr>
              <a:spLocks noChangeShapeType="1"/>
            </p:cNvSpPr>
            <p:nvPr/>
          </p:nvSpPr>
          <p:spPr bwMode="auto">
            <a:xfrm flipH="1">
              <a:off x="4449" y="1654"/>
              <a:ext cx="229" cy="30"/>
            </a:xfrm>
            <a:prstGeom prst="line">
              <a:avLst/>
            </a:prstGeom>
            <a:noFill/>
            <a:ln w="12700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366" tIns="45683" rIns="91366" bIns="45683" anchor="ctr" anchorCtr="1"/>
            <a:lstStyle/>
            <a:p>
              <a:endParaRPr lang="zh-TW" altLang="en-US"/>
            </a:p>
          </p:txBody>
        </p:sp>
        <p:sp>
          <p:nvSpPr>
            <p:cNvPr id="13347" name="Line 34"/>
            <p:cNvSpPr>
              <a:spLocks noChangeShapeType="1"/>
            </p:cNvSpPr>
            <p:nvPr/>
          </p:nvSpPr>
          <p:spPr bwMode="auto">
            <a:xfrm flipH="1">
              <a:off x="4128" y="1722"/>
              <a:ext cx="387" cy="54"/>
            </a:xfrm>
            <a:prstGeom prst="line">
              <a:avLst/>
            </a:prstGeom>
            <a:noFill/>
            <a:ln w="12700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366" tIns="45683" rIns="91366" bIns="45683" anchor="ctr" anchorCtr="1"/>
            <a:lstStyle/>
            <a:p>
              <a:endParaRPr lang="zh-TW" altLang="en-US"/>
            </a:p>
          </p:txBody>
        </p:sp>
        <p:sp>
          <p:nvSpPr>
            <p:cNvPr id="13348" name="Line 35"/>
            <p:cNvSpPr>
              <a:spLocks noChangeShapeType="1"/>
            </p:cNvSpPr>
            <p:nvPr/>
          </p:nvSpPr>
          <p:spPr bwMode="auto">
            <a:xfrm>
              <a:off x="4445" y="1686"/>
              <a:ext cx="70" cy="36"/>
            </a:xfrm>
            <a:prstGeom prst="line">
              <a:avLst/>
            </a:prstGeom>
            <a:noFill/>
            <a:ln w="12700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366" tIns="45683" rIns="91366" bIns="45683" anchor="ctr" anchorCtr="1"/>
            <a:lstStyle/>
            <a:p>
              <a:endParaRPr lang="zh-TW" altLang="en-US"/>
            </a:p>
          </p:txBody>
        </p:sp>
      </p:grpSp>
      <p:sp>
        <p:nvSpPr>
          <p:cNvPr id="13345" name="Line 37"/>
          <p:cNvSpPr>
            <a:spLocks noChangeShapeType="1"/>
          </p:cNvSpPr>
          <p:nvPr/>
        </p:nvSpPr>
        <p:spPr bwMode="auto">
          <a:xfrm>
            <a:off x="0" y="765175"/>
            <a:ext cx="9144000" cy="0"/>
          </a:xfrm>
          <a:prstGeom prst="line">
            <a:avLst/>
          </a:prstGeom>
          <a:noFill/>
          <a:ln w="57150" cmpd="thinThick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66224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3" y="115888"/>
            <a:ext cx="8229600" cy="6334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4" tIns="45718" rIns="91434" bIns="45718" numCol="1" anchor="ctr" anchorCtr="0" compatLnSpc="1">
            <a:prstTxWarp prst="textNoShape">
              <a:avLst/>
            </a:prstTxWarp>
          </a:bodyPr>
          <a:lstStyle/>
          <a:p>
            <a:pPr algn="l" eaLnBrk="1" hangingPunct="1">
              <a:lnSpc>
                <a:spcPct val="80000"/>
              </a:lnSpc>
            </a:pPr>
            <a:r>
              <a:rPr lang="en-US" altLang="zh-TW" sz="3300" b="1" smtClean="0">
                <a:latin typeface="Times New Roman" pitchFamily="18" charset="0"/>
              </a:rPr>
              <a:t>Outline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" y="836613"/>
            <a:ext cx="8950325" cy="583274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4" tIns="45718" rIns="91434" bIns="45718" numCol="1" anchor="t" anchorCtr="0" compatLnSpc="1">
            <a:prstTxWarp prst="textNoShape">
              <a:avLst/>
            </a:prstTxWarp>
          </a:bodyPr>
          <a:lstStyle/>
          <a:p>
            <a:pPr marL="180975" indent="-180975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TW" sz="2000" b="1" dirty="0" smtClean="0">
                <a:latin typeface="Times New Roman" pitchFamily="18" charset="0"/>
                <a:ea typeface="標楷體" pitchFamily="65" charset="-120"/>
              </a:rPr>
              <a:t>Both Theoretical Issues and Practical Problems will be Discussed</a:t>
            </a:r>
          </a:p>
          <a:p>
            <a:pPr marL="180975" indent="-180975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TW" sz="2000" b="1" dirty="0" smtClean="0">
                <a:latin typeface="Times New Roman" pitchFamily="18" charset="0"/>
                <a:ea typeface="標楷體" pitchFamily="65" charset="-120"/>
              </a:rPr>
              <a:t>Starting with Fundamentals, but Entering Research Topics in </a:t>
            </a:r>
            <a:r>
              <a:rPr lang="en-US" altLang="zh-TW" sz="2000" b="1" smtClean="0">
                <a:latin typeface="Times New Roman" pitchFamily="18" charset="0"/>
                <a:ea typeface="標楷體" pitchFamily="65" charset="-120"/>
              </a:rPr>
              <a:t>the Second </a:t>
            </a:r>
            <a:r>
              <a:rPr lang="en-US" altLang="zh-TW" sz="2000" b="1" dirty="0" smtClean="0">
                <a:latin typeface="Times New Roman" pitchFamily="18" charset="0"/>
                <a:ea typeface="標楷體" pitchFamily="65" charset="-120"/>
              </a:rPr>
              <a:t>Half</a:t>
            </a:r>
          </a:p>
          <a:p>
            <a:pPr marL="180975" indent="-180975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TW" sz="2000" b="1" dirty="0" smtClean="0">
                <a:latin typeface="Times New Roman" pitchFamily="18" charset="0"/>
                <a:ea typeface="標楷體" pitchFamily="65" charset="-120"/>
              </a:rPr>
              <a:t>Part I: F</a:t>
            </a:r>
            <a:r>
              <a:rPr lang="en-US" altLang="zh-TW" sz="2000" b="1" dirty="0" smtClean="0">
                <a:latin typeface="Times New Roman" pitchFamily="18" charset="0"/>
              </a:rPr>
              <a:t>undamental Topics</a:t>
            </a:r>
          </a:p>
          <a:p>
            <a:pPr marL="714375" lvl="1" indent="-266700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800" dirty="0" smtClean="0">
                <a:latin typeface="Times New Roman" pitchFamily="18" charset="0"/>
              </a:rPr>
              <a:t>  1.0 Introduction to Digital Speech Processing</a:t>
            </a:r>
          </a:p>
          <a:p>
            <a:pPr marL="714375" lvl="1" indent="-266700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800" dirty="0" smtClean="0">
                <a:latin typeface="Times New Roman" pitchFamily="18" charset="0"/>
              </a:rPr>
              <a:t>  2.0 Fundamentals of Speech Recognition</a:t>
            </a:r>
          </a:p>
          <a:p>
            <a:pPr marL="714375" lvl="1" indent="-266700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800" dirty="0" smtClean="0">
                <a:latin typeface="Times New Roman" pitchFamily="18" charset="0"/>
              </a:rPr>
              <a:t>  3.0 Map of Subject Areas</a:t>
            </a:r>
          </a:p>
          <a:p>
            <a:pPr marL="714375" lvl="1" indent="-266700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800" dirty="0" smtClean="0">
                <a:latin typeface="Times New Roman" pitchFamily="18" charset="0"/>
              </a:rPr>
              <a:t>  4.0 More about Hidden Markov Models</a:t>
            </a:r>
          </a:p>
          <a:p>
            <a:pPr marL="714375" lvl="1" indent="-266700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800" dirty="0" smtClean="0">
                <a:latin typeface="Times New Roman" pitchFamily="18" charset="0"/>
              </a:rPr>
              <a:t>  5.0 Acoustic Modeling</a:t>
            </a:r>
          </a:p>
          <a:p>
            <a:pPr marL="714375" lvl="1" indent="-266700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800" dirty="0" smtClean="0">
                <a:latin typeface="Times New Roman" pitchFamily="18" charset="0"/>
              </a:rPr>
              <a:t>  6.0 Language Modeling</a:t>
            </a:r>
          </a:p>
          <a:p>
            <a:pPr marL="714375" lvl="1" indent="-266700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800" dirty="0" smtClean="0">
                <a:latin typeface="Times New Roman" pitchFamily="18" charset="0"/>
              </a:rPr>
              <a:t>  7.0 Speech Signals and Front-end Processing </a:t>
            </a:r>
          </a:p>
          <a:p>
            <a:pPr marL="714375" lvl="1" indent="-266700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800" dirty="0" smtClean="0">
                <a:latin typeface="Times New Roman" pitchFamily="18" charset="0"/>
              </a:rPr>
              <a:t>  8.0 Search Algorithms for Speech Recognition</a:t>
            </a:r>
          </a:p>
          <a:p>
            <a:pPr marL="180975" indent="-180975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TW" sz="2000" b="1" dirty="0" smtClean="0">
                <a:latin typeface="Times New Roman" pitchFamily="18" charset="0"/>
                <a:ea typeface="標楷體" pitchFamily="65" charset="-120"/>
              </a:rPr>
              <a:t>Part II: </a:t>
            </a:r>
            <a:r>
              <a:rPr lang="en-US" altLang="zh-TW" sz="2000" b="1" dirty="0" smtClean="0">
                <a:latin typeface="Times New Roman" pitchFamily="18" charset="0"/>
              </a:rPr>
              <a:t>Advanced Topics</a:t>
            </a:r>
            <a:r>
              <a:rPr lang="en-US" altLang="zh-TW" sz="2000" dirty="0" smtClean="0">
                <a:latin typeface="Times New Roman" pitchFamily="18" charset="0"/>
              </a:rPr>
              <a:t> </a:t>
            </a:r>
          </a:p>
          <a:p>
            <a:pPr marL="714375" lvl="1" indent="-266700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800" dirty="0" smtClean="0">
                <a:latin typeface="Times New Roman" pitchFamily="18" charset="0"/>
              </a:rPr>
              <a:t>  9.0 </a:t>
            </a:r>
            <a:r>
              <a:rPr lang="en-US" altLang="zh-TW" sz="1800" dirty="0" smtClean="0">
                <a:latin typeface="Times New Roman" pitchFamily="18" charset="0"/>
                <a:cs typeface="Times New Roman" pitchFamily="18" charset="0"/>
              </a:rPr>
              <a:t>Speech Recognition Updates</a:t>
            </a:r>
            <a:endParaRPr lang="en-US" altLang="zh-TW" sz="1800" dirty="0" smtClean="0">
              <a:latin typeface="Times New Roman" pitchFamily="18" charset="0"/>
            </a:endParaRPr>
          </a:p>
          <a:p>
            <a:pPr marL="714375" lvl="1" indent="-266700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800" dirty="0" smtClean="0">
                <a:latin typeface="Times New Roman" pitchFamily="18" charset="0"/>
              </a:rPr>
              <a:t>10.0 </a:t>
            </a:r>
            <a:r>
              <a:rPr lang="en-US" altLang="zh-TW" sz="1800" dirty="0">
                <a:latin typeface="Times New Roman" pitchFamily="18" charset="0"/>
                <a:cs typeface="Times New Roman" pitchFamily="18" charset="0"/>
              </a:rPr>
              <a:t>Speech-based Information Retrieval</a:t>
            </a:r>
            <a:endParaRPr lang="en-US" altLang="zh-TW" sz="1800" dirty="0" smtClean="0">
              <a:latin typeface="Times New Roman" pitchFamily="18" charset="0"/>
            </a:endParaRPr>
          </a:p>
          <a:p>
            <a:pPr marL="714375" lvl="1" indent="-266700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800" dirty="0">
                <a:latin typeface="Times New Roman" pitchFamily="18" charset="0"/>
              </a:rPr>
              <a:t>11.0 Spoken Document  Understanding and Organization for User-content Interaction</a:t>
            </a:r>
            <a:endParaRPr lang="en-US" altLang="zh-TW" sz="1800" dirty="0" smtClean="0">
              <a:latin typeface="Times New Roman" pitchFamily="18" charset="0"/>
            </a:endParaRPr>
          </a:p>
          <a:p>
            <a:pPr marL="714375" lvl="1" indent="-266700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800" dirty="0" smtClean="0">
                <a:latin typeface="Times New Roman" pitchFamily="18" charset="0"/>
              </a:rPr>
              <a:t>12.0 Computer-assisted Language Learning(Call) </a:t>
            </a:r>
          </a:p>
          <a:p>
            <a:pPr marL="714375" lvl="1" indent="-266700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800" dirty="0" smtClean="0">
                <a:latin typeface="Times New Roman" pitchFamily="18" charset="0"/>
              </a:rPr>
              <a:t>13.0 </a:t>
            </a:r>
            <a:r>
              <a:rPr lang="en-US" altLang="zh-TW" sz="1800" dirty="0">
                <a:latin typeface="Times New Roman" pitchFamily="18" charset="0"/>
                <a:cs typeface="Times New Roman" pitchFamily="18" charset="0"/>
              </a:rPr>
              <a:t>Speaker </a:t>
            </a:r>
            <a:r>
              <a:rPr lang="en-US" altLang="zh-TW" sz="1800" dirty="0" err="1">
                <a:latin typeface="Times New Roman" pitchFamily="18" charset="0"/>
                <a:cs typeface="Times New Roman" pitchFamily="18" charset="0"/>
              </a:rPr>
              <a:t>Variabilities</a:t>
            </a:r>
            <a:r>
              <a:rPr lang="en-US" altLang="zh-TW" sz="1800" dirty="0">
                <a:latin typeface="Times New Roman" pitchFamily="18" charset="0"/>
                <a:cs typeface="Times New Roman" pitchFamily="18" charset="0"/>
              </a:rPr>
              <a:t>: Adaption and Recognition</a:t>
            </a:r>
            <a:endParaRPr lang="en-US" altLang="zh-TW" sz="1800" dirty="0" smtClean="0">
              <a:latin typeface="Times New Roman" pitchFamily="18" charset="0"/>
            </a:endParaRPr>
          </a:p>
          <a:p>
            <a:pPr marL="714375" lvl="1" indent="-266700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800" dirty="0" smtClean="0">
                <a:latin typeface="Times New Roman" pitchFamily="18" charset="0"/>
              </a:rPr>
              <a:t>14.0 </a:t>
            </a:r>
            <a:r>
              <a:rPr lang="en-US" altLang="zh-TW" sz="1800" dirty="0">
                <a:latin typeface="Times New Roman" pitchFamily="18" charset="0"/>
                <a:cs typeface="Times New Roman" pitchFamily="18" charset="0"/>
              </a:rPr>
              <a:t>Latent Topic Analysis</a:t>
            </a:r>
            <a:endParaRPr lang="en-US" altLang="zh-TW" sz="1800" dirty="0" smtClean="0">
              <a:latin typeface="Times New Roman" pitchFamily="18" charset="0"/>
            </a:endParaRPr>
          </a:p>
          <a:p>
            <a:pPr marL="714375" lvl="1" indent="-266700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800" dirty="0" smtClean="0">
                <a:latin typeface="Times New Roman" pitchFamily="18" charset="0"/>
              </a:rPr>
              <a:t>15.0 </a:t>
            </a:r>
            <a:r>
              <a:rPr lang="en-US" altLang="zh-TW" sz="1800" dirty="0">
                <a:latin typeface="Times New Roman" pitchFamily="18" charset="0"/>
                <a:cs typeface="Times New Roman" pitchFamily="18" charset="0"/>
              </a:rPr>
              <a:t>Robustness for Acoustic </a:t>
            </a:r>
            <a:r>
              <a:rPr lang="en-US" altLang="zh-TW" sz="1800" dirty="0" smtClean="0">
                <a:latin typeface="Times New Roman" pitchFamily="18" charset="0"/>
                <a:cs typeface="Times New Roman" pitchFamily="18" charset="0"/>
              </a:rPr>
              <a:t>Environment</a:t>
            </a:r>
          </a:p>
          <a:p>
            <a:pPr marL="714375" lvl="1" indent="-266700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800" dirty="0" smtClean="0">
                <a:latin typeface="Times New Roman" pitchFamily="18" charset="0"/>
                <a:cs typeface="Times New Roman" pitchFamily="18" charset="0"/>
              </a:rPr>
              <a:t>16.0 Some Fundamental Problem-solving Approaches</a:t>
            </a:r>
          </a:p>
          <a:p>
            <a:pPr marL="714375" lvl="1" indent="-266700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800" dirty="0" smtClean="0">
                <a:latin typeface="Times New Roman" pitchFamily="18" charset="0"/>
                <a:cs typeface="Times New Roman" pitchFamily="18" charset="0"/>
              </a:rPr>
              <a:t>17.0 </a:t>
            </a:r>
            <a:r>
              <a:rPr lang="en-US" altLang="zh-TW" sz="1800" dirty="0" smtClean="0">
                <a:latin typeface="Times New Roman" pitchFamily="18" charset="0"/>
              </a:rPr>
              <a:t>Spoken Dialogues</a:t>
            </a:r>
          </a:p>
          <a:p>
            <a:pPr marL="714375" lvl="1" indent="-266700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800" dirty="0" smtClean="0">
                <a:latin typeface="Times New Roman" pitchFamily="18" charset="0"/>
                <a:cs typeface="Times New Roman" pitchFamily="18" charset="0"/>
              </a:rPr>
              <a:t>18.0 Conclusion</a:t>
            </a:r>
            <a:endParaRPr lang="en-US" altLang="zh-TW" sz="1800" dirty="0" smtClean="0">
              <a:latin typeface="Times New Roman" pitchFamily="18" charset="0"/>
            </a:endParaRPr>
          </a:p>
        </p:txBody>
      </p:sp>
      <p:sp>
        <p:nvSpPr>
          <p:cNvPr id="14340" name="Line 4"/>
          <p:cNvSpPr>
            <a:spLocks noChangeShapeType="1"/>
          </p:cNvSpPr>
          <p:nvPr/>
        </p:nvSpPr>
        <p:spPr bwMode="auto">
          <a:xfrm>
            <a:off x="0" y="914400"/>
            <a:ext cx="914400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47625" cmpd="thinThick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341" name="Line 5"/>
          <p:cNvSpPr>
            <a:spLocks noChangeShapeType="1"/>
          </p:cNvSpPr>
          <p:nvPr/>
        </p:nvSpPr>
        <p:spPr bwMode="auto">
          <a:xfrm>
            <a:off x="0" y="765175"/>
            <a:ext cx="9144000" cy="0"/>
          </a:xfrm>
          <a:prstGeom prst="line">
            <a:avLst/>
          </a:prstGeom>
          <a:noFill/>
          <a:ln w="57150" cmpd="thinThick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0036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" y="909638"/>
            <a:ext cx="8950325" cy="58324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4" tIns="45718" rIns="91434" bIns="45718" numCol="1" anchor="t" anchorCtr="0" compatLnSpc="1">
            <a:prstTxWarp prst="textNoShape">
              <a:avLst/>
            </a:prstTxWarp>
          </a:bodyPr>
          <a:lstStyle/>
          <a:p>
            <a:pPr marL="266700" indent="-266700" eaLnBrk="1" hangingPunct="1">
              <a:lnSpc>
                <a:spcPct val="90000"/>
              </a:lnSpc>
              <a:spcBef>
                <a:spcPct val="0"/>
              </a:spcBef>
            </a:pPr>
            <a:r>
              <a:rPr lang="zh-TW" altLang="en-US" sz="2400" b="1" dirty="0" smtClean="0">
                <a:latin typeface="Times New Roman" pitchFamily="18" charset="0"/>
                <a:ea typeface="華康魏碑體" pitchFamily="65" charset="-120"/>
              </a:rPr>
              <a:t>教科書：無</a:t>
            </a:r>
          </a:p>
          <a:p>
            <a:pPr marL="266700" indent="-266700" eaLnBrk="1" hangingPunct="1">
              <a:lnSpc>
                <a:spcPct val="90000"/>
              </a:lnSpc>
              <a:spcBef>
                <a:spcPct val="0"/>
              </a:spcBef>
            </a:pPr>
            <a:r>
              <a:rPr lang="zh-TW" altLang="en-US" sz="2400" b="1" dirty="0" smtClean="0">
                <a:latin typeface="Times New Roman" pitchFamily="18" charset="0"/>
                <a:ea typeface="華康魏碑體" pitchFamily="65" charset="-120"/>
              </a:rPr>
              <a:t>主要參考書：</a:t>
            </a:r>
          </a:p>
          <a:p>
            <a:pPr marL="714375" lvl="1" indent="-2667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zh-TW" sz="2200" dirty="0" smtClean="0">
                <a:latin typeface="Times New Roman" pitchFamily="18" charset="0"/>
                <a:ea typeface="華康魏碑體" pitchFamily="65" charset="-120"/>
              </a:rPr>
              <a:t>X. Huang, A. </a:t>
            </a:r>
            <a:r>
              <a:rPr lang="en-US" altLang="zh-TW" sz="2200" dirty="0" err="1" smtClean="0">
                <a:latin typeface="Times New Roman" pitchFamily="18" charset="0"/>
                <a:ea typeface="華康魏碑體" pitchFamily="65" charset="-120"/>
              </a:rPr>
              <a:t>Acero</a:t>
            </a:r>
            <a:r>
              <a:rPr lang="en-US" altLang="zh-TW" sz="2200" dirty="0" smtClean="0">
                <a:latin typeface="Times New Roman" pitchFamily="18" charset="0"/>
                <a:ea typeface="華康魏碑體" pitchFamily="65" charset="-120"/>
              </a:rPr>
              <a:t>, H. Hon, “Spoken Language Processing”, Prentice Hall, 2001,</a:t>
            </a:r>
            <a:r>
              <a:rPr lang="zh-TW" altLang="en-US" sz="2200" dirty="0" smtClean="0">
                <a:latin typeface="Times New Roman" pitchFamily="18" charset="0"/>
                <a:ea typeface="華康魏碑體" pitchFamily="65" charset="-120"/>
              </a:rPr>
              <a:t>松瑞</a:t>
            </a:r>
          </a:p>
          <a:p>
            <a:pPr marL="714375" lvl="1" indent="-2667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zh-TW" sz="2200" dirty="0" smtClean="0">
                <a:latin typeface="Times New Roman" pitchFamily="18" charset="0"/>
                <a:ea typeface="華康魏碑體" pitchFamily="65" charset="-120"/>
              </a:rPr>
              <a:t>F. </a:t>
            </a:r>
            <a:r>
              <a:rPr lang="en-US" altLang="zh-TW" sz="2200" dirty="0" err="1" smtClean="0">
                <a:latin typeface="Times New Roman" pitchFamily="18" charset="0"/>
                <a:ea typeface="華康魏碑體" pitchFamily="65" charset="-120"/>
              </a:rPr>
              <a:t>Jelinek</a:t>
            </a:r>
            <a:r>
              <a:rPr lang="en-US" altLang="zh-TW" sz="2200" dirty="0" smtClean="0">
                <a:latin typeface="Times New Roman" pitchFamily="18" charset="0"/>
                <a:ea typeface="華康魏碑體" pitchFamily="65" charset="-120"/>
              </a:rPr>
              <a:t>, “Statistical Methods for Speech Recognition”, MIT Press, 1999</a:t>
            </a:r>
          </a:p>
          <a:p>
            <a:pPr marL="714375" lvl="1" indent="-2667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zh-TW" sz="2200" dirty="0" smtClean="0">
                <a:latin typeface="Times New Roman" pitchFamily="18" charset="0"/>
                <a:ea typeface="華康魏碑體" pitchFamily="65" charset="-120"/>
              </a:rPr>
              <a:t>L. </a:t>
            </a:r>
            <a:r>
              <a:rPr lang="en-US" altLang="zh-TW" sz="2200" dirty="0" err="1" smtClean="0">
                <a:latin typeface="Times New Roman" pitchFamily="18" charset="0"/>
                <a:ea typeface="華康魏碑體" pitchFamily="65" charset="-120"/>
              </a:rPr>
              <a:t>Rabiner</a:t>
            </a:r>
            <a:r>
              <a:rPr lang="en-US" altLang="zh-TW" sz="2200" dirty="0" smtClean="0">
                <a:latin typeface="Times New Roman" pitchFamily="18" charset="0"/>
                <a:ea typeface="華康魏碑體" pitchFamily="65" charset="-120"/>
              </a:rPr>
              <a:t>, B.H. </a:t>
            </a:r>
            <a:r>
              <a:rPr lang="en-US" altLang="zh-TW" sz="2200" dirty="0" err="1" smtClean="0">
                <a:latin typeface="Times New Roman" pitchFamily="18" charset="0"/>
                <a:ea typeface="華康魏碑體" pitchFamily="65" charset="-120"/>
              </a:rPr>
              <a:t>Juang</a:t>
            </a:r>
            <a:r>
              <a:rPr lang="en-US" altLang="zh-TW" sz="2200" dirty="0" smtClean="0">
                <a:latin typeface="Times New Roman" pitchFamily="18" charset="0"/>
                <a:ea typeface="華康魏碑體" pitchFamily="65" charset="-120"/>
              </a:rPr>
              <a:t>, “Fundamentals of Speech Recognition”, Prentice Hall, 1993, </a:t>
            </a:r>
            <a:r>
              <a:rPr lang="zh-TW" altLang="en-US" sz="2200" dirty="0" smtClean="0">
                <a:latin typeface="Times New Roman" pitchFamily="18" charset="0"/>
                <a:ea typeface="華康魏碑體" pitchFamily="65" charset="-120"/>
              </a:rPr>
              <a:t>民全</a:t>
            </a:r>
          </a:p>
          <a:p>
            <a:pPr marL="714375" lvl="1" indent="-2667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zh-TW" sz="2200" dirty="0" smtClean="0">
                <a:latin typeface="Times New Roman" pitchFamily="18" charset="0"/>
                <a:ea typeface="華康魏碑體" pitchFamily="65" charset="-120"/>
              </a:rPr>
              <a:t>C. </a:t>
            </a:r>
            <a:r>
              <a:rPr lang="en-US" altLang="zh-TW" sz="2200" dirty="0" err="1" smtClean="0">
                <a:latin typeface="Times New Roman" pitchFamily="18" charset="0"/>
                <a:ea typeface="華康魏碑體" pitchFamily="65" charset="-120"/>
              </a:rPr>
              <a:t>Becchetti</a:t>
            </a:r>
            <a:r>
              <a:rPr lang="en-US" altLang="zh-TW" sz="2200" dirty="0" smtClean="0">
                <a:latin typeface="Times New Roman" pitchFamily="18" charset="0"/>
                <a:ea typeface="華康魏碑體" pitchFamily="65" charset="-120"/>
              </a:rPr>
              <a:t>, L. </a:t>
            </a:r>
            <a:r>
              <a:rPr lang="en-US" altLang="zh-TW" sz="2200" dirty="0" err="1" smtClean="0">
                <a:latin typeface="Times New Roman" pitchFamily="18" charset="0"/>
                <a:ea typeface="華康魏碑體" pitchFamily="65" charset="-120"/>
              </a:rPr>
              <a:t>Prina</a:t>
            </a:r>
            <a:r>
              <a:rPr lang="en-US" altLang="zh-TW" sz="2200" dirty="0" smtClean="0">
                <a:latin typeface="Times New Roman" pitchFamily="18" charset="0"/>
                <a:ea typeface="華康魏碑體" pitchFamily="65" charset="-120"/>
              </a:rPr>
              <a:t> </a:t>
            </a:r>
            <a:r>
              <a:rPr lang="en-US" altLang="zh-TW" sz="2200" dirty="0" err="1" smtClean="0">
                <a:latin typeface="Times New Roman" pitchFamily="18" charset="0"/>
                <a:ea typeface="華康魏碑體" pitchFamily="65" charset="-120"/>
              </a:rPr>
              <a:t>Ricotti</a:t>
            </a:r>
            <a:r>
              <a:rPr lang="en-US" altLang="zh-TW" sz="2200" dirty="0" smtClean="0">
                <a:latin typeface="Times New Roman" pitchFamily="18" charset="0"/>
                <a:ea typeface="華康魏碑體" pitchFamily="65" charset="-120"/>
              </a:rPr>
              <a:t>, “Speech Recognition- Theory and C++ implementation”, </a:t>
            </a:r>
            <a:r>
              <a:rPr lang="en-US" altLang="zh-TW" sz="2200" dirty="0" err="1" smtClean="0">
                <a:latin typeface="Times New Roman" pitchFamily="18" charset="0"/>
                <a:ea typeface="華康魏碑體" pitchFamily="65" charset="-120"/>
              </a:rPr>
              <a:t>Johy</a:t>
            </a:r>
            <a:r>
              <a:rPr lang="en-US" altLang="zh-TW" sz="2200" dirty="0" smtClean="0">
                <a:latin typeface="Times New Roman" pitchFamily="18" charset="0"/>
                <a:ea typeface="華康魏碑體" pitchFamily="65" charset="-120"/>
              </a:rPr>
              <a:t> Wiley and Sons, 1999, </a:t>
            </a:r>
            <a:r>
              <a:rPr lang="zh-TW" altLang="en-US" sz="2200" dirty="0" smtClean="0">
                <a:latin typeface="Times New Roman" pitchFamily="18" charset="0"/>
                <a:ea typeface="華康魏碑體" pitchFamily="65" charset="-120"/>
              </a:rPr>
              <a:t>民全 </a:t>
            </a:r>
          </a:p>
          <a:p>
            <a:pPr marL="714375" lvl="1" indent="-2667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zh-TW" sz="2200" dirty="0" smtClean="0">
                <a:latin typeface="Times New Roman" pitchFamily="18" charset="0"/>
                <a:ea typeface="華康魏碑體" pitchFamily="65" charset="-120"/>
              </a:rPr>
              <a:t>D. </a:t>
            </a:r>
            <a:r>
              <a:rPr lang="en-US" altLang="zh-TW" sz="2200" dirty="0" err="1" smtClean="0">
                <a:latin typeface="Times New Roman" pitchFamily="18" charset="0"/>
                <a:ea typeface="華康魏碑體" pitchFamily="65" charset="-120"/>
              </a:rPr>
              <a:t>Jurafsky</a:t>
            </a:r>
            <a:r>
              <a:rPr lang="en-US" altLang="zh-TW" sz="2200" dirty="0" smtClean="0">
                <a:latin typeface="Times New Roman" pitchFamily="18" charset="0"/>
                <a:ea typeface="華康魏碑體" pitchFamily="65" charset="-120"/>
              </a:rPr>
              <a:t>, J. Martin, “Speech and Language Processing- An Introduction to Natural Language Processing, Speech Recognition, and Computational Linguistics, 2nd edition”, Prentice-Hall, 2009</a:t>
            </a:r>
          </a:p>
          <a:p>
            <a:pPr marL="714375" lvl="1" indent="-2667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zh-TW" sz="2200" dirty="0" smtClean="0">
                <a:latin typeface="Times New Roman" pitchFamily="18" charset="0"/>
                <a:ea typeface="華康魏碑體" pitchFamily="65" charset="-120"/>
              </a:rPr>
              <a:t>G. </a:t>
            </a:r>
            <a:r>
              <a:rPr lang="en-US" altLang="zh-TW" sz="2200" dirty="0" err="1" smtClean="0">
                <a:latin typeface="Times New Roman" pitchFamily="18" charset="0"/>
                <a:ea typeface="華康魏碑體" pitchFamily="65" charset="-120"/>
              </a:rPr>
              <a:t>Tur</a:t>
            </a:r>
            <a:r>
              <a:rPr lang="en-US" altLang="zh-TW" sz="2200" dirty="0" smtClean="0">
                <a:latin typeface="Times New Roman" pitchFamily="18" charset="0"/>
                <a:ea typeface="華康魏碑體" pitchFamily="65" charset="-120"/>
              </a:rPr>
              <a:t>, R. De Mori, “Spoken Language Understanding- Systems for Extracting Semantic Information from Speech”, John Wiley &amp; Sons, 2011</a:t>
            </a:r>
          </a:p>
          <a:p>
            <a:pPr marL="714375" lvl="1" indent="-266700" eaLnBrk="1" hangingPunct="1">
              <a:lnSpc>
                <a:spcPct val="90000"/>
              </a:lnSpc>
              <a:buFontTx/>
              <a:buAutoNum type="arabicPeriod"/>
            </a:pPr>
            <a:r>
              <a:rPr lang="zh-TW" altLang="en-US" sz="2200" dirty="0" smtClean="0">
                <a:latin typeface="Times New Roman" pitchFamily="18" charset="0"/>
                <a:ea typeface="華康魏碑體" pitchFamily="65" charset="-120"/>
              </a:rPr>
              <a:t>其他參考文獻課堂上提供</a:t>
            </a:r>
            <a:endParaRPr lang="zh-TW" altLang="en-US" sz="2200" b="1" dirty="0" smtClean="0">
              <a:latin typeface="Times New Roman" pitchFamily="18" charset="0"/>
              <a:ea typeface="華康魏碑體" pitchFamily="65" charset="-120"/>
            </a:endParaRPr>
          </a:p>
          <a:p>
            <a:pPr marL="714375" lvl="1" indent="-266700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zh-TW" sz="1800" dirty="0" smtClean="0">
              <a:latin typeface="Times New Roman" pitchFamily="18" charset="0"/>
              <a:ea typeface="華康魏碑體" pitchFamily="65" charset="-120"/>
            </a:endParaRPr>
          </a:p>
        </p:txBody>
      </p:sp>
      <p:sp>
        <p:nvSpPr>
          <p:cNvPr id="15363" name="Line 4"/>
          <p:cNvSpPr>
            <a:spLocks noChangeShapeType="1"/>
          </p:cNvSpPr>
          <p:nvPr/>
        </p:nvSpPr>
        <p:spPr bwMode="auto">
          <a:xfrm>
            <a:off x="0" y="914400"/>
            <a:ext cx="914400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47625" cmpd="thinThick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5364" name="Line 5"/>
          <p:cNvSpPr>
            <a:spLocks noChangeShapeType="1"/>
          </p:cNvSpPr>
          <p:nvPr/>
        </p:nvSpPr>
        <p:spPr bwMode="auto">
          <a:xfrm>
            <a:off x="0" y="765175"/>
            <a:ext cx="9144000" cy="0"/>
          </a:xfrm>
          <a:prstGeom prst="line">
            <a:avLst/>
          </a:prstGeom>
          <a:noFill/>
          <a:ln w="57150" cmpd="thinThick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3" y="115888"/>
            <a:ext cx="8229600" cy="6334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4" tIns="45718" rIns="91434" bIns="45718" numCol="1" anchor="ctr" anchorCtr="0" compatLnSpc="1">
            <a:prstTxWarp prst="textNoShape">
              <a:avLst/>
            </a:prstTxWarp>
          </a:bodyPr>
          <a:lstStyle/>
          <a:p>
            <a:pPr algn="l" eaLnBrk="1" hangingPunct="1">
              <a:lnSpc>
                <a:spcPct val="80000"/>
              </a:lnSpc>
            </a:pPr>
            <a:r>
              <a:rPr lang="en-US" altLang="zh-TW" sz="3300" b="1" dirty="0" smtClean="0">
                <a:latin typeface="Times New Roman" pitchFamily="18" charset="0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663184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" y="909638"/>
            <a:ext cx="8950325" cy="423961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4" tIns="45718" rIns="91434" bIns="45718" numCol="1" anchor="t" anchorCtr="0" compatLnSpc="1">
            <a:prstTxWarp prst="textNoShape">
              <a:avLst/>
            </a:prstTxWarp>
            <a:spAutoFit/>
          </a:bodyPr>
          <a:lstStyle/>
          <a:p>
            <a:pPr marL="266700" indent="-266700">
              <a:spcBef>
                <a:spcPct val="0"/>
              </a:spcBef>
              <a:spcAft>
                <a:spcPts val="1500"/>
              </a:spcAft>
            </a:pPr>
            <a:r>
              <a:rPr lang="zh-TW" altLang="en-US" sz="2400" b="1" dirty="0">
                <a:latin typeface="Times New Roman" pitchFamily="18" charset="0"/>
                <a:ea typeface="華康魏碑體" pitchFamily="65" charset="-120"/>
              </a:rPr>
              <a:t>教材：</a:t>
            </a:r>
          </a:p>
          <a:p>
            <a:pPr marL="714375" lvl="1" indent="-266700" eaLnBrk="1" hangingPunct="1">
              <a:spcBef>
                <a:spcPct val="0"/>
              </a:spcBef>
              <a:spcAft>
                <a:spcPts val="1500"/>
              </a:spcAft>
              <a:buFontTx/>
              <a:buNone/>
            </a:pPr>
            <a:r>
              <a:rPr lang="en-US" altLang="zh-TW" sz="2200" dirty="0" smtClean="0">
                <a:latin typeface="Times New Roman" pitchFamily="18" charset="0"/>
                <a:ea typeface="華康魏碑體" pitchFamily="65" charset="-120"/>
              </a:rPr>
              <a:t>available on web before the day of class (http://speech.ee.ntu.edu.tw)</a:t>
            </a:r>
          </a:p>
          <a:p>
            <a:pPr marL="266700" indent="-266700">
              <a:spcBef>
                <a:spcPct val="0"/>
              </a:spcBef>
              <a:spcAft>
                <a:spcPts val="1500"/>
              </a:spcAft>
            </a:pPr>
            <a:r>
              <a:rPr lang="zh-TW" altLang="en-US" sz="2400" b="1" dirty="0">
                <a:latin typeface="Times New Roman" pitchFamily="18" charset="0"/>
                <a:ea typeface="華康魏碑體" pitchFamily="65" charset="-120"/>
              </a:rPr>
              <a:t>適合年級：三、四（電機系、資工系）</a:t>
            </a:r>
          </a:p>
          <a:p>
            <a:pPr marL="266700" indent="-266700">
              <a:spcBef>
                <a:spcPct val="0"/>
              </a:spcBef>
              <a:spcAft>
                <a:spcPts val="1500"/>
              </a:spcAft>
            </a:pPr>
            <a:r>
              <a:rPr lang="zh-TW" altLang="en-US" sz="2400" b="1" dirty="0" smtClean="0">
                <a:latin typeface="Times New Roman" pitchFamily="18" charset="0"/>
                <a:ea typeface="華康魏碑體" pitchFamily="65" charset="-120"/>
              </a:rPr>
              <a:t>成績</a:t>
            </a:r>
            <a:r>
              <a:rPr lang="zh-TW" altLang="en-US" sz="2400" b="1" dirty="0">
                <a:latin typeface="Times New Roman" pitchFamily="18" charset="0"/>
                <a:ea typeface="華康魏碑體" pitchFamily="65" charset="-120"/>
              </a:rPr>
              <a:t>評量方式</a:t>
            </a:r>
          </a:p>
          <a:p>
            <a:pPr marL="714375" lvl="1" indent="-266700" eaLnBrk="1" hangingPunct="1">
              <a:spcBef>
                <a:spcPct val="0"/>
              </a:spcBef>
              <a:spcAft>
                <a:spcPts val="1500"/>
              </a:spcAft>
              <a:buFontTx/>
              <a:buNone/>
            </a:pPr>
            <a:r>
              <a:rPr lang="en-US" altLang="zh-TW" sz="2200" dirty="0" smtClean="0">
                <a:latin typeface="Times New Roman" pitchFamily="18" charset="0"/>
                <a:ea typeface="華康魏碑體" pitchFamily="65" charset="-120"/>
              </a:rPr>
              <a:t>Midterm Exam                      25%</a:t>
            </a:r>
          </a:p>
          <a:p>
            <a:pPr marL="714375" lvl="1" indent="-266700" eaLnBrk="1" hangingPunct="1">
              <a:spcBef>
                <a:spcPct val="0"/>
              </a:spcBef>
              <a:spcAft>
                <a:spcPts val="1500"/>
              </a:spcAft>
              <a:buFontTx/>
              <a:buNone/>
            </a:pPr>
            <a:r>
              <a:rPr lang="en-US" altLang="zh-TW" sz="2200" dirty="0" err="1" smtClean="0">
                <a:latin typeface="Times New Roman" pitchFamily="18" charset="0"/>
                <a:ea typeface="華康魏碑體" pitchFamily="65" charset="-120"/>
              </a:rPr>
              <a:t>Homeworks</a:t>
            </a:r>
            <a:r>
              <a:rPr lang="en-US" altLang="zh-TW" sz="2200" dirty="0" smtClean="0">
                <a:latin typeface="Times New Roman" pitchFamily="18" charset="0"/>
                <a:ea typeface="華康魏碑體" pitchFamily="65" charset="-120"/>
              </a:rPr>
              <a:t> (I) (II) (</a:t>
            </a:r>
            <a:r>
              <a:rPr lang="en-US" altLang="zh-TW" sz="2200" dirty="0" smtClean="0">
                <a:latin typeface="新細明體" pitchFamily="18" charset="-120"/>
              </a:rPr>
              <a:t>Ⅲ</a:t>
            </a:r>
            <a:r>
              <a:rPr lang="en-US" altLang="zh-TW" sz="2200" dirty="0" smtClean="0">
                <a:latin typeface="Times New Roman" pitchFamily="18" charset="0"/>
                <a:ea typeface="華康魏碑體" pitchFamily="65" charset="-120"/>
              </a:rPr>
              <a:t>)       15%</a:t>
            </a:r>
            <a:r>
              <a:rPr lang="zh-TW" altLang="en-US" sz="2200" dirty="0" smtClean="0">
                <a:latin typeface="Times New Roman" pitchFamily="18" charset="0"/>
                <a:ea typeface="華康魏碑體" pitchFamily="65" charset="-120"/>
              </a:rPr>
              <a:t>、</a:t>
            </a:r>
            <a:r>
              <a:rPr lang="en-US" altLang="zh-TW" sz="2200" dirty="0" smtClean="0">
                <a:latin typeface="Times New Roman" pitchFamily="18" charset="0"/>
                <a:ea typeface="華康魏碑體" pitchFamily="65" charset="-120"/>
              </a:rPr>
              <a:t>5%</a:t>
            </a:r>
            <a:r>
              <a:rPr lang="zh-TW" altLang="en-US" sz="2200" dirty="0" smtClean="0">
                <a:latin typeface="Times New Roman" pitchFamily="18" charset="0"/>
                <a:ea typeface="華康魏碑體" pitchFamily="65" charset="-120"/>
              </a:rPr>
              <a:t>、</a:t>
            </a:r>
            <a:r>
              <a:rPr lang="en-US" altLang="zh-TW" sz="2200" dirty="0" smtClean="0">
                <a:latin typeface="Times New Roman" pitchFamily="18" charset="0"/>
                <a:ea typeface="華康魏碑體" pitchFamily="65" charset="-120"/>
              </a:rPr>
              <a:t>15</a:t>
            </a:r>
            <a:r>
              <a:rPr lang="zh-TW" altLang="en-US" sz="2200" dirty="0" smtClean="0">
                <a:latin typeface="Times New Roman" pitchFamily="18" charset="0"/>
                <a:ea typeface="華康魏碑體" pitchFamily="65" charset="-120"/>
              </a:rPr>
              <a:t>％</a:t>
            </a:r>
          </a:p>
          <a:p>
            <a:pPr marL="714375" lvl="1" indent="-266700" eaLnBrk="1" hangingPunct="1">
              <a:spcBef>
                <a:spcPct val="0"/>
              </a:spcBef>
              <a:spcAft>
                <a:spcPts val="1500"/>
              </a:spcAft>
              <a:buFontTx/>
              <a:buNone/>
            </a:pPr>
            <a:r>
              <a:rPr lang="en-US" altLang="zh-TW" sz="2200" dirty="0" smtClean="0">
                <a:latin typeface="Times New Roman" pitchFamily="18" charset="0"/>
                <a:ea typeface="華康魏碑體" pitchFamily="65" charset="-120"/>
              </a:rPr>
              <a:t>Final Exam                           10%</a:t>
            </a:r>
          </a:p>
          <a:p>
            <a:pPr marL="714375" lvl="1" indent="-266700" eaLnBrk="1" hangingPunct="1">
              <a:spcBef>
                <a:spcPct val="0"/>
              </a:spcBef>
              <a:spcAft>
                <a:spcPts val="1500"/>
              </a:spcAft>
              <a:buFontTx/>
              <a:buNone/>
            </a:pPr>
            <a:r>
              <a:rPr lang="en-US" altLang="zh-TW" sz="2200" dirty="0" smtClean="0">
                <a:latin typeface="Times New Roman" pitchFamily="18" charset="0"/>
                <a:ea typeface="華康魏碑體" pitchFamily="65" charset="-120"/>
              </a:rPr>
              <a:t>Term Project                         30%</a:t>
            </a:r>
            <a:endParaRPr lang="en-US" altLang="zh-TW" sz="1800" dirty="0" smtClean="0">
              <a:latin typeface="Times New Roman" pitchFamily="18" charset="0"/>
              <a:ea typeface="華康魏碑體" pitchFamily="65" charset="-120"/>
            </a:endParaRPr>
          </a:p>
        </p:txBody>
      </p:sp>
      <p:sp>
        <p:nvSpPr>
          <p:cNvPr id="16387" name="Line 4"/>
          <p:cNvSpPr>
            <a:spLocks noChangeShapeType="1"/>
          </p:cNvSpPr>
          <p:nvPr/>
        </p:nvSpPr>
        <p:spPr bwMode="auto">
          <a:xfrm>
            <a:off x="0" y="914400"/>
            <a:ext cx="914400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47625" cmpd="thinThick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6388" name="Line 5"/>
          <p:cNvSpPr>
            <a:spLocks noChangeShapeType="1"/>
          </p:cNvSpPr>
          <p:nvPr/>
        </p:nvSpPr>
        <p:spPr bwMode="auto">
          <a:xfrm>
            <a:off x="0" y="765175"/>
            <a:ext cx="9144000" cy="0"/>
          </a:xfrm>
          <a:prstGeom prst="line">
            <a:avLst/>
          </a:prstGeom>
          <a:noFill/>
          <a:ln w="57150" cmpd="thinThick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3" y="115888"/>
            <a:ext cx="8229600" cy="6334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4" tIns="45718" rIns="91434" bIns="45718" numCol="1" anchor="ctr" anchorCtr="0" compatLnSpc="1">
            <a:prstTxWarp prst="textNoShape">
              <a:avLst/>
            </a:prstTxWarp>
          </a:bodyPr>
          <a:lstStyle/>
          <a:p>
            <a:pPr algn="l" eaLnBrk="1" hangingPunct="1">
              <a:lnSpc>
                <a:spcPct val="80000"/>
              </a:lnSpc>
            </a:pPr>
            <a:r>
              <a:rPr lang="en-US" altLang="zh-TW" sz="3300" b="1" dirty="0" smtClean="0">
                <a:latin typeface="Times New Roman" pitchFamily="18" charset="0"/>
              </a:rPr>
              <a:t>Other Information</a:t>
            </a:r>
          </a:p>
        </p:txBody>
      </p:sp>
    </p:spTree>
    <p:extLst>
      <p:ext uri="{BB962C8B-B14F-4D97-AF65-F5344CB8AC3E}">
        <p14:creationId xmlns:p14="http://schemas.microsoft.com/office/powerpoint/2010/main" val="1022398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3" y="115888"/>
            <a:ext cx="8229600" cy="6334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4" tIns="45718" rIns="91434" bIns="45718" numCol="1" anchor="ctr" anchorCtr="0" compatLnSpc="1">
            <a:prstTxWarp prst="textNoShape">
              <a:avLst/>
            </a:prstTxWarp>
          </a:bodyPr>
          <a:lstStyle/>
          <a:p>
            <a:pPr algn="l" eaLnBrk="1" hangingPunct="1">
              <a:lnSpc>
                <a:spcPct val="80000"/>
              </a:lnSpc>
            </a:pPr>
            <a:r>
              <a:rPr lang="en-US" altLang="zh-TW" sz="3300" b="1" dirty="0" smtClean="0">
                <a:latin typeface="Times New Roman" pitchFamily="18" charset="0"/>
              </a:rPr>
              <a:t>Goals</a:t>
            </a:r>
          </a:p>
        </p:txBody>
      </p:sp>
      <p:sp>
        <p:nvSpPr>
          <p:cNvPr id="17412" name="Line 5"/>
          <p:cNvSpPr>
            <a:spLocks noChangeShapeType="1"/>
          </p:cNvSpPr>
          <p:nvPr/>
        </p:nvSpPr>
        <p:spPr bwMode="auto">
          <a:xfrm>
            <a:off x="0" y="765175"/>
            <a:ext cx="9144000" cy="0"/>
          </a:xfrm>
          <a:prstGeom prst="line">
            <a:avLst/>
          </a:prstGeom>
          <a:noFill/>
          <a:ln w="57150" cmpd="thinThick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0" y="952970"/>
            <a:ext cx="9144000" cy="16979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indent="-266700" fontAlgn="base">
              <a:lnSpc>
                <a:spcPct val="8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zh-TW" altLang="en-US" sz="2400" b="1" dirty="0" smtClean="0">
                <a:latin typeface="Times New Roman" pitchFamily="18" charset="0"/>
                <a:ea typeface="華康魏碑體" pitchFamily="65" charset="-120"/>
              </a:rPr>
              <a:t>課程</a:t>
            </a:r>
            <a:r>
              <a:rPr lang="zh-TW" altLang="en-US" sz="2400" b="1" dirty="0">
                <a:latin typeface="Times New Roman" pitchFamily="18" charset="0"/>
                <a:ea typeface="華康魏碑體" pitchFamily="65" charset="-120"/>
              </a:rPr>
              <a:t>目的</a:t>
            </a:r>
            <a:r>
              <a:rPr lang="zh-TW" altLang="en-US" sz="2400" b="1" dirty="0" smtClean="0">
                <a:latin typeface="Times New Roman" pitchFamily="18" charset="0"/>
                <a:ea typeface="華康魏碑體" pitchFamily="65" charset="-120"/>
              </a:rPr>
              <a:t>：</a:t>
            </a:r>
            <a:endParaRPr lang="en-US" altLang="zh-TW" sz="2400" b="1" dirty="0" smtClean="0">
              <a:latin typeface="Times New Roman" pitchFamily="18" charset="0"/>
              <a:ea typeface="華康魏碑體" pitchFamily="65" charset="-120"/>
            </a:endParaRPr>
          </a:p>
          <a:p>
            <a:pPr marL="266400" fontAlgn="base">
              <a:lnSpc>
                <a:spcPct val="80000"/>
              </a:lnSpc>
              <a:spcBef>
                <a:spcPts val="1000"/>
              </a:spcBef>
            </a:pPr>
            <a:r>
              <a:rPr lang="zh-TW" altLang="en-US" sz="2400" b="1" dirty="0" smtClean="0">
                <a:latin typeface="Times New Roman" pitchFamily="18" charset="0"/>
                <a:ea typeface="華康魏碑體" pitchFamily="65" charset="-120"/>
              </a:rPr>
              <a:t>提供</a:t>
            </a:r>
            <a:r>
              <a:rPr lang="zh-TW" altLang="en-US" sz="2400" b="1" dirty="0">
                <a:latin typeface="Times New Roman" pitchFamily="18" charset="0"/>
                <a:ea typeface="華康魏碑體" pitchFamily="65" charset="-120"/>
              </a:rPr>
              <a:t>同學進入此一充滿機會與挑戰的新領域所需的基本知識，體驗數學模型與軟體程式如何相輔相成，學習進入一個新領域由基礎進入研究的歷程，體會吸收非結構性知識</a:t>
            </a:r>
            <a:r>
              <a:rPr lang="en-US" altLang="zh-TW" sz="2400" b="1" dirty="0">
                <a:latin typeface="Times New Roman" pitchFamily="18" charset="0"/>
                <a:ea typeface="華康魏碑體" pitchFamily="65" charset="-120"/>
              </a:rPr>
              <a:t>(Unstructured Knowledge)</a:t>
            </a:r>
            <a:r>
              <a:rPr lang="zh-TW" altLang="en-US" sz="2400" b="1" dirty="0">
                <a:latin typeface="Times New Roman" pitchFamily="18" charset="0"/>
                <a:ea typeface="華康魏碑體" pitchFamily="65" charset="-120"/>
              </a:rPr>
              <a:t>的</a:t>
            </a:r>
            <a:r>
              <a:rPr lang="zh-TW" altLang="en-US" sz="2400" b="1" dirty="0" smtClean="0">
                <a:latin typeface="Times New Roman" pitchFamily="18" charset="0"/>
                <a:ea typeface="華康魏碑體" pitchFamily="65" charset="-120"/>
              </a:rPr>
              <a:t>經驗</a:t>
            </a:r>
            <a:endParaRPr lang="en-US" altLang="zh-TW" sz="2400" b="1" dirty="0">
              <a:latin typeface="Times New Roman" pitchFamily="18" charset="0"/>
              <a:ea typeface="華康魏碑體" pitchFamily="65" charset="-12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5496" y="2924944"/>
            <a:ext cx="3816424" cy="3877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lvl="0" indent="-266700" fontAlgn="base">
              <a:lnSpc>
                <a:spcPct val="80000"/>
              </a:lnSpc>
              <a:spcBef>
                <a:spcPct val="0"/>
              </a:spcBef>
              <a:spcAft>
                <a:spcPts val="1500"/>
              </a:spcAft>
              <a:buFont typeface="Arial" pitchFamily="34" charset="0"/>
              <a:buChar char="•"/>
            </a:pPr>
            <a:r>
              <a:rPr lang="en-US" altLang="zh-TW" sz="2400" b="1" dirty="0" smtClean="0">
                <a:latin typeface="Times New Roman" pitchFamily="18" charset="0"/>
                <a:cs typeface="Times New Roman" pitchFamily="18" charset="0"/>
              </a:rPr>
              <a:t>Unstructured </a:t>
            </a:r>
            <a:r>
              <a:rPr lang="en-US" altLang="zh-TW" sz="2400" b="1" dirty="0">
                <a:latin typeface="Times New Roman" pitchFamily="18" charset="0"/>
                <a:cs typeface="Times New Roman" pitchFamily="18" charset="0"/>
              </a:rPr>
              <a:t>Knowledge</a:t>
            </a:r>
            <a:endParaRPr lang="en-US" altLang="zh-TW" sz="2400" b="1" dirty="0">
              <a:latin typeface="Times New Roman" pitchFamily="18" charset="0"/>
              <a:ea typeface="華康魏碑體" pitchFamily="65" charset="-120"/>
            </a:endParaRPr>
          </a:p>
        </p:txBody>
      </p:sp>
      <p:grpSp>
        <p:nvGrpSpPr>
          <p:cNvPr id="13" name="群組 12"/>
          <p:cNvGrpSpPr>
            <a:grpSpLocks noChangeAspect="1"/>
          </p:cNvGrpSpPr>
          <p:nvPr/>
        </p:nvGrpSpPr>
        <p:grpSpPr>
          <a:xfrm>
            <a:off x="395537" y="3429000"/>
            <a:ext cx="3870960" cy="2040743"/>
            <a:chOff x="539750" y="1674591"/>
            <a:chExt cx="8064500" cy="4251547"/>
          </a:xfrm>
        </p:grpSpPr>
        <p:sp>
          <p:nvSpPr>
            <p:cNvPr id="14" name="圓角矩形 13"/>
            <p:cNvSpPr/>
            <p:nvPr/>
          </p:nvSpPr>
          <p:spPr>
            <a:xfrm>
              <a:off x="539750" y="2565400"/>
              <a:ext cx="2303463" cy="1871663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sp>
          <p:nvSpPr>
            <p:cNvPr id="15" name="圓角矩形 14"/>
            <p:cNvSpPr/>
            <p:nvPr/>
          </p:nvSpPr>
          <p:spPr>
            <a:xfrm>
              <a:off x="1547813" y="3644900"/>
              <a:ext cx="1079500" cy="576263"/>
            </a:xfrm>
            <a:prstGeom prst="roundRect">
              <a:avLst/>
            </a:prstGeom>
            <a:solidFill>
              <a:schemeClr val="accent1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sp>
          <p:nvSpPr>
            <p:cNvPr id="16" name="圓角矩形 15"/>
            <p:cNvSpPr/>
            <p:nvPr/>
          </p:nvSpPr>
          <p:spPr>
            <a:xfrm>
              <a:off x="3419475" y="2565400"/>
              <a:ext cx="2305050" cy="1871663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sp>
          <p:nvSpPr>
            <p:cNvPr id="17" name="圓角矩形 16"/>
            <p:cNvSpPr/>
            <p:nvPr/>
          </p:nvSpPr>
          <p:spPr>
            <a:xfrm>
              <a:off x="4067175" y="2852738"/>
              <a:ext cx="1081088" cy="576262"/>
            </a:xfrm>
            <a:prstGeom prst="roundRect">
              <a:avLst/>
            </a:prstGeom>
            <a:solidFill>
              <a:schemeClr val="accent1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sp>
          <p:nvSpPr>
            <p:cNvPr id="18" name="圓角矩形 17"/>
            <p:cNvSpPr/>
            <p:nvPr/>
          </p:nvSpPr>
          <p:spPr>
            <a:xfrm>
              <a:off x="6299200" y="2565400"/>
              <a:ext cx="2305050" cy="1871663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sp>
          <p:nvSpPr>
            <p:cNvPr id="19" name="圓角矩形 18"/>
            <p:cNvSpPr/>
            <p:nvPr/>
          </p:nvSpPr>
          <p:spPr>
            <a:xfrm>
              <a:off x="6588125" y="3608388"/>
              <a:ext cx="1743075" cy="696912"/>
            </a:xfrm>
            <a:prstGeom prst="roundRect">
              <a:avLst/>
            </a:prstGeom>
            <a:solidFill>
              <a:schemeClr val="accent1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sp>
          <p:nvSpPr>
            <p:cNvPr id="20" name="圓角矩形 19"/>
            <p:cNvSpPr/>
            <p:nvPr/>
          </p:nvSpPr>
          <p:spPr>
            <a:xfrm>
              <a:off x="6938963" y="2819400"/>
              <a:ext cx="1079500" cy="431800"/>
            </a:xfrm>
            <a:prstGeom prst="roundRect">
              <a:avLst/>
            </a:prstGeom>
            <a:solidFill>
              <a:schemeClr val="accent1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sp>
          <p:nvSpPr>
            <p:cNvPr id="21" name="圓角矩形 20"/>
            <p:cNvSpPr/>
            <p:nvPr/>
          </p:nvSpPr>
          <p:spPr>
            <a:xfrm>
              <a:off x="2967038" y="4868863"/>
              <a:ext cx="3067050" cy="1057275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sp>
          <p:nvSpPr>
            <p:cNvPr id="22" name="圓角矩形 21"/>
            <p:cNvSpPr/>
            <p:nvPr/>
          </p:nvSpPr>
          <p:spPr>
            <a:xfrm>
              <a:off x="3219450" y="5140325"/>
              <a:ext cx="981075" cy="523875"/>
            </a:xfrm>
            <a:prstGeom prst="roundRect">
              <a:avLst/>
            </a:prstGeom>
            <a:solidFill>
              <a:schemeClr val="accent1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cxnSp>
          <p:nvCxnSpPr>
            <p:cNvPr id="23" name="直線接點 22"/>
            <p:cNvCxnSpPr/>
            <p:nvPr/>
          </p:nvCxnSpPr>
          <p:spPr>
            <a:xfrm>
              <a:off x="2843213" y="2819400"/>
              <a:ext cx="1152525" cy="2049463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/>
            <p:cNvCxnSpPr/>
            <p:nvPr/>
          </p:nvCxnSpPr>
          <p:spPr>
            <a:xfrm>
              <a:off x="755650" y="4437063"/>
              <a:ext cx="2211388" cy="136842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/>
            <p:cNvCxnSpPr/>
            <p:nvPr/>
          </p:nvCxnSpPr>
          <p:spPr>
            <a:xfrm>
              <a:off x="5148263" y="2924175"/>
              <a:ext cx="1439862" cy="792163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接點 25"/>
            <p:cNvCxnSpPr/>
            <p:nvPr/>
          </p:nvCxnSpPr>
          <p:spPr>
            <a:xfrm>
              <a:off x="5035550" y="3429000"/>
              <a:ext cx="1624013" cy="86360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接點 26"/>
            <p:cNvCxnSpPr/>
            <p:nvPr/>
          </p:nvCxnSpPr>
          <p:spPr>
            <a:xfrm flipH="1">
              <a:off x="3132138" y="2852738"/>
              <a:ext cx="3816350" cy="201612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接點 27"/>
            <p:cNvCxnSpPr/>
            <p:nvPr/>
          </p:nvCxnSpPr>
          <p:spPr>
            <a:xfrm flipH="1">
              <a:off x="5940425" y="3213100"/>
              <a:ext cx="2078038" cy="1655763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接點 28"/>
            <p:cNvCxnSpPr/>
            <p:nvPr/>
          </p:nvCxnSpPr>
          <p:spPr>
            <a:xfrm flipH="1">
              <a:off x="2627313" y="2819400"/>
              <a:ext cx="792162" cy="89693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接點 29"/>
            <p:cNvCxnSpPr/>
            <p:nvPr/>
          </p:nvCxnSpPr>
          <p:spPr>
            <a:xfrm>
              <a:off x="2627313" y="4221163"/>
              <a:ext cx="865187" cy="84137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文字方塊 18437"/>
            <p:cNvSpPr txBox="1">
              <a:spLocks noChangeArrowheads="1"/>
            </p:cNvSpPr>
            <p:nvPr/>
          </p:nvSpPr>
          <p:spPr bwMode="auto">
            <a:xfrm>
              <a:off x="630535" y="1674593"/>
              <a:ext cx="620363" cy="718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 sz="2200" dirty="0"/>
                <a:t>A</a:t>
              </a:r>
              <a:endParaRPr lang="zh-TW" altLang="en-US" sz="2200" dirty="0"/>
            </a:p>
          </p:txBody>
        </p:sp>
        <p:sp>
          <p:nvSpPr>
            <p:cNvPr id="32" name="文字方塊 38"/>
            <p:cNvSpPr txBox="1">
              <a:spLocks noChangeArrowheads="1"/>
            </p:cNvSpPr>
            <p:nvPr/>
          </p:nvSpPr>
          <p:spPr bwMode="auto">
            <a:xfrm>
              <a:off x="3492500" y="1674591"/>
              <a:ext cx="620363" cy="718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 sz="2200" dirty="0"/>
                <a:t>B</a:t>
              </a:r>
              <a:endParaRPr lang="zh-TW" altLang="en-US" sz="2200" dirty="0"/>
            </a:p>
          </p:txBody>
        </p:sp>
        <p:sp>
          <p:nvSpPr>
            <p:cNvPr id="33" name="文字方塊 39"/>
            <p:cNvSpPr txBox="1">
              <a:spLocks noChangeArrowheads="1"/>
            </p:cNvSpPr>
            <p:nvPr/>
          </p:nvSpPr>
          <p:spPr bwMode="auto">
            <a:xfrm>
              <a:off x="7693535" y="1678341"/>
              <a:ext cx="647079" cy="718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 sz="2200" dirty="0"/>
                <a:t>C</a:t>
              </a:r>
              <a:endParaRPr lang="zh-TW" altLang="en-US" sz="2200" dirty="0"/>
            </a:p>
          </p:txBody>
        </p:sp>
        <p:sp>
          <p:nvSpPr>
            <p:cNvPr id="34" name="文字方塊 40"/>
            <p:cNvSpPr txBox="1">
              <a:spLocks noChangeArrowheads="1"/>
            </p:cNvSpPr>
            <p:nvPr/>
          </p:nvSpPr>
          <p:spPr bwMode="auto">
            <a:xfrm>
              <a:off x="6037263" y="4966032"/>
              <a:ext cx="647080" cy="718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 sz="2200" dirty="0"/>
                <a:t>D</a:t>
              </a:r>
              <a:endParaRPr lang="zh-TW" altLang="en-US" sz="2200" dirty="0"/>
            </a:p>
          </p:txBody>
        </p:sp>
      </p:grpSp>
      <p:sp>
        <p:nvSpPr>
          <p:cNvPr id="8" name="矩形 7"/>
          <p:cNvSpPr/>
          <p:nvPr/>
        </p:nvSpPr>
        <p:spPr>
          <a:xfrm>
            <a:off x="4860032" y="2926800"/>
            <a:ext cx="3421962" cy="3877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indent="-266700" fontAlgn="base">
              <a:lnSpc>
                <a:spcPct val="80000"/>
              </a:lnSpc>
              <a:spcBef>
                <a:spcPct val="0"/>
              </a:spcBef>
              <a:spcAft>
                <a:spcPts val="1500"/>
              </a:spcAft>
              <a:buFont typeface="Arial" pitchFamily="34" charset="0"/>
              <a:buChar char="•"/>
            </a:pPr>
            <a:r>
              <a:rPr lang="en-US" altLang="zh-TW" sz="2400" b="1" dirty="0">
                <a:latin typeface="Times New Roman" pitchFamily="18" charset="0"/>
                <a:cs typeface="Times New Roman" pitchFamily="18" charset="0"/>
              </a:rPr>
              <a:t>Math &amp; Programming</a:t>
            </a:r>
          </a:p>
        </p:txBody>
      </p:sp>
      <p:grpSp>
        <p:nvGrpSpPr>
          <p:cNvPr id="9" name="群組 8"/>
          <p:cNvGrpSpPr/>
          <p:nvPr/>
        </p:nvGrpSpPr>
        <p:grpSpPr>
          <a:xfrm>
            <a:off x="4473741" y="3717032"/>
            <a:ext cx="4607775" cy="1944216"/>
            <a:chOff x="4464216" y="3717032"/>
            <a:chExt cx="4607775" cy="1944216"/>
          </a:xfrm>
        </p:grpSpPr>
        <p:sp>
          <p:nvSpPr>
            <p:cNvPr id="2" name="橢圓 1"/>
            <p:cNvSpPr/>
            <p:nvPr/>
          </p:nvSpPr>
          <p:spPr bwMode="auto">
            <a:xfrm>
              <a:off x="4464216" y="3717032"/>
              <a:ext cx="2052000" cy="90302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altLang="zh-TW" sz="2000" dirty="0" smtClean="0">
                  <a:solidFill>
                    <a:schemeClr val="tx1"/>
                  </a:solidFill>
                  <a:cs typeface="Arial" pitchFamily="34" charset="0"/>
                </a:rPr>
                <a:t>Mathematical</a:t>
              </a:r>
            </a:p>
            <a:p>
              <a:pPr algn="ctr">
                <a:defRPr/>
              </a:pPr>
              <a:r>
                <a:rPr lang="en-US" altLang="zh-TW" sz="2000" dirty="0" smtClean="0">
                  <a:solidFill>
                    <a:schemeClr val="tx1"/>
                  </a:solidFill>
                  <a:cs typeface="Arial" pitchFamily="34" charset="0"/>
                </a:rPr>
                <a:t>Models</a:t>
              </a:r>
              <a:endParaRPr lang="zh-TW" altLang="en-US" sz="2000" dirty="0">
                <a:solidFill>
                  <a:schemeClr val="tx1"/>
                </a:solidFill>
                <a:cs typeface="Arial" pitchFamily="34" charset="0"/>
              </a:endParaRPr>
            </a:p>
          </p:txBody>
        </p:sp>
        <p:sp>
          <p:nvSpPr>
            <p:cNvPr id="3" name="左-右雙向箭號 2"/>
            <p:cNvSpPr/>
            <p:nvPr/>
          </p:nvSpPr>
          <p:spPr bwMode="auto">
            <a:xfrm>
              <a:off x="6554316" y="4005064"/>
              <a:ext cx="504000" cy="346566"/>
            </a:xfrm>
            <a:prstGeom prst="leftRightArrow">
              <a:avLst>
                <a:gd name="adj1" fmla="val 50000"/>
                <a:gd name="adj2" fmla="val 47795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sp>
          <p:nvSpPr>
            <p:cNvPr id="6" name="橢圓 5"/>
            <p:cNvSpPr/>
            <p:nvPr/>
          </p:nvSpPr>
          <p:spPr bwMode="auto">
            <a:xfrm>
              <a:off x="7092280" y="3789040"/>
              <a:ext cx="1979711" cy="75671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altLang="zh-TW" sz="2000" dirty="0">
                  <a:solidFill>
                    <a:schemeClr val="tx1"/>
                  </a:solidFill>
                  <a:cs typeface="Arial" pitchFamily="34" charset="0"/>
                </a:rPr>
                <a:t>Programming</a:t>
              </a:r>
              <a:endParaRPr lang="zh-TW" altLang="en-US" sz="2000" dirty="0">
                <a:solidFill>
                  <a:schemeClr val="tx1"/>
                </a:solidFill>
                <a:cs typeface="Arial" pitchFamily="34" charset="0"/>
              </a:endParaRPr>
            </a:p>
          </p:txBody>
        </p:sp>
        <p:sp>
          <p:nvSpPr>
            <p:cNvPr id="7" name="橢圓 6"/>
            <p:cNvSpPr/>
            <p:nvPr/>
          </p:nvSpPr>
          <p:spPr bwMode="auto">
            <a:xfrm>
              <a:off x="7284912" y="5034579"/>
              <a:ext cx="1751584" cy="62666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anchor="ctr"/>
            <a:lstStyle/>
            <a:p>
              <a:pPr algn="ctr">
                <a:defRPr/>
              </a:pPr>
              <a:r>
                <a:rPr lang="en-US" altLang="zh-TW" sz="2000" dirty="0">
                  <a:solidFill>
                    <a:schemeClr val="tx1"/>
                  </a:solidFill>
                  <a:cs typeface="Arial" pitchFamily="34" charset="0"/>
                </a:rPr>
                <a:t>Hardware</a:t>
              </a:r>
              <a:endParaRPr lang="zh-TW" altLang="en-US" sz="2000" dirty="0">
                <a:solidFill>
                  <a:schemeClr val="tx1"/>
                </a:solidFill>
                <a:cs typeface="Arial" pitchFamily="34" charset="0"/>
              </a:endParaRPr>
            </a:p>
          </p:txBody>
        </p:sp>
        <p:sp>
          <p:nvSpPr>
            <p:cNvPr id="35" name="左-右雙向箭號 34"/>
            <p:cNvSpPr/>
            <p:nvPr/>
          </p:nvSpPr>
          <p:spPr bwMode="auto">
            <a:xfrm rot="5400000">
              <a:off x="7908704" y="4609620"/>
              <a:ext cx="504000" cy="346566"/>
            </a:xfrm>
            <a:prstGeom prst="leftRightArrow">
              <a:avLst>
                <a:gd name="adj1" fmla="val 50000"/>
                <a:gd name="adj2" fmla="val 47795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63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1844675"/>
            <a:ext cx="9144000" cy="1108075"/>
          </a:xfrm>
          <a:gradFill rotWithShape="1">
            <a:gsLst>
              <a:gs pos="0">
                <a:schemeClr val="accent1">
                  <a:alpha val="39000"/>
                </a:schemeClr>
              </a:gs>
              <a:gs pos="100000">
                <a:srgbClr val="FFFFFF"/>
              </a:gs>
            </a:gsLst>
            <a:lin ang="5400000" scaled="1"/>
          </a:gradFill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4" tIns="45718" rIns="91434" bIns="45718" numCol="1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buFontTx/>
              <a:buNone/>
            </a:pPr>
            <a:r>
              <a:rPr lang="en-US" altLang="zh-TW" smtClean="0">
                <a:latin typeface="Benguiat Bk BT" pitchFamily="18" charset="0"/>
              </a:rPr>
              <a:t>1.0 Introduction </a:t>
            </a:r>
            <a:r>
              <a:rPr lang="en-US" altLang="zh-TW" smtClean="0">
                <a:latin typeface="Benguiat Bk BT" pitchFamily="18" charset="0"/>
                <a:ea typeface="全真魏碑體" pitchFamily="49" charset="-120"/>
              </a:rPr>
              <a:t>— A Brief Summary of Core Technologies and Example Application Seenarios</a:t>
            </a:r>
          </a:p>
        </p:txBody>
      </p:sp>
      <p:sp>
        <p:nvSpPr>
          <p:cNvPr id="19459" name="Rectangle 4"/>
          <p:cNvSpPr>
            <a:spLocks noChangeArrowheads="1"/>
          </p:cNvSpPr>
          <p:nvPr/>
        </p:nvSpPr>
        <p:spPr bwMode="auto">
          <a:xfrm>
            <a:off x="468313" y="3429000"/>
            <a:ext cx="8135937" cy="3024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38823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TW" sz="2400" b="1">
                <a:latin typeface="Times New Roman" pitchFamily="18" charset="0"/>
              </a:rPr>
              <a:t>References for 1.0</a:t>
            </a:r>
          </a:p>
          <a:p>
            <a:pPr marL="447675" lvl="1" indent="-180975">
              <a:spcBef>
                <a:spcPct val="20000"/>
              </a:spcBef>
            </a:pPr>
            <a:r>
              <a:rPr lang="en-US" altLang="zh-TW" sz="2000">
                <a:latin typeface="Times New Roman" pitchFamily="18" charset="0"/>
                <a:ea typeface="全真魏碑體" pitchFamily="49" charset="-120"/>
              </a:rPr>
              <a:t>1.“Speech and Language Processing over the Web”, IEEE Signal Processing Magazine, May 2008</a:t>
            </a:r>
          </a:p>
        </p:txBody>
      </p:sp>
    </p:spTree>
    <p:extLst>
      <p:ext uri="{BB962C8B-B14F-4D97-AF65-F5344CB8AC3E}">
        <p14:creationId xmlns:p14="http://schemas.microsoft.com/office/powerpoint/2010/main" val="931291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82" name="Group 2"/>
          <p:cNvGrpSpPr>
            <a:grpSpLocks/>
          </p:cNvGrpSpPr>
          <p:nvPr/>
        </p:nvGrpSpPr>
        <p:grpSpPr bwMode="auto">
          <a:xfrm>
            <a:off x="609600" y="1143000"/>
            <a:ext cx="7432675" cy="4648200"/>
            <a:chOff x="416" y="720"/>
            <a:chExt cx="5072" cy="2928"/>
          </a:xfrm>
        </p:grpSpPr>
        <p:sp>
          <p:nvSpPr>
            <p:cNvPr id="20485" name="Text Box 3"/>
            <p:cNvSpPr txBox="1">
              <a:spLocks noChangeArrowheads="1"/>
            </p:cNvSpPr>
            <p:nvPr/>
          </p:nvSpPr>
          <p:spPr bwMode="auto">
            <a:xfrm>
              <a:off x="1434" y="1097"/>
              <a:ext cx="890" cy="390"/>
            </a:xfrm>
            <a:prstGeom prst="rect">
              <a:avLst/>
            </a:prstGeom>
            <a:solidFill>
              <a:srgbClr val="CCCCFF">
                <a:alpha val="50195"/>
              </a:srgbClr>
            </a:solidFill>
            <a:ln w="9525">
              <a:solidFill>
                <a:srgbClr val="800080"/>
              </a:solidFill>
              <a:miter lim="800000"/>
              <a:headEnd/>
              <a:tailEnd/>
            </a:ln>
          </p:spPr>
          <p:txBody>
            <a:bodyPr lIns="91366" tIns="45683" rIns="91366" bIns="45683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/>
              <a:r>
                <a:rPr kumimoji="0" lang="en-US" altLang="zh-TW" sz="1700" b="1">
                  <a:solidFill>
                    <a:srgbClr val="800080"/>
                  </a:solidFill>
                  <a:latin typeface="Times New Roman" pitchFamily="18" charset="0"/>
                </a:rPr>
                <a:t>Feature Extraction</a:t>
              </a:r>
            </a:p>
          </p:txBody>
        </p:sp>
        <p:sp>
          <p:nvSpPr>
            <p:cNvPr id="20486" name="Line 4"/>
            <p:cNvSpPr>
              <a:spLocks noChangeShapeType="1"/>
            </p:cNvSpPr>
            <p:nvPr/>
          </p:nvSpPr>
          <p:spPr bwMode="auto">
            <a:xfrm>
              <a:off x="691" y="1390"/>
              <a:ext cx="556" cy="5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1366" tIns="45683" rIns="91366" bIns="45683">
              <a:spAutoFit/>
            </a:bodyPr>
            <a:lstStyle/>
            <a:p>
              <a:endParaRPr lang="zh-TW" altLang="en-US"/>
            </a:p>
          </p:txBody>
        </p:sp>
        <p:sp>
          <p:nvSpPr>
            <p:cNvPr id="20487" name="Line 5"/>
            <p:cNvSpPr>
              <a:spLocks noChangeShapeType="1"/>
            </p:cNvSpPr>
            <p:nvPr/>
          </p:nvSpPr>
          <p:spPr bwMode="auto">
            <a:xfrm>
              <a:off x="2318" y="1399"/>
              <a:ext cx="267" cy="4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1366" tIns="45683" rIns="91366" bIns="45683">
              <a:spAutoFit/>
            </a:bodyPr>
            <a:lstStyle/>
            <a:p>
              <a:endParaRPr lang="zh-TW" altLang="en-US"/>
            </a:p>
          </p:txBody>
        </p:sp>
        <p:sp>
          <p:nvSpPr>
            <p:cNvPr id="20488" name="Line 6"/>
            <p:cNvSpPr>
              <a:spLocks noChangeShapeType="1"/>
            </p:cNvSpPr>
            <p:nvPr/>
          </p:nvSpPr>
          <p:spPr bwMode="auto">
            <a:xfrm>
              <a:off x="1206" y="1401"/>
              <a:ext cx="223" cy="3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1366" tIns="45683" rIns="91366" bIns="45683">
              <a:spAutoFit/>
            </a:bodyPr>
            <a:lstStyle/>
            <a:p>
              <a:endParaRPr lang="zh-TW" altLang="en-US"/>
            </a:p>
          </p:txBody>
        </p:sp>
        <p:sp>
          <p:nvSpPr>
            <p:cNvPr id="20489" name="Text Box 7"/>
            <p:cNvSpPr txBox="1">
              <a:spLocks noChangeArrowheads="1"/>
            </p:cNvSpPr>
            <p:nvPr/>
          </p:nvSpPr>
          <p:spPr bwMode="auto">
            <a:xfrm>
              <a:off x="416" y="1462"/>
              <a:ext cx="864" cy="7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366" tIns="45683" rIns="91366" bIns="45683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r>
                <a:rPr kumimoji="0" lang="en-US" altLang="zh-TW" b="1">
                  <a:solidFill>
                    <a:srgbClr val="FF6600"/>
                  </a:solidFill>
                  <a:latin typeface="Times New Roman" pitchFamily="18" charset="0"/>
                </a:rPr>
                <a:t>unknown speech signal</a:t>
              </a:r>
              <a:endParaRPr kumimoji="0" lang="en-US" altLang="zh-TW" b="1" baseline="-25000">
                <a:solidFill>
                  <a:srgbClr val="FF6600"/>
                </a:solidFill>
                <a:latin typeface="Times New Roman" pitchFamily="18" charset="0"/>
              </a:endParaRPr>
            </a:p>
          </p:txBody>
        </p:sp>
        <p:sp>
          <p:nvSpPr>
            <p:cNvPr id="20490" name="Text Box 8"/>
            <p:cNvSpPr txBox="1">
              <a:spLocks noChangeArrowheads="1"/>
            </p:cNvSpPr>
            <p:nvPr/>
          </p:nvSpPr>
          <p:spPr bwMode="auto">
            <a:xfrm>
              <a:off x="2794" y="1097"/>
              <a:ext cx="842" cy="390"/>
            </a:xfrm>
            <a:prstGeom prst="rect">
              <a:avLst/>
            </a:prstGeom>
            <a:solidFill>
              <a:srgbClr val="CCCCFF">
                <a:alpha val="50195"/>
              </a:srgbClr>
            </a:solidFill>
            <a:ln w="9525">
              <a:solidFill>
                <a:srgbClr val="800080"/>
              </a:solidFill>
              <a:miter lim="800000"/>
              <a:headEnd/>
              <a:tailEnd/>
            </a:ln>
          </p:spPr>
          <p:txBody>
            <a:bodyPr lIns="91366" tIns="45683" rIns="91366" bIns="45683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/>
              <a:r>
                <a:rPr kumimoji="0" lang="en-US" altLang="zh-TW" sz="1700" b="1">
                  <a:solidFill>
                    <a:srgbClr val="800080"/>
                  </a:solidFill>
                  <a:latin typeface="Times New Roman" pitchFamily="18" charset="0"/>
                </a:rPr>
                <a:t>Pattern Matching</a:t>
              </a:r>
            </a:p>
          </p:txBody>
        </p:sp>
        <p:sp>
          <p:nvSpPr>
            <p:cNvPr id="20491" name="Line 9"/>
            <p:cNvSpPr>
              <a:spLocks noChangeShapeType="1"/>
            </p:cNvSpPr>
            <p:nvPr/>
          </p:nvSpPr>
          <p:spPr bwMode="auto">
            <a:xfrm flipV="1">
              <a:off x="2585" y="1412"/>
              <a:ext cx="213" cy="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1366" tIns="45683" rIns="91366" bIns="45683">
              <a:spAutoFit/>
            </a:bodyPr>
            <a:lstStyle/>
            <a:p>
              <a:endParaRPr lang="zh-TW" altLang="en-US"/>
            </a:p>
          </p:txBody>
        </p:sp>
        <p:sp>
          <p:nvSpPr>
            <p:cNvPr id="20492" name="Line 10"/>
            <p:cNvSpPr>
              <a:spLocks noChangeShapeType="1"/>
            </p:cNvSpPr>
            <p:nvPr/>
          </p:nvSpPr>
          <p:spPr bwMode="auto">
            <a:xfrm>
              <a:off x="3632" y="1410"/>
              <a:ext cx="241" cy="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1366" tIns="45683" rIns="91366" bIns="45683">
              <a:spAutoFit/>
            </a:bodyPr>
            <a:lstStyle/>
            <a:p>
              <a:endParaRPr lang="zh-TW" altLang="en-US"/>
            </a:p>
          </p:txBody>
        </p:sp>
        <p:sp>
          <p:nvSpPr>
            <p:cNvPr id="20493" name="Line 11"/>
            <p:cNvSpPr>
              <a:spLocks noChangeShapeType="1"/>
            </p:cNvSpPr>
            <p:nvPr/>
          </p:nvSpPr>
          <p:spPr bwMode="auto">
            <a:xfrm flipV="1">
              <a:off x="3863" y="1408"/>
              <a:ext cx="212" cy="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1366" tIns="45683" rIns="91366" bIns="45683">
              <a:spAutoFit/>
            </a:bodyPr>
            <a:lstStyle/>
            <a:p>
              <a:endParaRPr lang="zh-TW" altLang="en-US"/>
            </a:p>
          </p:txBody>
        </p:sp>
        <p:sp>
          <p:nvSpPr>
            <p:cNvPr id="20494" name="Line 12"/>
            <p:cNvSpPr>
              <a:spLocks noChangeShapeType="1"/>
            </p:cNvSpPr>
            <p:nvPr/>
          </p:nvSpPr>
          <p:spPr bwMode="auto">
            <a:xfrm>
              <a:off x="4846" y="1409"/>
              <a:ext cx="256" cy="1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1366" tIns="45683" rIns="91366" bIns="45683">
              <a:spAutoFit/>
            </a:bodyPr>
            <a:lstStyle/>
            <a:p>
              <a:endParaRPr lang="zh-TW" altLang="en-US"/>
            </a:p>
          </p:txBody>
        </p:sp>
        <p:sp>
          <p:nvSpPr>
            <p:cNvPr id="20495" name="Line 13"/>
            <p:cNvSpPr>
              <a:spLocks noChangeShapeType="1"/>
            </p:cNvSpPr>
            <p:nvPr/>
          </p:nvSpPr>
          <p:spPr bwMode="auto">
            <a:xfrm flipV="1">
              <a:off x="5081" y="1418"/>
              <a:ext cx="312" cy="1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1366" tIns="45683" rIns="91366" bIns="45683">
              <a:spAutoFit/>
            </a:bodyPr>
            <a:lstStyle/>
            <a:p>
              <a:endParaRPr lang="zh-TW" altLang="en-US"/>
            </a:p>
          </p:txBody>
        </p:sp>
        <p:sp>
          <p:nvSpPr>
            <p:cNvPr id="20496" name="Text Box 14"/>
            <p:cNvSpPr txBox="1">
              <a:spLocks noChangeArrowheads="1"/>
            </p:cNvSpPr>
            <p:nvPr/>
          </p:nvSpPr>
          <p:spPr bwMode="auto">
            <a:xfrm>
              <a:off x="4075" y="1097"/>
              <a:ext cx="770" cy="390"/>
            </a:xfrm>
            <a:prstGeom prst="rect">
              <a:avLst/>
            </a:prstGeom>
            <a:solidFill>
              <a:srgbClr val="CCCCFF">
                <a:alpha val="50195"/>
              </a:srgbClr>
            </a:solidFill>
            <a:ln w="9525">
              <a:solidFill>
                <a:srgbClr val="800080"/>
              </a:solidFill>
              <a:miter lim="800000"/>
              <a:headEnd/>
              <a:tailEnd/>
            </a:ln>
          </p:spPr>
          <p:txBody>
            <a:bodyPr lIns="91366" tIns="45683" rIns="91366" bIns="45683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/>
              <a:r>
                <a:rPr kumimoji="0" lang="en-US" altLang="zh-TW" sz="1700" b="1">
                  <a:solidFill>
                    <a:srgbClr val="800080"/>
                  </a:solidFill>
                  <a:latin typeface="Times New Roman" pitchFamily="18" charset="0"/>
                </a:rPr>
                <a:t>Decision Making</a:t>
              </a:r>
            </a:p>
          </p:txBody>
        </p:sp>
        <p:sp>
          <p:nvSpPr>
            <p:cNvPr id="20497" name="Text Box 15"/>
            <p:cNvSpPr txBox="1">
              <a:spLocks noChangeArrowheads="1"/>
            </p:cNvSpPr>
            <p:nvPr/>
          </p:nvSpPr>
          <p:spPr bwMode="auto">
            <a:xfrm>
              <a:off x="877" y="875"/>
              <a:ext cx="518" cy="5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366" tIns="45683" rIns="91366" bIns="45683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r>
                <a:rPr kumimoji="0" lang="en-US" altLang="zh-TW" sz="2200" i="1">
                  <a:solidFill>
                    <a:srgbClr val="008000"/>
                  </a:solidFill>
                  <a:latin typeface="Times New Roman" pitchFamily="18" charset="0"/>
                </a:rPr>
                <a:t>x</a:t>
              </a:r>
              <a:r>
                <a:rPr kumimoji="0" lang="en-US" altLang="zh-TW" sz="2200">
                  <a:solidFill>
                    <a:srgbClr val="008000"/>
                  </a:solidFill>
                  <a:latin typeface="Times New Roman" pitchFamily="18" charset="0"/>
                </a:rPr>
                <a:t>(t)</a:t>
              </a:r>
              <a:endParaRPr kumimoji="0" lang="en-US" altLang="zh-TW" sz="1200">
                <a:solidFill>
                  <a:srgbClr val="008000"/>
                </a:solidFill>
                <a:latin typeface="Times New Roman" pitchFamily="18" charset="0"/>
              </a:endParaRPr>
            </a:p>
          </p:txBody>
        </p:sp>
        <p:sp>
          <p:nvSpPr>
            <p:cNvPr id="20498" name="Text Box 16"/>
            <p:cNvSpPr txBox="1">
              <a:spLocks noChangeArrowheads="1"/>
            </p:cNvSpPr>
            <p:nvPr/>
          </p:nvSpPr>
          <p:spPr bwMode="auto">
            <a:xfrm>
              <a:off x="4912" y="720"/>
              <a:ext cx="345" cy="4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99CC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366" tIns="45683" rIns="91366" bIns="45683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r>
                <a:rPr kumimoji="0" lang="en-US" altLang="zh-TW" sz="2200">
                  <a:solidFill>
                    <a:srgbClr val="008000"/>
                  </a:solidFill>
                  <a:latin typeface="Times New Roman" pitchFamily="18" charset="0"/>
                </a:rPr>
                <a:t>W</a:t>
              </a:r>
              <a:endParaRPr kumimoji="0" lang="en-US" altLang="zh-TW" sz="1200">
                <a:solidFill>
                  <a:srgbClr val="008000"/>
                </a:solidFill>
                <a:latin typeface="Times New Roman" pitchFamily="18" charset="0"/>
              </a:endParaRPr>
            </a:p>
          </p:txBody>
        </p:sp>
        <p:sp>
          <p:nvSpPr>
            <p:cNvPr id="20499" name="Text Box 17"/>
            <p:cNvSpPr txBox="1">
              <a:spLocks noChangeArrowheads="1"/>
            </p:cNvSpPr>
            <p:nvPr/>
          </p:nvSpPr>
          <p:spPr bwMode="auto">
            <a:xfrm>
              <a:off x="2390" y="729"/>
              <a:ext cx="345" cy="4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366" tIns="45683" rIns="91366" bIns="45683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r>
                <a:rPr kumimoji="0" lang="en-US" altLang="zh-TW" sz="2200">
                  <a:solidFill>
                    <a:srgbClr val="008000"/>
                  </a:solidFill>
                  <a:latin typeface="Times New Roman" pitchFamily="18" charset="0"/>
                </a:rPr>
                <a:t>X</a:t>
              </a:r>
              <a:endParaRPr kumimoji="0" lang="en-US" altLang="zh-TW" sz="1200">
                <a:solidFill>
                  <a:srgbClr val="008000"/>
                </a:solidFill>
                <a:latin typeface="Times New Roman" pitchFamily="18" charset="0"/>
              </a:endParaRPr>
            </a:p>
          </p:txBody>
        </p:sp>
        <p:sp>
          <p:nvSpPr>
            <p:cNvPr id="20500" name="Line 18"/>
            <p:cNvSpPr>
              <a:spLocks noChangeShapeType="1"/>
            </p:cNvSpPr>
            <p:nvPr/>
          </p:nvSpPr>
          <p:spPr bwMode="auto">
            <a:xfrm>
              <a:off x="2469" y="771"/>
              <a:ext cx="115" cy="0"/>
            </a:xfrm>
            <a:prstGeom prst="line">
              <a:avLst/>
            </a:prstGeom>
            <a:noFill/>
            <a:ln w="9525">
              <a:solidFill>
                <a:srgbClr val="3399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1366" tIns="45683" rIns="91366" bIns="45683">
              <a:spAutoFit/>
            </a:bodyPr>
            <a:lstStyle/>
            <a:p>
              <a:endParaRPr lang="zh-TW" altLang="en-US"/>
            </a:p>
          </p:txBody>
        </p:sp>
        <p:sp>
          <p:nvSpPr>
            <p:cNvPr id="20501" name="Text Box 19"/>
            <p:cNvSpPr txBox="1">
              <a:spLocks noChangeArrowheads="1"/>
            </p:cNvSpPr>
            <p:nvPr/>
          </p:nvSpPr>
          <p:spPr bwMode="auto">
            <a:xfrm>
              <a:off x="4854" y="1462"/>
              <a:ext cx="634" cy="5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366" tIns="45683" rIns="91366" bIns="45683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r>
                <a:rPr kumimoji="0" lang="en-US" altLang="zh-TW" b="1">
                  <a:solidFill>
                    <a:srgbClr val="FF6600"/>
                  </a:solidFill>
                  <a:latin typeface="Times New Roman" pitchFamily="18" charset="0"/>
                </a:rPr>
                <a:t>output word</a:t>
              </a:r>
              <a:endParaRPr kumimoji="0" lang="en-US" altLang="zh-TW" b="1" baseline="-25000">
                <a:solidFill>
                  <a:srgbClr val="FF6600"/>
                </a:solidFill>
                <a:latin typeface="Times New Roman" pitchFamily="18" charset="0"/>
              </a:endParaRPr>
            </a:p>
          </p:txBody>
        </p:sp>
        <p:sp>
          <p:nvSpPr>
            <p:cNvPr id="20502" name="Text Box 20"/>
            <p:cNvSpPr txBox="1">
              <a:spLocks noChangeArrowheads="1"/>
            </p:cNvSpPr>
            <p:nvPr/>
          </p:nvSpPr>
          <p:spPr bwMode="auto">
            <a:xfrm>
              <a:off x="2181" y="1658"/>
              <a:ext cx="864" cy="7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366" tIns="45683" rIns="91366" bIns="45683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r>
                <a:rPr kumimoji="0" lang="en-US" altLang="zh-TW" b="1">
                  <a:solidFill>
                    <a:srgbClr val="FF6600"/>
                  </a:solidFill>
                  <a:latin typeface="Times New Roman" pitchFamily="18" charset="0"/>
                </a:rPr>
                <a:t>feature vector sequence</a:t>
              </a:r>
              <a:endParaRPr kumimoji="0" lang="en-US" altLang="zh-TW" b="1" baseline="-25000">
                <a:solidFill>
                  <a:srgbClr val="FF6600"/>
                </a:solidFill>
                <a:latin typeface="Times New Roman" pitchFamily="18" charset="0"/>
              </a:endParaRPr>
            </a:p>
          </p:txBody>
        </p:sp>
        <p:sp>
          <p:nvSpPr>
            <p:cNvPr id="20503" name="AutoShape 21"/>
            <p:cNvSpPr>
              <a:spLocks noChangeArrowheads="1"/>
            </p:cNvSpPr>
            <p:nvPr/>
          </p:nvSpPr>
          <p:spPr bwMode="auto">
            <a:xfrm>
              <a:off x="2774" y="2482"/>
              <a:ext cx="973" cy="880"/>
            </a:xfrm>
            <a:prstGeom prst="can">
              <a:avLst>
                <a:gd name="adj" fmla="val 25000"/>
              </a:avLst>
            </a:prstGeom>
            <a:solidFill>
              <a:srgbClr val="CCFFCC">
                <a:alpha val="50195"/>
              </a:srgbClr>
            </a:solidFill>
            <a:ln w="9525">
              <a:solidFill>
                <a:srgbClr val="339966"/>
              </a:solidFill>
              <a:round/>
              <a:headEnd/>
              <a:tailEnd/>
            </a:ln>
          </p:spPr>
          <p:txBody>
            <a:bodyPr lIns="91366" tIns="45683" rIns="91366" bIns="45683">
              <a:spAutoFit/>
            </a:bodyPr>
            <a:lstStyle/>
            <a:p>
              <a:pPr algn="ctr" eaLnBrk="0" hangingPunct="0">
                <a:spcBef>
                  <a:spcPts val="350"/>
                </a:spcBef>
              </a:pPr>
              <a:endParaRPr kumimoji="0" lang="en-US" altLang="zh-TW" sz="600" b="1">
                <a:solidFill>
                  <a:srgbClr val="003300"/>
                </a:solidFill>
                <a:latin typeface="Times New Roman" pitchFamily="18" charset="0"/>
              </a:endParaRPr>
            </a:p>
            <a:p>
              <a:pPr algn="ctr" eaLnBrk="0" hangingPunct="0">
                <a:spcBef>
                  <a:spcPts val="350"/>
                </a:spcBef>
              </a:pPr>
              <a:r>
                <a:rPr kumimoji="0" lang="en-US" altLang="zh-TW" b="1">
                  <a:solidFill>
                    <a:srgbClr val="003300"/>
                  </a:solidFill>
                  <a:latin typeface="Times New Roman" pitchFamily="18" charset="0"/>
                </a:rPr>
                <a:t>Reference Patterns</a:t>
              </a:r>
            </a:p>
          </p:txBody>
        </p:sp>
        <p:sp>
          <p:nvSpPr>
            <p:cNvPr id="20504" name="Text Box 22"/>
            <p:cNvSpPr txBox="1">
              <a:spLocks noChangeArrowheads="1"/>
            </p:cNvSpPr>
            <p:nvPr/>
          </p:nvSpPr>
          <p:spPr bwMode="auto">
            <a:xfrm>
              <a:off x="1395" y="2748"/>
              <a:ext cx="891" cy="436"/>
            </a:xfrm>
            <a:prstGeom prst="rect">
              <a:avLst/>
            </a:prstGeom>
            <a:solidFill>
              <a:srgbClr val="CCCCFF">
                <a:alpha val="50195"/>
              </a:srgbClr>
            </a:solidFill>
            <a:ln w="9525">
              <a:solidFill>
                <a:srgbClr val="800080"/>
              </a:solidFill>
              <a:miter lim="800000"/>
              <a:headEnd/>
              <a:tailEnd/>
            </a:ln>
          </p:spPr>
          <p:txBody>
            <a:bodyPr lIns="91366" tIns="45683" rIns="91366" bIns="45683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>
                <a:spcBef>
                  <a:spcPct val="30000"/>
                </a:spcBef>
              </a:pPr>
              <a:r>
                <a:rPr kumimoji="0" lang="en-US" altLang="zh-TW" sz="1700" b="1">
                  <a:solidFill>
                    <a:srgbClr val="800080"/>
                  </a:solidFill>
                  <a:latin typeface="Times New Roman" pitchFamily="18" charset="0"/>
                </a:rPr>
                <a:t>Feature Extraction</a:t>
              </a:r>
            </a:p>
          </p:txBody>
        </p:sp>
        <p:sp>
          <p:nvSpPr>
            <p:cNvPr id="20505" name="Line 23"/>
            <p:cNvSpPr>
              <a:spLocks noChangeShapeType="1"/>
            </p:cNvSpPr>
            <p:nvPr/>
          </p:nvSpPr>
          <p:spPr bwMode="auto">
            <a:xfrm>
              <a:off x="678" y="2953"/>
              <a:ext cx="529" cy="3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1366" tIns="45683" rIns="91366" bIns="45683">
              <a:spAutoFit/>
            </a:bodyPr>
            <a:lstStyle/>
            <a:p>
              <a:endParaRPr lang="zh-TW" altLang="en-US"/>
            </a:p>
          </p:txBody>
        </p:sp>
        <p:sp>
          <p:nvSpPr>
            <p:cNvPr id="20506" name="Line 24"/>
            <p:cNvSpPr>
              <a:spLocks noChangeShapeType="1"/>
            </p:cNvSpPr>
            <p:nvPr/>
          </p:nvSpPr>
          <p:spPr bwMode="auto">
            <a:xfrm>
              <a:off x="1166" y="2963"/>
              <a:ext cx="223" cy="3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1366" tIns="45683" rIns="91366" bIns="45683">
              <a:spAutoFit/>
            </a:bodyPr>
            <a:lstStyle/>
            <a:p>
              <a:endParaRPr lang="zh-TW" altLang="en-US"/>
            </a:p>
          </p:txBody>
        </p:sp>
        <p:sp>
          <p:nvSpPr>
            <p:cNvPr id="20507" name="Text Box 25"/>
            <p:cNvSpPr txBox="1">
              <a:spLocks noChangeArrowheads="1"/>
            </p:cNvSpPr>
            <p:nvPr/>
          </p:nvSpPr>
          <p:spPr bwMode="auto">
            <a:xfrm>
              <a:off x="877" y="2473"/>
              <a:ext cx="518" cy="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366" tIns="45683" rIns="91366" bIns="45683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r>
                <a:rPr kumimoji="0" lang="en-US" altLang="zh-TW" sz="2200" i="1">
                  <a:solidFill>
                    <a:srgbClr val="008000"/>
                  </a:solidFill>
                  <a:latin typeface="Times New Roman" pitchFamily="18" charset="0"/>
                </a:rPr>
                <a:t>y</a:t>
              </a:r>
              <a:r>
                <a:rPr kumimoji="0" lang="en-US" altLang="zh-TW" sz="2200">
                  <a:solidFill>
                    <a:srgbClr val="008000"/>
                  </a:solidFill>
                  <a:latin typeface="Times New Roman" pitchFamily="18" charset="0"/>
                </a:rPr>
                <a:t>(t)</a:t>
              </a:r>
              <a:endParaRPr kumimoji="0" lang="en-US" altLang="zh-TW" sz="1200">
                <a:solidFill>
                  <a:srgbClr val="008000"/>
                </a:solidFill>
                <a:latin typeface="Times New Roman" pitchFamily="18" charset="0"/>
              </a:endParaRPr>
            </a:p>
          </p:txBody>
        </p:sp>
        <p:sp>
          <p:nvSpPr>
            <p:cNvPr id="20508" name="Text Box 26"/>
            <p:cNvSpPr txBox="1">
              <a:spLocks noChangeArrowheads="1"/>
            </p:cNvSpPr>
            <p:nvPr/>
          </p:nvSpPr>
          <p:spPr bwMode="auto">
            <a:xfrm>
              <a:off x="2376" y="2473"/>
              <a:ext cx="345" cy="4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366" tIns="45683" rIns="91366" bIns="45683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r>
                <a:rPr kumimoji="0" lang="en-US" altLang="zh-TW" sz="2200">
                  <a:solidFill>
                    <a:srgbClr val="008000"/>
                  </a:solidFill>
                  <a:latin typeface="Times New Roman" pitchFamily="18" charset="0"/>
                </a:rPr>
                <a:t>Y</a:t>
              </a:r>
              <a:endParaRPr kumimoji="0" lang="en-US" altLang="zh-TW" sz="1200">
                <a:solidFill>
                  <a:srgbClr val="008000"/>
                </a:solidFill>
                <a:latin typeface="Times New Roman" pitchFamily="18" charset="0"/>
              </a:endParaRPr>
            </a:p>
          </p:txBody>
        </p:sp>
        <p:sp>
          <p:nvSpPr>
            <p:cNvPr id="20509" name="Line 27"/>
            <p:cNvSpPr>
              <a:spLocks noChangeShapeType="1"/>
            </p:cNvSpPr>
            <p:nvPr/>
          </p:nvSpPr>
          <p:spPr bwMode="auto">
            <a:xfrm>
              <a:off x="2446" y="2512"/>
              <a:ext cx="116" cy="0"/>
            </a:xfrm>
            <a:prstGeom prst="line">
              <a:avLst/>
            </a:prstGeom>
            <a:noFill/>
            <a:ln w="9525">
              <a:solidFill>
                <a:srgbClr val="3399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1366" tIns="45683" rIns="91366" bIns="45683">
              <a:spAutoFit/>
            </a:bodyPr>
            <a:lstStyle/>
            <a:p>
              <a:endParaRPr lang="zh-TW" altLang="en-US"/>
            </a:p>
          </p:txBody>
        </p:sp>
        <p:sp>
          <p:nvSpPr>
            <p:cNvPr id="20510" name="Line 28"/>
            <p:cNvSpPr>
              <a:spLocks noChangeShapeType="1"/>
            </p:cNvSpPr>
            <p:nvPr/>
          </p:nvSpPr>
          <p:spPr bwMode="auto">
            <a:xfrm>
              <a:off x="2281" y="2963"/>
              <a:ext cx="268" cy="5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1366" tIns="45683" rIns="91366" bIns="45683">
              <a:spAutoFit/>
            </a:bodyPr>
            <a:lstStyle/>
            <a:p>
              <a:endParaRPr lang="zh-TW" altLang="en-US"/>
            </a:p>
          </p:txBody>
        </p:sp>
        <p:sp>
          <p:nvSpPr>
            <p:cNvPr id="20511" name="Line 29"/>
            <p:cNvSpPr>
              <a:spLocks noChangeShapeType="1"/>
            </p:cNvSpPr>
            <p:nvPr/>
          </p:nvSpPr>
          <p:spPr bwMode="auto">
            <a:xfrm flipV="1">
              <a:off x="2549" y="2977"/>
              <a:ext cx="212" cy="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1366" tIns="45683" rIns="91366" bIns="45683">
              <a:spAutoFit/>
            </a:bodyPr>
            <a:lstStyle/>
            <a:p>
              <a:endParaRPr lang="zh-TW" altLang="en-US"/>
            </a:p>
          </p:txBody>
        </p:sp>
        <p:sp>
          <p:nvSpPr>
            <p:cNvPr id="20512" name="Text Box 30"/>
            <p:cNvSpPr txBox="1">
              <a:spLocks noChangeArrowheads="1"/>
            </p:cNvSpPr>
            <p:nvPr/>
          </p:nvSpPr>
          <p:spPr bwMode="auto">
            <a:xfrm>
              <a:off x="473" y="3061"/>
              <a:ext cx="865" cy="5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366" tIns="45683" rIns="91366" bIns="45683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r>
                <a:rPr kumimoji="0" lang="en-US" altLang="zh-TW" b="1">
                  <a:solidFill>
                    <a:srgbClr val="FF6600"/>
                  </a:solidFill>
                  <a:latin typeface="Times New Roman" pitchFamily="18" charset="0"/>
                </a:rPr>
                <a:t>training speech</a:t>
              </a:r>
              <a:endParaRPr kumimoji="0" lang="en-US" altLang="zh-TW" b="1" baseline="-25000">
                <a:solidFill>
                  <a:srgbClr val="FF6600"/>
                </a:solidFill>
                <a:latin typeface="Times New Roman" pitchFamily="18" charset="0"/>
              </a:endParaRPr>
            </a:p>
          </p:txBody>
        </p:sp>
        <p:sp>
          <p:nvSpPr>
            <p:cNvPr id="20513" name="AutoShape 31"/>
            <p:cNvSpPr>
              <a:spLocks noChangeArrowheads="1"/>
            </p:cNvSpPr>
            <p:nvPr/>
          </p:nvSpPr>
          <p:spPr bwMode="auto">
            <a:xfrm>
              <a:off x="3088" y="1705"/>
              <a:ext cx="314" cy="881"/>
            </a:xfrm>
            <a:prstGeom prst="upDownArrow">
              <a:avLst>
                <a:gd name="adj1" fmla="val 50000"/>
                <a:gd name="adj2" fmla="val 56115"/>
              </a:avLst>
            </a:prstGeom>
            <a:solidFill>
              <a:srgbClr val="FFFF99"/>
            </a:solidFill>
            <a:ln w="9525">
              <a:solidFill>
                <a:srgbClr val="FFCC00"/>
              </a:solidFill>
              <a:miter lim="800000"/>
              <a:headEnd/>
              <a:tailEnd/>
            </a:ln>
          </p:spPr>
          <p:txBody>
            <a:bodyPr lIns="91366" tIns="45683" rIns="91366" bIns="45683">
              <a:spAutoFit/>
            </a:bodyPr>
            <a:lstStyle/>
            <a:p>
              <a:endParaRPr lang="zh-TW" altLang="en-US"/>
            </a:p>
          </p:txBody>
        </p:sp>
      </p:grpSp>
      <p:sp>
        <p:nvSpPr>
          <p:cNvPr id="20483" name="Text Box 32"/>
          <p:cNvSpPr txBox="1">
            <a:spLocks noChangeArrowheads="1"/>
          </p:cNvSpPr>
          <p:nvPr/>
        </p:nvSpPr>
        <p:spPr bwMode="auto">
          <a:xfrm>
            <a:off x="36513" y="111125"/>
            <a:ext cx="9132887" cy="633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4" tIns="45718" rIns="91434" bIns="45718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3000" b="1">
                <a:latin typeface="Times New Roman" pitchFamily="18" charset="0"/>
                <a:ea typeface="華康仿宋體W5" pitchFamily="49" charset="-120"/>
              </a:rPr>
              <a:t>Speech Recognition as a pattern recognition problem</a:t>
            </a:r>
          </a:p>
        </p:txBody>
      </p:sp>
      <p:sp>
        <p:nvSpPr>
          <p:cNvPr id="20484" name="Line 33"/>
          <p:cNvSpPr>
            <a:spLocks noChangeShapeType="1"/>
          </p:cNvSpPr>
          <p:nvPr/>
        </p:nvSpPr>
        <p:spPr bwMode="auto">
          <a:xfrm>
            <a:off x="0" y="765175"/>
            <a:ext cx="9144000" cy="0"/>
          </a:xfrm>
          <a:prstGeom prst="line">
            <a:avLst/>
          </a:prstGeom>
          <a:noFill/>
          <a:ln w="57150" cmpd="thinThick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2543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152400" y="990600"/>
            <a:ext cx="8763000" cy="5693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4" tIns="45718" rIns="91434" bIns="45718">
            <a:spAutoFit/>
          </a:bodyPr>
          <a:lstStyle/>
          <a:p>
            <a:pPr marL="342900" indent="-342900" algn="just">
              <a:spcBef>
                <a:spcPct val="10000"/>
              </a:spcBef>
              <a:buFontTx/>
              <a:buChar char="•"/>
            </a:pPr>
            <a:r>
              <a:rPr lang="en-US" altLang="zh-TW" sz="2000" b="1" dirty="0">
                <a:latin typeface="Times New Roman" pitchFamily="18" charset="0"/>
                <a:ea typeface="全真魏碑體" pitchFamily="49" charset="-120"/>
              </a:rPr>
              <a:t>A Simplified Block Diagram</a:t>
            </a:r>
            <a:endParaRPr lang="en-US" altLang="zh-TW" sz="2200" b="1" noProof="1">
              <a:latin typeface="Times New Roman" pitchFamily="18" charset="0"/>
              <a:ea typeface="全真魏碑體" pitchFamily="49" charset="-120"/>
            </a:endParaRPr>
          </a:p>
          <a:p>
            <a:pPr marL="342900" indent="-342900" algn="just">
              <a:lnSpc>
                <a:spcPct val="50000"/>
              </a:lnSpc>
              <a:spcBef>
                <a:spcPct val="20000"/>
              </a:spcBef>
            </a:pPr>
            <a:endParaRPr lang="en-US" altLang="zh-TW" sz="3200" b="1" noProof="1">
              <a:latin typeface="Times New Roman" pitchFamily="18" charset="0"/>
              <a:ea typeface="全真魏碑體" pitchFamily="49" charset="-120"/>
            </a:endParaRPr>
          </a:p>
          <a:p>
            <a:pPr marL="342900" indent="-342900" algn="just">
              <a:lnSpc>
                <a:spcPct val="50000"/>
              </a:lnSpc>
              <a:spcBef>
                <a:spcPct val="20000"/>
              </a:spcBef>
            </a:pPr>
            <a:endParaRPr lang="en-US" altLang="zh-TW" sz="3200" b="1" noProof="1">
              <a:latin typeface="Times New Roman" pitchFamily="18" charset="0"/>
              <a:ea typeface="全真魏碑體" pitchFamily="49" charset="-120"/>
            </a:endParaRPr>
          </a:p>
          <a:p>
            <a:pPr marL="342900" indent="-342900" algn="just">
              <a:lnSpc>
                <a:spcPct val="50000"/>
              </a:lnSpc>
              <a:spcBef>
                <a:spcPct val="20000"/>
              </a:spcBef>
            </a:pPr>
            <a:endParaRPr lang="en-US" altLang="zh-TW" sz="3200" b="1" noProof="1">
              <a:latin typeface="Times New Roman" pitchFamily="18" charset="0"/>
              <a:ea typeface="全真魏碑體" pitchFamily="49" charset="-120"/>
            </a:endParaRPr>
          </a:p>
          <a:p>
            <a:pPr marL="342900" indent="-342900" algn="just">
              <a:lnSpc>
                <a:spcPct val="50000"/>
              </a:lnSpc>
              <a:spcBef>
                <a:spcPct val="20000"/>
              </a:spcBef>
            </a:pPr>
            <a:endParaRPr lang="en-US" altLang="zh-TW" sz="3200" b="1" noProof="1">
              <a:latin typeface="Times New Roman" pitchFamily="18" charset="0"/>
              <a:ea typeface="全真魏碑體" pitchFamily="49" charset="-120"/>
            </a:endParaRPr>
          </a:p>
          <a:p>
            <a:pPr marL="342900" indent="-342900" algn="just">
              <a:lnSpc>
                <a:spcPct val="50000"/>
              </a:lnSpc>
              <a:spcBef>
                <a:spcPct val="20000"/>
              </a:spcBef>
            </a:pPr>
            <a:endParaRPr lang="en-US" altLang="zh-TW" sz="3200" b="1" noProof="1">
              <a:latin typeface="Times New Roman" pitchFamily="18" charset="0"/>
              <a:ea typeface="全真魏碑體" pitchFamily="49" charset="-120"/>
            </a:endParaRPr>
          </a:p>
          <a:p>
            <a:pPr marL="342900" indent="-342900" algn="just">
              <a:lnSpc>
                <a:spcPct val="50000"/>
              </a:lnSpc>
              <a:spcBef>
                <a:spcPct val="20000"/>
              </a:spcBef>
            </a:pPr>
            <a:endParaRPr lang="en-US" altLang="zh-TW" sz="2000" b="1" noProof="1">
              <a:latin typeface="Times New Roman" pitchFamily="18" charset="0"/>
              <a:ea typeface="全真魏碑體" pitchFamily="49" charset="-120"/>
            </a:endParaRPr>
          </a:p>
          <a:p>
            <a:pPr marL="342900" indent="-342900" algn="just">
              <a:spcBef>
                <a:spcPct val="30000"/>
              </a:spcBef>
              <a:buFontTx/>
              <a:buChar char="•"/>
            </a:pPr>
            <a:r>
              <a:rPr lang="en-US" altLang="zh-TW" sz="2000" b="1" dirty="0">
                <a:solidFill>
                  <a:srgbClr val="000000"/>
                </a:solidFill>
                <a:latin typeface="Times New Roman" pitchFamily="18" charset="0"/>
                <a:ea typeface="全真魏碑體" pitchFamily="49" charset="-120"/>
              </a:rPr>
              <a:t>Example Input Sentence</a:t>
            </a:r>
          </a:p>
          <a:p>
            <a:pPr marL="342900" indent="-342900" algn="just"/>
            <a:r>
              <a:rPr lang="en-US" altLang="zh-TW" b="1" dirty="0">
                <a:solidFill>
                  <a:srgbClr val="000000"/>
                </a:solidFill>
                <a:latin typeface="Times New Roman" pitchFamily="18" charset="0"/>
                <a:ea typeface="全真魏碑體" pitchFamily="49" charset="-120"/>
              </a:rPr>
              <a:t>                        </a:t>
            </a:r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  <a:ea typeface="全真魏碑體" pitchFamily="49" charset="-120"/>
              </a:rPr>
              <a:t>this is speech</a:t>
            </a:r>
          </a:p>
          <a:p>
            <a:pPr marL="342900" indent="-342900">
              <a:spcBef>
                <a:spcPct val="10000"/>
              </a:spcBef>
              <a:buFontTx/>
              <a:buChar char="•"/>
            </a:pPr>
            <a:r>
              <a:rPr lang="en-US" altLang="zh-TW" sz="2000" b="1" dirty="0">
                <a:solidFill>
                  <a:srgbClr val="000000"/>
                </a:solidFill>
                <a:latin typeface="Times New Roman" pitchFamily="18" charset="0"/>
                <a:ea typeface="全真魏碑體" pitchFamily="49" charset="-120"/>
              </a:rPr>
              <a:t>Acoustic </a:t>
            </a:r>
            <a:r>
              <a:rPr lang="en-US" altLang="zh-TW" sz="2000" b="1" dirty="0" smtClean="0">
                <a:solidFill>
                  <a:srgbClr val="000000"/>
                </a:solidFill>
                <a:latin typeface="Times New Roman" pitchFamily="18" charset="0"/>
                <a:ea typeface="全真魏碑體" pitchFamily="49" charset="-120"/>
              </a:rPr>
              <a:t>Models (</a:t>
            </a:r>
            <a:r>
              <a:rPr lang="zh-TW" altLang="en-US" sz="2000" b="1" dirty="0" smtClean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聲學模型</a:t>
            </a:r>
            <a:r>
              <a:rPr lang="en-US" altLang="zh-TW" sz="2000" b="1" dirty="0" smtClean="0">
                <a:solidFill>
                  <a:srgbClr val="000000"/>
                </a:solidFill>
                <a:latin typeface="Times New Roman" pitchFamily="18" charset="0"/>
                <a:ea typeface="全真魏碑體" pitchFamily="49" charset="-120"/>
              </a:rPr>
              <a:t>)</a:t>
            </a:r>
            <a:endParaRPr lang="en-US" altLang="zh-TW" sz="2000" b="1" dirty="0">
              <a:solidFill>
                <a:srgbClr val="000000"/>
              </a:solidFill>
              <a:latin typeface="Times New Roman" pitchFamily="18" charset="0"/>
              <a:ea typeface="全真魏碑體" pitchFamily="49" charset="-120"/>
            </a:endParaRPr>
          </a:p>
          <a:p>
            <a:pPr marL="342900" indent="-342900"/>
            <a:r>
              <a:rPr lang="en-US" altLang="zh-TW" b="1" dirty="0">
                <a:solidFill>
                  <a:srgbClr val="000000"/>
                </a:solidFill>
                <a:latin typeface="Times New Roman" pitchFamily="18" charset="0"/>
                <a:ea typeface="全真魏碑體" pitchFamily="49" charset="-120"/>
              </a:rPr>
              <a:t>                 </a:t>
            </a:r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  <a:ea typeface="全真魏碑體" pitchFamily="49" charset="-120"/>
              </a:rPr>
              <a:t>      (</a:t>
            </a:r>
            <a:r>
              <a:rPr lang="en-US" altLang="zh-TW" dirty="0" err="1">
                <a:solidFill>
                  <a:srgbClr val="000000"/>
                </a:solidFill>
                <a:latin typeface="Times New Roman" pitchFamily="18" charset="0"/>
                <a:ea typeface="全真魏碑體" pitchFamily="49" charset="-120"/>
              </a:rPr>
              <a:t>th</a:t>
            </a:r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  <a:ea typeface="全真魏碑體" pitchFamily="49" charset="-120"/>
              </a:rPr>
              <a:t>-</a:t>
            </a:r>
            <a:r>
              <a:rPr lang="en-US" altLang="zh-TW" dirty="0" err="1">
                <a:solidFill>
                  <a:srgbClr val="000000"/>
                </a:solidFill>
                <a:latin typeface="Times New Roman" pitchFamily="18" charset="0"/>
                <a:ea typeface="全真魏碑體" pitchFamily="49" charset="-120"/>
              </a:rPr>
              <a:t>ih</a:t>
            </a:r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  <a:ea typeface="全真魏碑體" pitchFamily="49" charset="-120"/>
              </a:rPr>
              <a:t>-s-</a:t>
            </a:r>
            <a:r>
              <a:rPr lang="en-US" altLang="zh-TW" dirty="0" err="1">
                <a:solidFill>
                  <a:srgbClr val="000000"/>
                </a:solidFill>
                <a:latin typeface="Times New Roman" pitchFamily="18" charset="0"/>
                <a:ea typeface="全真魏碑體" pitchFamily="49" charset="-120"/>
              </a:rPr>
              <a:t>ih</a:t>
            </a:r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  <a:ea typeface="全真魏碑體" pitchFamily="49" charset="-120"/>
              </a:rPr>
              <a:t>-z-s-p-</a:t>
            </a:r>
            <a:r>
              <a:rPr lang="en-US" altLang="zh-TW" dirty="0" err="1">
                <a:solidFill>
                  <a:srgbClr val="000000"/>
                </a:solidFill>
                <a:latin typeface="Times New Roman" pitchFamily="18" charset="0"/>
                <a:ea typeface="全真魏碑體" pitchFamily="49" charset="-120"/>
              </a:rPr>
              <a:t>ih</a:t>
            </a:r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  <a:ea typeface="全真魏碑體" pitchFamily="49" charset="-120"/>
              </a:rPr>
              <a:t>-</a:t>
            </a:r>
            <a:r>
              <a:rPr lang="en-US" altLang="zh-TW" dirty="0" err="1">
                <a:solidFill>
                  <a:srgbClr val="000000"/>
                </a:solidFill>
                <a:latin typeface="Times New Roman" pitchFamily="18" charset="0"/>
                <a:ea typeface="全真魏碑體" pitchFamily="49" charset="-120"/>
              </a:rPr>
              <a:t>ch</a:t>
            </a:r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  <a:ea typeface="全真魏碑體" pitchFamily="49" charset="-120"/>
              </a:rPr>
              <a:t>)</a:t>
            </a:r>
          </a:p>
          <a:p>
            <a:pPr marL="342900" indent="-342900" algn="just">
              <a:spcBef>
                <a:spcPct val="10000"/>
              </a:spcBef>
              <a:buFontTx/>
              <a:buChar char="•"/>
            </a:pPr>
            <a:r>
              <a:rPr lang="en-US" altLang="zh-TW" sz="2000" b="1" dirty="0">
                <a:latin typeface="Times New Roman" pitchFamily="18" charset="0"/>
                <a:ea typeface="全真魏碑體" pitchFamily="49" charset="-120"/>
              </a:rPr>
              <a:t>Lexicon  </a:t>
            </a:r>
            <a:r>
              <a:rPr lang="en-US" altLang="zh-TW" dirty="0">
                <a:latin typeface="Times New Roman" pitchFamily="18" charset="0"/>
                <a:ea typeface="全真魏碑體" pitchFamily="49" charset="-120"/>
              </a:rPr>
              <a:t>(</a:t>
            </a:r>
            <a:r>
              <a:rPr lang="en-US" altLang="zh-TW" dirty="0" err="1">
                <a:latin typeface="Times New Roman" pitchFamily="18" charset="0"/>
                <a:ea typeface="全真魏碑體" pitchFamily="49" charset="-120"/>
              </a:rPr>
              <a:t>th</a:t>
            </a:r>
            <a:r>
              <a:rPr lang="en-US" altLang="zh-TW" dirty="0">
                <a:latin typeface="Times New Roman" pitchFamily="18" charset="0"/>
                <a:ea typeface="全真魏碑體" pitchFamily="49" charset="-120"/>
              </a:rPr>
              <a:t>-</a:t>
            </a:r>
            <a:r>
              <a:rPr lang="en-US" altLang="zh-TW" dirty="0" err="1">
                <a:latin typeface="Times New Roman" pitchFamily="18" charset="0"/>
                <a:ea typeface="全真魏碑體" pitchFamily="49" charset="-120"/>
              </a:rPr>
              <a:t>ih</a:t>
            </a:r>
            <a:r>
              <a:rPr lang="en-US" altLang="zh-TW" dirty="0">
                <a:latin typeface="Times New Roman" pitchFamily="18" charset="0"/>
                <a:ea typeface="全真魏碑體" pitchFamily="49" charset="-120"/>
              </a:rPr>
              <a:t>-s) → this</a:t>
            </a:r>
          </a:p>
          <a:p>
            <a:pPr marL="342900" indent="-342900" algn="just"/>
            <a:r>
              <a:rPr lang="en-US" altLang="zh-TW" dirty="0">
                <a:latin typeface="Times New Roman" pitchFamily="18" charset="0"/>
                <a:ea typeface="全真魏碑體" pitchFamily="49" charset="-120"/>
              </a:rPr>
              <a:t>                       (</a:t>
            </a:r>
            <a:r>
              <a:rPr lang="en-US" altLang="zh-TW" dirty="0" err="1">
                <a:latin typeface="Times New Roman" pitchFamily="18" charset="0"/>
                <a:ea typeface="全真魏碑體" pitchFamily="49" charset="-120"/>
              </a:rPr>
              <a:t>ih</a:t>
            </a:r>
            <a:r>
              <a:rPr lang="en-US" altLang="zh-TW" dirty="0">
                <a:latin typeface="Times New Roman" pitchFamily="18" charset="0"/>
                <a:ea typeface="全真魏碑體" pitchFamily="49" charset="-120"/>
              </a:rPr>
              <a:t>-z) → is</a:t>
            </a:r>
          </a:p>
          <a:p>
            <a:pPr marL="342900" indent="-342900" algn="just"/>
            <a:r>
              <a:rPr lang="en-US" altLang="zh-TW" dirty="0">
                <a:latin typeface="Times New Roman" pitchFamily="18" charset="0"/>
                <a:ea typeface="全真魏碑體" pitchFamily="49" charset="-120"/>
              </a:rPr>
              <a:t>                       (s-p-</a:t>
            </a:r>
            <a:r>
              <a:rPr lang="en-US" altLang="zh-TW" dirty="0" err="1">
                <a:latin typeface="Times New Roman" pitchFamily="18" charset="0"/>
                <a:ea typeface="全真魏碑體" pitchFamily="49" charset="-120"/>
              </a:rPr>
              <a:t>iy</a:t>
            </a:r>
            <a:r>
              <a:rPr lang="en-US" altLang="zh-TW" dirty="0">
                <a:latin typeface="Times New Roman" pitchFamily="18" charset="0"/>
                <a:ea typeface="全真魏碑體" pitchFamily="49" charset="-120"/>
              </a:rPr>
              <a:t>-</a:t>
            </a:r>
            <a:r>
              <a:rPr lang="en-US" altLang="zh-TW" dirty="0" err="1">
                <a:latin typeface="Times New Roman" pitchFamily="18" charset="0"/>
                <a:ea typeface="全真魏碑體" pitchFamily="49" charset="-120"/>
              </a:rPr>
              <a:t>ch</a:t>
            </a:r>
            <a:r>
              <a:rPr lang="en-US" altLang="zh-TW" dirty="0">
                <a:latin typeface="Times New Roman" pitchFamily="18" charset="0"/>
                <a:ea typeface="全真魏碑體" pitchFamily="49" charset="-120"/>
              </a:rPr>
              <a:t>) → speech</a:t>
            </a:r>
            <a:endParaRPr lang="en-US" altLang="zh-TW" b="1" dirty="0">
              <a:latin typeface="Times New Roman" pitchFamily="18" charset="0"/>
              <a:ea typeface="全真魏碑體" pitchFamily="49" charset="-120"/>
            </a:endParaRPr>
          </a:p>
          <a:p>
            <a:pPr marL="342900" indent="-342900" algn="just">
              <a:spcBef>
                <a:spcPct val="10000"/>
              </a:spcBef>
              <a:buFontTx/>
              <a:buChar char="•"/>
            </a:pPr>
            <a:r>
              <a:rPr lang="en-US" altLang="zh-TW" sz="2000" b="1" dirty="0" smtClean="0">
                <a:latin typeface="Times New Roman" pitchFamily="18" charset="0"/>
                <a:ea typeface="全真魏碑體" pitchFamily="49" charset="-120"/>
              </a:rPr>
              <a:t>Language Model</a:t>
            </a:r>
            <a:r>
              <a:rPr lang="zh-TW" altLang="en-US" sz="2000" b="1" dirty="0" smtClean="0">
                <a:latin typeface="Times New Roman" pitchFamily="18" charset="0"/>
                <a:ea typeface="全真魏碑體" pitchFamily="49" charset="-120"/>
              </a:rPr>
              <a:t> </a:t>
            </a:r>
            <a:r>
              <a:rPr lang="en-US" altLang="zh-TW" sz="2000" b="1" dirty="0" smtClean="0">
                <a:latin typeface="Times New Roman" pitchFamily="18" charset="0"/>
                <a:ea typeface="全真魏碑體" pitchFamily="49" charset="-120"/>
              </a:rPr>
              <a:t>(</a:t>
            </a:r>
            <a:r>
              <a:rPr lang="zh-TW" altLang="en-US" sz="20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語言模型</a:t>
            </a:r>
            <a:r>
              <a:rPr lang="en-US" altLang="zh-TW" sz="2000" b="1" dirty="0" smtClean="0">
                <a:latin typeface="Times New Roman" pitchFamily="18" charset="0"/>
                <a:ea typeface="全真魏碑體" pitchFamily="49" charset="-120"/>
              </a:rPr>
              <a:t>)</a:t>
            </a:r>
            <a:r>
              <a:rPr lang="zh-TW" altLang="en-US" sz="2000" b="1" dirty="0" smtClean="0">
                <a:latin typeface="Times New Roman" pitchFamily="18" charset="0"/>
                <a:ea typeface="全真魏碑體" pitchFamily="49" charset="-120"/>
              </a:rPr>
              <a:t> </a:t>
            </a:r>
            <a:r>
              <a:rPr lang="en-US" altLang="zh-TW" b="1" dirty="0" smtClean="0">
                <a:latin typeface="Times New Roman" pitchFamily="18" charset="0"/>
                <a:ea typeface="全真魏碑體" pitchFamily="49" charset="-120"/>
              </a:rPr>
              <a:t>  </a:t>
            </a:r>
            <a:r>
              <a:rPr lang="en-US" altLang="zh-TW" dirty="0" smtClean="0">
                <a:latin typeface="Times New Roman" pitchFamily="18" charset="0"/>
                <a:ea typeface="全真魏碑體" pitchFamily="49" charset="-120"/>
              </a:rPr>
              <a:t>(this) – (is) – (speech)</a:t>
            </a:r>
          </a:p>
          <a:p>
            <a:pPr marL="342900" indent="-342900" algn="just"/>
            <a:r>
              <a:rPr lang="en-US" altLang="zh-TW" dirty="0">
                <a:latin typeface="Times New Roman" pitchFamily="18" charset="0"/>
                <a:ea typeface="全真魏碑體" pitchFamily="49" charset="-120"/>
              </a:rPr>
              <a:t>		       P(this) P(is | this) P(speech | this is) </a:t>
            </a:r>
          </a:p>
          <a:p>
            <a:pPr marL="342900" indent="-342900" algn="just"/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  <a:ea typeface="全真魏碑體" pitchFamily="49" charset="-120"/>
              </a:rPr>
              <a:t>	                 P(w</a:t>
            </a:r>
            <a:r>
              <a:rPr lang="en-US" altLang="zh-TW" baseline="-25000" dirty="0">
                <a:solidFill>
                  <a:srgbClr val="000000"/>
                </a:solidFill>
                <a:latin typeface="Times New Roman" pitchFamily="18" charset="0"/>
                <a:ea typeface="全真魏碑體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  <a:ea typeface="全真魏碑體" pitchFamily="49" charset="-120"/>
              </a:rPr>
              <a:t>|w</a:t>
            </a:r>
            <a:r>
              <a:rPr lang="en-US" altLang="zh-TW" baseline="-25000" dirty="0">
                <a:solidFill>
                  <a:srgbClr val="000000"/>
                </a:solidFill>
                <a:latin typeface="Times New Roman" pitchFamily="18" charset="0"/>
                <a:ea typeface="全真魏碑體" pitchFamily="49" charset="-120"/>
              </a:rPr>
              <a:t>i-1</a:t>
            </a:r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  <a:ea typeface="全真魏碑體" pitchFamily="49" charset="-120"/>
              </a:rPr>
              <a:t>)        bi-gram</a:t>
            </a:r>
            <a:r>
              <a:rPr lang="en-US" altLang="zh-TW" noProof="1">
                <a:latin typeface="Times New Roman" pitchFamily="18" charset="0"/>
                <a:ea typeface="全真魏碑體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  <a:ea typeface="全真魏碑體" pitchFamily="49" charset="-120"/>
              </a:rPr>
              <a:t>language  model</a:t>
            </a:r>
          </a:p>
          <a:p>
            <a:pPr marL="342900" indent="-342900"/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  <a:ea typeface="全真魏碑體" pitchFamily="49" charset="-120"/>
              </a:rPr>
              <a:t>		       P(w</a:t>
            </a:r>
            <a:r>
              <a:rPr lang="en-US" altLang="zh-TW" baseline="-25000" dirty="0">
                <a:solidFill>
                  <a:srgbClr val="000000"/>
                </a:solidFill>
                <a:latin typeface="Times New Roman" pitchFamily="18" charset="0"/>
                <a:ea typeface="全真魏碑體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  <a:ea typeface="全真魏碑體" pitchFamily="49" charset="-120"/>
              </a:rPr>
              <a:t>|w</a:t>
            </a:r>
            <a:r>
              <a:rPr lang="en-US" altLang="zh-TW" baseline="-25000" dirty="0">
                <a:solidFill>
                  <a:srgbClr val="000000"/>
                </a:solidFill>
                <a:latin typeface="Times New Roman" pitchFamily="18" charset="0"/>
                <a:ea typeface="全真魏碑體" pitchFamily="49" charset="-120"/>
              </a:rPr>
              <a:t>i-1</a:t>
            </a:r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  <a:ea typeface="全真魏碑體" pitchFamily="49" charset="-120"/>
              </a:rPr>
              <a:t>,w</a:t>
            </a:r>
            <a:r>
              <a:rPr lang="en-US" altLang="zh-TW" baseline="-25000" dirty="0">
                <a:solidFill>
                  <a:srgbClr val="000000"/>
                </a:solidFill>
                <a:latin typeface="Times New Roman" pitchFamily="18" charset="0"/>
                <a:ea typeface="全真魏碑體" pitchFamily="49" charset="-120"/>
              </a:rPr>
              <a:t>i-2</a:t>
            </a:r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  <a:ea typeface="全真魏碑體" pitchFamily="49" charset="-120"/>
              </a:rPr>
              <a:t>) tri-gram language </a:t>
            </a:r>
            <a:r>
              <a:rPr lang="en-US" altLang="zh-TW" dirty="0" err="1">
                <a:solidFill>
                  <a:srgbClr val="000000"/>
                </a:solidFill>
                <a:latin typeface="Times New Roman" pitchFamily="18" charset="0"/>
                <a:ea typeface="全真魏碑體" pitchFamily="49" charset="-120"/>
              </a:rPr>
              <a:t>model,etc</a:t>
            </a:r>
            <a:endParaRPr lang="en-US" altLang="zh-TW" dirty="0">
              <a:solidFill>
                <a:srgbClr val="000000"/>
              </a:solidFill>
              <a:latin typeface="Times New Roman" pitchFamily="18" charset="0"/>
              <a:ea typeface="全真魏碑體" pitchFamily="49" charset="-120"/>
            </a:endParaRPr>
          </a:p>
        </p:txBody>
      </p:sp>
      <p:sp>
        <p:nvSpPr>
          <p:cNvPr id="21507" name="Line 3"/>
          <p:cNvSpPr>
            <a:spLocks noChangeShapeType="1"/>
          </p:cNvSpPr>
          <p:nvPr/>
        </p:nvSpPr>
        <p:spPr bwMode="auto">
          <a:xfrm flipV="1">
            <a:off x="2236788" y="5029200"/>
            <a:ext cx="0" cy="212725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36513" y="76200"/>
            <a:ext cx="9132887" cy="633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4" tIns="45718" rIns="91434" bIns="45718" anchor="ctr"/>
          <a:lstStyle/>
          <a:p>
            <a:pPr>
              <a:lnSpc>
                <a:spcPct val="90000"/>
              </a:lnSpc>
            </a:pPr>
            <a:r>
              <a:rPr lang="en-US" altLang="zh-TW" sz="2800" b="1" dirty="0">
                <a:latin typeface="Times New Roman" pitchFamily="18" charset="0"/>
                <a:ea typeface="全真魏碑體" pitchFamily="49" charset="-120"/>
              </a:rPr>
              <a:t>Basic Approach for Large Vocabulary Speech Recognition</a:t>
            </a:r>
          </a:p>
        </p:txBody>
      </p:sp>
      <p:grpSp>
        <p:nvGrpSpPr>
          <p:cNvPr id="21509" name="Group 5"/>
          <p:cNvGrpSpPr>
            <a:grpSpLocks/>
          </p:cNvGrpSpPr>
          <p:nvPr/>
        </p:nvGrpSpPr>
        <p:grpSpPr bwMode="auto">
          <a:xfrm>
            <a:off x="304800" y="1371600"/>
            <a:ext cx="8277225" cy="1854200"/>
            <a:chOff x="192" y="864"/>
            <a:chExt cx="5160" cy="1168"/>
          </a:xfrm>
        </p:grpSpPr>
        <p:sp>
          <p:nvSpPr>
            <p:cNvPr id="21511" name="Rectangle 6"/>
            <p:cNvSpPr>
              <a:spLocks noChangeArrowheads="1"/>
            </p:cNvSpPr>
            <p:nvPr/>
          </p:nvSpPr>
          <p:spPr bwMode="auto">
            <a:xfrm>
              <a:off x="1056" y="952"/>
              <a:ext cx="816" cy="408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919191"/>
                    </a:outerShdw>
                  </a:effectLst>
                </a14:hiddenEffects>
              </a:ext>
            </a:extLst>
          </p:spPr>
          <p:txBody>
            <a:bodyPr wrap="none" lIns="92001" tIns="46002" rIns="92001" bIns="46002" anchor="ctr"/>
            <a:lstStyle/>
            <a:p>
              <a:pPr algn="ctr"/>
              <a:r>
                <a:rPr lang="en-US" altLang="zh-TW" sz="1300" b="1">
                  <a:solidFill>
                    <a:srgbClr val="000000"/>
                  </a:solidFill>
                  <a:latin typeface="Times New Roman" pitchFamily="18" charset="0"/>
                  <a:ea typeface="全真魏碑體" pitchFamily="49" charset="-120"/>
                </a:rPr>
                <a:t>Front-end</a:t>
              </a:r>
            </a:p>
            <a:p>
              <a:pPr algn="ctr"/>
              <a:r>
                <a:rPr lang="en-US" altLang="zh-TW" sz="1300" b="1">
                  <a:solidFill>
                    <a:srgbClr val="000000"/>
                  </a:solidFill>
                  <a:latin typeface="Times New Roman" pitchFamily="18" charset="0"/>
                  <a:ea typeface="全真魏碑體" pitchFamily="49" charset="-120"/>
                </a:rPr>
                <a:t>Signal Processing</a:t>
              </a:r>
            </a:p>
          </p:txBody>
        </p:sp>
        <p:sp>
          <p:nvSpPr>
            <p:cNvPr id="21512" name="Line 7"/>
            <p:cNvSpPr>
              <a:spLocks noChangeShapeType="1"/>
            </p:cNvSpPr>
            <p:nvPr/>
          </p:nvSpPr>
          <p:spPr bwMode="auto">
            <a:xfrm>
              <a:off x="841" y="1142"/>
              <a:ext cx="21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919191"/>
                    </a:outerShdw>
                  </a:effectLst>
                </a14:hiddenEffects>
              </a:ext>
            </a:extLst>
          </p:spPr>
          <p:txBody>
            <a:bodyPr wrap="none" lIns="92001" tIns="46002" rIns="92001" bIns="46002" anchor="ctr"/>
            <a:lstStyle/>
            <a:p>
              <a:endParaRPr lang="zh-TW" altLang="en-US"/>
            </a:p>
          </p:txBody>
        </p:sp>
        <p:sp>
          <p:nvSpPr>
            <p:cNvPr id="21513" name="Line 8"/>
            <p:cNvSpPr>
              <a:spLocks noChangeShapeType="1"/>
            </p:cNvSpPr>
            <p:nvPr/>
          </p:nvSpPr>
          <p:spPr bwMode="auto">
            <a:xfrm flipV="1">
              <a:off x="1872" y="1168"/>
              <a:ext cx="4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919191"/>
                    </a:outerShdw>
                  </a:effectLst>
                </a14:hiddenEffects>
              </a:ext>
            </a:extLst>
          </p:spPr>
          <p:txBody>
            <a:bodyPr wrap="none" lIns="92001" tIns="46002" rIns="92001" bIns="46002" anchor="ctr"/>
            <a:lstStyle/>
            <a:p>
              <a:endParaRPr lang="zh-TW" altLang="en-US"/>
            </a:p>
          </p:txBody>
        </p:sp>
        <p:sp>
          <p:nvSpPr>
            <p:cNvPr id="21514" name="Line 9"/>
            <p:cNvSpPr>
              <a:spLocks noChangeShapeType="1"/>
            </p:cNvSpPr>
            <p:nvPr/>
          </p:nvSpPr>
          <p:spPr bwMode="auto">
            <a:xfrm>
              <a:off x="3470" y="1168"/>
              <a:ext cx="75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919191"/>
                    </a:outerShdw>
                  </a:effectLst>
                </a14:hiddenEffects>
              </a:ext>
            </a:extLst>
          </p:spPr>
          <p:txBody>
            <a:bodyPr wrap="none" lIns="92001" tIns="46002" rIns="92001" bIns="46002" anchor="ctr"/>
            <a:lstStyle/>
            <a:p>
              <a:endParaRPr lang="zh-TW" altLang="en-US"/>
            </a:p>
          </p:txBody>
        </p:sp>
        <p:sp>
          <p:nvSpPr>
            <p:cNvPr id="21515" name="Line 10"/>
            <p:cNvSpPr>
              <a:spLocks noChangeShapeType="1"/>
            </p:cNvSpPr>
            <p:nvPr/>
          </p:nvSpPr>
          <p:spPr bwMode="auto">
            <a:xfrm flipH="1" flipV="1">
              <a:off x="2400" y="1360"/>
              <a:ext cx="0" cy="2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919191"/>
                    </a:outerShdw>
                  </a:effectLst>
                </a14:hiddenEffects>
              </a:ext>
            </a:extLst>
          </p:spPr>
          <p:txBody>
            <a:bodyPr wrap="none" lIns="92001" tIns="46002" rIns="92001" bIns="46002" anchor="ctr"/>
            <a:lstStyle/>
            <a:p>
              <a:endParaRPr lang="zh-TW" altLang="en-US"/>
            </a:p>
          </p:txBody>
        </p:sp>
        <p:pic>
          <p:nvPicPr>
            <p:cNvPr id="21516" name="Picture 11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381"/>
            <a:stretch>
              <a:fillRect/>
            </a:stretch>
          </p:blipFill>
          <p:spPr bwMode="auto">
            <a:xfrm>
              <a:off x="192" y="1072"/>
              <a:ext cx="588" cy="1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18FFD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919191"/>
                    </a:outerShdw>
                  </a:effectLst>
                </a14:hiddenEffects>
              </a:ext>
            </a:extLst>
          </p:spPr>
        </p:pic>
        <p:graphicFrame>
          <p:nvGraphicFramePr>
            <p:cNvPr id="21517" name="Object 12"/>
            <p:cNvGraphicFramePr>
              <a:graphicFrameLocks/>
            </p:cNvGraphicFramePr>
            <p:nvPr/>
          </p:nvGraphicFramePr>
          <p:xfrm>
            <a:off x="2400" y="864"/>
            <a:ext cx="368" cy="3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31" name="Equation" r:id="rId5" imgW="126890" imgH="241091" progId="Equation.3">
                    <p:embed/>
                  </p:oleObj>
                </mc:Choice>
                <mc:Fallback>
                  <p:oleObj name="Equation" r:id="rId5" imgW="126890" imgH="241091" progId="Equation.3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864"/>
                          <a:ext cx="368" cy="3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618FFD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919191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18" name="AutoShape 13"/>
            <p:cNvSpPr>
              <a:spLocks noChangeArrowheads="1"/>
            </p:cNvSpPr>
            <p:nvPr/>
          </p:nvSpPr>
          <p:spPr bwMode="auto">
            <a:xfrm>
              <a:off x="1982" y="1552"/>
              <a:ext cx="544" cy="480"/>
            </a:xfrm>
            <a:prstGeom prst="can">
              <a:avLst>
                <a:gd name="adj" fmla="val 24792"/>
              </a:avLst>
            </a:prstGeom>
            <a:solidFill>
              <a:srgbClr val="CCEC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01" tIns="46002" rIns="92001" bIns="46002" anchor="ctr"/>
            <a:lstStyle/>
            <a:p>
              <a:pPr algn="ctr"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TW" sz="1300" b="1">
                  <a:solidFill>
                    <a:srgbClr val="000000"/>
                  </a:solidFill>
                  <a:latin typeface="Times New Roman" pitchFamily="18" charset="0"/>
                  <a:ea typeface="華康儷金黑" pitchFamily="49" charset="-120"/>
                </a:rPr>
                <a:t>Acoustic</a:t>
              </a:r>
            </a:p>
            <a:p>
              <a:pPr algn="ctr"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TW" sz="1300" b="1">
                  <a:solidFill>
                    <a:srgbClr val="000000"/>
                  </a:solidFill>
                  <a:latin typeface="Times New Roman" pitchFamily="18" charset="0"/>
                  <a:ea typeface="華康儷金黑" pitchFamily="49" charset="-120"/>
                </a:rPr>
                <a:t>Models</a:t>
              </a:r>
            </a:p>
          </p:txBody>
        </p:sp>
        <p:grpSp>
          <p:nvGrpSpPr>
            <p:cNvPr id="21519" name="Group 14"/>
            <p:cNvGrpSpPr>
              <a:grpSpLocks/>
            </p:cNvGrpSpPr>
            <p:nvPr/>
          </p:nvGrpSpPr>
          <p:grpSpPr bwMode="auto">
            <a:xfrm>
              <a:off x="2640" y="1552"/>
              <a:ext cx="528" cy="480"/>
              <a:chOff x="4368" y="2256"/>
              <a:chExt cx="480" cy="480"/>
            </a:xfrm>
          </p:grpSpPr>
          <p:sp>
            <p:nvSpPr>
              <p:cNvPr id="21535" name="AutoShape 15"/>
              <p:cNvSpPr>
                <a:spLocks noChangeArrowheads="1"/>
              </p:cNvSpPr>
              <p:nvPr/>
            </p:nvSpPr>
            <p:spPr bwMode="auto">
              <a:xfrm>
                <a:off x="4368" y="2256"/>
                <a:ext cx="480" cy="480"/>
              </a:xfrm>
              <a:prstGeom prst="can">
                <a:avLst>
                  <a:gd name="adj" fmla="val 25000"/>
                </a:avLst>
              </a:prstGeom>
              <a:solidFill>
                <a:srgbClr val="CCECFF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01" tIns="46002" rIns="92001" bIns="46002" anchor="ctr"/>
              <a:lstStyle/>
              <a:p>
                <a:endParaRPr lang="zh-TW" altLang="en-US"/>
              </a:p>
            </p:txBody>
          </p:sp>
          <p:sp>
            <p:nvSpPr>
              <p:cNvPr id="21536" name="Rectangle 16"/>
              <p:cNvSpPr>
                <a:spLocks noChangeArrowheads="1"/>
              </p:cNvSpPr>
              <p:nvPr/>
            </p:nvSpPr>
            <p:spPr bwMode="auto">
              <a:xfrm>
                <a:off x="4415" y="2448"/>
                <a:ext cx="388" cy="183"/>
              </a:xfrm>
              <a:prstGeom prst="rect">
                <a:avLst/>
              </a:prstGeom>
              <a:solidFill>
                <a:srgbClr val="CCECFF">
                  <a:alpha val="50195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919191"/>
                      </a:outerShdw>
                    </a:effectLst>
                  </a14:hiddenEffects>
                </a:ext>
              </a:extLst>
            </p:spPr>
            <p:txBody>
              <a:bodyPr wrap="none" lIns="92001" tIns="46002" rIns="92001" bIns="46002" anchor="ctr"/>
              <a:lstStyle/>
              <a:p>
                <a:pPr algn="ctr"/>
                <a:r>
                  <a:rPr lang="en-US" altLang="zh-TW" sz="1300" b="1" dirty="0">
                    <a:solidFill>
                      <a:srgbClr val="000000"/>
                    </a:solidFill>
                    <a:latin typeface="Times New Roman" pitchFamily="18" charset="0"/>
                    <a:ea typeface="全真魏碑體" pitchFamily="49" charset="-120"/>
                  </a:rPr>
                  <a:t>Lexicon</a:t>
                </a:r>
              </a:p>
            </p:txBody>
          </p:sp>
        </p:grpSp>
        <p:sp>
          <p:nvSpPr>
            <p:cNvPr id="21520" name="Line 17"/>
            <p:cNvSpPr>
              <a:spLocks noChangeShapeType="1"/>
            </p:cNvSpPr>
            <p:nvPr/>
          </p:nvSpPr>
          <p:spPr bwMode="auto">
            <a:xfrm flipH="1" flipV="1">
              <a:off x="2900" y="1374"/>
              <a:ext cx="0" cy="2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919191"/>
                    </a:outerShdw>
                  </a:effectLst>
                </a14:hiddenEffects>
              </a:ext>
            </a:extLst>
          </p:spPr>
          <p:txBody>
            <a:bodyPr wrap="none" lIns="92001" tIns="46002" rIns="92001" bIns="46002" anchor="ctr"/>
            <a:lstStyle/>
            <a:p>
              <a:endParaRPr lang="zh-TW" altLang="en-US"/>
            </a:p>
          </p:txBody>
        </p:sp>
        <p:sp>
          <p:nvSpPr>
            <p:cNvPr id="21521" name="Line 18"/>
            <p:cNvSpPr>
              <a:spLocks noChangeShapeType="1"/>
            </p:cNvSpPr>
            <p:nvPr/>
          </p:nvSpPr>
          <p:spPr bwMode="auto">
            <a:xfrm flipH="1" flipV="1">
              <a:off x="3394" y="1369"/>
              <a:ext cx="0" cy="24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919191"/>
                    </a:outerShdw>
                  </a:effectLst>
                </a14:hiddenEffects>
              </a:ext>
            </a:extLst>
          </p:spPr>
          <p:txBody>
            <a:bodyPr wrap="none" lIns="92001" tIns="46002" rIns="92001" bIns="46002" anchor="ctr"/>
            <a:lstStyle/>
            <a:p>
              <a:endParaRPr lang="zh-TW" altLang="en-US"/>
            </a:p>
          </p:txBody>
        </p:sp>
        <p:sp>
          <p:nvSpPr>
            <p:cNvPr id="21522" name="Text Box 19"/>
            <p:cNvSpPr txBox="1">
              <a:spLocks noChangeArrowheads="1"/>
            </p:cNvSpPr>
            <p:nvPr/>
          </p:nvSpPr>
          <p:spPr bwMode="auto">
            <a:xfrm>
              <a:off x="1892" y="912"/>
              <a:ext cx="423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01" tIns="46002" rIns="92001" bIns="46002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eaLnBrk="1" hangingPunct="1"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TW" sz="1300" b="1">
                  <a:solidFill>
                    <a:srgbClr val="000000"/>
                  </a:solidFill>
                  <a:latin typeface="Times New Roman" pitchFamily="18" charset="0"/>
                  <a:ea typeface="華康儷金黑" pitchFamily="49" charset="-120"/>
                </a:rPr>
                <a:t>Feature</a:t>
              </a:r>
            </a:p>
            <a:p>
              <a:pPr algn="ctr" eaLnBrk="1" hangingPunct="1"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TW" sz="1300" b="1">
                  <a:solidFill>
                    <a:srgbClr val="000000"/>
                  </a:solidFill>
                  <a:latin typeface="Times New Roman" pitchFamily="18" charset="0"/>
                  <a:ea typeface="華康儷金黑" pitchFamily="49" charset="-120"/>
                </a:rPr>
                <a:t>Vectors</a:t>
              </a:r>
            </a:p>
          </p:txBody>
        </p:sp>
        <p:sp>
          <p:nvSpPr>
            <p:cNvPr id="21523" name="Text Box 20"/>
            <p:cNvSpPr txBox="1">
              <a:spLocks noChangeArrowheads="1"/>
            </p:cNvSpPr>
            <p:nvPr/>
          </p:nvSpPr>
          <p:spPr bwMode="auto">
            <a:xfrm>
              <a:off x="2352" y="913"/>
              <a:ext cx="1116" cy="439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01" tIns="46002" rIns="92001" bIns="46002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eaLnBrk="1" hangingPunct="1"/>
              <a:r>
                <a:rPr lang="en-US" altLang="zh-TW" sz="1300" b="1">
                  <a:solidFill>
                    <a:srgbClr val="000000"/>
                  </a:solidFill>
                  <a:latin typeface="Times New Roman" pitchFamily="18" charset="0"/>
                  <a:ea typeface="華康儷金黑" pitchFamily="49" charset="-120"/>
                </a:rPr>
                <a:t>Linguistic Decoding </a:t>
              </a:r>
            </a:p>
            <a:p>
              <a:pPr algn="ctr" eaLnBrk="1" hangingPunct="1"/>
              <a:r>
                <a:rPr lang="en-US" altLang="zh-TW" sz="1300" b="1">
                  <a:solidFill>
                    <a:srgbClr val="000000"/>
                  </a:solidFill>
                  <a:latin typeface="Times New Roman" pitchFamily="18" charset="0"/>
                  <a:ea typeface="華康儷金黑" pitchFamily="49" charset="-120"/>
                </a:rPr>
                <a:t>and </a:t>
              </a:r>
            </a:p>
            <a:p>
              <a:pPr algn="ctr" eaLnBrk="1" hangingPunct="1"/>
              <a:r>
                <a:rPr lang="en-US" altLang="zh-TW" sz="1300" b="1">
                  <a:solidFill>
                    <a:srgbClr val="000000"/>
                  </a:solidFill>
                  <a:latin typeface="Times New Roman" pitchFamily="18" charset="0"/>
                  <a:ea typeface="華康儷金黑" pitchFamily="49" charset="-120"/>
                </a:rPr>
                <a:t>Search Algorithm</a:t>
              </a:r>
            </a:p>
          </p:txBody>
        </p:sp>
        <p:sp>
          <p:nvSpPr>
            <p:cNvPr id="21524" name="Text Box 21"/>
            <p:cNvSpPr txBox="1">
              <a:spLocks noChangeArrowheads="1"/>
            </p:cNvSpPr>
            <p:nvPr/>
          </p:nvSpPr>
          <p:spPr bwMode="auto">
            <a:xfrm>
              <a:off x="3496" y="918"/>
              <a:ext cx="466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01" tIns="46002" rIns="92001" bIns="46002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eaLnBrk="1" hangingPunct="1"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TW" sz="1300" b="1">
                  <a:solidFill>
                    <a:srgbClr val="000000"/>
                  </a:solidFill>
                  <a:latin typeface="Times New Roman" pitchFamily="18" charset="0"/>
                  <a:ea typeface="華康儷金黑" pitchFamily="49" charset="-120"/>
                </a:rPr>
                <a:t>Output </a:t>
              </a:r>
            </a:p>
            <a:p>
              <a:pPr algn="ctr" eaLnBrk="1" hangingPunct="1"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TW" sz="1300" b="1">
                  <a:solidFill>
                    <a:srgbClr val="000000"/>
                  </a:solidFill>
                  <a:latin typeface="Times New Roman" pitchFamily="18" charset="0"/>
                  <a:ea typeface="華康儷金黑" pitchFamily="49" charset="-120"/>
                </a:rPr>
                <a:t>Sentence</a:t>
              </a:r>
            </a:p>
          </p:txBody>
        </p:sp>
        <p:sp>
          <p:nvSpPr>
            <p:cNvPr id="21525" name="AutoShape 22"/>
            <p:cNvSpPr>
              <a:spLocks noChangeArrowheads="1"/>
            </p:cNvSpPr>
            <p:nvPr/>
          </p:nvSpPr>
          <p:spPr bwMode="auto">
            <a:xfrm>
              <a:off x="539" y="1551"/>
              <a:ext cx="531" cy="481"/>
            </a:xfrm>
            <a:prstGeom prst="can">
              <a:avLst>
                <a:gd name="adj" fmla="val 26403"/>
              </a:avLst>
            </a:prstGeom>
            <a:solidFill>
              <a:srgbClr val="CCEC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01" tIns="46002" rIns="92001" bIns="46002" anchor="ctr"/>
            <a:lstStyle/>
            <a:p>
              <a:pPr algn="ctr"/>
              <a:r>
                <a:rPr lang="en-US" altLang="zh-TW" sz="1300" b="1" dirty="0">
                  <a:solidFill>
                    <a:srgbClr val="000000"/>
                  </a:solidFill>
                  <a:latin typeface="Times New Roman" pitchFamily="18" charset="0"/>
                  <a:ea typeface="華康儷金黑" pitchFamily="49" charset="-120"/>
                </a:rPr>
                <a:t>Speech</a:t>
              </a:r>
            </a:p>
            <a:p>
              <a:pPr algn="ctr"/>
              <a:r>
                <a:rPr lang="en-US" altLang="zh-TW" sz="1300" b="1" dirty="0">
                  <a:solidFill>
                    <a:srgbClr val="000000"/>
                  </a:solidFill>
                  <a:latin typeface="Times New Roman" pitchFamily="18" charset="0"/>
                  <a:ea typeface="華康儷金黑" pitchFamily="49" charset="-120"/>
                </a:rPr>
                <a:t>Corpora</a:t>
              </a:r>
            </a:p>
          </p:txBody>
        </p:sp>
        <p:sp>
          <p:nvSpPr>
            <p:cNvPr id="21526" name="Rectangle 23"/>
            <p:cNvSpPr>
              <a:spLocks noChangeArrowheads="1"/>
            </p:cNvSpPr>
            <p:nvPr/>
          </p:nvSpPr>
          <p:spPr bwMode="auto">
            <a:xfrm>
              <a:off x="1262" y="1550"/>
              <a:ext cx="528" cy="458"/>
            </a:xfrm>
            <a:prstGeom prst="rect">
              <a:avLst/>
            </a:prstGeom>
            <a:solidFill>
              <a:srgbClr val="CCECFF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01" tIns="46002" rIns="92001" bIns="46002" anchor="ctr"/>
            <a:lstStyle/>
            <a:p>
              <a:pPr algn="ctr"/>
              <a:r>
                <a:rPr lang="en-US" altLang="zh-TW" sz="1300" b="1">
                  <a:solidFill>
                    <a:srgbClr val="000000"/>
                  </a:solidFill>
                  <a:latin typeface="Times New Roman" pitchFamily="18" charset="0"/>
                  <a:ea typeface="華康儷金黑" pitchFamily="49" charset="-120"/>
                </a:rPr>
                <a:t>Acoustic</a:t>
              </a:r>
            </a:p>
            <a:p>
              <a:pPr algn="ctr"/>
              <a:r>
                <a:rPr lang="en-US" altLang="zh-TW" sz="1300" b="1">
                  <a:solidFill>
                    <a:srgbClr val="000000"/>
                  </a:solidFill>
                  <a:latin typeface="Times New Roman" pitchFamily="18" charset="0"/>
                  <a:ea typeface="華康儷金黑" pitchFamily="49" charset="-120"/>
                </a:rPr>
                <a:t>Model</a:t>
              </a:r>
            </a:p>
            <a:p>
              <a:pPr algn="ctr"/>
              <a:r>
                <a:rPr lang="en-US" altLang="zh-TW" sz="1300" b="1">
                  <a:solidFill>
                    <a:srgbClr val="000000"/>
                  </a:solidFill>
                  <a:latin typeface="Times New Roman" pitchFamily="18" charset="0"/>
                  <a:ea typeface="華康儷金黑" pitchFamily="49" charset="-120"/>
                </a:rPr>
                <a:t>Training</a:t>
              </a:r>
            </a:p>
          </p:txBody>
        </p:sp>
        <p:sp>
          <p:nvSpPr>
            <p:cNvPr id="21527" name="Line 24"/>
            <p:cNvSpPr>
              <a:spLocks noChangeShapeType="1"/>
            </p:cNvSpPr>
            <p:nvPr/>
          </p:nvSpPr>
          <p:spPr bwMode="auto">
            <a:xfrm>
              <a:off x="1070" y="174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01" tIns="46002" rIns="92001" bIns="46002" anchor="ctr"/>
            <a:lstStyle/>
            <a:p>
              <a:endParaRPr lang="zh-TW" altLang="en-US"/>
            </a:p>
          </p:txBody>
        </p:sp>
        <p:sp>
          <p:nvSpPr>
            <p:cNvPr id="21528" name="Line 25"/>
            <p:cNvSpPr>
              <a:spLocks noChangeShapeType="1"/>
            </p:cNvSpPr>
            <p:nvPr/>
          </p:nvSpPr>
          <p:spPr bwMode="auto">
            <a:xfrm>
              <a:off x="1790" y="174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01" tIns="46002" rIns="92001" bIns="46002" anchor="ctr"/>
            <a:lstStyle/>
            <a:p>
              <a:endParaRPr lang="zh-TW" altLang="en-US"/>
            </a:p>
          </p:txBody>
        </p:sp>
        <p:sp>
          <p:nvSpPr>
            <p:cNvPr id="21529" name="Rectangle 26"/>
            <p:cNvSpPr>
              <a:spLocks noChangeArrowheads="1"/>
            </p:cNvSpPr>
            <p:nvPr/>
          </p:nvSpPr>
          <p:spPr bwMode="auto">
            <a:xfrm>
              <a:off x="4032" y="1556"/>
              <a:ext cx="624" cy="468"/>
            </a:xfrm>
            <a:prstGeom prst="rect">
              <a:avLst/>
            </a:prstGeom>
            <a:solidFill>
              <a:srgbClr val="CCECFF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01" tIns="46002" rIns="92001" bIns="46002" anchor="ctr"/>
            <a:lstStyle/>
            <a:p>
              <a:pPr algn="ctr"/>
              <a:r>
                <a:rPr lang="en-US" altLang="zh-TW" sz="1300" b="1" dirty="0">
                  <a:solidFill>
                    <a:srgbClr val="000000"/>
                  </a:solidFill>
                  <a:latin typeface="Times New Roman" pitchFamily="18" charset="0"/>
                  <a:ea typeface="華康儷金黑" pitchFamily="49" charset="-120"/>
                </a:rPr>
                <a:t>Language</a:t>
              </a:r>
            </a:p>
            <a:p>
              <a:pPr algn="ctr"/>
              <a:r>
                <a:rPr lang="en-US" altLang="zh-TW" sz="1300" b="1" dirty="0">
                  <a:solidFill>
                    <a:srgbClr val="000000"/>
                  </a:solidFill>
                  <a:latin typeface="Times New Roman" pitchFamily="18" charset="0"/>
                  <a:ea typeface="華康儷金黑" pitchFamily="49" charset="-120"/>
                </a:rPr>
                <a:t>Model</a:t>
              </a:r>
            </a:p>
            <a:p>
              <a:pPr algn="ctr"/>
              <a:r>
                <a:rPr lang="en-US" altLang="zh-TW" sz="1300" b="1" dirty="0">
                  <a:solidFill>
                    <a:srgbClr val="000000"/>
                  </a:solidFill>
                  <a:latin typeface="Times New Roman" pitchFamily="18" charset="0"/>
                  <a:ea typeface="華康儷金黑" pitchFamily="49" charset="-120"/>
                </a:rPr>
                <a:t>Construction</a:t>
              </a:r>
            </a:p>
          </p:txBody>
        </p:sp>
        <p:sp>
          <p:nvSpPr>
            <p:cNvPr id="21530" name="AutoShape 27"/>
            <p:cNvSpPr>
              <a:spLocks noChangeArrowheads="1"/>
            </p:cNvSpPr>
            <p:nvPr/>
          </p:nvSpPr>
          <p:spPr bwMode="auto">
            <a:xfrm>
              <a:off x="4848" y="1552"/>
              <a:ext cx="504" cy="480"/>
            </a:xfrm>
            <a:prstGeom prst="can">
              <a:avLst>
                <a:gd name="adj" fmla="val 24583"/>
              </a:avLst>
            </a:prstGeom>
            <a:solidFill>
              <a:srgbClr val="CCEC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01" tIns="46002" rIns="92001" bIns="46002" anchor="ctr"/>
            <a:lstStyle/>
            <a:p>
              <a:pPr algn="ctr"/>
              <a:r>
                <a:rPr lang="en-US" altLang="zh-TW" sz="1300" b="1">
                  <a:solidFill>
                    <a:srgbClr val="000000"/>
                  </a:solidFill>
                  <a:latin typeface="Times New Roman" pitchFamily="18" charset="0"/>
                  <a:ea typeface="華康儷金黑" pitchFamily="49" charset="-120"/>
                </a:rPr>
                <a:t>Text</a:t>
              </a:r>
            </a:p>
            <a:p>
              <a:pPr algn="ctr"/>
              <a:r>
                <a:rPr lang="en-US" altLang="zh-TW" sz="1300" b="1">
                  <a:solidFill>
                    <a:srgbClr val="000000"/>
                  </a:solidFill>
                  <a:latin typeface="Times New Roman" pitchFamily="18" charset="0"/>
                  <a:ea typeface="華康儷金黑" pitchFamily="49" charset="-120"/>
                </a:rPr>
                <a:t>Corpora</a:t>
              </a:r>
            </a:p>
          </p:txBody>
        </p:sp>
        <p:sp>
          <p:nvSpPr>
            <p:cNvPr id="21531" name="Line 34"/>
            <p:cNvSpPr>
              <a:spLocks noChangeShapeType="1"/>
            </p:cNvSpPr>
            <p:nvPr/>
          </p:nvSpPr>
          <p:spPr bwMode="auto">
            <a:xfrm flipH="1">
              <a:off x="3840" y="174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01" tIns="46002" rIns="92001" bIns="46002" anchor="ctr"/>
            <a:lstStyle/>
            <a:p>
              <a:endParaRPr lang="zh-TW" altLang="en-US"/>
            </a:p>
          </p:txBody>
        </p:sp>
        <p:sp>
          <p:nvSpPr>
            <p:cNvPr id="21532" name="Line 35"/>
            <p:cNvSpPr>
              <a:spLocks noChangeShapeType="1"/>
            </p:cNvSpPr>
            <p:nvPr/>
          </p:nvSpPr>
          <p:spPr bwMode="auto">
            <a:xfrm flipH="1">
              <a:off x="4656" y="174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01" tIns="46002" rIns="92001" bIns="46002" anchor="ctr"/>
            <a:lstStyle/>
            <a:p>
              <a:endParaRPr lang="zh-TW" altLang="en-US"/>
            </a:p>
          </p:txBody>
        </p:sp>
        <p:sp>
          <p:nvSpPr>
            <p:cNvPr id="21533" name="AutoShape 36"/>
            <p:cNvSpPr>
              <a:spLocks noChangeArrowheads="1"/>
            </p:cNvSpPr>
            <p:nvPr/>
          </p:nvSpPr>
          <p:spPr bwMode="auto">
            <a:xfrm>
              <a:off x="3292" y="1541"/>
              <a:ext cx="540" cy="490"/>
            </a:xfrm>
            <a:prstGeom prst="can">
              <a:avLst>
                <a:gd name="adj" fmla="val 27403"/>
              </a:avLst>
            </a:prstGeom>
            <a:solidFill>
              <a:srgbClr val="CCEC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01" tIns="46002" rIns="92001" bIns="46002" anchor="ctr"/>
            <a:lstStyle/>
            <a:p>
              <a:pPr algn="ctr"/>
              <a:r>
                <a:rPr lang="en-US" altLang="zh-TW" sz="1300" b="1" dirty="0">
                  <a:solidFill>
                    <a:srgbClr val="000000"/>
                  </a:solidFill>
                  <a:latin typeface="Times New Roman" pitchFamily="18" charset="0"/>
                  <a:ea typeface="華康儷金黑" pitchFamily="49" charset="-120"/>
                </a:rPr>
                <a:t>Language</a:t>
              </a:r>
            </a:p>
            <a:p>
              <a:pPr algn="ctr"/>
              <a:r>
                <a:rPr lang="en-US" altLang="zh-TW" sz="1300" b="1" dirty="0">
                  <a:solidFill>
                    <a:srgbClr val="000000"/>
                  </a:solidFill>
                  <a:latin typeface="Times New Roman" pitchFamily="18" charset="0"/>
                  <a:ea typeface="華康儷金黑" pitchFamily="49" charset="-120"/>
                </a:rPr>
                <a:t>Model</a:t>
              </a:r>
            </a:p>
          </p:txBody>
        </p:sp>
        <p:sp>
          <p:nvSpPr>
            <p:cNvPr id="21534" name="Text Box 38"/>
            <p:cNvSpPr txBox="1">
              <a:spLocks noChangeArrowheads="1"/>
            </p:cNvSpPr>
            <p:nvPr/>
          </p:nvSpPr>
          <p:spPr bwMode="auto">
            <a:xfrm>
              <a:off x="384" y="883"/>
              <a:ext cx="72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01" tIns="46002" rIns="92001" bIns="46002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1200" b="1">
                  <a:latin typeface="Times New Roman" pitchFamily="18" charset="0"/>
                  <a:ea typeface="全真魏碑體" pitchFamily="49" charset="-120"/>
                </a:rPr>
                <a:t>Input Speech</a:t>
              </a:r>
            </a:p>
          </p:txBody>
        </p:sp>
      </p:grpSp>
      <p:sp>
        <p:nvSpPr>
          <p:cNvPr id="21510" name="Line 41"/>
          <p:cNvSpPr>
            <a:spLocks noChangeShapeType="1"/>
          </p:cNvSpPr>
          <p:nvPr/>
        </p:nvSpPr>
        <p:spPr bwMode="auto">
          <a:xfrm>
            <a:off x="0" y="765175"/>
            <a:ext cx="9144000" cy="0"/>
          </a:xfrm>
          <a:prstGeom prst="line">
            <a:avLst/>
          </a:prstGeom>
          <a:noFill/>
          <a:ln w="57150" cmpd="thinThick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4221088"/>
            <a:ext cx="2597353" cy="2193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4255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2"/>
          <p:cNvSpPr>
            <a:spLocks noChangeShapeType="1"/>
          </p:cNvSpPr>
          <p:nvPr/>
        </p:nvSpPr>
        <p:spPr bwMode="auto">
          <a:xfrm flipV="1">
            <a:off x="2236788" y="5029200"/>
            <a:ext cx="0" cy="212725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61913" y="0"/>
            <a:ext cx="6626225" cy="739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4" tIns="45718" rIns="91434" bIns="45718" anchor="ctr"/>
          <a:lstStyle/>
          <a:p>
            <a:pPr>
              <a:lnSpc>
                <a:spcPct val="90000"/>
              </a:lnSpc>
            </a:pPr>
            <a:r>
              <a:rPr lang="en-US" altLang="zh-TW" sz="3300" b="1" dirty="0">
                <a:latin typeface="Times New Roman" pitchFamily="18" charset="0"/>
                <a:ea typeface="全真魏碑體" pitchFamily="49" charset="-120"/>
              </a:rPr>
              <a:t>Speech Signal Processing</a:t>
            </a:r>
          </a:p>
        </p:txBody>
      </p:sp>
      <p:sp>
        <p:nvSpPr>
          <p:cNvPr id="4100" name="Text Box 5"/>
          <p:cNvSpPr txBox="1">
            <a:spLocks noChangeArrowheads="1"/>
          </p:cNvSpPr>
          <p:nvPr/>
        </p:nvSpPr>
        <p:spPr bwMode="auto">
          <a:xfrm>
            <a:off x="101600" y="1012825"/>
            <a:ext cx="6054725" cy="541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4" tIns="45718" rIns="91434" bIns="45718">
            <a:spAutoFit/>
          </a:bodyPr>
          <a:lstStyle>
            <a:lvl1pPr marL="342900" indent="-342900" eaLnBrk="0" hangingPunct="0">
              <a:tabLst>
                <a:tab pos="190500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835025" indent="-358775" eaLnBrk="0" hangingPunct="0">
              <a:tabLst>
                <a:tab pos="190500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tabLst>
                <a:tab pos="190500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tabLst>
                <a:tab pos="190500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tabLst>
                <a:tab pos="190500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90500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90500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90500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90500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30000"/>
              </a:spcBef>
              <a:buSzPct val="120000"/>
              <a:buFontTx/>
              <a:buChar char="•"/>
            </a:pPr>
            <a:endParaRPr lang="en-US" altLang="zh-TW" sz="2200" b="1">
              <a:latin typeface="Times New Roman" pitchFamily="18" charset="0"/>
            </a:endParaRPr>
          </a:p>
          <a:p>
            <a:pPr eaLnBrk="1" hangingPunct="1">
              <a:spcBef>
                <a:spcPct val="30000"/>
              </a:spcBef>
              <a:buSzPct val="120000"/>
              <a:buFontTx/>
              <a:buChar char="•"/>
            </a:pPr>
            <a:endParaRPr lang="en-US" altLang="zh-TW" sz="2200" b="1">
              <a:latin typeface="Times New Roman" pitchFamily="18" charset="0"/>
            </a:endParaRPr>
          </a:p>
          <a:p>
            <a:pPr eaLnBrk="1" hangingPunct="1">
              <a:spcBef>
                <a:spcPct val="30000"/>
              </a:spcBef>
              <a:buSzPct val="120000"/>
              <a:buFontTx/>
              <a:buChar char="•"/>
            </a:pPr>
            <a:r>
              <a:rPr lang="en-US" altLang="zh-TW" sz="2200" b="1">
                <a:latin typeface="Times New Roman" pitchFamily="18" charset="0"/>
              </a:rPr>
              <a:t>Major Application Areas</a:t>
            </a:r>
          </a:p>
          <a:p>
            <a:pPr lvl="1" eaLnBrk="1" hangingPunct="1">
              <a:spcBef>
                <a:spcPct val="30000"/>
              </a:spcBef>
              <a:buSzPct val="120000"/>
              <a:buFontTx/>
              <a:buAutoNum type="arabicPeriod"/>
            </a:pPr>
            <a:r>
              <a:rPr lang="en-US" altLang="zh-TW" sz="2000">
                <a:latin typeface="Times New Roman" pitchFamily="18" charset="0"/>
              </a:rPr>
              <a:t>Speech Coding:Digitization and Compression</a:t>
            </a:r>
          </a:p>
          <a:p>
            <a:pPr lvl="1" eaLnBrk="1" hangingPunct="1">
              <a:spcBef>
                <a:spcPct val="30000"/>
              </a:spcBef>
              <a:buSzPct val="120000"/>
              <a:buFontTx/>
              <a:buAutoNum type="arabicPeriod"/>
            </a:pPr>
            <a:endParaRPr lang="en-US" altLang="zh-TW" sz="2000">
              <a:latin typeface="Times New Roman" pitchFamily="18" charset="0"/>
            </a:endParaRPr>
          </a:p>
          <a:p>
            <a:pPr lvl="1" eaLnBrk="1" hangingPunct="1">
              <a:spcBef>
                <a:spcPct val="30000"/>
              </a:spcBef>
              <a:buSzPct val="120000"/>
            </a:pPr>
            <a:endParaRPr lang="en-US" altLang="zh-TW" sz="2000">
              <a:latin typeface="Times New Roman" pitchFamily="18" charset="0"/>
            </a:endParaRPr>
          </a:p>
          <a:p>
            <a:pPr lvl="1" eaLnBrk="1" hangingPunct="1">
              <a:spcBef>
                <a:spcPct val="10000"/>
              </a:spcBef>
              <a:buSzPct val="120000"/>
            </a:pPr>
            <a:endParaRPr lang="en-US" altLang="zh-TW" sz="2000">
              <a:latin typeface="Times New Roman" pitchFamily="18" charset="0"/>
            </a:endParaRPr>
          </a:p>
          <a:p>
            <a:pPr lvl="1" eaLnBrk="1" hangingPunct="1">
              <a:spcBef>
                <a:spcPct val="10000"/>
              </a:spcBef>
              <a:buSzPct val="120000"/>
            </a:pPr>
            <a:r>
              <a:rPr lang="en-US" altLang="zh-TW" sz="2000">
                <a:latin typeface="Times New Roman" pitchFamily="18" charset="0"/>
              </a:rPr>
              <a:t>	</a:t>
            </a:r>
          </a:p>
          <a:p>
            <a:pPr lvl="1" eaLnBrk="1" hangingPunct="1">
              <a:spcBef>
                <a:spcPct val="10000"/>
              </a:spcBef>
              <a:buSzPct val="120000"/>
            </a:pPr>
            <a:r>
              <a:rPr lang="en-US" altLang="zh-TW" sz="2000">
                <a:latin typeface="Times New Roman" pitchFamily="18" charset="0"/>
              </a:rPr>
              <a:t>	Considerations :  1) bit rate (bps)</a:t>
            </a:r>
          </a:p>
          <a:p>
            <a:pPr lvl="1" eaLnBrk="1" hangingPunct="1">
              <a:lnSpc>
                <a:spcPct val="90000"/>
              </a:lnSpc>
              <a:buSzPct val="120000"/>
            </a:pPr>
            <a:r>
              <a:rPr lang="en-US" altLang="zh-TW" sz="2000">
                <a:latin typeface="Times New Roman" pitchFamily="18" charset="0"/>
              </a:rPr>
              <a:t>			            2) recovered quality</a:t>
            </a:r>
          </a:p>
          <a:p>
            <a:pPr lvl="1" eaLnBrk="1" hangingPunct="1">
              <a:lnSpc>
                <a:spcPct val="90000"/>
              </a:lnSpc>
              <a:buSzPct val="120000"/>
            </a:pPr>
            <a:r>
              <a:rPr lang="en-US" altLang="zh-TW" sz="2000">
                <a:latin typeface="Times New Roman" pitchFamily="18" charset="0"/>
              </a:rPr>
              <a:t>			            3) computation</a:t>
            </a:r>
          </a:p>
          <a:p>
            <a:pPr lvl="1" eaLnBrk="1" hangingPunct="1">
              <a:lnSpc>
                <a:spcPct val="90000"/>
              </a:lnSpc>
              <a:buSzPct val="120000"/>
            </a:pPr>
            <a:r>
              <a:rPr lang="en-US" altLang="zh-TW" sz="2000">
                <a:latin typeface="Times New Roman" pitchFamily="18" charset="0"/>
              </a:rPr>
              <a:t>				  complexity/feasibility</a:t>
            </a:r>
          </a:p>
          <a:p>
            <a:pPr lvl="1" eaLnBrk="1" hangingPunct="1">
              <a:spcBef>
                <a:spcPct val="30000"/>
              </a:spcBef>
              <a:buSzPct val="120000"/>
              <a:buFontTx/>
              <a:buAutoNum type="arabicPeriod" startAt="2"/>
            </a:pPr>
            <a:r>
              <a:rPr lang="en-US" altLang="zh-TW" sz="2000">
                <a:latin typeface="Times New Roman" pitchFamily="18" charset="0"/>
              </a:rPr>
              <a:t>Voice-based Network Access </a:t>
            </a:r>
            <a:r>
              <a:rPr lang="en-US" altLang="zh-TW"/>
              <a:t>—</a:t>
            </a:r>
          </a:p>
          <a:p>
            <a:pPr lvl="1" eaLnBrk="1" hangingPunct="1">
              <a:spcBef>
                <a:spcPct val="30000"/>
              </a:spcBef>
              <a:buSzPct val="120000"/>
            </a:pPr>
            <a:r>
              <a:rPr lang="en-US" altLang="zh-TW" sz="2000">
                <a:latin typeface="Times New Roman" pitchFamily="18" charset="0"/>
              </a:rPr>
              <a:t>     User Interface, Content Analysis, User-content Interaction</a:t>
            </a:r>
          </a:p>
        </p:txBody>
      </p:sp>
      <p:sp>
        <p:nvSpPr>
          <p:cNvPr id="4101" name="Text Box 6"/>
          <p:cNvSpPr txBox="1">
            <a:spLocks noChangeArrowheads="1"/>
          </p:cNvSpPr>
          <p:nvPr/>
        </p:nvSpPr>
        <p:spPr bwMode="auto">
          <a:xfrm>
            <a:off x="2041525" y="5300663"/>
            <a:ext cx="1841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4" tIns="45718" rIns="91434" bIns="45718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zh-TW" sz="2400">
              <a:latin typeface="Times New Roman" pitchFamily="18" charset="0"/>
            </a:endParaRPr>
          </a:p>
          <a:p>
            <a:pPr eaLnBrk="1" hangingPunct="1"/>
            <a:endParaRPr lang="en-US" altLang="zh-TW" sz="2400">
              <a:latin typeface="Times New Roman" pitchFamily="18" charset="0"/>
            </a:endParaRPr>
          </a:p>
        </p:txBody>
      </p:sp>
      <p:sp>
        <p:nvSpPr>
          <p:cNvPr id="4102" name="Text Box 4"/>
          <p:cNvSpPr txBox="1">
            <a:spLocks noChangeArrowheads="1"/>
          </p:cNvSpPr>
          <p:nvPr/>
        </p:nvSpPr>
        <p:spPr bwMode="auto">
          <a:xfrm>
            <a:off x="-39688" y="981075"/>
            <a:ext cx="184151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4" tIns="45718" rIns="91434" bIns="45718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zh-TW" altLang="zh-TW" sz="2400">
              <a:latin typeface="Times New Roman" pitchFamily="18" charset="0"/>
            </a:endParaRPr>
          </a:p>
        </p:txBody>
      </p:sp>
      <p:sp>
        <p:nvSpPr>
          <p:cNvPr id="4103" name="Line 8"/>
          <p:cNvSpPr>
            <a:spLocks noChangeShapeType="1"/>
          </p:cNvSpPr>
          <p:nvPr/>
        </p:nvSpPr>
        <p:spPr bwMode="auto">
          <a:xfrm>
            <a:off x="4549775" y="1679575"/>
            <a:ext cx="311150" cy="9525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104" name="Line 9"/>
          <p:cNvSpPr>
            <a:spLocks noChangeShapeType="1"/>
          </p:cNvSpPr>
          <p:nvPr/>
        </p:nvSpPr>
        <p:spPr bwMode="auto">
          <a:xfrm>
            <a:off x="268288" y="1689100"/>
            <a:ext cx="382587" cy="6350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105" name="Line 10"/>
          <p:cNvSpPr>
            <a:spLocks noChangeShapeType="1"/>
          </p:cNvSpPr>
          <p:nvPr/>
        </p:nvSpPr>
        <p:spPr bwMode="auto">
          <a:xfrm>
            <a:off x="641350" y="1709738"/>
            <a:ext cx="288925" cy="1587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106" name="Text Box 11"/>
          <p:cNvSpPr txBox="1">
            <a:spLocks noChangeArrowheads="1"/>
          </p:cNvSpPr>
          <p:nvPr/>
        </p:nvSpPr>
        <p:spPr bwMode="auto">
          <a:xfrm>
            <a:off x="930275" y="1414463"/>
            <a:ext cx="746125" cy="479425"/>
          </a:xfrm>
          <a:prstGeom prst="rect">
            <a:avLst/>
          </a:prstGeom>
          <a:solidFill>
            <a:srgbClr val="CCCCFF">
              <a:alpha val="50195"/>
            </a:srgbClr>
          </a:solidFill>
          <a:ln w="9525">
            <a:solidFill>
              <a:srgbClr val="800080"/>
            </a:solidFill>
            <a:miter lim="800000"/>
            <a:headEnd/>
            <a:tailEnd/>
          </a:ln>
        </p:spPr>
        <p:txBody>
          <a:bodyPr lIns="91434" tIns="82795" rIns="91434" bIns="82795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/>
            <a:r>
              <a:rPr kumimoji="0" lang="en-US" altLang="zh-TW" sz="2000" b="1">
                <a:solidFill>
                  <a:srgbClr val="800080"/>
                </a:solidFill>
                <a:latin typeface="Times New Roman" pitchFamily="18" charset="0"/>
              </a:rPr>
              <a:t>LPF</a:t>
            </a:r>
          </a:p>
        </p:txBody>
      </p:sp>
      <p:sp>
        <p:nvSpPr>
          <p:cNvPr id="4107" name="Text Box 12"/>
          <p:cNvSpPr txBox="1">
            <a:spLocks noChangeArrowheads="1"/>
          </p:cNvSpPr>
          <p:nvPr/>
        </p:nvSpPr>
        <p:spPr bwMode="auto">
          <a:xfrm>
            <a:off x="5057775" y="1463675"/>
            <a:ext cx="782638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8" rIns="91434" bIns="45718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r>
              <a:rPr kumimoji="0" lang="en-US" altLang="zh-TW">
                <a:solidFill>
                  <a:srgbClr val="0000FF"/>
                </a:solidFill>
                <a:latin typeface="Times New Roman" pitchFamily="18" charset="0"/>
              </a:rPr>
              <a:t>output</a:t>
            </a:r>
          </a:p>
        </p:txBody>
      </p:sp>
      <p:sp>
        <p:nvSpPr>
          <p:cNvPr id="4108" name="Text Box 13"/>
          <p:cNvSpPr txBox="1">
            <a:spLocks noChangeArrowheads="1"/>
          </p:cNvSpPr>
          <p:nvPr/>
        </p:nvSpPr>
        <p:spPr bwMode="auto">
          <a:xfrm>
            <a:off x="3330575" y="1354138"/>
            <a:ext cx="1222375" cy="661987"/>
          </a:xfrm>
          <a:prstGeom prst="rect">
            <a:avLst/>
          </a:prstGeom>
          <a:solidFill>
            <a:srgbClr val="99CCFF">
              <a:alpha val="50195"/>
            </a:srgbClr>
          </a:solidFill>
          <a:ln w="19050">
            <a:solidFill>
              <a:srgbClr val="33CCCC"/>
            </a:solidFill>
            <a:miter lim="800000"/>
            <a:headEnd/>
            <a:tailEnd/>
          </a:ln>
        </p:spPr>
        <p:txBody>
          <a:bodyPr lIns="91434" tIns="45718" rIns="91434" bIns="45718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/>
            <a:r>
              <a:rPr kumimoji="0" lang="en-US" altLang="zh-TW" sz="1600" b="1">
                <a:solidFill>
                  <a:srgbClr val="0000FF"/>
                </a:solidFill>
                <a:latin typeface="Times New Roman" pitchFamily="18" charset="0"/>
              </a:rPr>
              <a:t>Processing Algorithms</a:t>
            </a:r>
          </a:p>
        </p:txBody>
      </p:sp>
      <p:sp>
        <p:nvSpPr>
          <p:cNvPr id="4109" name="Line 14"/>
          <p:cNvSpPr>
            <a:spLocks noChangeShapeType="1"/>
          </p:cNvSpPr>
          <p:nvPr/>
        </p:nvSpPr>
        <p:spPr bwMode="auto">
          <a:xfrm>
            <a:off x="4841875" y="1690688"/>
            <a:ext cx="247650" cy="3175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110" name="Text Box 15"/>
          <p:cNvSpPr txBox="1">
            <a:spLocks noChangeArrowheads="1"/>
          </p:cNvSpPr>
          <p:nvPr/>
        </p:nvSpPr>
        <p:spPr bwMode="auto">
          <a:xfrm>
            <a:off x="325438" y="1174750"/>
            <a:ext cx="569912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8" rIns="91434" bIns="45718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r>
              <a:rPr kumimoji="0" lang="en-US" altLang="zh-TW" sz="2000" b="1">
                <a:solidFill>
                  <a:srgbClr val="800000"/>
                </a:solidFill>
                <a:latin typeface="Times New Roman" pitchFamily="18" charset="0"/>
              </a:rPr>
              <a:t>x(t)</a:t>
            </a:r>
            <a:endParaRPr kumimoji="0" lang="en-US" altLang="zh-TW" sz="2000" b="1" baseline="-25000">
              <a:solidFill>
                <a:srgbClr val="800000"/>
              </a:solidFill>
              <a:latin typeface="Times New Roman" pitchFamily="18" charset="0"/>
            </a:endParaRPr>
          </a:p>
        </p:txBody>
      </p:sp>
      <p:sp>
        <p:nvSpPr>
          <p:cNvPr id="4111" name="Text Box 16"/>
          <p:cNvSpPr txBox="1">
            <a:spLocks noChangeArrowheads="1"/>
          </p:cNvSpPr>
          <p:nvPr/>
        </p:nvSpPr>
        <p:spPr bwMode="auto">
          <a:xfrm>
            <a:off x="2555875" y="1174750"/>
            <a:ext cx="68897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8" rIns="91434" bIns="45718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r>
              <a:rPr kumimoji="0" lang="en-US" altLang="zh-TW" sz="2000" b="1">
                <a:solidFill>
                  <a:srgbClr val="800000"/>
                </a:solidFill>
                <a:latin typeface="Times New Roman" pitchFamily="18" charset="0"/>
              </a:rPr>
              <a:t>x[n]</a:t>
            </a:r>
            <a:endParaRPr kumimoji="0" lang="en-US" altLang="zh-TW" sz="2000" b="1" baseline="-25000">
              <a:solidFill>
                <a:srgbClr val="800000"/>
              </a:solidFill>
              <a:latin typeface="Times New Roman" pitchFamily="18" charset="0"/>
            </a:endParaRPr>
          </a:p>
        </p:txBody>
      </p:sp>
      <p:sp>
        <p:nvSpPr>
          <p:cNvPr id="4112" name="Line 17"/>
          <p:cNvSpPr>
            <a:spLocks noChangeShapeType="1"/>
          </p:cNvSpPr>
          <p:nvPr/>
        </p:nvSpPr>
        <p:spPr bwMode="auto">
          <a:xfrm flipV="1">
            <a:off x="1677988" y="1679575"/>
            <a:ext cx="355600" cy="3175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113" name="Line 18"/>
          <p:cNvSpPr>
            <a:spLocks noChangeShapeType="1"/>
          </p:cNvSpPr>
          <p:nvPr/>
        </p:nvSpPr>
        <p:spPr bwMode="auto">
          <a:xfrm>
            <a:off x="2006600" y="1684338"/>
            <a:ext cx="241300" cy="4762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114" name="Line 19"/>
          <p:cNvSpPr>
            <a:spLocks noChangeShapeType="1"/>
          </p:cNvSpPr>
          <p:nvPr/>
        </p:nvSpPr>
        <p:spPr bwMode="auto">
          <a:xfrm flipV="1">
            <a:off x="2468563" y="1679575"/>
            <a:ext cx="641350" cy="0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115" name="Line 20"/>
          <p:cNvSpPr>
            <a:spLocks noChangeShapeType="1"/>
          </p:cNvSpPr>
          <p:nvPr/>
        </p:nvSpPr>
        <p:spPr bwMode="auto">
          <a:xfrm>
            <a:off x="3074988" y="1684338"/>
            <a:ext cx="241300" cy="4762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116" name="Line 21"/>
          <p:cNvSpPr>
            <a:spLocks noChangeShapeType="1"/>
          </p:cNvSpPr>
          <p:nvPr/>
        </p:nvSpPr>
        <p:spPr bwMode="auto">
          <a:xfrm>
            <a:off x="2303463" y="1427163"/>
            <a:ext cx="169862" cy="257175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117" name="Line 22"/>
          <p:cNvSpPr>
            <a:spLocks noChangeShapeType="1"/>
          </p:cNvSpPr>
          <p:nvPr/>
        </p:nvSpPr>
        <p:spPr bwMode="auto">
          <a:xfrm flipH="1">
            <a:off x="2247900" y="1427163"/>
            <a:ext cx="212725" cy="504825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118" name="Line 24"/>
          <p:cNvSpPr>
            <a:spLocks noChangeShapeType="1"/>
          </p:cNvSpPr>
          <p:nvPr/>
        </p:nvSpPr>
        <p:spPr bwMode="auto">
          <a:xfrm>
            <a:off x="5370513" y="3316288"/>
            <a:ext cx="342900" cy="7937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119" name="Line 25"/>
          <p:cNvSpPr>
            <a:spLocks noChangeShapeType="1"/>
          </p:cNvSpPr>
          <p:nvPr/>
        </p:nvSpPr>
        <p:spPr bwMode="auto">
          <a:xfrm flipV="1">
            <a:off x="523875" y="3313113"/>
            <a:ext cx="627063" cy="0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120" name="Line 26"/>
          <p:cNvSpPr>
            <a:spLocks noChangeShapeType="1"/>
          </p:cNvSpPr>
          <p:nvPr/>
        </p:nvSpPr>
        <p:spPr bwMode="auto">
          <a:xfrm flipV="1">
            <a:off x="1131888" y="3317875"/>
            <a:ext cx="219075" cy="7938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121" name="Text Box 27"/>
          <p:cNvSpPr txBox="1">
            <a:spLocks noChangeArrowheads="1"/>
          </p:cNvSpPr>
          <p:nvPr/>
        </p:nvSpPr>
        <p:spPr bwMode="auto">
          <a:xfrm>
            <a:off x="1387475" y="3062288"/>
            <a:ext cx="1374775" cy="482600"/>
          </a:xfrm>
          <a:prstGeom prst="rect">
            <a:avLst/>
          </a:prstGeom>
          <a:noFill/>
          <a:ln w="12700">
            <a:solidFill>
              <a:srgbClr val="800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CCCCFF">
                    <a:alpha val="50195"/>
                  </a:srgbClr>
                </a:solidFill>
              </a14:hiddenFill>
            </a:ext>
          </a:extLst>
        </p:spPr>
        <p:txBody>
          <a:bodyPr lIns="91434" tIns="82795" rIns="91434" bIns="82795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/>
            <a:r>
              <a:rPr kumimoji="0" lang="en-US" altLang="zh-TW" sz="2000" b="1">
                <a:solidFill>
                  <a:srgbClr val="000000"/>
                </a:solidFill>
                <a:latin typeface="Times New Roman" pitchFamily="18" charset="0"/>
              </a:rPr>
              <a:t>Processing</a:t>
            </a:r>
          </a:p>
        </p:txBody>
      </p:sp>
      <p:sp>
        <p:nvSpPr>
          <p:cNvPr id="4122" name="Text Box 28"/>
          <p:cNvSpPr txBox="1">
            <a:spLocks noChangeArrowheads="1"/>
          </p:cNvSpPr>
          <p:nvPr/>
        </p:nvSpPr>
        <p:spPr bwMode="auto">
          <a:xfrm>
            <a:off x="3001963" y="2981325"/>
            <a:ext cx="1022350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8" rIns="91434" bIns="45718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/>
            <a:r>
              <a:rPr kumimoji="0" lang="en-US" altLang="zh-TW" sz="2000" b="1">
                <a:solidFill>
                  <a:srgbClr val="800000"/>
                </a:solidFill>
                <a:latin typeface="Times New Roman" pitchFamily="18" charset="0"/>
              </a:rPr>
              <a:t>x</a:t>
            </a:r>
            <a:r>
              <a:rPr kumimoji="0" lang="en-US" altLang="zh-TW" sz="2000" b="1" baseline="-25000">
                <a:solidFill>
                  <a:srgbClr val="800000"/>
                </a:solidFill>
                <a:latin typeface="Times New Roman" pitchFamily="18" charset="0"/>
              </a:rPr>
              <a:t>k</a:t>
            </a:r>
            <a:endParaRPr kumimoji="0" lang="en-US" altLang="zh-TW" sz="2000" b="1">
              <a:solidFill>
                <a:srgbClr val="800000"/>
              </a:solidFill>
              <a:latin typeface="Times New Roman" pitchFamily="18" charset="0"/>
            </a:endParaRPr>
          </a:p>
          <a:p>
            <a:pPr algn="ctr"/>
            <a:r>
              <a:rPr kumimoji="0" lang="en-US" altLang="zh-TW" sz="1600" b="1">
                <a:solidFill>
                  <a:srgbClr val="800000"/>
                </a:solidFill>
                <a:latin typeface="Times New Roman" pitchFamily="18" charset="0"/>
              </a:rPr>
              <a:t>110101…</a:t>
            </a:r>
          </a:p>
        </p:txBody>
      </p:sp>
      <p:sp>
        <p:nvSpPr>
          <p:cNvPr id="4123" name="Text Box 29"/>
          <p:cNvSpPr txBox="1">
            <a:spLocks noChangeArrowheads="1"/>
          </p:cNvSpPr>
          <p:nvPr/>
        </p:nvSpPr>
        <p:spPr bwMode="auto">
          <a:xfrm>
            <a:off x="4103688" y="3040063"/>
            <a:ext cx="1266825" cy="582612"/>
          </a:xfrm>
          <a:prstGeom prst="rect">
            <a:avLst/>
          </a:prstGeom>
          <a:solidFill>
            <a:srgbClr val="FFFFFF"/>
          </a:solidFill>
          <a:ln w="12700">
            <a:solidFill>
              <a:srgbClr val="FF6600"/>
            </a:solidFill>
            <a:miter lim="800000"/>
            <a:headEnd/>
            <a:tailEnd/>
          </a:ln>
        </p:spPr>
        <p:txBody>
          <a:bodyPr lIns="91434" tIns="45718" rIns="91434" bIns="45718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/>
            <a:r>
              <a:rPr kumimoji="0" lang="en-US" altLang="zh-TW" sz="1700" b="1">
                <a:solidFill>
                  <a:srgbClr val="000000"/>
                </a:solidFill>
                <a:latin typeface="Times New Roman" pitchFamily="18" charset="0"/>
              </a:rPr>
              <a:t>Inverse Processing</a:t>
            </a:r>
          </a:p>
        </p:txBody>
      </p:sp>
      <p:sp>
        <p:nvSpPr>
          <p:cNvPr id="4124" name="Line 30"/>
          <p:cNvSpPr>
            <a:spLocks noChangeShapeType="1"/>
          </p:cNvSpPr>
          <p:nvPr/>
        </p:nvSpPr>
        <p:spPr bwMode="auto">
          <a:xfrm>
            <a:off x="3805238" y="3316288"/>
            <a:ext cx="298450" cy="3175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125" name="Line 31"/>
          <p:cNvSpPr>
            <a:spLocks noChangeShapeType="1"/>
          </p:cNvSpPr>
          <p:nvPr/>
        </p:nvSpPr>
        <p:spPr bwMode="auto">
          <a:xfrm>
            <a:off x="5694363" y="3325813"/>
            <a:ext cx="273050" cy="3175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126" name="Line 32"/>
          <p:cNvSpPr>
            <a:spLocks noChangeShapeType="1"/>
          </p:cNvSpPr>
          <p:nvPr/>
        </p:nvSpPr>
        <p:spPr bwMode="auto">
          <a:xfrm>
            <a:off x="2765425" y="3313113"/>
            <a:ext cx="296863" cy="1587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127" name="Text Box 33"/>
          <p:cNvSpPr txBox="1">
            <a:spLocks noChangeArrowheads="1"/>
          </p:cNvSpPr>
          <p:nvPr/>
        </p:nvSpPr>
        <p:spPr bwMode="auto">
          <a:xfrm>
            <a:off x="746125" y="2870200"/>
            <a:ext cx="630238" cy="40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8" rIns="91434" bIns="45718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r>
              <a:rPr kumimoji="0" lang="en-US" altLang="zh-TW" sz="2000" b="1">
                <a:solidFill>
                  <a:srgbClr val="800000"/>
                </a:solidFill>
                <a:latin typeface="Times New Roman" pitchFamily="18" charset="0"/>
              </a:rPr>
              <a:t>x[n]</a:t>
            </a:r>
            <a:endParaRPr kumimoji="0" lang="en-US" altLang="zh-TW" sz="2000" b="1" baseline="-25000">
              <a:solidFill>
                <a:srgbClr val="800000"/>
              </a:solidFill>
              <a:latin typeface="Times New Roman" pitchFamily="18" charset="0"/>
            </a:endParaRPr>
          </a:p>
        </p:txBody>
      </p:sp>
      <p:grpSp>
        <p:nvGrpSpPr>
          <p:cNvPr id="4128" name="Group 42"/>
          <p:cNvGrpSpPr>
            <a:grpSpLocks/>
          </p:cNvGrpSpPr>
          <p:nvPr/>
        </p:nvGrpSpPr>
        <p:grpSpPr bwMode="auto">
          <a:xfrm>
            <a:off x="5537200" y="2854325"/>
            <a:ext cx="638175" cy="504825"/>
            <a:chOff x="3488" y="1900"/>
            <a:chExt cx="402" cy="318"/>
          </a:xfrm>
        </p:grpSpPr>
        <p:sp>
          <p:nvSpPr>
            <p:cNvPr id="4133" name="Text Box 35"/>
            <p:cNvSpPr txBox="1">
              <a:spLocks noChangeArrowheads="1"/>
            </p:cNvSpPr>
            <p:nvPr/>
          </p:nvSpPr>
          <p:spPr bwMode="auto">
            <a:xfrm>
              <a:off x="3493" y="1961"/>
              <a:ext cx="397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30" tIns="45715" rIns="91430" bIns="45715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r>
                <a:rPr kumimoji="0" lang="en-US" altLang="zh-TW" sz="2000" b="1">
                  <a:solidFill>
                    <a:srgbClr val="800000"/>
                  </a:solidFill>
                  <a:latin typeface="Times New Roman" pitchFamily="18" charset="0"/>
                </a:rPr>
                <a:t>x[n]</a:t>
              </a:r>
              <a:endParaRPr kumimoji="0" lang="en-US" altLang="zh-TW" sz="2000" b="1" baseline="-25000">
                <a:solidFill>
                  <a:srgbClr val="800000"/>
                </a:solidFill>
                <a:latin typeface="Times New Roman" pitchFamily="18" charset="0"/>
              </a:endParaRPr>
            </a:p>
          </p:txBody>
        </p:sp>
        <p:sp>
          <p:nvSpPr>
            <p:cNvPr id="4134" name="Text Box 36"/>
            <p:cNvSpPr txBox="1">
              <a:spLocks noChangeArrowheads="1"/>
            </p:cNvSpPr>
            <p:nvPr/>
          </p:nvSpPr>
          <p:spPr bwMode="auto">
            <a:xfrm>
              <a:off x="3488" y="1900"/>
              <a:ext cx="201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30" tIns="45715" rIns="91430" bIns="45715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r>
                <a:rPr kumimoji="0" lang="en-US" altLang="zh-TW" sz="2000" b="1">
                  <a:solidFill>
                    <a:srgbClr val="800000"/>
                  </a:solidFill>
                  <a:latin typeface="Times New Roman" pitchFamily="18" charset="0"/>
                </a:rPr>
                <a:t>^</a:t>
              </a:r>
            </a:p>
          </p:txBody>
        </p:sp>
      </p:grpSp>
      <p:sp>
        <p:nvSpPr>
          <p:cNvPr id="4129" name="Line 37"/>
          <p:cNvSpPr>
            <a:spLocks noChangeShapeType="1"/>
          </p:cNvSpPr>
          <p:nvPr/>
        </p:nvSpPr>
        <p:spPr bwMode="auto">
          <a:xfrm flipH="1">
            <a:off x="3460750" y="3567113"/>
            <a:ext cx="4763" cy="255587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130" name="Text Box 38"/>
          <p:cNvSpPr txBox="1">
            <a:spLocks noChangeArrowheads="1"/>
          </p:cNvSpPr>
          <p:nvPr/>
        </p:nvSpPr>
        <p:spPr bwMode="auto">
          <a:xfrm>
            <a:off x="2303463" y="3741738"/>
            <a:ext cx="2359025" cy="407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8" rIns="91434" bIns="45718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r>
              <a:rPr kumimoji="0" lang="en-US" altLang="zh-TW" sz="1900" b="1">
                <a:solidFill>
                  <a:srgbClr val="000080"/>
                </a:solidFill>
                <a:latin typeface="Times New Roman" pitchFamily="18" charset="0"/>
              </a:rPr>
              <a:t>Storage/transmission</a:t>
            </a:r>
            <a:endParaRPr kumimoji="0" lang="en-US" altLang="zh-TW" sz="1900" b="1" baseline="-25000">
              <a:solidFill>
                <a:srgbClr val="000080"/>
              </a:solidFill>
              <a:latin typeface="Times New Roman" pitchFamily="18" charset="0"/>
            </a:endParaRPr>
          </a:p>
        </p:txBody>
      </p:sp>
      <p:sp>
        <p:nvSpPr>
          <p:cNvPr id="4131" name="Text Box 41"/>
          <p:cNvSpPr txBox="1">
            <a:spLocks noChangeArrowheads="1"/>
          </p:cNvSpPr>
          <p:nvPr/>
        </p:nvSpPr>
        <p:spPr bwMode="auto">
          <a:xfrm>
            <a:off x="5940425" y="1882775"/>
            <a:ext cx="3203575" cy="3922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4" tIns="45718" rIns="91434" bIns="45718">
            <a:spAutoFit/>
          </a:bodyPr>
          <a:lstStyle>
            <a:lvl1pPr marL="180975" indent="-180975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541338" indent="-180975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TW" sz="2200" b="1">
                <a:latin typeface="Times New Roman" pitchFamily="18" charset="0"/>
              </a:rPr>
              <a:t>Speech Signals</a:t>
            </a:r>
          </a:p>
          <a:p>
            <a:pPr lvl="1" eaLnBrk="1" hangingPunct="1">
              <a:spcBef>
                <a:spcPct val="50000"/>
              </a:spcBef>
              <a:buFont typeface="Times New Roman" pitchFamily="18" charset="0"/>
              <a:buChar char="–"/>
            </a:pPr>
            <a:r>
              <a:rPr lang="en-US" altLang="zh-TW" sz="1700">
                <a:latin typeface="Times New Roman" pitchFamily="18" charset="0"/>
              </a:rPr>
              <a:t>Carrying Linguistic Knowledge and Human Information: Characters, Words, Phrases, Sentences, Concepts, etc.</a:t>
            </a:r>
          </a:p>
          <a:p>
            <a:pPr lvl="1" eaLnBrk="1" hangingPunct="1">
              <a:spcBef>
                <a:spcPct val="50000"/>
              </a:spcBef>
              <a:buFont typeface="Times New Roman" pitchFamily="18" charset="0"/>
              <a:buChar char="–"/>
            </a:pPr>
            <a:r>
              <a:rPr lang="en-US" altLang="zh-TW" sz="1700">
                <a:latin typeface="Times New Roman" pitchFamily="18" charset="0"/>
              </a:rPr>
              <a:t>Double Levels of Information: Acoustic Signal Level/Symbolic or Linguistic Level</a:t>
            </a:r>
          </a:p>
          <a:p>
            <a:pPr lvl="1" eaLnBrk="1" hangingPunct="1">
              <a:spcBef>
                <a:spcPct val="50000"/>
              </a:spcBef>
              <a:buFont typeface="Times New Roman" pitchFamily="18" charset="0"/>
              <a:buChar char="–"/>
            </a:pPr>
            <a:r>
              <a:rPr lang="en-US" altLang="zh-TW" sz="1700">
                <a:latin typeface="Times New Roman" pitchFamily="18" charset="0"/>
              </a:rPr>
              <a:t>Processing and Interaction of the Double-level Information</a:t>
            </a:r>
          </a:p>
        </p:txBody>
      </p:sp>
      <p:sp>
        <p:nvSpPr>
          <p:cNvPr id="4132" name="Line 4"/>
          <p:cNvSpPr>
            <a:spLocks noChangeShapeType="1"/>
          </p:cNvSpPr>
          <p:nvPr/>
        </p:nvSpPr>
        <p:spPr bwMode="auto">
          <a:xfrm>
            <a:off x="0" y="766763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40851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Line 2"/>
          <p:cNvSpPr>
            <a:spLocks noChangeShapeType="1"/>
          </p:cNvSpPr>
          <p:nvPr/>
        </p:nvSpPr>
        <p:spPr bwMode="auto">
          <a:xfrm flipV="1">
            <a:off x="2236788" y="5029200"/>
            <a:ext cx="0" cy="212725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33338" y="85725"/>
            <a:ext cx="9110662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4" tIns="45718" rIns="91434" bIns="45718" anchor="ctr"/>
          <a:lstStyle/>
          <a:p>
            <a:pPr>
              <a:lnSpc>
                <a:spcPct val="90000"/>
              </a:lnSpc>
            </a:pPr>
            <a:r>
              <a:rPr lang="en-US" altLang="zh-TW" sz="3000" b="1" dirty="0">
                <a:latin typeface="Times New Roman" pitchFamily="18" charset="0"/>
                <a:ea typeface="全真魏碑體" pitchFamily="49" charset="-120"/>
              </a:rPr>
              <a:t>Speech Recognition Technologies, Applications and Problems</a:t>
            </a: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228600" y="106680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4" tIns="45718" rIns="91434" bIns="45718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zh-TW" altLang="zh-TW" sz="2400">
              <a:latin typeface="Times New Roman" pitchFamily="18" charset="0"/>
            </a:endParaRPr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101600" y="1012825"/>
            <a:ext cx="8774113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4" tIns="45718" rIns="91434" bIns="45718">
            <a:spAutoFit/>
          </a:bodyPr>
          <a:lstStyle>
            <a:lvl1pPr marL="187325" indent="-187325" eaLnBrk="0" hangingPunct="0">
              <a:tabLst>
                <a:tab pos="187325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663575" indent="-285750" eaLnBrk="0" hangingPunct="0">
              <a:tabLst>
                <a:tab pos="187325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tabLst>
                <a:tab pos="187325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tabLst>
                <a:tab pos="187325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tabLst>
                <a:tab pos="187325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30000"/>
              </a:spcBef>
              <a:buSzPct val="120000"/>
              <a:buFontTx/>
              <a:buChar char="•"/>
            </a:pPr>
            <a:r>
              <a:rPr lang="en-US" altLang="zh-TW" sz="2200" b="1">
                <a:latin typeface="Times New Roman" pitchFamily="18" charset="0"/>
              </a:rPr>
              <a:t>Word Recognition</a:t>
            </a:r>
          </a:p>
          <a:p>
            <a:pPr lvl="1" eaLnBrk="1" hangingPunct="1">
              <a:spcBef>
                <a:spcPct val="30000"/>
              </a:spcBef>
              <a:buSzPct val="120000"/>
              <a:buFontTx/>
              <a:buChar char="–"/>
            </a:pPr>
            <a:r>
              <a:rPr lang="en-US" altLang="zh-TW" sz="2000">
                <a:latin typeface="Times New Roman" pitchFamily="18" charset="0"/>
              </a:rPr>
              <a:t>voice command/instructions</a:t>
            </a:r>
          </a:p>
          <a:p>
            <a:pPr eaLnBrk="1" hangingPunct="1">
              <a:spcBef>
                <a:spcPct val="30000"/>
              </a:spcBef>
              <a:buSzPct val="120000"/>
              <a:buFontTx/>
              <a:buChar char="•"/>
            </a:pPr>
            <a:r>
              <a:rPr lang="en-US" altLang="zh-TW" sz="2200" b="1">
                <a:latin typeface="Times New Roman" pitchFamily="18" charset="0"/>
              </a:rPr>
              <a:t>Keyword Spotting</a:t>
            </a:r>
          </a:p>
          <a:p>
            <a:pPr lvl="1" eaLnBrk="1" hangingPunct="1">
              <a:spcBef>
                <a:spcPct val="30000"/>
              </a:spcBef>
              <a:buSzPct val="120000"/>
              <a:buFontTx/>
              <a:buChar char="–"/>
            </a:pPr>
            <a:r>
              <a:rPr lang="en-US" altLang="zh-TW" sz="2000">
                <a:latin typeface="Times New Roman" pitchFamily="18" charset="0"/>
              </a:rPr>
              <a:t>identifying the keywords out of a pre-defined keyword set from input voice utterances</a:t>
            </a:r>
          </a:p>
          <a:p>
            <a:pPr eaLnBrk="1" hangingPunct="1">
              <a:spcBef>
                <a:spcPct val="30000"/>
              </a:spcBef>
              <a:buSzPct val="120000"/>
              <a:buFontTx/>
              <a:buChar char="•"/>
            </a:pPr>
            <a:r>
              <a:rPr lang="en-US" altLang="zh-TW" sz="2200" b="1">
                <a:latin typeface="Times New Roman" pitchFamily="18" charset="0"/>
              </a:rPr>
              <a:t>Large Vocabulary Continuous Speech Recognition</a:t>
            </a:r>
          </a:p>
          <a:p>
            <a:pPr lvl="1" eaLnBrk="1" hangingPunct="1">
              <a:spcBef>
                <a:spcPct val="30000"/>
              </a:spcBef>
              <a:buSzPct val="120000"/>
              <a:buFontTx/>
              <a:buChar char="–"/>
            </a:pPr>
            <a:r>
              <a:rPr lang="en-US" altLang="zh-TW" sz="2000">
                <a:latin typeface="Times New Roman" pitchFamily="18" charset="0"/>
              </a:rPr>
              <a:t>entering longer texts</a:t>
            </a:r>
            <a:endParaRPr lang="en-US" altLang="zh-TW" sz="2200" b="1">
              <a:latin typeface="Times New Roman" pitchFamily="18" charset="0"/>
            </a:endParaRPr>
          </a:p>
          <a:p>
            <a:pPr lvl="1" eaLnBrk="1" hangingPunct="1">
              <a:spcBef>
                <a:spcPct val="30000"/>
              </a:spcBef>
              <a:buSzPct val="120000"/>
              <a:buFontTx/>
              <a:buChar char="–"/>
            </a:pPr>
            <a:r>
              <a:rPr lang="en-US" altLang="zh-TW" sz="2000">
                <a:latin typeface="Times New Roman" pitchFamily="18" charset="0"/>
              </a:rPr>
              <a:t>remote dictation/automatic transcription</a:t>
            </a:r>
          </a:p>
          <a:p>
            <a:pPr eaLnBrk="1" hangingPunct="1">
              <a:spcBef>
                <a:spcPct val="30000"/>
              </a:spcBef>
              <a:buSzPct val="120000"/>
              <a:buFontTx/>
              <a:buChar char="•"/>
            </a:pPr>
            <a:r>
              <a:rPr lang="en-US" altLang="zh-TW" sz="2200" b="1">
                <a:latin typeface="Times New Roman" pitchFamily="18" charset="0"/>
              </a:rPr>
              <a:t>Speaker Dependent/Independent/Adaptive</a:t>
            </a:r>
          </a:p>
          <a:p>
            <a:pPr eaLnBrk="1" hangingPunct="1">
              <a:spcBef>
                <a:spcPct val="30000"/>
              </a:spcBef>
              <a:buSzPct val="120000"/>
              <a:buFontTx/>
              <a:buChar char="•"/>
            </a:pPr>
            <a:r>
              <a:rPr lang="en-US" altLang="zh-TW" sz="2200" b="1">
                <a:latin typeface="Times New Roman" pitchFamily="18" charset="0"/>
              </a:rPr>
              <a:t>Acoustic Reception/Background Noise/Channel Distortion</a:t>
            </a:r>
          </a:p>
          <a:p>
            <a:pPr eaLnBrk="1" hangingPunct="1">
              <a:spcBef>
                <a:spcPct val="30000"/>
              </a:spcBef>
              <a:buSzPct val="120000"/>
              <a:buFontTx/>
              <a:buChar char="•"/>
            </a:pPr>
            <a:r>
              <a:rPr lang="en-US" altLang="zh-TW" sz="2200" b="1">
                <a:latin typeface="Times New Roman" pitchFamily="18" charset="0"/>
              </a:rPr>
              <a:t>Read/Spontaneous/Conversational Speech</a:t>
            </a:r>
          </a:p>
          <a:p>
            <a:pPr eaLnBrk="1" hangingPunct="1">
              <a:spcBef>
                <a:spcPct val="30000"/>
              </a:spcBef>
              <a:buSzPct val="120000"/>
              <a:buFontTx/>
              <a:buChar char="•"/>
            </a:pPr>
            <a:endParaRPr lang="en-US" altLang="zh-TW" sz="2200" b="1">
              <a:latin typeface="Times New Roman" pitchFamily="18" charset="0"/>
            </a:endParaRPr>
          </a:p>
        </p:txBody>
      </p:sp>
      <p:sp>
        <p:nvSpPr>
          <p:cNvPr id="23558" name="Text Box 6"/>
          <p:cNvSpPr txBox="1">
            <a:spLocks noChangeArrowheads="1"/>
          </p:cNvSpPr>
          <p:nvPr/>
        </p:nvSpPr>
        <p:spPr bwMode="auto">
          <a:xfrm>
            <a:off x="2041525" y="5300663"/>
            <a:ext cx="1841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4" tIns="45718" rIns="91434" bIns="45718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zh-TW" sz="2400">
              <a:latin typeface="Times New Roman" pitchFamily="18" charset="0"/>
            </a:endParaRPr>
          </a:p>
          <a:p>
            <a:pPr eaLnBrk="1" hangingPunct="1"/>
            <a:endParaRPr lang="en-US" altLang="zh-TW" sz="2400">
              <a:latin typeface="Times New Roman" pitchFamily="18" charset="0"/>
            </a:endParaRPr>
          </a:p>
        </p:txBody>
      </p:sp>
      <p:sp>
        <p:nvSpPr>
          <p:cNvPr id="23559" name="Line 7"/>
          <p:cNvSpPr>
            <a:spLocks noChangeShapeType="1"/>
          </p:cNvSpPr>
          <p:nvPr/>
        </p:nvSpPr>
        <p:spPr bwMode="auto">
          <a:xfrm>
            <a:off x="0" y="908050"/>
            <a:ext cx="9144000" cy="0"/>
          </a:xfrm>
          <a:prstGeom prst="line">
            <a:avLst/>
          </a:prstGeom>
          <a:noFill/>
          <a:ln w="57150" cmpd="thinThick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72882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Line 2"/>
          <p:cNvSpPr>
            <a:spLocks noChangeShapeType="1"/>
          </p:cNvSpPr>
          <p:nvPr/>
        </p:nvSpPr>
        <p:spPr bwMode="auto">
          <a:xfrm flipV="1">
            <a:off x="2236788" y="5029200"/>
            <a:ext cx="0" cy="212725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33338" y="85725"/>
            <a:ext cx="9110662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4" tIns="45718" rIns="91434" bIns="45718" anchor="ctr"/>
          <a:lstStyle/>
          <a:p>
            <a:pPr>
              <a:lnSpc>
                <a:spcPct val="90000"/>
              </a:lnSpc>
            </a:pPr>
            <a:r>
              <a:rPr lang="en-US" altLang="zh-TW" sz="3300" b="1" dirty="0">
                <a:latin typeface="Times New Roman" pitchFamily="18" charset="0"/>
                <a:ea typeface="全真魏碑體" pitchFamily="49" charset="-120"/>
              </a:rPr>
              <a:t>Text-to-speech Synthesis</a:t>
            </a:r>
          </a:p>
        </p:txBody>
      </p:sp>
      <p:grpSp>
        <p:nvGrpSpPr>
          <p:cNvPr id="24580" name="Group 4"/>
          <p:cNvGrpSpPr>
            <a:grpSpLocks/>
          </p:cNvGrpSpPr>
          <p:nvPr/>
        </p:nvGrpSpPr>
        <p:grpSpPr bwMode="auto">
          <a:xfrm>
            <a:off x="228600" y="2852738"/>
            <a:ext cx="8610600" cy="3214687"/>
            <a:chOff x="144" y="960"/>
            <a:chExt cx="5376" cy="2073"/>
          </a:xfrm>
        </p:grpSpPr>
        <p:sp>
          <p:nvSpPr>
            <p:cNvPr id="24584" name="Text Box 5"/>
            <p:cNvSpPr txBox="1">
              <a:spLocks noChangeArrowheads="1"/>
            </p:cNvSpPr>
            <p:nvPr/>
          </p:nvSpPr>
          <p:spPr bwMode="auto">
            <a:xfrm>
              <a:off x="964" y="2239"/>
              <a:ext cx="1086" cy="77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63500" dir="3187806" algn="ctr" rotWithShape="0">
                <a:srgbClr val="CCECFF"/>
              </a:outerShdw>
            </a:effectLst>
          </p:spPr>
          <p:txBody>
            <a:bodyPr lIns="91398" tIns="45700" rIns="91398" bIns="45700" anchor="ctr" anchorCtr="1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/>
              <a:r>
                <a:rPr kumimoji="0" lang="en-US" altLang="zh-TW" b="1">
                  <a:latin typeface="Times New Roman" pitchFamily="18" charset="0"/>
                </a:rPr>
                <a:t>Text Analysis and Letter-to-sound Conversion</a:t>
              </a:r>
            </a:p>
          </p:txBody>
        </p:sp>
        <p:sp>
          <p:nvSpPr>
            <p:cNvPr id="24585" name="Text Box 6"/>
            <p:cNvSpPr txBox="1">
              <a:spLocks noChangeArrowheads="1"/>
            </p:cNvSpPr>
            <p:nvPr/>
          </p:nvSpPr>
          <p:spPr bwMode="auto">
            <a:xfrm>
              <a:off x="2401" y="2239"/>
              <a:ext cx="819" cy="77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71847" dir="2700237" algn="ctr" rotWithShape="0">
                <a:srgbClr val="CCECFF"/>
              </a:outerShdw>
            </a:effectLst>
          </p:spPr>
          <p:txBody>
            <a:bodyPr lIns="91398" tIns="45700" rIns="91398" bIns="45700" anchor="ctr" anchorCtr="1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/>
              <a:r>
                <a:rPr kumimoji="0" lang="en-US" altLang="zh-TW" b="1">
                  <a:latin typeface="Times New Roman" pitchFamily="18" charset="0"/>
                </a:rPr>
                <a:t>Prosody Generation</a:t>
              </a:r>
            </a:p>
          </p:txBody>
        </p:sp>
        <p:sp>
          <p:nvSpPr>
            <p:cNvPr id="24586" name="Text Box 7"/>
            <p:cNvSpPr txBox="1">
              <a:spLocks noChangeArrowheads="1"/>
            </p:cNvSpPr>
            <p:nvPr/>
          </p:nvSpPr>
          <p:spPr bwMode="auto">
            <a:xfrm>
              <a:off x="3647" y="2239"/>
              <a:ext cx="1051" cy="79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71842" dir="2700000" algn="ctr" rotWithShape="0">
                <a:srgbClr val="CCECFF"/>
              </a:outerShdw>
            </a:effectLst>
          </p:spPr>
          <p:txBody>
            <a:bodyPr lIns="91398" tIns="45700" rIns="91398" bIns="45700" anchor="ctr" anchorCtr="1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/>
              <a:r>
                <a:rPr kumimoji="0" lang="en-US" altLang="zh-TW" b="1">
                  <a:latin typeface="Times New Roman" pitchFamily="18" charset="0"/>
                </a:rPr>
                <a:t>Signal </a:t>
              </a:r>
            </a:p>
            <a:p>
              <a:pPr algn="ctr"/>
              <a:r>
                <a:rPr kumimoji="0" lang="en-US" altLang="zh-TW" b="1">
                  <a:latin typeface="Times New Roman" pitchFamily="18" charset="0"/>
                </a:rPr>
                <a:t>Processing</a:t>
              </a:r>
            </a:p>
            <a:p>
              <a:pPr algn="ctr"/>
              <a:r>
                <a:rPr kumimoji="0" lang="en-US" altLang="zh-TW" b="1">
                  <a:latin typeface="Times New Roman" pitchFamily="18" charset="0"/>
                </a:rPr>
                <a:t>and </a:t>
              </a:r>
            </a:p>
            <a:p>
              <a:pPr algn="ctr"/>
              <a:r>
                <a:rPr kumimoji="0" lang="en-US" altLang="zh-TW" b="1">
                  <a:latin typeface="Times New Roman" pitchFamily="18" charset="0"/>
                </a:rPr>
                <a:t>Concatenation</a:t>
              </a:r>
            </a:p>
          </p:txBody>
        </p:sp>
        <p:sp>
          <p:nvSpPr>
            <p:cNvPr id="24587" name="AutoShape 8"/>
            <p:cNvSpPr>
              <a:spLocks noChangeArrowheads="1"/>
            </p:cNvSpPr>
            <p:nvPr/>
          </p:nvSpPr>
          <p:spPr bwMode="auto">
            <a:xfrm>
              <a:off x="1282" y="960"/>
              <a:ext cx="737" cy="897"/>
            </a:xfrm>
            <a:prstGeom prst="flowChartMagneticDisk">
              <a:avLst/>
            </a:prstGeom>
            <a:solidFill>
              <a:srgbClr val="CCECFF">
                <a:alpha val="50195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91398" tIns="45700" rIns="91398" bIns="45700" anchor="ctr" anchorCtr="1"/>
            <a:lstStyle/>
            <a:p>
              <a:endParaRPr lang="zh-TW" altLang="en-US"/>
            </a:p>
          </p:txBody>
        </p:sp>
        <p:sp>
          <p:nvSpPr>
            <p:cNvPr id="24588" name="Text Box 9"/>
            <p:cNvSpPr txBox="1">
              <a:spLocks noChangeArrowheads="1"/>
            </p:cNvSpPr>
            <p:nvPr/>
          </p:nvSpPr>
          <p:spPr bwMode="auto">
            <a:xfrm>
              <a:off x="1232" y="1210"/>
              <a:ext cx="839" cy="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398" tIns="45700" rIns="91398" bIns="45700" anchor="ctr" anchorCtr="1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/>
              <a:r>
                <a:rPr kumimoji="0" lang="en-US" altLang="zh-TW" b="1">
                  <a:latin typeface="Times New Roman" pitchFamily="18" charset="0"/>
                </a:rPr>
                <a:t>Lexicon and  Rules</a:t>
              </a:r>
            </a:p>
          </p:txBody>
        </p:sp>
        <p:sp>
          <p:nvSpPr>
            <p:cNvPr id="24589" name="AutoShape 10"/>
            <p:cNvSpPr>
              <a:spLocks noChangeArrowheads="1"/>
            </p:cNvSpPr>
            <p:nvPr/>
          </p:nvSpPr>
          <p:spPr bwMode="auto">
            <a:xfrm>
              <a:off x="2458" y="960"/>
              <a:ext cx="738" cy="897"/>
            </a:xfrm>
            <a:prstGeom prst="flowChartMagneticDisk">
              <a:avLst/>
            </a:prstGeom>
            <a:solidFill>
              <a:srgbClr val="CCECFF">
                <a:alpha val="50195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91398" tIns="45700" rIns="91398" bIns="45700" anchor="ctr" anchorCtr="1"/>
            <a:lstStyle/>
            <a:p>
              <a:endParaRPr lang="zh-TW" altLang="en-US"/>
            </a:p>
          </p:txBody>
        </p:sp>
        <p:sp>
          <p:nvSpPr>
            <p:cNvPr id="24590" name="Text Box 11"/>
            <p:cNvSpPr txBox="1">
              <a:spLocks noChangeArrowheads="1"/>
            </p:cNvSpPr>
            <p:nvPr/>
          </p:nvSpPr>
          <p:spPr bwMode="auto">
            <a:xfrm>
              <a:off x="2431" y="1296"/>
              <a:ext cx="839" cy="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398" tIns="45700" rIns="91398" bIns="45700" anchor="ctr" anchorCtr="1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/>
              <a:r>
                <a:rPr kumimoji="0" lang="en-US" altLang="zh-TW" b="1">
                  <a:latin typeface="Times New Roman" pitchFamily="18" charset="0"/>
                </a:rPr>
                <a:t>Prosodic Model</a:t>
              </a:r>
            </a:p>
          </p:txBody>
        </p:sp>
        <p:sp>
          <p:nvSpPr>
            <p:cNvPr id="24591" name="AutoShape 12"/>
            <p:cNvSpPr>
              <a:spLocks noChangeArrowheads="1"/>
            </p:cNvSpPr>
            <p:nvPr/>
          </p:nvSpPr>
          <p:spPr bwMode="auto">
            <a:xfrm>
              <a:off x="3776" y="960"/>
              <a:ext cx="738" cy="897"/>
            </a:xfrm>
            <a:prstGeom prst="flowChartMagneticDisk">
              <a:avLst/>
            </a:prstGeom>
            <a:solidFill>
              <a:srgbClr val="CCECFF">
                <a:alpha val="50195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91398" tIns="45700" rIns="91398" bIns="45700" anchor="ctr" anchorCtr="1"/>
            <a:lstStyle/>
            <a:p>
              <a:endParaRPr lang="zh-TW" altLang="en-US"/>
            </a:p>
          </p:txBody>
        </p:sp>
        <p:sp>
          <p:nvSpPr>
            <p:cNvPr id="24592" name="Text Box 13"/>
            <p:cNvSpPr txBox="1">
              <a:spLocks noChangeArrowheads="1"/>
            </p:cNvSpPr>
            <p:nvPr/>
          </p:nvSpPr>
          <p:spPr bwMode="auto">
            <a:xfrm>
              <a:off x="3733" y="1304"/>
              <a:ext cx="838" cy="4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398" tIns="45700" rIns="91398" bIns="45700" anchor="ctr" anchorCtr="1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/>
              <a:r>
                <a:rPr kumimoji="0" lang="en-US" altLang="zh-TW" b="1">
                  <a:latin typeface="Times New Roman" pitchFamily="18" charset="0"/>
                </a:rPr>
                <a:t>Voice Unit Database</a:t>
              </a:r>
            </a:p>
          </p:txBody>
        </p:sp>
        <p:sp>
          <p:nvSpPr>
            <p:cNvPr id="24593" name="Line 14"/>
            <p:cNvSpPr>
              <a:spLocks noChangeShapeType="1"/>
            </p:cNvSpPr>
            <p:nvPr/>
          </p:nvSpPr>
          <p:spPr bwMode="auto">
            <a:xfrm flipH="1">
              <a:off x="1635" y="1858"/>
              <a:ext cx="1" cy="38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1398" tIns="45700" rIns="91398" bIns="45700" anchor="ctr" anchorCtr="1"/>
            <a:lstStyle/>
            <a:p>
              <a:endParaRPr lang="zh-TW" altLang="en-US"/>
            </a:p>
          </p:txBody>
        </p:sp>
        <p:sp>
          <p:nvSpPr>
            <p:cNvPr id="24594" name="Line 15"/>
            <p:cNvSpPr>
              <a:spLocks noChangeShapeType="1"/>
            </p:cNvSpPr>
            <p:nvPr/>
          </p:nvSpPr>
          <p:spPr bwMode="auto">
            <a:xfrm>
              <a:off x="2827" y="1857"/>
              <a:ext cx="2" cy="37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1398" tIns="45700" rIns="91398" bIns="45700" anchor="ctr" anchorCtr="1"/>
            <a:lstStyle/>
            <a:p>
              <a:endParaRPr lang="zh-TW" altLang="en-US"/>
            </a:p>
          </p:txBody>
        </p:sp>
        <p:sp>
          <p:nvSpPr>
            <p:cNvPr id="24595" name="Line 16"/>
            <p:cNvSpPr>
              <a:spLocks noChangeShapeType="1"/>
            </p:cNvSpPr>
            <p:nvPr/>
          </p:nvSpPr>
          <p:spPr bwMode="auto">
            <a:xfrm flipH="1">
              <a:off x="4145" y="1857"/>
              <a:ext cx="6" cy="37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1398" tIns="45700" rIns="91398" bIns="45700" anchor="ctr" anchorCtr="1"/>
            <a:lstStyle/>
            <a:p>
              <a:endParaRPr lang="zh-TW" altLang="en-US"/>
            </a:p>
          </p:txBody>
        </p:sp>
        <p:sp>
          <p:nvSpPr>
            <p:cNvPr id="24596" name="Line 17"/>
            <p:cNvSpPr>
              <a:spLocks noChangeShapeType="1"/>
            </p:cNvSpPr>
            <p:nvPr/>
          </p:nvSpPr>
          <p:spPr bwMode="auto">
            <a:xfrm flipV="1">
              <a:off x="144" y="2610"/>
              <a:ext cx="799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1398" tIns="45700" rIns="91398" bIns="45700" anchor="ctr" anchorCtr="1"/>
            <a:lstStyle/>
            <a:p>
              <a:endParaRPr lang="zh-TW" altLang="en-US"/>
            </a:p>
          </p:txBody>
        </p:sp>
        <p:sp>
          <p:nvSpPr>
            <p:cNvPr id="24597" name="Line 18"/>
            <p:cNvSpPr>
              <a:spLocks noChangeShapeType="1"/>
            </p:cNvSpPr>
            <p:nvPr/>
          </p:nvSpPr>
          <p:spPr bwMode="auto">
            <a:xfrm>
              <a:off x="2075" y="2602"/>
              <a:ext cx="334" cy="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1398" tIns="45700" rIns="91398" bIns="45700" anchor="ctr" anchorCtr="1"/>
            <a:lstStyle/>
            <a:p>
              <a:endParaRPr lang="zh-TW" altLang="en-US"/>
            </a:p>
          </p:txBody>
        </p:sp>
        <p:sp>
          <p:nvSpPr>
            <p:cNvPr id="24598" name="Line 19"/>
            <p:cNvSpPr>
              <a:spLocks noChangeShapeType="1"/>
            </p:cNvSpPr>
            <p:nvPr/>
          </p:nvSpPr>
          <p:spPr bwMode="auto">
            <a:xfrm flipV="1">
              <a:off x="3237" y="2602"/>
              <a:ext cx="404" cy="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1398" tIns="45700" rIns="91398" bIns="45700" anchor="ctr" anchorCtr="1"/>
            <a:lstStyle/>
            <a:p>
              <a:endParaRPr lang="zh-TW" altLang="en-US"/>
            </a:p>
          </p:txBody>
        </p:sp>
        <p:sp>
          <p:nvSpPr>
            <p:cNvPr id="24599" name="Text Box 20"/>
            <p:cNvSpPr txBox="1">
              <a:spLocks noChangeArrowheads="1"/>
            </p:cNvSpPr>
            <p:nvPr/>
          </p:nvSpPr>
          <p:spPr bwMode="auto">
            <a:xfrm>
              <a:off x="308" y="2098"/>
              <a:ext cx="551" cy="4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398" tIns="45700" rIns="91398" bIns="45700" anchor="ctr" anchorCtr="1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/>
              <a:r>
                <a:rPr kumimoji="0" lang="en-US" altLang="zh-TW" b="1">
                  <a:solidFill>
                    <a:schemeClr val="accent2"/>
                  </a:solidFill>
                  <a:latin typeface="Times New Roman" pitchFamily="18" charset="0"/>
                </a:rPr>
                <a:t>Input Text</a:t>
              </a:r>
            </a:p>
          </p:txBody>
        </p:sp>
        <p:sp>
          <p:nvSpPr>
            <p:cNvPr id="24600" name="Text Box 21"/>
            <p:cNvSpPr txBox="1">
              <a:spLocks noChangeArrowheads="1"/>
            </p:cNvSpPr>
            <p:nvPr/>
          </p:nvSpPr>
          <p:spPr bwMode="auto">
            <a:xfrm>
              <a:off x="4817" y="1959"/>
              <a:ext cx="656" cy="5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398" tIns="45700" rIns="91398" bIns="45700" anchor="ctr" anchorCtr="1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/>
              <a:r>
                <a:rPr kumimoji="0" lang="en-US" altLang="zh-TW" b="1">
                  <a:solidFill>
                    <a:schemeClr val="accent2"/>
                  </a:solidFill>
                  <a:latin typeface="Times New Roman" pitchFamily="18" charset="0"/>
                </a:rPr>
                <a:t>Output Speech Signal</a:t>
              </a:r>
            </a:p>
          </p:txBody>
        </p:sp>
        <p:sp>
          <p:nvSpPr>
            <p:cNvPr id="24601" name="Line 22"/>
            <p:cNvSpPr>
              <a:spLocks noChangeShapeType="1"/>
            </p:cNvSpPr>
            <p:nvPr/>
          </p:nvSpPr>
          <p:spPr bwMode="auto">
            <a:xfrm flipV="1">
              <a:off x="4721" y="2614"/>
              <a:ext cx="799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1398" tIns="45700" rIns="91398" bIns="45700" anchor="ctr" anchorCtr="1"/>
            <a:lstStyle/>
            <a:p>
              <a:endParaRPr lang="zh-TW" altLang="en-US"/>
            </a:p>
          </p:txBody>
        </p:sp>
      </p:grpSp>
      <p:sp>
        <p:nvSpPr>
          <p:cNvPr id="24581" name="Text Box 23"/>
          <p:cNvSpPr txBox="1">
            <a:spLocks noChangeArrowheads="1"/>
          </p:cNvSpPr>
          <p:nvPr/>
        </p:nvSpPr>
        <p:spPr bwMode="auto">
          <a:xfrm>
            <a:off x="228600" y="106680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4" tIns="45718" rIns="91434" bIns="45718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zh-TW" altLang="zh-TW" sz="2400">
              <a:latin typeface="Times New Roman" pitchFamily="18" charset="0"/>
            </a:endParaRPr>
          </a:p>
        </p:txBody>
      </p:sp>
      <p:sp>
        <p:nvSpPr>
          <p:cNvPr id="24582" name="Text Box 24"/>
          <p:cNvSpPr txBox="1">
            <a:spLocks noChangeArrowheads="1"/>
          </p:cNvSpPr>
          <p:nvPr/>
        </p:nvSpPr>
        <p:spPr bwMode="auto">
          <a:xfrm>
            <a:off x="101600" y="1012825"/>
            <a:ext cx="8774113" cy="178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4" tIns="45718" rIns="91434" bIns="45718">
            <a:spAutoFit/>
          </a:bodyPr>
          <a:lstStyle>
            <a:lvl1pPr marL="187325" indent="-187325" eaLnBrk="0" hangingPunct="0">
              <a:tabLst>
                <a:tab pos="187325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tabLst>
                <a:tab pos="187325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tabLst>
                <a:tab pos="187325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tabLst>
                <a:tab pos="187325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tabLst>
                <a:tab pos="187325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buSzPct val="120000"/>
              <a:buFontTx/>
              <a:buChar char="•"/>
            </a:pPr>
            <a:r>
              <a:rPr lang="en-US" altLang="zh-TW" sz="2200" b="1">
                <a:latin typeface="Times New Roman" pitchFamily="18" charset="0"/>
              </a:rPr>
              <a:t>Transforming any input text into corresponding speech signals </a:t>
            </a:r>
          </a:p>
          <a:p>
            <a:pPr eaLnBrk="1" hangingPunct="1">
              <a:buSzPct val="120000"/>
              <a:buFontTx/>
              <a:buChar char="•"/>
            </a:pPr>
            <a:r>
              <a:rPr lang="en-US" altLang="zh-TW" sz="2200" b="1">
                <a:latin typeface="Times New Roman" pitchFamily="18" charset="0"/>
              </a:rPr>
              <a:t>E-mail/Web page reading </a:t>
            </a:r>
          </a:p>
          <a:p>
            <a:pPr eaLnBrk="1" hangingPunct="1">
              <a:buSzPct val="120000"/>
              <a:buFontTx/>
              <a:buChar char="•"/>
            </a:pPr>
            <a:r>
              <a:rPr lang="en-US" altLang="zh-TW" sz="2200" b="1">
                <a:latin typeface="Times New Roman" pitchFamily="18" charset="0"/>
              </a:rPr>
              <a:t>Prosodic modeling </a:t>
            </a:r>
          </a:p>
          <a:p>
            <a:pPr eaLnBrk="1" hangingPunct="1">
              <a:buSzPct val="120000"/>
              <a:buFontTx/>
              <a:buChar char="•"/>
            </a:pPr>
            <a:r>
              <a:rPr lang="en-US" altLang="zh-TW" sz="2200" b="1">
                <a:latin typeface="Times New Roman" pitchFamily="18" charset="0"/>
              </a:rPr>
              <a:t>Basic voice units/rule-based, non-uniform units/corpus-based, model-based</a:t>
            </a:r>
          </a:p>
        </p:txBody>
      </p:sp>
      <p:sp>
        <p:nvSpPr>
          <p:cNvPr id="24583" name="Line 25"/>
          <p:cNvSpPr>
            <a:spLocks noChangeShapeType="1"/>
          </p:cNvSpPr>
          <p:nvPr/>
        </p:nvSpPr>
        <p:spPr bwMode="auto">
          <a:xfrm>
            <a:off x="0" y="765175"/>
            <a:ext cx="9144000" cy="0"/>
          </a:xfrm>
          <a:prstGeom prst="line">
            <a:avLst/>
          </a:prstGeom>
          <a:noFill/>
          <a:ln w="57150" cmpd="thinThick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63894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79375" y="152400"/>
            <a:ext cx="793908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7" tIns="45713" rIns="91427" bIns="45713"/>
          <a:lstStyle/>
          <a:p>
            <a:r>
              <a:rPr lang="en-US" altLang="zh-TW" sz="3300" b="1" dirty="0">
                <a:latin typeface="Times New Roman" pitchFamily="18" charset="0"/>
              </a:rPr>
              <a:t>Speech Understanding</a:t>
            </a:r>
          </a:p>
        </p:txBody>
      </p:sp>
      <p:grpSp>
        <p:nvGrpSpPr>
          <p:cNvPr id="25603" name="Group 112"/>
          <p:cNvGrpSpPr>
            <a:grpSpLocks/>
          </p:cNvGrpSpPr>
          <p:nvPr/>
        </p:nvGrpSpPr>
        <p:grpSpPr bwMode="auto">
          <a:xfrm>
            <a:off x="0" y="1041400"/>
            <a:ext cx="9144000" cy="5737225"/>
            <a:chOff x="0" y="656"/>
            <a:chExt cx="5760" cy="3614"/>
          </a:xfrm>
        </p:grpSpPr>
        <p:sp>
          <p:nvSpPr>
            <p:cNvPr id="25605" name="Text Box 69"/>
            <p:cNvSpPr txBox="1">
              <a:spLocks noChangeArrowheads="1"/>
            </p:cNvSpPr>
            <p:nvPr/>
          </p:nvSpPr>
          <p:spPr bwMode="auto">
            <a:xfrm>
              <a:off x="48" y="656"/>
              <a:ext cx="5712" cy="6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354" tIns="45679" rIns="91354" bIns="45679">
              <a:spAutoFit/>
            </a:bodyPr>
            <a:lstStyle>
              <a:lvl1pPr marL="190500" indent="-1905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just" eaLnBrk="1" hangingPunct="1">
                <a:lnSpc>
                  <a:spcPct val="90000"/>
                </a:lnSpc>
                <a:buFontTx/>
                <a:buChar char="•"/>
              </a:pPr>
              <a:r>
                <a:rPr lang="en-US" altLang="zh-TW" sz="2400" b="1" dirty="0">
                  <a:latin typeface="Times New Roman" pitchFamily="18" charset="0"/>
                  <a:ea typeface="全真魏碑體" pitchFamily="49" charset="-120"/>
                </a:rPr>
                <a:t>Understanding Speaker’s Intention rather than Transcribing into Word Strings</a:t>
              </a:r>
            </a:p>
            <a:p>
              <a:pPr algn="just" eaLnBrk="1" hangingPunct="1">
                <a:lnSpc>
                  <a:spcPct val="90000"/>
                </a:lnSpc>
                <a:buFontTx/>
                <a:buChar char="•"/>
              </a:pPr>
              <a:r>
                <a:rPr lang="en-US" altLang="zh-TW" sz="2400" b="1" dirty="0">
                  <a:latin typeface="Times New Roman" pitchFamily="18" charset="0"/>
                  <a:ea typeface="全真魏碑體" pitchFamily="49" charset="-120"/>
                </a:rPr>
                <a:t>Limited Domains/Finite Tasks</a:t>
              </a:r>
            </a:p>
          </p:txBody>
        </p:sp>
        <p:grpSp>
          <p:nvGrpSpPr>
            <p:cNvPr id="25606" name="Group 78"/>
            <p:cNvGrpSpPr>
              <a:grpSpLocks/>
            </p:cNvGrpSpPr>
            <p:nvPr/>
          </p:nvGrpSpPr>
          <p:grpSpPr bwMode="auto">
            <a:xfrm>
              <a:off x="6" y="1570"/>
              <a:ext cx="4976" cy="1605"/>
              <a:chOff x="6" y="1681"/>
              <a:chExt cx="4976" cy="1605"/>
            </a:xfrm>
          </p:grpSpPr>
          <p:grpSp>
            <p:nvGrpSpPr>
              <p:cNvPr id="25628" name="Group 3"/>
              <p:cNvGrpSpPr>
                <a:grpSpLocks/>
              </p:cNvGrpSpPr>
              <p:nvPr/>
            </p:nvGrpSpPr>
            <p:grpSpPr bwMode="auto">
              <a:xfrm>
                <a:off x="1193" y="2800"/>
                <a:ext cx="940" cy="486"/>
                <a:chOff x="1392" y="2269"/>
                <a:chExt cx="1104" cy="611"/>
              </a:xfrm>
            </p:grpSpPr>
            <p:sp>
              <p:nvSpPr>
                <p:cNvPr id="25653" name="Line 4"/>
                <p:cNvSpPr>
                  <a:spLocks noChangeShapeType="1"/>
                </p:cNvSpPr>
                <p:nvPr/>
              </p:nvSpPr>
              <p:spPr bwMode="auto">
                <a:xfrm>
                  <a:off x="1392" y="2304"/>
                  <a:ext cx="110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1354" tIns="45679" rIns="91354" bIns="45679">
                  <a:spAutoFit/>
                </a:bodyPr>
                <a:lstStyle/>
                <a:p>
                  <a:endParaRPr lang="zh-TW" altLang="en-US"/>
                </a:p>
              </p:txBody>
            </p:sp>
            <p:sp>
              <p:nvSpPr>
                <p:cNvPr id="25654" name="Line 5"/>
                <p:cNvSpPr>
                  <a:spLocks noChangeShapeType="1"/>
                </p:cNvSpPr>
                <p:nvPr/>
              </p:nvSpPr>
              <p:spPr bwMode="auto">
                <a:xfrm>
                  <a:off x="1523" y="2304"/>
                  <a:ext cx="0" cy="57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1354" tIns="45679" rIns="91354" bIns="45679">
                  <a:spAutoFit/>
                </a:bodyPr>
                <a:lstStyle/>
                <a:p>
                  <a:endParaRPr lang="zh-TW" altLang="en-US"/>
                </a:p>
              </p:txBody>
            </p:sp>
            <p:sp>
              <p:nvSpPr>
                <p:cNvPr id="25655" name="Line 6"/>
                <p:cNvSpPr>
                  <a:spLocks noChangeShapeType="1"/>
                </p:cNvSpPr>
                <p:nvPr/>
              </p:nvSpPr>
              <p:spPr bwMode="auto">
                <a:xfrm>
                  <a:off x="1632" y="2304"/>
                  <a:ext cx="0" cy="5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1354" tIns="45679" rIns="91354" bIns="45679">
                  <a:spAutoFit/>
                </a:bodyPr>
                <a:lstStyle/>
                <a:p>
                  <a:endParaRPr lang="zh-TW" altLang="en-US"/>
                </a:p>
              </p:txBody>
            </p:sp>
            <p:sp>
              <p:nvSpPr>
                <p:cNvPr id="25656" name="Line 7"/>
                <p:cNvSpPr>
                  <a:spLocks noChangeShapeType="1"/>
                </p:cNvSpPr>
                <p:nvPr/>
              </p:nvSpPr>
              <p:spPr bwMode="auto">
                <a:xfrm>
                  <a:off x="1776" y="2304"/>
                  <a:ext cx="0" cy="5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1354" tIns="45679" rIns="91354" bIns="45679">
                  <a:spAutoFit/>
                </a:bodyPr>
                <a:lstStyle/>
                <a:p>
                  <a:endParaRPr lang="zh-TW" altLang="en-US"/>
                </a:p>
              </p:txBody>
            </p:sp>
            <p:sp>
              <p:nvSpPr>
                <p:cNvPr id="25657" name="Line 8"/>
                <p:cNvSpPr>
                  <a:spLocks noChangeShapeType="1"/>
                </p:cNvSpPr>
                <p:nvPr/>
              </p:nvSpPr>
              <p:spPr bwMode="auto">
                <a:xfrm>
                  <a:off x="1955" y="2304"/>
                  <a:ext cx="0" cy="5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1354" tIns="45679" rIns="91354" bIns="45679">
                  <a:spAutoFit/>
                </a:bodyPr>
                <a:lstStyle/>
                <a:p>
                  <a:endParaRPr lang="zh-TW" altLang="en-US"/>
                </a:p>
              </p:txBody>
            </p:sp>
            <p:sp>
              <p:nvSpPr>
                <p:cNvPr id="25658" name="Line 9"/>
                <p:cNvSpPr>
                  <a:spLocks noChangeShapeType="1"/>
                </p:cNvSpPr>
                <p:nvPr/>
              </p:nvSpPr>
              <p:spPr bwMode="auto">
                <a:xfrm>
                  <a:off x="2031" y="2304"/>
                  <a:ext cx="0" cy="5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1354" tIns="45679" rIns="91354" bIns="45679">
                  <a:spAutoFit/>
                </a:bodyPr>
                <a:lstStyle/>
                <a:p>
                  <a:endParaRPr lang="zh-TW" altLang="en-US"/>
                </a:p>
              </p:txBody>
            </p:sp>
            <p:sp>
              <p:nvSpPr>
                <p:cNvPr id="25659" name="Line 10"/>
                <p:cNvSpPr>
                  <a:spLocks noChangeShapeType="1"/>
                </p:cNvSpPr>
                <p:nvPr/>
              </p:nvSpPr>
              <p:spPr bwMode="auto">
                <a:xfrm flipH="1">
                  <a:off x="2160" y="2304"/>
                  <a:ext cx="2" cy="5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1354" tIns="45679" rIns="91354" bIns="45679">
                  <a:spAutoFit/>
                </a:bodyPr>
                <a:lstStyle/>
                <a:p>
                  <a:endParaRPr lang="zh-TW" altLang="en-US"/>
                </a:p>
              </p:txBody>
            </p:sp>
            <p:sp>
              <p:nvSpPr>
                <p:cNvPr id="25660" name="Line 11"/>
                <p:cNvSpPr>
                  <a:spLocks noChangeShapeType="1"/>
                </p:cNvSpPr>
                <p:nvPr/>
              </p:nvSpPr>
              <p:spPr bwMode="auto">
                <a:xfrm>
                  <a:off x="2256" y="2304"/>
                  <a:ext cx="0" cy="5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1354" tIns="45679" rIns="91354" bIns="45679">
                  <a:spAutoFit/>
                </a:bodyPr>
                <a:lstStyle/>
                <a:p>
                  <a:endParaRPr lang="zh-TW" altLang="en-US"/>
                </a:p>
              </p:txBody>
            </p:sp>
            <p:sp>
              <p:nvSpPr>
                <p:cNvPr id="25661" name="Line 12"/>
                <p:cNvSpPr>
                  <a:spLocks noChangeShapeType="1"/>
                </p:cNvSpPr>
                <p:nvPr/>
              </p:nvSpPr>
              <p:spPr bwMode="auto">
                <a:xfrm>
                  <a:off x="2400" y="2304"/>
                  <a:ext cx="0" cy="5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1354" tIns="45679" rIns="91354" bIns="45679">
                  <a:spAutoFit/>
                </a:bodyPr>
                <a:lstStyle/>
                <a:p>
                  <a:endParaRPr lang="zh-TW" altLang="en-US"/>
                </a:p>
              </p:txBody>
            </p:sp>
            <p:sp>
              <p:nvSpPr>
                <p:cNvPr id="25662" name="Oval 13"/>
                <p:cNvSpPr>
                  <a:spLocks noChangeArrowheads="1"/>
                </p:cNvSpPr>
                <p:nvPr/>
              </p:nvSpPr>
              <p:spPr bwMode="auto">
                <a:xfrm>
                  <a:off x="1604" y="2271"/>
                  <a:ext cx="63" cy="62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1354" tIns="45679" rIns="91354" bIns="45679">
                  <a:spAutoFit/>
                </a:bodyPr>
                <a:lstStyle/>
                <a:p>
                  <a:endParaRPr lang="zh-TW" altLang="en-US"/>
                </a:p>
              </p:txBody>
            </p:sp>
            <p:sp>
              <p:nvSpPr>
                <p:cNvPr id="25663" name="Oval 14"/>
                <p:cNvSpPr>
                  <a:spLocks noChangeArrowheads="1"/>
                </p:cNvSpPr>
                <p:nvPr/>
              </p:nvSpPr>
              <p:spPr bwMode="auto">
                <a:xfrm>
                  <a:off x="1740" y="2275"/>
                  <a:ext cx="63" cy="62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1354" tIns="45679" rIns="91354" bIns="45679">
                  <a:spAutoFit/>
                </a:bodyPr>
                <a:lstStyle/>
                <a:p>
                  <a:endParaRPr lang="zh-TW" altLang="en-US"/>
                </a:p>
              </p:txBody>
            </p:sp>
            <p:sp>
              <p:nvSpPr>
                <p:cNvPr id="25664" name="Oval 15"/>
                <p:cNvSpPr>
                  <a:spLocks noChangeArrowheads="1"/>
                </p:cNvSpPr>
                <p:nvPr/>
              </p:nvSpPr>
              <p:spPr bwMode="auto">
                <a:xfrm>
                  <a:off x="1920" y="2274"/>
                  <a:ext cx="63" cy="62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1354" tIns="45679" rIns="91354" bIns="45679">
                  <a:spAutoFit/>
                </a:bodyPr>
                <a:lstStyle/>
                <a:p>
                  <a:endParaRPr lang="zh-TW" altLang="en-US"/>
                </a:p>
              </p:txBody>
            </p:sp>
            <p:sp>
              <p:nvSpPr>
                <p:cNvPr id="25665" name="Oval 16"/>
                <p:cNvSpPr>
                  <a:spLocks noChangeArrowheads="1"/>
                </p:cNvSpPr>
                <p:nvPr/>
              </p:nvSpPr>
              <p:spPr bwMode="auto">
                <a:xfrm>
                  <a:off x="2132" y="2273"/>
                  <a:ext cx="63" cy="62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1354" tIns="45679" rIns="91354" bIns="45679">
                  <a:spAutoFit/>
                </a:bodyPr>
                <a:lstStyle/>
                <a:p>
                  <a:endParaRPr lang="zh-TW" altLang="en-US"/>
                </a:p>
              </p:txBody>
            </p:sp>
            <p:sp>
              <p:nvSpPr>
                <p:cNvPr id="25666" name="Oval 17"/>
                <p:cNvSpPr>
                  <a:spLocks noChangeArrowheads="1"/>
                </p:cNvSpPr>
                <p:nvPr/>
              </p:nvSpPr>
              <p:spPr bwMode="auto">
                <a:xfrm>
                  <a:off x="2364" y="2272"/>
                  <a:ext cx="63" cy="62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1354" tIns="45679" rIns="91354" bIns="45679">
                  <a:spAutoFit/>
                </a:bodyPr>
                <a:lstStyle/>
                <a:p>
                  <a:endParaRPr lang="zh-TW" altLang="en-US"/>
                </a:p>
              </p:txBody>
            </p:sp>
            <p:sp>
              <p:nvSpPr>
                <p:cNvPr id="25667" name="Oval 18"/>
                <p:cNvSpPr>
                  <a:spLocks noChangeArrowheads="1"/>
                </p:cNvSpPr>
                <p:nvPr/>
              </p:nvSpPr>
              <p:spPr bwMode="auto">
                <a:xfrm>
                  <a:off x="2226" y="2271"/>
                  <a:ext cx="63" cy="62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1354" tIns="45679" rIns="91354" bIns="45679">
                  <a:spAutoFit/>
                </a:bodyPr>
                <a:lstStyle/>
                <a:p>
                  <a:endParaRPr lang="zh-TW" altLang="en-US"/>
                </a:p>
              </p:txBody>
            </p:sp>
            <p:sp>
              <p:nvSpPr>
                <p:cNvPr id="25668" name="Oval 19"/>
                <p:cNvSpPr>
                  <a:spLocks noChangeArrowheads="1"/>
                </p:cNvSpPr>
                <p:nvPr/>
              </p:nvSpPr>
              <p:spPr bwMode="auto">
                <a:xfrm>
                  <a:off x="2001" y="2270"/>
                  <a:ext cx="63" cy="62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1354" tIns="45679" rIns="91354" bIns="45679">
                  <a:spAutoFit/>
                </a:bodyPr>
                <a:lstStyle/>
                <a:p>
                  <a:endParaRPr lang="zh-TW" altLang="en-US"/>
                </a:p>
              </p:txBody>
            </p:sp>
            <p:sp>
              <p:nvSpPr>
                <p:cNvPr id="25669" name="Oval 20"/>
                <p:cNvSpPr>
                  <a:spLocks noChangeArrowheads="1"/>
                </p:cNvSpPr>
                <p:nvPr/>
              </p:nvSpPr>
              <p:spPr bwMode="auto">
                <a:xfrm>
                  <a:off x="1488" y="2269"/>
                  <a:ext cx="63" cy="62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1354" tIns="45679" rIns="91354" bIns="45679">
                  <a:spAutoFit/>
                </a:bodyPr>
                <a:lstStyle/>
                <a:p>
                  <a:endParaRPr lang="zh-TW" altLang="en-US"/>
                </a:p>
              </p:txBody>
            </p:sp>
            <p:sp>
              <p:nvSpPr>
                <p:cNvPr id="25670" name="Line 21"/>
                <p:cNvSpPr>
                  <a:spLocks noChangeShapeType="1"/>
                </p:cNvSpPr>
                <p:nvPr/>
              </p:nvSpPr>
              <p:spPr bwMode="auto">
                <a:xfrm>
                  <a:off x="1518" y="2395"/>
                  <a:ext cx="25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1354" tIns="45679" rIns="91354" bIns="45679">
                  <a:spAutoFit/>
                </a:bodyPr>
                <a:lstStyle/>
                <a:p>
                  <a:endParaRPr lang="zh-TW" altLang="en-US"/>
                </a:p>
              </p:txBody>
            </p:sp>
            <p:sp>
              <p:nvSpPr>
                <p:cNvPr id="25671" name="Line 22"/>
                <p:cNvSpPr>
                  <a:spLocks noChangeShapeType="1"/>
                </p:cNvSpPr>
                <p:nvPr/>
              </p:nvSpPr>
              <p:spPr bwMode="auto">
                <a:xfrm>
                  <a:off x="1637" y="2443"/>
                  <a:ext cx="320" cy="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1354" tIns="45679" rIns="91354" bIns="45679">
                  <a:spAutoFit/>
                </a:bodyPr>
                <a:lstStyle/>
                <a:p>
                  <a:endParaRPr lang="zh-TW" altLang="en-US"/>
                </a:p>
              </p:txBody>
            </p:sp>
            <p:sp>
              <p:nvSpPr>
                <p:cNvPr id="25672" name="Line 23"/>
                <p:cNvSpPr>
                  <a:spLocks noChangeShapeType="1"/>
                </p:cNvSpPr>
                <p:nvPr/>
              </p:nvSpPr>
              <p:spPr bwMode="auto">
                <a:xfrm flipV="1">
                  <a:off x="1632" y="2496"/>
                  <a:ext cx="39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1354" tIns="45679" rIns="91354" bIns="45679">
                  <a:spAutoFit/>
                </a:bodyPr>
                <a:lstStyle/>
                <a:p>
                  <a:endParaRPr lang="zh-TW" altLang="en-US"/>
                </a:p>
              </p:txBody>
            </p:sp>
            <p:sp>
              <p:nvSpPr>
                <p:cNvPr id="25673" name="Line 24"/>
                <p:cNvSpPr>
                  <a:spLocks noChangeShapeType="1"/>
                </p:cNvSpPr>
                <p:nvPr/>
              </p:nvSpPr>
              <p:spPr bwMode="auto">
                <a:xfrm flipV="1">
                  <a:off x="1632" y="2544"/>
                  <a:ext cx="52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1354" tIns="45679" rIns="91354" bIns="45679">
                  <a:spAutoFit/>
                </a:bodyPr>
                <a:lstStyle/>
                <a:p>
                  <a:endParaRPr lang="zh-TW" altLang="en-US"/>
                </a:p>
              </p:txBody>
            </p:sp>
            <p:sp>
              <p:nvSpPr>
                <p:cNvPr id="25674" name="Line 25"/>
                <p:cNvSpPr>
                  <a:spLocks noChangeShapeType="1"/>
                </p:cNvSpPr>
                <p:nvPr/>
              </p:nvSpPr>
              <p:spPr bwMode="auto">
                <a:xfrm flipV="1">
                  <a:off x="1776" y="2592"/>
                  <a:ext cx="38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1354" tIns="45679" rIns="91354" bIns="45679">
                  <a:spAutoFit/>
                </a:bodyPr>
                <a:lstStyle/>
                <a:p>
                  <a:endParaRPr lang="zh-TW" altLang="en-US"/>
                </a:p>
              </p:txBody>
            </p:sp>
            <p:sp>
              <p:nvSpPr>
                <p:cNvPr id="25675" name="Line 26"/>
                <p:cNvSpPr>
                  <a:spLocks noChangeShapeType="1"/>
                </p:cNvSpPr>
                <p:nvPr/>
              </p:nvSpPr>
              <p:spPr bwMode="auto">
                <a:xfrm>
                  <a:off x="1953" y="2640"/>
                  <a:ext cx="207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1354" tIns="45679" rIns="91354" bIns="45679">
                  <a:spAutoFit/>
                </a:bodyPr>
                <a:lstStyle/>
                <a:p>
                  <a:endParaRPr lang="zh-TW" altLang="en-US"/>
                </a:p>
              </p:txBody>
            </p:sp>
            <p:sp>
              <p:nvSpPr>
                <p:cNvPr id="25676" name="Line 27"/>
                <p:cNvSpPr>
                  <a:spLocks noChangeShapeType="1"/>
                </p:cNvSpPr>
                <p:nvPr/>
              </p:nvSpPr>
              <p:spPr bwMode="auto">
                <a:xfrm>
                  <a:off x="1953" y="2688"/>
                  <a:ext cx="303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1354" tIns="45679" rIns="91354" bIns="45679">
                  <a:spAutoFit/>
                </a:bodyPr>
                <a:lstStyle/>
                <a:p>
                  <a:endParaRPr lang="zh-TW" altLang="en-US"/>
                </a:p>
              </p:txBody>
            </p:sp>
            <p:sp>
              <p:nvSpPr>
                <p:cNvPr id="25677" name="Line 28"/>
                <p:cNvSpPr>
                  <a:spLocks noChangeShapeType="1"/>
                </p:cNvSpPr>
                <p:nvPr/>
              </p:nvSpPr>
              <p:spPr bwMode="auto">
                <a:xfrm>
                  <a:off x="2160" y="2736"/>
                  <a:ext cx="24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1354" tIns="45679" rIns="91354" bIns="45679">
                  <a:spAutoFit/>
                </a:bodyPr>
                <a:lstStyle/>
                <a:p>
                  <a:endParaRPr lang="zh-TW" altLang="en-US"/>
                </a:p>
              </p:txBody>
            </p:sp>
          </p:grpSp>
          <p:sp>
            <p:nvSpPr>
              <p:cNvPr id="25629" name="Line 29"/>
              <p:cNvSpPr>
                <a:spLocks noChangeShapeType="1"/>
              </p:cNvSpPr>
              <p:nvPr/>
            </p:nvSpPr>
            <p:spPr bwMode="auto">
              <a:xfrm>
                <a:off x="48" y="2522"/>
                <a:ext cx="491" cy="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354" tIns="45679" rIns="91354" bIns="45679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25630" name="AutoShape 30"/>
              <p:cNvSpPr>
                <a:spLocks noChangeArrowheads="1"/>
              </p:cNvSpPr>
              <p:nvPr/>
            </p:nvSpPr>
            <p:spPr bwMode="auto">
              <a:xfrm>
                <a:off x="702" y="1681"/>
                <a:ext cx="572" cy="497"/>
              </a:xfrm>
              <a:prstGeom prst="flowChartMagneticDisk">
                <a:avLst/>
              </a:prstGeom>
              <a:solidFill>
                <a:srgbClr val="E7F1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354" tIns="45679" rIns="91354" bIns="45679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25631" name="Text Box 31"/>
              <p:cNvSpPr txBox="1">
                <a:spLocks noChangeArrowheads="1"/>
              </p:cNvSpPr>
              <p:nvPr/>
            </p:nvSpPr>
            <p:spPr bwMode="auto">
              <a:xfrm>
                <a:off x="702" y="1834"/>
                <a:ext cx="540" cy="3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66CCFF">
                        <a:alpha val="50195"/>
                      </a:srgbClr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354" tIns="45679" rIns="91354" bIns="45679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9pPr>
              </a:lstStyle>
              <a:p>
                <a:pPr algn="ctr" eaLnBrk="1" hangingPunct="1"/>
                <a:r>
                  <a:rPr lang="en-US" altLang="zh-TW" sz="1400" b="1">
                    <a:latin typeface="Times New Roman" pitchFamily="18" charset="0"/>
                    <a:ea typeface="全真魏碑體" pitchFamily="49" charset="-120"/>
                  </a:rPr>
                  <a:t>acoustic models</a:t>
                </a:r>
              </a:p>
            </p:txBody>
          </p:sp>
          <p:sp>
            <p:nvSpPr>
              <p:cNvPr id="25632" name="AutoShape 32"/>
              <p:cNvSpPr>
                <a:spLocks noChangeArrowheads="1"/>
              </p:cNvSpPr>
              <p:nvPr/>
            </p:nvSpPr>
            <p:spPr bwMode="auto">
              <a:xfrm>
                <a:off x="2010" y="1681"/>
                <a:ext cx="572" cy="497"/>
              </a:xfrm>
              <a:prstGeom prst="flowChartMagneticDisk">
                <a:avLst/>
              </a:prstGeom>
              <a:solidFill>
                <a:srgbClr val="E7F1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354" tIns="45679" rIns="91354" bIns="45679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25633" name="Text Box 33"/>
              <p:cNvSpPr txBox="1">
                <a:spLocks noChangeArrowheads="1"/>
              </p:cNvSpPr>
              <p:nvPr/>
            </p:nvSpPr>
            <p:spPr bwMode="auto">
              <a:xfrm>
                <a:off x="2010" y="1834"/>
                <a:ext cx="540" cy="3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66CCFF">
                        <a:alpha val="50195"/>
                      </a:srgbClr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354" tIns="45679" rIns="91354" bIns="45679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9pPr>
              </a:lstStyle>
              <a:p>
                <a:pPr algn="ctr" eaLnBrk="1" hangingPunct="1"/>
                <a:r>
                  <a:rPr lang="en-US" altLang="zh-TW" sz="1400" b="1">
                    <a:latin typeface="Times New Roman" pitchFamily="18" charset="0"/>
                    <a:ea typeface="全真魏碑體" pitchFamily="49" charset="-120"/>
                  </a:rPr>
                  <a:t>phrase lexicon</a:t>
                </a:r>
              </a:p>
            </p:txBody>
          </p:sp>
          <p:sp>
            <p:nvSpPr>
              <p:cNvPr id="25634" name="Text Box 34"/>
              <p:cNvSpPr txBox="1">
                <a:spLocks noChangeArrowheads="1"/>
              </p:cNvSpPr>
              <p:nvPr/>
            </p:nvSpPr>
            <p:spPr bwMode="auto">
              <a:xfrm>
                <a:off x="539" y="2339"/>
                <a:ext cx="735" cy="332"/>
              </a:xfrm>
              <a:prstGeom prst="rect">
                <a:avLst/>
              </a:prstGeom>
              <a:gradFill rotWithShape="0">
                <a:gsLst>
                  <a:gs pos="0">
                    <a:srgbClr val="AEDEFC"/>
                  </a:gs>
                  <a:gs pos="50000">
                    <a:srgbClr val="F1F9FE"/>
                  </a:gs>
                  <a:gs pos="100000">
                    <a:srgbClr val="AEDEFC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bg2"/>
                </a:outerShdw>
              </a:effectLst>
            </p:spPr>
            <p:txBody>
              <a:bodyPr lIns="91354" tIns="45679" rIns="91354" bIns="45679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TW" sz="1400" b="1">
                    <a:latin typeface="Times New Roman" pitchFamily="18" charset="0"/>
                    <a:ea typeface="全真魏碑體" pitchFamily="49" charset="-120"/>
                  </a:rPr>
                  <a:t>Syllable Recognition</a:t>
                </a:r>
              </a:p>
            </p:txBody>
          </p:sp>
          <p:sp>
            <p:nvSpPr>
              <p:cNvPr id="25635" name="Text Box 35"/>
              <p:cNvSpPr txBox="1">
                <a:spLocks noChangeArrowheads="1"/>
              </p:cNvSpPr>
              <p:nvPr/>
            </p:nvSpPr>
            <p:spPr bwMode="auto">
              <a:xfrm>
                <a:off x="2108" y="2347"/>
                <a:ext cx="720" cy="332"/>
              </a:xfrm>
              <a:prstGeom prst="rect">
                <a:avLst/>
              </a:prstGeom>
              <a:gradFill rotWithShape="0">
                <a:gsLst>
                  <a:gs pos="0">
                    <a:srgbClr val="AEDEFC"/>
                  </a:gs>
                  <a:gs pos="50000">
                    <a:srgbClr val="F1F9FE"/>
                  </a:gs>
                  <a:gs pos="100000">
                    <a:srgbClr val="AEDEFC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77" dir="2700316" algn="ctr" rotWithShape="0">
                  <a:schemeClr val="bg2"/>
                </a:outerShdw>
              </a:effectLst>
            </p:spPr>
            <p:txBody>
              <a:bodyPr lIns="91354" tIns="45679" rIns="91354" bIns="45679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TW" sz="1400" b="1">
                    <a:latin typeface="Times New Roman" pitchFamily="18" charset="0"/>
                    <a:ea typeface="全真魏碑體" pitchFamily="49" charset="-120"/>
                  </a:rPr>
                  <a:t>Key Phrase Matching</a:t>
                </a:r>
              </a:p>
            </p:txBody>
          </p:sp>
          <p:sp>
            <p:nvSpPr>
              <p:cNvPr id="25636" name="Text Box 36"/>
              <p:cNvSpPr txBox="1">
                <a:spLocks noChangeArrowheads="1"/>
              </p:cNvSpPr>
              <p:nvPr/>
            </p:nvSpPr>
            <p:spPr bwMode="auto">
              <a:xfrm>
                <a:off x="6" y="2216"/>
                <a:ext cx="541" cy="3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354" tIns="45679" rIns="91354" bIns="45679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9pPr>
              </a:lstStyle>
              <a:p>
                <a:pPr algn="ctr" eaLnBrk="1" hangingPunct="1"/>
                <a:r>
                  <a:rPr lang="en-US" altLang="zh-TW" sz="1300" b="1">
                    <a:latin typeface="Times New Roman" pitchFamily="18" charset="0"/>
                    <a:ea typeface="全真魏碑體" pitchFamily="49" charset="-120"/>
                  </a:rPr>
                  <a:t>input utterance</a:t>
                </a:r>
              </a:p>
            </p:txBody>
          </p:sp>
          <p:sp>
            <p:nvSpPr>
              <p:cNvPr id="25637" name="Line 37"/>
              <p:cNvSpPr>
                <a:spLocks noChangeShapeType="1"/>
              </p:cNvSpPr>
              <p:nvPr/>
            </p:nvSpPr>
            <p:spPr bwMode="auto">
              <a:xfrm>
                <a:off x="1274" y="2522"/>
                <a:ext cx="818" cy="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354" tIns="45679" rIns="91354" bIns="45679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25638" name="Text Box 38"/>
              <p:cNvSpPr txBox="1">
                <a:spLocks noChangeArrowheads="1"/>
              </p:cNvSpPr>
              <p:nvPr/>
            </p:nvSpPr>
            <p:spPr bwMode="auto">
              <a:xfrm>
                <a:off x="1302" y="2304"/>
                <a:ext cx="749" cy="1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354" tIns="45679" rIns="91354" bIns="45679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9pPr>
              </a:lstStyle>
              <a:p>
                <a:pPr algn="ctr" eaLnBrk="1" hangingPunct="1"/>
                <a:r>
                  <a:rPr lang="en-US" altLang="zh-TW" sz="1300" b="1">
                    <a:latin typeface="Times New Roman" pitchFamily="18" charset="0"/>
                    <a:ea typeface="全真魏碑體" pitchFamily="49" charset="-120"/>
                  </a:rPr>
                  <a:t>syllable lattice</a:t>
                </a:r>
              </a:p>
            </p:txBody>
          </p:sp>
          <p:sp>
            <p:nvSpPr>
              <p:cNvPr id="25639" name="Line 39"/>
              <p:cNvSpPr>
                <a:spLocks noChangeShapeType="1"/>
              </p:cNvSpPr>
              <p:nvPr/>
            </p:nvSpPr>
            <p:spPr bwMode="auto">
              <a:xfrm>
                <a:off x="2828" y="2522"/>
                <a:ext cx="695" cy="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354" tIns="45679" rIns="91354" bIns="45679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25640" name="Text Box 40"/>
              <p:cNvSpPr txBox="1">
                <a:spLocks noChangeArrowheads="1"/>
              </p:cNvSpPr>
              <p:nvPr/>
            </p:nvSpPr>
            <p:spPr bwMode="auto">
              <a:xfrm>
                <a:off x="2841" y="2297"/>
                <a:ext cx="70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354" tIns="45679" rIns="91354" bIns="45679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9pPr>
              </a:lstStyle>
              <a:p>
                <a:pPr algn="ctr" eaLnBrk="1" hangingPunct="1"/>
                <a:r>
                  <a:rPr lang="en-US" altLang="zh-TW" sz="1400">
                    <a:latin typeface="Times New Roman" pitchFamily="18" charset="0"/>
                    <a:ea typeface="全真魏碑體" pitchFamily="49" charset="-120"/>
                  </a:rPr>
                  <a:t>phrase graph</a:t>
                </a:r>
              </a:p>
            </p:txBody>
          </p:sp>
          <p:sp>
            <p:nvSpPr>
              <p:cNvPr id="25641" name="Text Box 41"/>
              <p:cNvSpPr txBox="1">
                <a:spLocks noChangeArrowheads="1"/>
              </p:cNvSpPr>
              <p:nvPr/>
            </p:nvSpPr>
            <p:spPr bwMode="auto">
              <a:xfrm>
                <a:off x="2798" y="2522"/>
                <a:ext cx="767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354" tIns="45679" rIns="91354" bIns="45679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9pPr>
              </a:lstStyle>
              <a:p>
                <a:pPr algn="ctr" eaLnBrk="1" hangingPunct="1"/>
                <a:r>
                  <a:rPr lang="en-US" altLang="zh-TW" sz="1400">
                    <a:latin typeface="Times New Roman" pitchFamily="18" charset="0"/>
                    <a:ea typeface="全真魏碑體" pitchFamily="49" charset="-120"/>
                  </a:rPr>
                  <a:t>concept graph</a:t>
                </a:r>
              </a:p>
            </p:txBody>
          </p:sp>
          <p:sp>
            <p:nvSpPr>
              <p:cNvPr id="25642" name="AutoShape 42"/>
              <p:cNvSpPr>
                <a:spLocks noChangeArrowheads="1"/>
              </p:cNvSpPr>
              <p:nvPr/>
            </p:nvSpPr>
            <p:spPr bwMode="auto">
              <a:xfrm>
                <a:off x="2787" y="1689"/>
                <a:ext cx="572" cy="489"/>
              </a:xfrm>
              <a:prstGeom prst="flowChartMagneticDisk">
                <a:avLst/>
              </a:prstGeom>
              <a:solidFill>
                <a:srgbClr val="E7F1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354" tIns="45679" rIns="91354" bIns="45679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25643" name="Text Box 43"/>
              <p:cNvSpPr txBox="1">
                <a:spLocks noChangeArrowheads="1"/>
              </p:cNvSpPr>
              <p:nvPr/>
            </p:nvSpPr>
            <p:spPr bwMode="auto">
              <a:xfrm>
                <a:off x="2787" y="1839"/>
                <a:ext cx="540" cy="3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66CCFF">
                        <a:alpha val="50195"/>
                      </a:srgbClr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354" tIns="45679" rIns="91354" bIns="45679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9pPr>
              </a:lstStyle>
              <a:p>
                <a:pPr algn="ctr" eaLnBrk="1" hangingPunct="1"/>
                <a:r>
                  <a:rPr lang="en-US" altLang="zh-TW" sz="1400" b="1">
                    <a:latin typeface="Times New Roman" pitchFamily="18" charset="0"/>
                    <a:ea typeface="全真魏碑體" pitchFamily="49" charset="-120"/>
                  </a:rPr>
                  <a:t>concept set</a:t>
                </a:r>
              </a:p>
            </p:txBody>
          </p:sp>
          <p:cxnSp>
            <p:nvCxnSpPr>
              <p:cNvPr id="25644" name="AutoShape 44"/>
              <p:cNvCxnSpPr>
                <a:cxnSpLocks noChangeShapeType="1"/>
                <a:stCxn id="25642" idx="3"/>
                <a:endCxn id="25635" idx="0"/>
              </p:cNvCxnSpPr>
              <p:nvPr/>
            </p:nvCxnSpPr>
            <p:spPr bwMode="auto">
              <a:xfrm rot="5400000">
                <a:off x="2686" y="1960"/>
                <a:ext cx="169" cy="605"/>
              </a:xfrm>
              <a:prstGeom prst="bentConnector3">
                <a:avLst>
                  <a:gd name="adj1" fmla="val 49704"/>
                </a:avLst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5645" name="Line 45"/>
              <p:cNvSpPr>
                <a:spLocks noChangeShapeType="1"/>
              </p:cNvSpPr>
              <p:nvPr/>
            </p:nvSpPr>
            <p:spPr bwMode="auto">
              <a:xfrm>
                <a:off x="2295" y="2185"/>
                <a:ext cx="0" cy="153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354" tIns="45679" rIns="91354" bIns="45679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25646" name="AutoShape 46"/>
              <p:cNvSpPr>
                <a:spLocks noChangeArrowheads="1"/>
              </p:cNvSpPr>
              <p:nvPr/>
            </p:nvSpPr>
            <p:spPr bwMode="auto">
              <a:xfrm>
                <a:off x="3515" y="1706"/>
                <a:ext cx="907" cy="498"/>
              </a:xfrm>
              <a:prstGeom prst="flowChartMagneticDisk">
                <a:avLst/>
              </a:prstGeom>
              <a:solidFill>
                <a:srgbClr val="E7F1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354" tIns="45679" rIns="91354" bIns="45679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25647" name="Text Box 47"/>
              <p:cNvSpPr txBox="1">
                <a:spLocks noChangeArrowheads="1"/>
              </p:cNvSpPr>
              <p:nvPr/>
            </p:nvSpPr>
            <p:spPr bwMode="auto">
              <a:xfrm>
                <a:off x="3545" y="1850"/>
                <a:ext cx="83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66CCFF">
                        <a:alpha val="50195"/>
                      </a:srgbClr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354" tIns="45679" rIns="91354" bIns="45679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9pPr>
              </a:lstStyle>
              <a:p>
                <a:pPr algn="ctr" eaLnBrk="1" hangingPunct="1"/>
                <a:r>
                  <a:rPr lang="en-US" altLang="zh-TW" sz="1200" b="1">
                    <a:latin typeface="Times New Roman" pitchFamily="18" charset="0"/>
                    <a:ea typeface="全真魏碑體" pitchFamily="49" charset="-120"/>
                  </a:rPr>
                  <a:t>phrase/concept language model</a:t>
                </a:r>
              </a:p>
            </p:txBody>
          </p:sp>
          <p:sp>
            <p:nvSpPr>
              <p:cNvPr id="25648" name="Line 48"/>
              <p:cNvSpPr>
                <a:spLocks noChangeShapeType="1"/>
              </p:cNvSpPr>
              <p:nvPr/>
            </p:nvSpPr>
            <p:spPr bwMode="auto">
              <a:xfrm>
                <a:off x="3931" y="2202"/>
                <a:ext cx="0" cy="153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354" tIns="45679" rIns="91354" bIns="45679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25649" name="Text Box 49"/>
              <p:cNvSpPr txBox="1">
                <a:spLocks noChangeArrowheads="1"/>
              </p:cNvSpPr>
              <p:nvPr/>
            </p:nvSpPr>
            <p:spPr bwMode="auto">
              <a:xfrm>
                <a:off x="3523" y="2358"/>
                <a:ext cx="695" cy="372"/>
              </a:xfrm>
              <a:prstGeom prst="rect">
                <a:avLst/>
              </a:prstGeom>
              <a:gradFill rotWithShape="0">
                <a:gsLst>
                  <a:gs pos="0">
                    <a:srgbClr val="AEDEFC"/>
                  </a:gs>
                  <a:gs pos="50000">
                    <a:srgbClr val="F1F9FE"/>
                  </a:gs>
                  <a:gs pos="100000">
                    <a:srgbClr val="AEDEFC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632" algn="ctr" rotWithShape="0">
                  <a:schemeClr val="bg2"/>
                </a:outerShdw>
              </a:effectLst>
            </p:spPr>
            <p:txBody>
              <a:bodyPr lIns="91354" tIns="45679" rIns="91354" bIns="45679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TW" sz="1600" b="1">
                    <a:latin typeface="Times New Roman" pitchFamily="18" charset="0"/>
                    <a:ea typeface="全真魏碑體" pitchFamily="49" charset="-120"/>
                  </a:rPr>
                  <a:t>Semantic Decoding</a:t>
                </a:r>
              </a:p>
            </p:txBody>
          </p:sp>
          <p:sp>
            <p:nvSpPr>
              <p:cNvPr id="25650" name="Line 50"/>
              <p:cNvSpPr>
                <a:spLocks noChangeShapeType="1"/>
              </p:cNvSpPr>
              <p:nvPr/>
            </p:nvSpPr>
            <p:spPr bwMode="auto">
              <a:xfrm>
                <a:off x="988" y="2178"/>
                <a:ext cx="0" cy="153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354" tIns="45679" rIns="91354" bIns="45679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25651" name="Line 51"/>
              <p:cNvSpPr>
                <a:spLocks noChangeShapeType="1"/>
              </p:cNvSpPr>
              <p:nvPr/>
            </p:nvSpPr>
            <p:spPr bwMode="auto">
              <a:xfrm>
                <a:off x="4218" y="2522"/>
                <a:ext cx="694" cy="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354" tIns="45679" rIns="91354" bIns="45679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25652" name="Text Box 52"/>
              <p:cNvSpPr txBox="1">
                <a:spLocks noChangeArrowheads="1"/>
              </p:cNvSpPr>
              <p:nvPr/>
            </p:nvSpPr>
            <p:spPr bwMode="auto">
              <a:xfrm>
                <a:off x="4218" y="2228"/>
                <a:ext cx="764" cy="3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354" tIns="45679" rIns="91354" bIns="45679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9pPr>
              </a:lstStyle>
              <a:p>
                <a:pPr algn="ctr" eaLnBrk="1" hangingPunct="1"/>
                <a:r>
                  <a:rPr lang="en-US" altLang="zh-TW" sz="1300" b="1">
                    <a:latin typeface="Times New Roman" pitchFamily="18" charset="0"/>
                    <a:ea typeface="全真魏碑體" pitchFamily="49" charset="-120"/>
                  </a:rPr>
                  <a:t>understanding results</a:t>
                </a:r>
              </a:p>
            </p:txBody>
          </p:sp>
        </p:grpSp>
        <p:grpSp>
          <p:nvGrpSpPr>
            <p:cNvPr id="25607" name="Group 77"/>
            <p:cNvGrpSpPr>
              <a:grpSpLocks/>
            </p:cNvGrpSpPr>
            <p:nvPr/>
          </p:nvGrpSpPr>
          <p:grpSpPr bwMode="auto">
            <a:xfrm>
              <a:off x="2777" y="2708"/>
              <a:ext cx="1914" cy="547"/>
              <a:chOff x="2460" y="2816"/>
              <a:chExt cx="1914" cy="547"/>
            </a:xfrm>
          </p:grpSpPr>
          <p:sp>
            <p:nvSpPr>
              <p:cNvPr id="25610" name="Line 54"/>
              <p:cNvSpPr>
                <a:spLocks noChangeShapeType="1"/>
              </p:cNvSpPr>
              <p:nvPr/>
            </p:nvSpPr>
            <p:spPr bwMode="auto">
              <a:xfrm flipH="1">
                <a:off x="3073" y="2975"/>
                <a:ext cx="450" cy="22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354" tIns="45679" rIns="91354" bIns="45679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25611" name="Line 55"/>
              <p:cNvSpPr>
                <a:spLocks noChangeShapeType="1"/>
              </p:cNvSpPr>
              <p:nvPr/>
            </p:nvSpPr>
            <p:spPr bwMode="auto">
              <a:xfrm flipH="1">
                <a:off x="2950" y="2980"/>
                <a:ext cx="205" cy="23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354" tIns="45679" rIns="91354" bIns="45679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25612" name="Line 56"/>
              <p:cNvSpPr>
                <a:spLocks noChangeShapeType="1"/>
              </p:cNvSpPr>
              <p:nvPr/>
            </p:nvSpPr>
            <p:spPr bwMode="auto">
              <a:xfrm>
                <a:off x="2623" y="2986"/>
                <a:ext cx="327" cy="2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354" tIns="45679" rIns="91354" bIns="45679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25613" name="Line 57"/>
              <p:cNvSpPr>
                <a:spLocks noChangeShapeType="1"/>
              </p:cNvSpPr>
              <p:nvPr/>
            </p:nvSpPr>
            <p:spPr bwMode="auto">
              <a:xfrm>
                <a:off x="2623" y="2980"/>
                <a:ext cx="159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354" tIns="45679" rIns="91354" bIns="45679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25614" name="Oval 58"/>
              <p:cNvSpPr>
                <a:spLocks noChangeArrowheads="1"/>
              </p:cNvSpPr>
              <p:nvPr/>
            </p:nvSpPr>
            <p:spPr bwMode="auto">
              <a:xfrm>
                <a:off x="2460" y="2879"/>
                <a:ext cx="163" cy="172"/>
              </a:xfrm>
              <a:prstGeom prst="ellipse">
                <a:avLst/>
              </a:prstGeom>
              <a:solidFill>
                <a:srgbClr val="D9D9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354" tIns="45679" rIns="91354" bIns="45679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25615" name="Oval 59"/>
              <p:cNvSpPr>
                <a:spLocks noChangeArrowheads="1"/>
              </p:cNvSpPr>
              <p:nvPr/>
            </p:nvSpPr>
            <p:spPr bwMode="auto">
              <a:xfrm>
                <a:off x="3155" y="2904"/>
                <a:ext cx="245" cy="191"/>
              </a:xfrm>
              <a:prstGeom prst="ellipse">
                <a:avLst/>
              </a:prstGeom>
              <a:solidFill>
                <a:srgbClr val="D9D9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354" tIns="45679" rIns="91354" bIns="45679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25616" name="Oval 60"/>
              <p:cNvSpPr>
                <a:spLocks noChangeArrowheads="1"/>
              </p:cNvSpPr>
              <p:nvPr/>
            </p:nvSpPr>
            <p:spPr bwMode="auto">
              <a:xfrm>
                <a:off x="2746" y="3095"/>
                <a:ext cx="163" cy="191"/>
              </a:xfrm>
              <a:prstGeom prst="ellipse">
                <a:avLst/>
              </a:prstGeom>
              <a:solidFill>
                <a:srgbClr val="D9D9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354" tIns="45679" rIns="91354" bIns="45679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25617" name="Oval 61"/>
              <p:cNvSpPr>
                <a:spLocks noChangeArrowheads="1"/>
              </p:cNvSpPr>
              <p:nvPr/>
            </p:nvSpPr>
            <p:spPr bwMode="auto">
              <a:xfrm>
                <a:off x="3523" y="2866"/>
                <a:ext cx="204" cy="229"/>
              </a:xfrm>
              <a:prstGeom prst="ellipse">
                <a:avLst/>
              </a:prstGeom>
              <a:solidFill>
                <a:srgbClr val="D9D9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354" tIns="45679" rIns="91354" bIns="45679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25618" name="Oval 62"/>
              <p:cNvSpPr>
                <a:spLocks noChangeArrowheads="1"/>
              </p:cNvSpPr>
              <p:nvPr/>
            </p:nvSpPr>
            <p:spPr bwMode="auto">
              <a:xfrm>
                <a:off x="3809" y="2816"/>
                <a:ext cx="163" cy="192"/>
              </a:xfrm>
              <a:prstGeom prst="ellipse">
                <a:avLst/>
              </a:prstGeom>
              <a:solidFill>
                <a:srgbClr val="D9D9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354" tIns="45679" rIns="91354" bIns="45679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25619" name="Oval 63"/>
              <p:cNvSpPr>
                <a:spLocks noChangeArrowheads="1"/>
              </p:cNvSpPr>
              <p:nvPr/>
            </p:nvSpPr>
            <p:spPr bwMode="auto">
              <a:xfrm>
                <a:off x="4020" y="2852"/>
                <a:ext cx="163" cy="191"/>
              </a:xfrm>
              <a:prstGeom prst="ellipse">
                <a:avLst/>
              </a:prstGeom>
              <a:solidFill>
                <a:srgbClr val="D9D9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354" tIns="45679" rIns="91354" bIns="45679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25620" name="Oval 64"/>
              <p:cNvSpPr>
                <a:spLocks noChangeArrowheads="1"/>
              </p:cNvSpPr>
              <p:nvPr/>
            </p:nvSpPr>
            <p:spPr bwMode="auto">
              <a:xfrm>
                <a:off x="2938" y="3172"/>
                <a:ext cx="176" cy="191"/>
              </a:xfrm>
              <a:prstGeom prst="ellipse">
                <a:avLst/>
              </a:prstGeom>
              <a:solidFill>
                <a:srgbClr val="D9D9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354" tIns="45679" rIns="91354" bIns="45679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25621" name="Line 65"/>
              <p:cNvSpPr>
                <a:spLocks noChangeShapeType="1"/>
              </p:cNvSpPr>
              <p:nvPr/>
            </p:nvSpPr>
            <p:spPr bwMode="auto">
              <a:xfrm>
                <a:off x="2623" y="2980"/>
                <a:ext cx="123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354" tIns="45679" rIns="91354" bIns="45679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25622" name="Line 66"/>
              <p:cNvSpPr>
                <a:spLocks noChangeShapeType="1"/>
              </p:cNvSpPr>
              <p:nvPr/>
            </p:nvSpPr>
            <p:spPr bwMode="auto">
              <a:xfrm flipH="1">
                <a:off x="3114" y="2980"/>
                <a:ext cx="41" cy="30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354" tIns="45679" rIns="91354" bIns="45679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25623" name="Line 67"/>
              <p:cNvSpPr>
                <a:spLocks noChangeShapeType="1"/>
              </p:cNvSpPr>
              <p:nvPr/>
            </p:nvSpPr>
            <p:spPr bwMode="auto">
              <a:xfrm>
                <a:off x="3727" y="2980"/>
                <a:ext cx="82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354" tIns="45679" rIns="91354" bIns="45679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25624" name="Line 68"/>
              <p:cNvSpPr>
                <a:spLocks noChangeShapeType="1"/>
              </p:cNvSpPr>
              <p:nvPr/>
            </p:nvSpPr>
            <p:spPr bwMode="auto">
              <a:xfrm flipH="1">
                <a:off x="3122" y="2980"/>
                <a:ext cx="401" cy="28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354" tIns="45679" rIns="91354" bIns="45679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25625" name="Line 70"/>
              <p:cNvSpPr>
                <a:spLocks noChangeShapeType="1"/>
              </p:cNvSpPr>
              <p:nvPr/>
            </p:nvSpPr>
            <p:spPr bwMode="auto">
              <a:xfrm flipH="1">
                <a:off x="4054" y="3019"/>
                <a:ext cx="204" cy="11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354" tIns="45679" rIns="91354" bIns="45679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25626" name="Oval 71"/>
              <p:cNvSpPr>
                <a:spLocks noChangeArrowheads="1"/>
              </p:cNvSpPr>
              <p:nvPr/>
            </p:nvSpPr>
            <p:spPr bwMode="auto">
              <a:xfrm>
                <a:off x="4218" y="2872"/>
                <a:ext cx="156" cy="172"/>
              </a:xfrm>
              <a:prstGeom prst="ellipse">
                <a:avLst/>
              </a:prstGeom>
              <a:solidFill>
                <a:srgbClr val="D9D9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354" tIns="45679" rIns="91354" bIns="45679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25627" name="Oval 72"/>
              <p:cNvSpPr>
                <a:spLocks noChangeArrowheads="1"/>
              </p:cNvSpPr>
              <p:nvPr/>
            </p:nvSpPr>
            <p:spPr bwMode="auto">
              <a:xfrm>
                <a:off x="3809" y="3067"/>
                <a:ext cx="286" cy="230"/>
              </a:xfrm>
              <a:prstGeom prst="ellipse">
                <a:avLst/>
              </a:prstGeom>
              <a:solidFill>
                <a:srgbClr val="D9D9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354" tIns="45679" rIns="91354" bIns="45679">
                <a:spAutoFit/>
              </a:bodyPr>
              <a:lstStyle/>
              <a:p>
                <a:endParaRPr lang="zh-TW" altLang="en-US"/>
              </a:p>
            </p:txBody>
          </p:sp>
        </p:grpSp>
        <p:sp>
          <p:nvSpPr>
            <p:cNvPr id="25608" name="Text Box 74"/>
            <p:cNvSpPr txBox="1">
              <a:spLocks noChangeArrowheads="1"/>
            </p:cNvSpPr>
            <p:nvPr/>
          </p:nvSpPr>
          <p:spPr bwMode="auto">
            <a:xfrm>
              <a:off x="48" y="3249"/>
              <a:ext cx="26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354" tIns="45679" rIns="91354" bIns="45679">
              <a:spAutoFit/>
            </a:bodyPr>
            <a:lstStyle>
              <a:lvl1pPr marL="190500" indent="-1905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lnSpc>
                  <a:spcPct val="90000"/>
                </a:lnSpc>
                <a:buFontTx/>
                <a:buChar char="•"/>
              </a:pPr>
              <a:endParaRPr lang="zh-TW" altLang="zh-TW" sz="2000" b="1">
                <a:latin typeface="Times New Roman" pitchFamily="18" charset="0"/>
                <a:ea typeface="全真魏碑體" pitchFamily="49" charset="-120"/>
              </a:endParaRPr>
            </a:p>
          </p:txBody>
        </p:sp>
        <p:sp>
          <p:nvSpPr>
            <p:cNvPr id="25609" name="Text Box 76"/>
            <p:cNvSpPr txBox="1">
              <a:spLocks noChangeArrowheads="1"/>
            </p:cNvSpPr>
            <p:nvPr/>
          </p:nvSpPr>
          <p:spPr bwMode="auto">
            <a:xfrm>
              <a:off x="0" y="3339"/>
              <a:ext cx="5148" cy="9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354" tIns="45679" rIns="91354" bIns="45679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marL="285750" indent="-285750" eaLnBrk="1" hangingPunct="1">
                <a:buFont typeface="Arial" pitchFamily="34" charset="0"/>
                <a:buChar char="•"/>
                <a:defRPr/>
              </a:pPr>
              <a:r>
                <a:rPr lang="en-US" altLang="zh-TW" sz="2400" b="1" dirty="0" smtClean="0">
                  <a:latin typeface="Times New Roman" pitchFamily="18" charset="0"/>
                </a:rPr>
                <a:t>An Example</a:t>
              </a:r>
            </a:p>
            <a:p>
              <a:pPr eaLnBrk="1" hangingPunct="1">
                <a:defRPr/>
              </a:pPr>
              <a:r>
                <a:rPr lang="en-US" altLang="zh-TW" b="1" dirty="0" smtClean="0">
                  <a:latin typeface="Times New Roman" pitchFamily="18" charset="0"/>
                </a:rPr>
                <a:t>  </a:t>
              </a:r>
              <a:r>
                <a:rPr lang="en-US" altLang="zh-TW" sz="2200" dirty="0" smtClean="0">
                  <a:latin typeface="Times New Roman" pitchFamily="18" charset="0"/>
                  <a:ea typeface="華康魏碑體" pitchFamily="65" charset="-120"/>
                </a:rPr>
                <a:t>utterance:      </a:t>
              </a:r>
              <a:r>
                <a:rPr lang="zh-TW" altLang="en-US" sz="2200" dirty="0" smtClean="0">
                  <a:latin typeface="Times New Roman" pitchFamily="18" charset="0"/>
                  <a:ea typeface="華康魏碑體" pitchFamily="65" charset="-120"/>
                </a:rPr>
                <a:t>請幫我</a:t>
              </a:r>
              <a:r>
                <a:rPr lang="zh-TW" altLang="en-US" sz="2200" u="sng" dirty="0" smtClean="0">
                  <a:latin typeface="Times New Roman" pitchFamily="18" charset="0"/>
                  <a:ea typeface="華康魏碑體" pitchFamily="65" charset="-120"/>
                </a:rPr>
                <a:t>查一下</a:t>
              </a:r>
              <a:r>
                <a:rPr lang="zh-TW" altLang="en-US" sz="2200" dirty="0" smtClean="0">
                  <a:latin typeface="Times New Roman" pitchFamily="18" charset="0"/>
                  <a:ea typeface="華康魏碑體" pitchFamily="65" charset="-120"/>
                </a:rPr>
                <a:t> </a:t>
              </a:r>
              <a:r>
                <a:rPr lang="zh-TW" altLang="en-US" sz="2200" u="sng" dirty="0" smtClean="0">
                  <a:latin typeface="Times New Roman" pitchFamily="18" charset="0"/>
                  <a:ea typeface="華康魏碑體" pitchFamily="65" charset="-120"/>
                </a:rPr>
                <a:t>台灣銀行</a:t>
              </a:r>
              <a:r>
                <a:rPr lang="zh-TW" altLang="en-US" sz="2200" dirty="0" smtClean="0">
                  <a:latin typeface="Times New Roman" pitchFamily="18" charset="0"/>
                  <a:ea typeface="華康魏碑體" pitchFamily="65" charset="-120"/>
                </a:rPr>
                <a:t> 的 </a:t>
              </a:r>
              <a:r>
                <a:rPr lang="zh-TW" altLang="en-US" sz="2200" u="sng" dirty="0" smtClean="0">
                  <a:latin typeface="Times New Roman" pitchFamily="18" charset="0"/>
                  <a:ea typeface="華康魏碑體" pitchFamily="65" charset="-120"/>
                </a:rPr>
                <a:t>電話號碼</a:t>
              </a:r>
              <a:r>
                <a:rPr lang="zh-TW" altLang="en-US" sz="2200" dirty="0" smtClean="0">
                  <a:latin typeface="Times New Roman" pitchFamily="18" charset="0"/>
                  <a:ea typeface="華康魏碑體" pitchFamily="65" charset="-120"/>
                </a:rPr>
                <a:t> 是幾號</a:t>
              </a:r>
              <a:r>
                <a:rPr lang="en-US" altLang="zh-TW" sz="2200" dirty="0" smtClean="0">
                  <a:latin typeface="Times New Roman" pitchFamily="18" charset="0"/>
                  <a:ea typeface="華康魏碑體" pitchFamily="65" charset="-120"/>
                </a:rPr>
                <a:t>?</a:t>
              </a:r>
            </a:p>
            <a:p>
              <a:pPr eaLnBrk="1" hangingPunct="1">
                <a:defRPr/>
              </a:pPr>
              <a:r>
                <a:rPr lang="en-US" altLang="zh-TW" sz="2200" dirty="0" smtClean="0">
                  <a:latin typeface="Times New Roman" pitchFamily="18" charset="0"/>
                  <a:ea typeface="華康魏碑體" pitchFamily="65" charset="-120"/>
                </a:rPr>
                <a:t>  key phrases</a:t>
              </a:r>
              <a:r>
                <a:rPr lang="en-US" altLang="zh-TW" sz="2200" dirty="0" smtClean="0">
                  <a:latin typeface="Times New Roman" pitchFamily="18" charset="0"/>
                  <a:ea typeface="華康魏碑體" pitchFamily="65" charset="-120"/>
                  <a:sym typeface="Wingdings" pitchFamily="2" charset="2"/>
                </a:rPr>
                <a:t>:  (</a:t>
              </a:r>
              <a:r>
                <a:rPr lang="zh-TW" altLang="en-US" sz="2200" dirty="0" smtClean="0">
                  <a:latin typeface="Times New Roman" pitchFamily="18" charset="0"/>
                  <a:ea typeface="華康魏碑體" pitchFamily="65" charset="-120"/>
                  <a:sym typeface="Wingdings" pitchFamily="2" charset="2"/>
                </a:rPr>
                <a:t>查一下</a:t>
              </a:r>
              <a:r>
                <a:rPr lang="en-US" altLang="zh-TW" sz="2200" dirty="0" smtClean="0">
                  <a:latin typeface="Times New Roman" pitchFamily="18" charset="0"/>
                  <a:ea typeface="華康魏碑體" pitchFamily="65" charset="-120"/>
                  <a:sym typeface="Wingdings" pitchFamily="2" charset="2"/>
                </a:rPr>
                <a:t>) - </a:t>
              </a:r>
              <a:r>
                <a:rPr lang="en-US" altLang="zh-TW" sz="2200" dirty="0" smtClean="0">
                  <a:latin typeface="Times New Roman" pitchFamily="18" charset="0"/>
                  <a:ea typeface="華康魏碑體" pitchFamily="65" charset="-120"/>
                </a:rPr>
                <a:t>( </a:t>
              </a:r>
              <a:r>
                <a:rPr lang="zh-TW" altLang="en-US" sz="2200" dirty="0" smtClean="0">
                  <a:latin typeface="Times New Roman" pitchFamily="18" charset="0"/>
                  <a:ea typeface="華康魏碑體" pitchFamily="65" charset="-120"/>
                </a:rPr>
                <a:t>台灣銀行</a:t>
              </a:r>
              <a:r>
                <a:rPr lang="en-US" altLang="zh-TW" sz="2200" dirty="0" smtClean="0">
                  <a:latin typeface="Times New Roman" pitchFamily="18" charset="0"/>
                  <a:ea typeface="華康魏碑體" pitchFamily="65" charset="-120"/>
                </a:rPr>
                <a:t>) - (</a:t>
              </a:r>
              <a:r>
                <a:rPr lang="zh-TW" altLang="en-US" sz="2200" dirty="0" smtClean="0">
                  <a:latin typeface="Times New Roman" pitchFamily="18" charset="0"/>
                  <a:ea typeface="華康魏碑體" pitchFamily="65" charset="-120"/>
                </a:rPr>
                <a:t>電話號碼</a:t>
              </a:r>
              <a:r>
                <a:rPr lang="en-US" altLang="zh-TW" sz="2200" dirty="0" smtClean="0">
                  <a:latin typeface="Times New Roman" pitchFamily="18" charset="0"/>
                  <a:ea typeface="華康魏碑體" pitchFamily="65" charset="-120"/>
                </a:rPr>
                <a:t>)</a:t>
              </a:r>
            </a:p>
            <a:p>
              <a:pPr eaLnBrk="1" hangingPunct="1">
                <a:defRPr/>
              </a:pPr>
              <a:r>
                <a:rPr lang="en-US" altLang="zh-TW" sz="2200" dirty="0" smtClean="0">
                  <a:latin typeface="Times New Roman" pitchFamily="18" charset="0"/>
                  <a:ea typeface="華康魏碑體" pitchFamily="65" charset="-120"/>
                </a:rPr>
                <a:t>  concept:        (inquiry) - (target) - (phone number)</a:t>
              </a:r>
            </a:p>
          </p:txBody>
        </p:sp>
      </p:grpSp>
      <p:sp>
        <p:nvSpPr>
          <p:cNvPr id="25604" name="Line 113"/>
          <p:cNvSpPr>
            <a:spLocks noChangeShapeType="1"/>
          </p:cNvSpPr>
          <p:nvPr/>
        </p:nvSpPr>
        <p:spPr bwMode="auto">
          <a:xfrm>
            <a:off x="0" y="765175"/>
            <a:ext cx="9144000" cy="0"/>
          </a:xfrm>
          <a:prstGeom prst="line">
            <a:avLst/>
          </a:prstGeom>
          <a:noFill/>
          <a:ln w="57150" cmpd="thinThick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6659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Line 2"/>
          <p:cNvSpPr>
            <a:spLocks noChangeShapeType="1"/>
          </p:cNvSpPr>
          <p:nvPr/>
        </p:nvSpPr>
        <p:spPr bwMode="auto">
          <a:xfrm flipV="1">
            <a:off x="2236788" y="5029200"/>
            <a:ext cx="0" cy="212725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33338" y="85725"/>
            <a:ext cx="9110662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4" tIns="45718" rIns="91434" bIns="45718" anchor="ctr"/>
          <a:lstStyle/>
          <a:p>
            <a:pPr>
              <a:lnSpc>
                <a:spcPct val="90000"/>
              </a:lnSpc>
            </a:pPr>
            <a:r>
              <a:rPr lang="en-US" altLang="zh-TW" sz="3300" b="1" dirty="0">
                <a:latin typeface="Times New Roman" pitchFamily="18" charset="0"/>
                <a:ea typeface="全真魏碑體" pitchFamily="49" charset="-120"/>
              </a:rPr>
              <a:t>Speaker Verification</a:t>
            </a: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2573338" y="2960688"/>
            <a:ext cx="1739900" cy="12080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63500" dir="3187806" algn="ctr" rotWithShape="0">
              <a:srgbClr val="CCECFF"/>
            </a:outerShdw>
          </a:effectLst>
        </p:spPr>
        <p:txBody>
          <a:bodyPr lIns="91434" tIns="45718" rIns="91434" bIns="45718" anchor="ctr" anchorCtr="1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/>
            <a:r>
              <a:rPr kumimoji="0" lang="en-US" altLang="zh-TW" b="1">
                <a:latin typeface="Times New Roman" pitchFamily="18" charset="0"/>
              </a:rPr>
              <a:t>Feature Extraction</a:t>
            </a:r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4875213" y="2960688"/>
            <a:ext cx="1465262" cy="12065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71847" dir="2700237" algn="ctr" rotWithShape="0">
              <a:srgbClr val="CCECFF"/>
            </a:outerShdw>
          </a:effectLst>
        </p:spPr>
        <p:txBody>
          <a:bodyPr lIns="91434" tIns="45718" rIns="91434" bIns="45718" anchor="ctr" anchorCtr="1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/>
            <a:r>
              <a:rPr kumimoji="0" lang="en-US" altLang="zh-TW" b="1">
                <a:latin typeface="Times New Roman" pitchFamily="18" charset="0"/>
              </a:rPr>
              <a:t>Verification</a:t>
            </a:r>
          </a:p>
        </p:txBody>
      </p:sp>
      <p:sp>
        <p:nvSpPr>
          <p:cNvPr id="26630" name="Line 6"/>
          <p:cNvSpPr>
            <a:spLocks noChangeShapeType="1"/>
          </p:cNvSpPr>
          <p:nvPr/>
        </p:nvSpPr>
        <p:spPr bwMode="auto">
          <a:xfrm flipV="1">
            <a:off x="1260475" y="3536950"/>
            <a:ext cx="1279525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zh-TW" altLang="en-US"/>
          </a:p>
        </p:txBody>
      </p:sp>
      <p:sp>
        <p:nvSpPr>
          <p:cNvPr id="26631" name="Line 7"/>
          <p:cNvSpPr>
            <a:spLocks noChangeShapeType="1"/>
          </p:cNvSpPr>
          <p:nvPr/>
        </p:nvSpPr>
        <p:spPr bwMode="auto">
          <a:xfrm flipV="1">
            <a:off x="4321175" y="3530600"/>
            <a:ext cx="566738" cy="95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zh-TW" altLang="en-US"/>
          </a:p>
        </p:txBody>
      </p:sp>
      <p:sp>
        <p:nvSpPr>
          <p:cNvPr id="26632" name="Text Box 8"/>
          <p:cNvSpPr txBox="1">
            <a:spLocks noChangeArrowheads="1"/>
          </p:cNvSpPr>
          <p:nvPr/>
        </p:nvSpPr>
        <p:spPr bwMode="auto">
          <a:xfrm>
            <a:off x="1522413" y="2743200"/>
            <a:ext cx="882650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8" rIns="91434" bIns="45718" anchor="ctr" anchorCtr="1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/>
            <a:r>
              <a:rPr kumimoji="0" lang="en-US" altLang="zh-TW" b="1">
                <a:solidFill>
                  <a:schemeClr val="accent2"/>
                </a:solidFill>
                <a:latin typeface="Times New Roman" pitchFamily="18" charset="0"/>
              </a:rPr>
              <a:t>input speech</a:t>
            </a:r>
          </a:p>
        </p:txBody>
      </p:sp>
      <p:sp>
        <p:nvSpPr>
          <p:cNvPr id="26633" name="Text Box 9"/>
          <p:cNvSpPr txBox="1">
            <a:spLocks noChangeArrowheads="1"/>
          </p:cNvSpPr>
          <p:nvPr/>
        </p:nvSpPr>
        <p:spPr bwMode="auto">
          <a:xfrm>
            <a:off x="6342063" y="2984500"/>
            <a:ext cx="10509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8" rIns="91434" bIns="45718" anchor="ctr" anchorCtr="1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/>
            <a:r>
              <a:rPr kumimoji="0" lang="en-US" altLang="zh-TW" b="1">
                <a:solidFill>
                  <a:schemeClr val="accent2"/>
                </a:solidFill>
                <a:latin typeface="Times New Roman" pitchFamily="18" charset="0"/>
              </a:rPr>
              <a:t>yes/no</a:t>
            </a:r>
          </a:p>
        </p:txBody>
      </p:sp>
      <p:sp>
        <p:nvSpPr>
          <p:cNvPr id="26634" name="Line 10"/>
          <p:cNvSpPr>
            <a:spLocks noChangeShapeType="1"/>
          </p:cNvSpPr>
          <p:nvPr/>
        </p:nvSpPr>
        <p:spPr bwMode="auto">
          <a:xfrm flipV="1">
            <a:off x="6340475" y="3543300"/>
            <a:ext cx="1279525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zh-TW" altLang="en-US"/>
          </a:p>
        </p:txBody>
      </p:sp>
      <p:sp>
        <p:nvSpPr>
          <p:cNvPr id="26635" name="Text Box 11"/>
          <p:cNvSpPr txBox="1">
            <a:spLocks noChangeArrowheads="1"/>
          </p:cNvSpPr>
          <p:nvPr/>
        </p:nvSpPr>
        <p:spPr bwMode="auto">
          <a:xfrm>
            <a:off x="228600" y="106680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4" tIns="45718" rIns="91434" bIns="45718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zh-TW" altLang="zh-TW" sz="2400">
              <a:latin typeface="Times New Roman" pitchFamily="18" charset="0"/>
            </a:endParaRPr>
          </a:p>
        </p:txBody>
      </p:sp>
      <p:sp>
        <p:nvSpPr>
          <p:cNvPr id="26636" name="Text Box 12"/>
          <p:cNvSpPr txBox="1">
            <a:spLocks noChangeArrowheads="1"/>
          </p:cNvSpPr>
          <p:nvPr/>
        </p:nvSpPr>
        <p:spPr bwMode="auto">
          <a:xfrm>
            <a:off x="101600" y="1012825"/>
            <a:ext cx="8774113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4" tIns="45718" rIns="91434" bIns="45718">
            <a:spAutoFit/>
          </a:bodyPr>
          <a:lstStyle>
            <a:lvl1pPr marL="187325" indent="-187325" eaLnBrk="0" hangingPunct="0">
              <a:tabLst>
                <a:tab pos="187325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tabLst>
                <a:tab pos="187325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tabLst>
                <a:tab pos="187325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tabLst>
                <a:tab pos="187325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tabLst>
                <a:tab pos="187325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buSzPct val="120000"/>
              <a:buFontTx/>
              <a:buChar char="•"/>
            </a:pPr>
            <a:r>
              <a:rPr lang="en-US" altLang="zh-TW" sz="2200" b="1" dirty="0">
                <a:latin typeface="Times New Roman" pitchFamily="18" charset="0"/>
              </a:rPr>
              <a:t>Verifying the speaker as claimed</a:t>
            </a:r>
          </a:p>
          <a:p>
            <a:pPr eaLnBrk="1" hangingPunct="1">
              <a:buSzPct val="120000"/>
              <a:buFontTx/>
              <a:buChar char="•"/>
            </a:pPr>
            <a:r>
              <a:rPr lang="en-US" altLang="zh-TW" sz="2200" b="1" dirty="0">
                <a:latin typeface="Times New Roman" pitchFamily="18" charset="0"/>
              </a:rPr>
              <a:t>Applications requiring verification </a:t>
            </a:r>
          </a:p>
          <a:p>
            <a:pPr eaLnBrk="1" hangingPunct="1">
              <a:buSzPct val="120000"/>
              <a:buFontTx/>
              <a:buChar char="•"/>
            </a:pPr>
            <a:r>
              <a:rPr lang="en-US" altLang="zh-TW" sz="2200" b="1" dirty="0">
                <a:latin typeface="Times New Roman" pitchFamily="18" charset="0"/>
              </a:rPr>
              <a:t>Text dependent/independent</a:t>
            </a:r>
          </a:p>
          <a:p>
            <a:pPr eaLnBrk="1" hangingPunct="1">
              <a:buSzPct val="120000"/>
              <a:buFontTx/>
              <a:buChar char="•"/>
            </a:pPr>
            <a:r>
              <a:rPr lang="en-US" altLang="zh-TW" sz="2200" b="1" dirty="0">
                <a:latin typeface="Times New Roman" pitchFamily="18" charset="0"/>
              </a:rPr>
              <a:t>Integrated with other verification schemes</a:t>
            </a:r>
          </a:p>
        </p:txBody>
      </p:sp>
      <p:sp>
        <p:nvSpPr>
          <p:cNvPr id="26637" name="AutoShape 13"/>
          <p:cNvSpPr>
            <a:spLocks noChangeArrowheads="1"/>
          </p:cNvSpPr>
          <p:nvPr/>
        </p:nvSpPr>
        <p:spPr bwMode="auto">
          <a:xfrm>
            <a:off x="4876800" y="4876800"/>
            <a:ext cx="1425575" cy="1397000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81320" dir="2319588" algn="ctr" rotWithShape="0">
              <a:srgbClr val="CCECFF"/>
            </a:outerShdw>
          </a:effectLst>
        </p:spPr>
        <p:txBody>
          <a:bodyPr lIns="91434" tIns="45718" rIns="91434" bIns="45718"/>
          <a:lstStyle/>
          <a:p>
            <a:pPr algn="ctr" eaLnBrk="0" hangingPunct="0">
              <a:spcBef>
                <a:spcPts val="350"/>
              </a:spcBef>
            </a:pPr>
            <a:endParaRPr kumimoji="0" lang="en-US" altLang="zh-TW" sz="600" b="1">
              <a:latin typeface="Times New Roman" pitchFamily="18" charset="0"/>
            </a:endParaRPr>
          </a:p>
          <a:p>
            <a:pPr algn="ctr" eaLnBrk="0" hangingPunct="0">
              <a:spcBef>
                <a:spcPts val="350"/>
              </a:spcBef>
            </a:pPr>
            <a:r>
              <a:rPr kumimoji="0" lang="en-US" altLang="zh-TW" b="1">
                <a:latin typeface="Times New Roman" pitchFamily="18" charset="0"/>
              </a:rPr>
              <a:t>Speaker Models</a:t>
            </a:r>
          </a:p>
        </p:txBody>
      </p:sp>
      <p:sp>
        <p:nvSpPr>
          <p:cNvPr id="26638" name="AutoShape 14"/>
          <p:cNvSpPr>
            <a:spLocks noChangeArrowheads="1"/>
          </p:cNvSpPr>
          <p:nvPr/>
        </p:nvSpPr>
        <p:spPr bwMode="auto">
          <a:xfrm>
            <a:off x="5410200" y="4083050"/>
            <a:ext cx="381000" cy="941388"/>
          </a:xfrm>
          <a:prstGeom prst="upDownArrow">
            <a:avLst>
              <a:gd name="adj1" fmla="val 50000"/>
              <a:gd name="adj2" fmla="val 49417"/>
            </a:avLst>
          </a:prstGeom>
          <a:solidFill>
            <a:srgbClr val="CCECFF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lIns="91434" tIns="45718" rIns="91434" bIns="45718"/>
          <a:lstStyle/>
          <a:p>
            <a:endParaRPr lang="zh-TW" altLang="zh-TW" sz="2400">
              <a:latin typeface="Times New Roman" pitchFamily="18" charset="0"/>
            </a:endParaRPr>
          </a:p>
        </p:txBody>
      </p:sp>
      <p:sp>
        <p:nvSpPr>
          <p:cNvPr id="26639" name="Line 15"/>
          <p:cNvSpPr>
            <a:spLocks noChangeShapeType="1"/>
          </p:cNvSpPr>
          <p:nvPr/>
        </p:nvSpPr>
        <p:spPr bwMode="auto">
          <a:xfrm>
            <a:off x="0" y="765175"/>
            <a:ext cx="9144000" cy="0"/>
          </a:xfrm>
          <a:prstGeom prst="line">
            <a:avLst/>
          </a:prstGeom>
          <a:noFill/>
          <a:ln w="57150" cmpd="thinThick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14689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36513" y="115888"/>
            <a:ext cx="9132887" cy="63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7" tIns="45713" rIns="91427" bIns="45713" anchor="ctr"/>
          <a:lstStyle/>
          <a:p>
            <a:pPr>
              <a:lnSpc>
                <a:spcPct val="80000"/>
              </a:lnSpc>
            </a:pPr>
            <a:r>
              <a:rPr lang="en-US" altLang="zh-TW" sz="3300" b="1" dirty="0">
                <a:latin typeface="Times New Roman" pitchFamily="18" charset="0"/>
              </a:rPr>
              <a:t>Voice-based Information Retrieval</a:t>
            </a:r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66675" y="855663"/>
            <a:ext cx="89535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7" tIns="45713" rIns="91427" bIns="45713"/>
          <a:lstStyle/>
          <a:p>
            <a:pPr marL="190500" indent="-190500" algn="just">
              <a:buFontTx/>
              <a:buChar char="•"/>
            </a:pPr>
            <a:r>
              <a:rPr lang="en-US" altLang="zh-TW" sz="2200" b="1" dirty="0">
                <a:latin typeface="Times New Roman" pitchFamily="18" charset="0"/>
              </a:rPr>
              <a:t>Speech Instructions</a:t>
            </a:r>
          </a:p>
          <a:p>
            <a:pPr marL="190500" indent="-190500" algn="just">
              <a:buFontTx/>
              <a:buChar char="•"/>
            </a:pPr>
            <a:r>
              <a:rPr lang="en-US" altLang="zh-TW" sz="2200" b="1" dirty="0">
                <a:latin typeface="Times New Roman" pitchFamily="18" charset="0"/>
              </a:rPr>
              <a:t>Speech Documents (or Multi-media Documents including Speech Information)</a:t>
            </a:r>
          </a:p>
        </p:txBody>
      </p:sp>
      <p:grpSp>
        <p:nvGrpSpPr>
          <p:cNvPr id="27652" name="Group 4"/>
          <p:cNvGrpSpPr>
            <a:grpSpLocks/>
          </p:cNvGrpSpPr>
          <p:nvPr/>
        </p:nvGrpSpPr>
        <p:grpSpPr bwMode="auto">
          <a:xfrm>
            <a:off x="98425" y="2416175"/>
            <a:ext cx="8740775" cy="3100388"/>
            <a:chOff x="62" y="1536"/>
            <a:chExt cx="5506" cy="1953"/>
          </a:xfrm>
        </p:grpSpPr>
        <p:sp>
          <p:nvSpPr>
            <p:cNvPr id="27654" name="Text Box 5"/>
            <p:cNvSpPr txBox="1">
              <a:spLocks noChangeArrowheads="1"/>
            </p:cNvSpPr>
            <p:nvPr/>
          </p:nvSpPr>
          <p:spPr bwMode="auto">
            <a:xfrm>
              <a:off x="849" y="1734"/>
              <a:ext cx="2256" cy="2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lIns="91359" tIns="45679" rIns="91359" bIns="45679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zh-TW" altLang="zh-TW">
                <a:latin typeface="Times New Roman" pitchFamily="18" charset="0"/>
                <a:ea typeface="全真魏碑體" pitchFamily="49" charset="-120"/>
              </a:endParaRPr>
            </a:p>
          </p:txBody>
        </p:sp>
        <p:sp>
          <p:nvSpPr>
            <p:cNvPr id="27655" name="Text Box 6"/>
            <p:cNvSpPr txBox="1">
              <a:spLocks noChangeArrowheads="1"/>
            </p:cNvSpPr>
            <p:nvPr/>
          </p:nvSpPr>
          <p:spPr bwMode="auto">
            <a:xfrm>
              <a:off x="1665" y="1536"/>
              <a:ext cx="1200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359" tIns="45679" rIns="91359" bIns="45679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eaLnBrk="1" hangingPunct="1"/>
              <a:r>
                <a:rPr lang="en-US" altLang="zh-TW" sz="1700" b="1">
                  <a:latin typeface="Times New Roman" pitchFamily="18" charset="0"/>
                  <a:ea typeface="全真魏碑體" pitchFamily="49" charset="-120"/>
                </a:rPr>
                <a:t>speech instruction</a:t>
              </a:r>
            </a:p>
          </p:txBody>
        </p:sp>
        <p:sp>
          <p:nvSpPr>
            <p:cNvPr id="27656" name="Text Box 7"/>
            <p:cNvSpPr txBox="1">
              <a:spLocks noChangeArrowheads="1"/>
            </p:cNvSpPr>
            <p:nvPr/>
          </p:nvSpPr>
          <p:spPr bwMode="auto">
            <a:xfrm>
              <a:off x="2784" y="1845"/>
              <a:ext cx="2544" cy="25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lIns="91359" tIns="45679" rIns="91359" bIns="45679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TW" altLang="en-US" sz="2000" dirty="0">
                  <a:latin typeface="Times New Roman" pitchFamily="18" charset="0"/>
                  <a:ea typeface="華康魏碑體" pitchFamily="65" charset="-120"/>
                </a:rPr>
                <a:t>請問鼎泰豐的地址？</a:t>
              </a:r>
            </a:p>
          </p:txBody>
        </p:sp>
        <p:sp>
          <p:nvSpPr>
            <p:cNvPr id="27657" name="Text Box 8"/>
            <p:cNvSpPr txBox="1">
              <a:spLocks noChangeArrowheads="1"/>
            </p:cNvSpPr>
            <p:nvPr/>
          </p:nvSpPr>
          <p:spPr bwMode="auto">
            <a:xfrm>
              <a:off x="4265" y="1639"/>
              <a:ext cx="1063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359" tIns="45679" rIns="91359" bIns="45679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eaLnBrk="1" hangingPunct="1"/>
              <a:r>
                <a:rPr lang="en-US" altLang="zh-TW" sz="1700" b="1">
                  <a:latin typeface="Times New Roman" pitchFamily="18" charset="0"/>
                  <a:ea typeface="全真魏碑體" pitchFamily="49" charset="-120"/>
                </a:rPr>
                <a:t>text instruction</a:t>
              </a:r>
            </a:p>
          </p:txBody>
        </p:sp>
        <p:sp>
          <p:nvSpPr>
            <p:cNvPr id="27658" name="AutoShape 9" descr="花崗石"/>
            <p:cNvSpPr>
              <a:spLocks noChangeArrowheads="1"/>
            </p:cNvSpPr>
            <p:nvPr/>
          </p:nvSpPr>
          <p:spPr bwMode="auto">
            <a:xfrm rot="1598416">
              <a:off x="1715" y="1994"/>
              <a:ext cx="71" cy="576"/>
            </a:xfrm>
            <a:prstGeom prst="downArrow">
              <a:avLst>
                <a:gd name="adj1" fmla="val 50000"/>
                <a:gd name="adj2" fmla="val 202817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359" tIns="45679" rIns="91359" bIns="45679">
              <a:spAutoFit/>
            </a:bodyPr>
            <a:lstStyle/>
            <a:p>
              <a:endParaRPr lang="zh-TW" altLang="en-US"/>
            </a:p>
          </p:txBody>
        </p:sp>
        <p:sp>
          <p:nvSpPr>
            <p:cNvPr id="27659" name="AutoShape 10" descr="花崗石"/>
            <p:cNvSpPr>
              <a:spLocks noChangeArrowheads="1"/>
            </p:cNvSpPr>
            <p:nvPr/>
          </p:nvSpPr>
          <p:spPr bwMode="auto">
            <a:xfrm rot="19339010" flipH="1">
              <a:off x="2535" y="1988"/>
              <a:ext cx="55" cy="529"/>
            </a:xfrm>
            <a:prstGeom prst="downArrow">
              <a:avLst>
                <a:gd name="adj1" fmla="val 50000"/>
                <a:gd name="adj2" fmla="val 240455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359" tIns="45679" rIns="91359" bIns="45679">
              <a:spAutoFit/>
            </a:bodyPr>
            <a:lstStyle/>
            <a:p>
              <a:pPr algn="ctr"/>
              <a:endParaRPr lang="zh-TW" altLang="zh-TW" sz="2400">
                <a:latin typeface="Times New Roman" pitchFamily="18" charset="0"/>
                <a:ea typeface="全真魏碑體" pitchFamily="49" charset="-120"/>
              </a:endParaRPr>
            </a:p>
          </p:txBody>
        </p:sp>
        <p:sp>
          <p:nvSpPr>
            <p:cNvPr id="27660" name="AutoShape 11" descr="花崗石"/>
            <p:cNvSpPr>
              <a:spLocks noChangeArrowheads="1"/>
            </p:cNvSpPr>
            <p:nvPr/>
          </p:nvSpPr>
          <p:spPr bwMode="auto">
            <a:xfrm rot="3194071" flipH="1">
              <a:off x="2280" y="1975"/>
              <a:ext cx="63" cy="856"/>
            </a:xfrm>
            <a:prstGeom prst="downArrow">
              <a:avLst>
                <a:gd name="adj1" fmla="val 50000"/>
                <a:gd name="adj2" fmla="val 339683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359" tIns="45679" rIns="91359" bIns="45679">
              <a:spAutoFit/>
            </a:bodyPr>
            <a:lstStyle/>
            <a:p>
              <a:endParaRPr lang="zh-TW" altLang="en-US"/>
            </a:p>
          </p:txBody>
        </p:sp>
        <p:sp>
          <p:nvSpPr>
            <p:cNvPr id="27661" name="AutoShape 12" descr="花崗石"/>
            <p:cNvSpPr>
              <a:spLocks noChangeArrowheads="1"/>
            </p:cNvSpPr>
            <p:nvPr/>
          </p:nvSpPr>
          <p:spPr bwMode="auto">
            <a:xfrm rot="-2016716">
              <a:off x="3168" y="2156"/>
              <a:ext cx="64" cy="330"/>
            </a:xfrm>
            <a:prstGeom prst="downArrow">
              <a:avLst>
                <a:gd name="adj1" fmla="val 50000"/>
                <a:gd name="adj2" fmla="val 128906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359" tIns="45679" rIns="91359" bIns="45679">
              <a:spAutoFit/>
            </a:bodyPr>
            <a:lstStyle/>
            <a:p>
              <a:endParaRPr lang="zh-TW" altLang="en-US"/>
            </a:p>
          </p:txBody>
        </p:sp>
        <p:sp>
          <p:nvSpPr>
            <p:cNvPr id="27662" name="Text Box 13"/>
            <p:cNvSpPr txBox="1">
              <a:spLocks noChangeArrowheads="1"/>
            </p:cNvSpPr>
            <p:nvPr/>
          </p:nvSpPr>
          <p:spPr bwMode="auto">
            <a:xfrm>
              <a:off x="2784" y="2470"/>
              <a:ext cx="2448" cy="578"/>
            </a:xfrm>
            <a:prstGeom prst="rect">
              <a:avLst/>
            </a:prstGeom>
            <a:solidFill>
              <a:srgbClr val="FFFFCC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359" tIns="45679" rIns="91359" bIns="45679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1500">
                  <a:latin typeface="Times New Roman" pitchFamily="18" charset="0"/>
                  <a:ea typeface="全真魏碑體" pitchFamily="49" charset="-120"/>
                </a:rPr>
                <a:t>d1</a:t>
              </a:r>
            </a:p>
          </p:txBody>
        </p:sp>
        <p:sp>
          <p:nvSpPr>
            <p:cNvPr id="27663" name="Text Box 14"/>
            <p:cNvSpPr txBox="1">
              <a:spLocks noChangeArrowheads="1"/>
            </p:cNvSpPr>
            <p:nvPr/>
          </p:nvSpPr>
          <p:spPr bwMode="auto">
            <a:xfrm>
              <a:off x="4416" y="2270"/>
              <a:ext cx="1056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359" tIns="45679" rIns="91359" bIns="45679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eaLnBrk="1" hangingPunct="1"/>
              <a:r>
                <a:rPr lang="en-US" altLang="zh-TW" sz="1700" b="1">
                  <a:latin typeface="Times New Roman" pitchFamily="18" charset="0"/>
                  <a:ea typeface="全真魏碑體" pitchFamily="49" charset="-120"/>
                </a:rPr>
                <a:t>text documents</a:t>
              </a:r>
            </a:p>
          </p:txBody>
        </p:sp>
        <p:sp>
          <p:nvSpPr>
            <p:cNvPr id="27664" name="Text Box 15"/>
            <p:cNvSpPr txBox="1">
              <a:spLocks noChangeArrowheads="1"/>
            </p:cNvSpPr>
            <p:nvPr/>
          </p:nvSpPr>
          <p:spPr bwMode="auto">
            <a:xfrm>
              <a:off x="2928" y="2662"/>
              <a:ext cx="2448" cy="626"/>
            </a:xfrm>
            <a:prstGeom prst="rect">
              <a:avLst/>
            </a:prstGeom>
            <a:solidFill>
              <a:srgbClr val="FFFFCC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359" tIns="45679" rIns="91359" bIns="45679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1500">
                  <a:latin typeface="Times New Roman" pitchFamily="18" charset="0"/>
                  <a:ea typeface="全真魏碑體" pitchFamily="49" charset="-120"/>
                </a:rPr>
                <a:t>d2</a:t>
              </a:r>
            </a:p>
          </p:txBody>
        </p:sp>
        <p:sp>
          <p:nvSpPr>
            <p:cNvPr id="27665" name="Text Box 16"/>
            <p:cNvSpPr txBox="1">
              <a:spLocks noChangeArrowheads="1"/>
            </p:cNvSpPr>
            <p:nvPr/>
          </p:nvSpPr>
          <p:spPr bwMode="auto">
            <a:xfrm>
              <a:off x="3072" y="2854"/>
              <a:ext cx="2448" cy="578"/>
            </a:xfrm>
            <a:prstGeom prst="rect">
              <a:avLst/>
            </a:prstGeom>
            <a:solidFill>
              <a:srgbClr val="FFFFCC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359" tIns="45679" rIns="91359" bIns="45679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1500">
                  <a:latin typeface="Times New Roman" pitchFamily="18" charset="0"/>
                  <a:ea typeface="全真魏碑體" pitchFamily="49" charset="-120"/>
                </a:rPr>
                <a:t>d3</a:t>
              </a:r>
            </a:p>
          </p:txBody>
        </p:sp>
        <p:sp>
          <p:nvSpPr>
            <p:cNvPr id="27666" name="Rectangle 17"/>
            <p:cNvSpPr>
              <a:spLocks noChangeArrowheads="1"/>
            </p:cNvSpPr>
            <p:nvPr/>
          </p:nvSpPr>
          <p:spPr bwMode="auto">
            <a:xfrm>
              <a:off x="5520" y="2520"/>
              <a:ext cx="48" cy="96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359" tIns="45679" rIns="91359" bIns="45679">
              <a:spAutoFit/>
            </a:bodyPr>
            <a:lstStyle/>
            <a:p>
              <a:endParaRPr lang="zh-TW" altLang="en-US"/>
            </a:p>
          </p:txBody>
        </p:sp>
        <p:sp>
          <p:nvSpPr>
            <p:cNvPr id="27667" name="Rectangle 18"/>
            <p:cNvSpPr>
              <a:spLocks noChangeArrowheads="1"/>
            </p:cNvSpPr>
            <p:nvPr/>
          </p:nvSpPr>
          <p:spPr bwMode="auto">
            <a:xfrm>
              <a:off x="2784" y="3048"/>
              <a:ext cx="139" cy="4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359" tIns="45679" rIns="91359" bIns="45679">
              <a:spAutoFit/>
            </a:bodyPr>
            <a:lstStyle/>
            <a:p>
              <a:endParaRPr lang="zh-TW" altLang="en-US"/>
            </a:p>
          </p:txBody>
        </p:sp>
        <p:sp>
          <p:nvSpPr>
            <p:cNvPr id="27668" name="Rectangle 19"/>
            <p:cNvSpPr>
              <a:spLocks noChangeArrowheads="1"/>
            </p:cNvSpPr>
            <p:nvPr/>
          </p:nvSpPr>
          <p:spPr bwMode="auto">
            <a:xfrm>
              <a:off x="2926" y="3241"/>
              <a:ext cx="139" cy="4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359" tIns="45679" rIns="91359" bIns="45679">
              <a:spAutoFit/>
            </a:bodyPr>
            <a:lstStyle/>
            <a:p>
              <a:endParaRPr lang="zh-TW" altLang="en-US"/>
            </a:p>
          </p:txBody>
        </p:sp>
        <p:sp>
          <p:nvSpPr>
            <p:cNvPr id="27669" name="Rectangle 20"/>
            <p:cNvSpPr>
              <a:spLocks noChangeArrowheads="1"/>
            </p:cNvSpPr>
            <p:nvPr/>
          </p:nvSpPr>
          <p:spPr bwMode="auto">
            <a:xfrm>
              <a:off x="3068" y="3390"/>
              <a:ext cx="2452" cy="9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359" tIns="45679" rIns="91359" bIns="45679">
              <a:spAutoFit/>
            </a:bodyPr>
            <a:lstStyle/>
            <a:p>
              <a:endParaRPr lang="zh-TW" altLang="en-US"/>
            </a:p>
          </p:txBody>
        </p:sp>
        <p:sp>
          <p:nvSpPr>
            <p:cNvPr id="27670" name="Text Box 21"/>
            <p:cNvSpPr txBox="1">
              <a:spLocks noChangeArrowheads="1"/>
            </p:cNvSpPr>
            <p:nvPr/>
          </p:nvSpPr>
          <p:spPr bwMode="auto">
            <a:xfrm>
              <a:off x="144" y="2701"/>
              <a:ext cx="2256" cy="38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359" tIns="45679" rIns="91359" bIns="45679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1500">
                  <a:latin typeface="Times New Roman" pitchFamily="18" charset="0"/>
                  <a:ea typeface="全真魏碑體" pitchFamily="49" charset="-120"/>
                </a:rPr>
                <a:t>d1</a:t>
              </a:r>
            </a:p>
          </p:txBody>
        </p:sp>
        <p:sp>
          <p:nvSpPr>
            <p:cNvPr id="27671" name="Text Box 22"/>
            <p:cNvSpPr txBox="1">
              <a:spLocks noChangeArrowheads="1"/>
            </p:cNvSpPr>
            <p:nvPr/>
          </p:nvSpPr>
          <p:spPr bwMode="auto">
            <a:xfrm>
              <a:off x="288" y="2893"/>
              <a:ext cx="2256" cy="38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359" tIns="45679" rIns="91359" bIns="45679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1500">
                  <a:latin typeface="Times New Roman" pitchFamily="18" charset="0"/>
                  <a:ea typeface="全真魏碑體" pitchFamily="49" charset="-120"/>
                </a:rPr>
                <a:t>d2</a:t>
              </a:r>
            </a:p>
          </p:txBody>
        </p:sp>
        <p:sp>
          <p:nvSpPr>
            <p:cNvPr id="27672" name="Text Box 23"/>
            <p:cNvSpPr txBox="1">
              <a:spLocks noChangeArrowheads="1"/>
            </p:cNvSpPr>
            <p:nvPr/>
          </p:nvSpPr>
          <p:spPr bwMode="auto">
            <a:xfrm>
              <a:off x="432" y="3062"/>
              <a:ext cx="2256" cy="40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359" tIns="45679" rIns="91359" bIns="45679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1500">
                  <a:latin typeface="Times New Roman" pitchFamily="18" charset="0"/>
                  <a:ea typeface="全真魏碑體" pitchFamily="49" charset="-120"/>
                </a:rPr>
                <a:t>d3</a:t>
              </a:r>
            </a:p>
          </p:txBody>
        </p:sp>
        <p:sp>
          <p:nvSpPr>
            <p:cNvPr id="27673" name="Rectangle 24"/>
            <p:cNvSpPr>
              <a:spLocks noChangeArrowheads="1"/>
            </p:cNvSpPr>
            <p:nvPr/>
          </p:nvSpPr>
          <p:spPr bwMode="auto">
            <a:xfrm>
              <a:off x="62" y="3085"/>
              <a:ext cx="217" cy="4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359" tIns="45679" rIns="91359" bIns="45679">
              <a:spAutoFit/>
            </a:bodyPr>
            <a:lstStyle/>
            <a:p>
              <a:endParaRPr lang="zh-TW" altLang="en-US"/>
            </a:p>
          </p:txBody>
        </p:sp>
        <p:sp>
          <p:nvSpPr>
            <p:cNvPr id="27674" name="Rectangle 25"/>
            <p:cNvSpPr>
              <a:spLocks noChangeArrowheads="1"/>
            </p:cNvSpPr>
            <p:nvPr/>
          </p:nvSpPr>
          <p:spPr bwMode="auto">
            <a:xfrm>
              <a:off x="202" y="3277"/>
              <a:ext cx="217" cy="4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359" tIns="45679" rIns="91359" bIns="45679">
              <a:spAutoFit/>
            </a:bodyPr>
            <a:lstStyle/>
            <a:p>
              <a:endParaRPr lang="zh-TW" altLang="en-US"/>
            </a:p>
          </p:txBody>
        </p:sp>
        <p:sp>
          <p:nvSpPr>
            <p:cNvPr id="27675" name="Text Box 26"/>
            <p:cNvSpPr txBox="1">
              <a:spLocks noChangeArrowheads="1"/>
            </p:cNvSpPr>
            <p:nvPr/>
          </p:nvSpPr>
          <p:spPr bwMode="auto">
            <a:xfrm>
              <a:off x="480" y="2472"/>
              <a:ext cx="1296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359" tIns="45679" rIns="91359" bIns="45679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eaLnBrk="1" hangingPunct="1"/>
              <a:r>
                <a:rPr lang="en-US" altLang="zh-TW" sz="1700" b="1">
                  <a:latin typeface="Times New Roman" pitchFamily="18" charset="0"/>
                  <a:ea typeface="全真魏碑體" pitchFamily="49" charset="-120"/>
                </a:rPr>
                <a:t>speech documents</a:t>
              </a:r>
            </a:p>
          </p:txBody>
        </p:sp>
        <p:sp>
          <p:nvSpPr>
            <p:cNvPr id="27676" name="Rectangle 27"/>
            <p:cNvSpPr>
              <a:spLocks noChangeArrowheads="1"/>
            </p:cNvSpPr>
            <p:nvPr/>
          </p:nvSpPr>
          <p:spPr bwMode="auto">
            <a:xfrm>
              <a:off x="376" y="3432"/>
              <a:ext cx="2396" cy="4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359" tIns="45679" rIns="91359" bIns="45679">
              <a:spAutoFit/>
            </a:bodyPr>
            <a:lstStyle/>
            <a:p>
              <a:endParaRPr lang="zh-TW" altLang="en-US"/>
            </a:p>
          </p:txBody>
        </p:sp>
        <p:sp>
          <p:nvSpPr>
            <p:cNvPr id="27677" name="Text Box 28"/>
            <p:cNvSpPr txBox="1">
              <a:spLocks noChangeArrowheads="1"/>
            </p:cNvSpPr>
            <p:nvPr/>
          </p:nvSpPr>
          <p:spPr bwMode="auto">
            <a:xfrm>
              <a:off x="3216" y="3000"/>
              <a:ext cx="220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359" tIns="45679" rIns="91359" bIns="45679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TW" altLang="en-US" sz="2000" dirty="0">
                  <a:latin typeface="Times New Roman" pitchFamily="18" charset="0"/>
                  <a:ea typeface="華康魏碑體" pitchFamily="65" charset="-120"/>
                </a:rPr>
                <a:t>鼎泰豐台北</a:t>
              </a:r>
              <a:r>
                <a:rPr lang="en-US" altLang="zh-TW" sz="2000" dirty="0">
                  <a:latin typeface="Times New Roman" pitchFamily="18" charset="0"/>
                  <a:ea typeface="華康魏碑體" pitchFamily="65" charset="-120"/>
                </a:rPr>
                <a:t>101</a:t>
              </a:r>
              <a:r>
                <a:rPr lang="zh-TW" altLang="en-US" sz="2000" dirty="0">
                  <a:latin typeface="Times New Roman" pitchFamily="18" charset="0"/>
                  <a:ea typeface="華康魏碑體" pitchFamily="65" charset="-120"/>
                </a:rPr>
                <a:t>分店在</a:t>
              </a:r>
              <a:r>
                <a:rPr lang="zh-TW" altLang="zh-TW" sz="2000" dirty="0" smtClean="0">
                  <a:latin typeface="Times New Roman" pitchFamily="18" charset="0"/>
                  <a:ea typeface="華康魏碑體" pitchFamily="65" charset="-120"/>
                </a:rPr>
                <a:t>…</a:t>
              </a:r>
              <a:endParaRPr lang="en-US" altLang="zh-TW" sz="2000" dirty="0">
                <a:latin typeface="Times New Roman" pitchFamily="18" charset="0"/>
                <a:ea typeface="華康魏碑體" pitchFamily="65" charset="-120"/>
              </a:endParaRPr>
            </a:p>
          </p:txBody>
        </p:sp>
        <p:pic>
          <p:nvPicPr>
            <p:cNvPr id="27678" name="Picture 29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" y="3240"/>
              <a:ext cx="2208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7679" name="Picture 30"/>
            <p:cNvPicPr preferRelativeResize="0"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6" y="1800"/>
              <a:ext cx="1848" cy="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7653" name="Line 31"/>
          <p:cNvSpPr>
            <a:spLocks noChangeShapeType="1"/>
          </p:cNvSpPr>
          <p:nvPr/>
        </p:nvSpPr>
        <p:spPr bwMode="auto">
          <a:xfrm>
            <a:off x="0" y="765175"/>
            <a:ext cx="9144000" cy="0"/>
          </a:xfrm>
          <a:prstGeom prst="line">
            <a:avLst/>
          </a:prstGeom>
          <a:noFill/>
          <a:ln w="57150" cmpd="thinThick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2" name="Rectangle 3"/>
          <p:cNvSpPr>
            <a:spLocks noChangeArrowheads="1"/>
          </p:cNvSpPr>
          <p:nvPr/>
        </p:nvSpPr>
        <p:spPr bwMode="auto">
          <a:xfrm>
            <a:off x="68400" y="5805264"/>
            <a:ext cx="8953500" cy="769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7" tIns="45713" rIns="91427" bIns="45713">
            <a:spAutoFit/>
          </a:bodyPr>
          <a:lstStyle/>
          <a:p>
            <a:pPr marL="190500" indent="-190500" algn="just">
              <a:buFontTx/>
              <a:buChar char="•"/>
            </a:pPr>
            <a:r>
              <a:rPr lang="en-US" altLang="zh-TW" sz="2200" b="1" dirty="0" smtClean="0">
                <a:latin typeface="Times New Roman" pitchFamily="18" charset="0"/>
              </a:rPr>
              <a:t>Locate exactly the desired utterances</a:t>
            </a:r>
            <a:endParaRPr lang="en-US" altLang="zh-TW" sz="2200" b="1" dirty="0">
              <a:latin typeface="Times New Roman" pitchFamily="18" charset="0"/>
            </a:endParaRPr>
          </a:p>
          <a:p>
            <a:pPr marL="190500" indent="-190500" algn="just">
              <a:buFontTx/>
              <a:buChar char="•"/>
            </a:pPr>
            <a:r>
              <a:rPr lang="en-US" altLang="zh-TW" sz="2200" b="1" dirty="0" smtClean="0">
                <a:latin typeface="Times New Roman" pitchFamily="18" charset="0"/>
              </a:rPr>
              <a:t>Text descriptions not needed for indexing/retrieving </a:t>
            </a:r>
            <a:r>
              <a:rPr lang="en-US" altLang="zh-TW" sz="2200" b="1" dirty="0" smtClean="0">
                <a:latin typeface="Times New Roman" pitchFamily="18" charset="0"/>
              </a:rPr>
              <a:t>purposes</a:t>
            </a:r>
            <a:endParaRPr lang="en-US" altLang="zh-TW" sz="2200" b="1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9463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Line 2"/>
          <p:cNvSpPr>
            <a:spLocks noChangeShapeType="1"/>
          </p:cNvSpPr>
          <p:nvPr/>
        </p:nvSpPr>
        <p:spPr bwMode="auto">
          <a:xfrm flipV="1">
            <a:off x="2236788" y="5029200"/>
            <a:ext cx="0" cy="212725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33338" y="85725"/>
            <a:ext cx="9110662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4" tIns="45718" rIns="91434" bIns="45718" anchor="ctr"/>
          <a:lstStyle/>
          <a:p>
            <a:pPr>
              <a:lnSpc>
                <a:spcPct val="90000"/>
              </a:lnSpc>
            </a:pPr>
            <a:r>
              <a:rPr lang="en-US" altLang="zh-TW" sz="3300" b="1" dirty="0">
                <a:latin typeface="Times New Roman" pitchFamily="18" charset="0"/>
                <a:ea typeface="全真魏碑體" pitchFamily="49" charset="-120"/>
              </a:rPr>
              <a:t>Spoken Dialogue Systems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80963" y="914400"/>
            <a:ext cx="9063037" cy="212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4" tIns="45718" rIns="91434" bIns="45718">
            <a:spAutoFit/>
          </a:bodyPr>
          <a:lstStyle>
            <a:lvl1pPr marL="187325" indent="-187325" eaLnBrk="0" hangingPunct="0">
              <a:tabLst>
                <a:tab pos="187325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tabLst>
                <a:tab pos="187325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tabLst>
                <a:tab pos="187325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tabLst>
                <a:tab pos="187325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tabLst>
                <a:tab pos="187325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buSzPct val="120000"/>
              <a:buFontTx/>
              <a:buChar char="•"/>
            </a:pPr>
            <a:r>
              <a:rPr lang="en-US" altLang="zh-TW" sz="2200" b="1" dirty="0">
                <a:latin typeface="Times New Roman" pitchFamily="18" charset="0"/>
              </a:rPr>
              <a:t>Almost all human-network interactions can be accomplished by spoken dialogue</a:t>
            </a:r>
          </a:p>
          <a:p>
            <a:pPr eaLnBrk="1" hangingPunct="1">
              <a:buSzPct val="120000"/>
              <a:buFontTx/>
              <a:buChar char="•"/>
            </a:pPr>
            <a:r>
              <a:rPr lang="en-US" altLang="zh-TW" sz="2200" b="1" dirty="0">
                <a:latin typeface="Times New Roman" pitchFamily="18" charset="0"/>
              </a:rPr>
              <a:t>Speech understanding, speech synthesis, dialogue management</a:t>
            </a:r>
          </a:p>
          <a:p>
            <a:pPr eaLnBrk="1" hangingPunct="1">
              <a:buSzPct val="120000"/>
              <a:buFontTx/>
              <a:buChar char="•"/>
            </a:pPr>
            <a:r>
              <a:rPr lang="en-US" altLang="zh-TW" sz="2200" b="1" dirty="0">
                <a:latin typeface="Times New Roman" pitchFamily="18" charset="0"/>
              </a:rPr>
              <a:t>System/user/mixed initiatives</a:t>
            </a:r>
          </a:p>
          <a:p>
            <a:pPr eaLnBrk="1" hangingPunct="1">
              <a:buSzPct val="120000"/>
              <a:buFontTx/>
              <a:buChar char="•"/>
            </a:pPr>
            <a:r>
              <a:rPr lang="en-US" altLang="zh-TW" sz="2200" b="1" dirty="0">
                <a:latin typeface="Times New Roman" pitchFamily="18" charset="0"/>
              </a:rPr>
              <a:t>Reliability/efficiency, dialogue modeling/flow control</a:t>
            </a:r>
          </a:p>
          <a:p>
            <a:pPr eaLnBrk="1" hangingPunct="1">
              <a:buSzPct val="120000"/>
              <a:buFontTx/>
              <a:buChar char="•"/>
            </a:pPr>
            <a:r>
              <a:rPr lang="en-US" altLang="zh-TW" sz="2200" b="1">
                <a:latin typeface="Times New Roman" pitchFamily="18" charset="0"/>
              </a:rPr>
              <a:t>Transaction success rate/average number of dialogue turns</a:t>
            </a:r>
          </a:p>
        </p:txBody>
      </p:sp>
      <p:grpSp>
        <p:nvGrpSpPr>
          <p:cNvPr id="28677" name="Group 37"/>
          <p:cNvGrpSpPr>
            <a:grpSpLocks/>
          </p:cNvGrpSpPr>
          <p:nvPr/>
        </p:nvGrpSpPr>
        <p:grpSpPr bwMode="auto">
          <a:xfrm>
            <a:off x="0" y="3141663"/>
            <a:ext cx="7805738" cy="3600450"/>
            <a:chOff x="4" y="1565"/>
            <a:chExt cx="5085" cy="2563"/>
          </a:xfrm>
        </p:grpSpPr>
        <p:sp>
          <p:nvSpPr>
            <p:cNvPr id="28679" name="Rectangle 6"/>
            <p:cNvSpPr>
              <a:spLocks noChangeArrowheads="1"/>
            </p:cNvSpPr>
            <p:nvPr/>
          </p:nvSpPr>
          <p:spPr bwMode="auto">
            <a:xfrm>
              <a:off x="1133" y="1565"/>
              <a:ext cx="2740" cy="2563"/>
            </a:xfrm>
            <a:prstGeom prst="rect">
              <a:avLst/>
            </a:prstGeom>
            <a:solidFill>
              <a:srgbClr val="E1F4FF">
                <a:alpha val="50195"/>
              </a:srgbClr>
            </a:solidFill>
            <a:ln w="28575">
              <a:solidFill>
                <a:schemeClr val="tx1"/>
              </a:solidFill>
              <a:prstDash val="dashDot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1366" tIns="45683" rIns="91366" bIns="45683" anchor="ctr" anchorCtr="1"/>
            <a:lstStyle/>
            <a:p>
              <a:endParaRPr lang="zh-TW" altLang="en-US"/>
            </a:p>
          </p:txBody>
        </p:sp>
        <p:sp>
          <p:nvSpPr>
            <p:cNvPr id="28680" name="Oval 7"/>
            <p:cNvSpPr>
              <a:spLocks noChangeArrowheads="1"/>
            </p:cNvSpPr>
            <p:nvPr/>
          </p:nvSpPr>
          <p:spPr bwMode="auto">
            <a:xfrm>
              <a:off x="271" y="2548"/>
              <a:ext cx="1096" cy="7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1366" tIns="45683" rIns="91366" bIns="45683" anchor="ctr" anchorCtr="1"/>
            <a:lstStyle/>
            <a:p>
              <a:endParaRPr lang="zh-TW" altLang="en-US"/>
            </a:p>
          </p:txBody>
        </p:sp>
        <p:sp>
          <p:nvSpPr>
            <p:cNvPr id="28681" name="AutoShape 8"/>
            <p:cNvSpPr>
              <a:spLocks noChangeArrowheads="1"/>
            </p:cNvSpPr>
            <p:nvPr/>
          </p:nvSpPr>
          <p:spPr bwMode="auto">
            <a:xfrm>
              <a:off x="4253" y="2489"/>
              <a:ext cx="764" cy="611"/>
            </a:xfrm>
            <a:prstGeom prst="flowChartMagneticDisk">
              <a:avLst/>
            </a:prstGeom>
            <a:solidFill>
              <a:srgbClr val="CCECFF"/>
            </a:solidFill>
            <a:ln w="19050">
              <a:solidFill>
                <a:schemeClr val="accent2"/>
              </a:solidFill>
              <a:round/>
              <a:headEnd/>
              <a:tailEnd/>
            </a:ln>
          </p:spPr>
          <p:txBody>
            <a:bodyPr lIns="91366" tIns="45683" rIns="91366" bIns="45683" anchor="ctr" anchorCtr="1"/>
            <a:lstStyle/>
            <a:p>
              <a:pPr algn="ctr" eaLnBrk="0" hangingPunct="0">
                <a:lnSpc>
                  <a:spcPct val="60000"/>
                </a:lnSpc>
              </a:pPr>
              <a:endParaRPr kumimoji="0" lang="en-US" altLang="zh-TW" b="1">
                <a:latin typeface="Times New Roman" pitchFamily="18" charset="0"/>
              </a:endParaRPr>
            </a:p>
            <a:p>
              <a:pPr algn="ctr" eaLnBrk="0" hangingPunct="0">
                <a:lnSpc>
                  <a:spcPct val="90000"/>
                </a:lnSpc>
              </a:pPr>
              <a:r>
                <a:rPr kumimoji="0" lang="en-US" altLang="zh-TW" sz="1600" b="1">
                  <a:latin typeface="Times New Roman" pitchFamily="18" charset="0"/>
                </a:rPr>
                <a:t>Databases</a:t>
              </a:r>
              <a:endParaRPr lang="en-US" altLang="zh-TW" sz="1600">
                <a:latin typeface="Times New Roman" pitchFamily="18" charset="0"/>
              </a:endParaRPr>
            </a:p>
          </p:txBody>
        </p:sp>
        <p:sp>
          <p:nvSpPr>
            <p:cNvPr id="28682" name="Text Box 9"/>
            <p:cNvSpPr txBox="1">
              <a:spLocks noChangeArrowheads="1"/>
            </p:cNvSpPr>
            <p:nvPr/>
          </p:nvSpPr>
          <p:spPr bwMode="auto">
            <a:xfrm>
              <a:off x="1998" y="1636"/>
              <a:ext cx="1517" cy="515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lIns="91366" tIns="45683" rIns="91366" bIns="45683" anchor="ctr" anchorCtr="1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/>
              <a:r>
                <a:rPr kumimoji="0" lang="en-US" altLang="zh-TW" b="1">
                  <a:latin typeface="Times New Roman" pitchFamily="18" charset="0"/>
                </a:rPr>
                <a:t>Sentence Generation </a:t>
              </a:r>
            </a:p>
            <a:p>
              <a:pPr algn="ctr"/>
              <a:r>
                <a:rPr kumimoji="0" lang="en-US" altLang="zh-TW" b="1">
                  <a:latin typeface="Times New Roman" pitchFamily="18" charset="0"/>
                </a:rPr>
                <a:t>and Speech Synthesis</a:t>
              </a:r>
            </a:p>
          </p:txBody>
        </p:sp>
        <p:sp>
          <p:nvSpPr>
            <p:cNvPr id="28683" name="Text Box 10"/>
            <p:cNvSpPr txBox="1">
              <a:spLocks noChangeArrowheads="1"/>
            </p:cNvSpPr>
            <p:nvPr/>
          </p:nvSpPr>
          <p:spPr bwMode="auto">
            <a:xfrm>
              <a:off x="1035" y="1909"/>
              <a:ext cx="710" cy="5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366" tIns="45683" rIns="91366" bIns="45683" anchor="ctr" anchorCtr="1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r>
                <a:rPr kumimoji="0" lang="en-US" altLang="zh-TW" b="1">
                  <a:solidFill>
                    <a:schemeClr val="accent2"/>
                  </a:solidFill>
                  <a:latin typeface="Times New Roman" pitchFamily="18" charset="0"/>
                </a:rPr>
                <a:t>Output Speech</a:t>
              </a:r>
            </a:p>
          </p:txBody>
        </p:sp>
        <p:sp>
          <p:nvSpPr>
            <p:cNvPr id="28684" name="Text Box 11"/>
            <p:cNvSpPr txBox="1">
              <a:spLocks noChangeArrowheads="1"/>
            </p:cNvSpPr>
            <p:nvPr/>
          </p:nvSpPr>
          <p:spPr bwMode="auto">
            <a:xfrm>
              <a:off x="1035" y="3394"/>
              <a:ext cx="710" cy="5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366" tIns="45683" rIns="91366" bIns="45683" anchor="ctr" anchorCtr="1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r>
                <a:rPr kumimoji="0" lang="en-US" altLang="zh-TW" b="1">
                  <a:solidFill>
                    <a:schemeClr val="accent2"/>
                  </a:solidFill>
                  <a:latin typeface="Times New Roman" pitchFamily="18" charset="0"/>
                </a:rPr>
                <a:t>Input Speech</a:t>
              </a:r>
            </a:p>
          </p:txBody>
        </p:sp>
        <p:sp>
          <p:nvSpPr>
            <p:cNvPr id="28685" name="Line 12"/>
            <p:cNvSpPr>
              <a:spLocks noChangeShapeType="1"/>
            </p:cNvSpPr>
            <p:nvPr/>
          </p:nvSpPr>
          <p:spPr bwMode="auto">
            <a:xfrm flipV="1">
              <a:off x="2983" y="2153"/>
              <a:ext cx="8" cy="417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1366" tIns="45683" rIns="91366" bIns="45683" anchor="ctr" anchorCtr="1"/>
            <a:lstStyle/>
            <a:p>
              <a:endParaRPr lang="zh-TW" altLang="en-US"/>
            </a:p>
          </p:txBody>
        </p:sp>
        <p:sp>
          <p:nvSpPr>
            <p:cNvPr id="28686" name="Line 13"/>
            <p:cNvSpPr>
              <a:spLocks noChangeShapeType="1"/>
            </p:cNvSpPr>
            <p:nvPr/>
          </p:nvSpPr>
          <p:spPr bwMode="auto">
            <a:xfrm>
              <a:off x="1021" y="1893"/>
              <a:ext cx="973" cy="2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1366" tIns="45683" rIns="91366" bIns="45683" anchor="ctr" anchorCtr="1"/>
            <a:lstStyle/>
            <a:p>
              <a:endParaRPr lang="zh-TW" altLang="en-US"/>
            </a:p>
          </p:txBody>
        </p:sp>
        <p:sp>
          <p:nvSpPr>
            <p:cNvPr id="28687" name="Line 14"/>
            <p:cNvSpPr>
              <a:spLocks noChangeShapeType="1"/>
            </p:cNvSpPr>
            <p:nvPr/>
          </p:nvSpPr>
          <p:spPr bwMode="auto">
            <a:xfrm>
              <a:off x="1014" y="1900"/>
              <a:ext cx="0" cy="619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1366" tIns="45683" rIns="91366" bIns="45683" anchor="ctr" anchorCtr="1"/>
            <a:lstStyle/>
            <a:p>
              <a:endParaRPr lang="zh-TW" altLang="en-US"/>
            </a:p>
          </p:txBody>
        </p:sp>
        <p:sp>
          <p:nvSpPr>
            <p:cNvPr id="28688" name="Text Box 15"/>
            <p:cNvSpPr txBox="1">
              <a:spLocks noChangeArrowheads="1"/>
            </p:cNvSpPr>
            <p:nvPr/>
          </p:nvSpPr>
          <p:spPr bwMode="auto">
            <a:xfrm>
              <a:off x="2665" y="2571"/>
              <a:ext cx="793" cy="529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lIns="91366" tIns="45683" rIns="91366" bIns="45683" anchor="ctr" anchorCtr="1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/>
              <a:r>
                <a:rPr kumimoji="0" lang="en-US" altLang="zh-TW" b="1">
                  <a:latin typeface="Times New Roman" pitchFamily="18" charset="0"/>
                </a:rPr>
                <a:t>Dialogue</a:t>
              </a:r>
            </a:p>
            <a:p>
              <a:pPr algn="ctr"/>
              <a:r>
                <a:rPr kumimoji="0" lang="en-US" altLang="zh-TW" b="1">
                  <a:latin typeface="Times New Roman" pitchFamily="18" charset="0"/>
                </a:rPr>
                <a:t>Manager</a:t>
              </a:r>
            </a:p>
          </p:txBody>
        </p:sp>
        <p:sp>
          <p:nvSpPr>
            <p:cNvPr id="28689" name="Line 16"/>
            <p:cNvSpPr>
              <a:spLocks noChangeShapeType="1"/>
            </p:cNvSpPr>
            <p:nvPr/>
          </p:nvSpPr>
          <p:spPr bwMode="auto">
            <a:xfrm flipV="1">
              <a:off x="3459" y="2834"/>
              <a:ext cx="795" cy="1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1366" tIns="45683" rIns="91366" bIns="45683" anchor="ctr" anchorCtr="1"/>
            <a:lstStyle/>
            <a:p>
              <a:endParaRPr lang="zh-TW" altLang="en-US"/>
            </a:p>
          </p:txBody>
        </p:sp>
        <p:sp>
          <p:nvSpPr>
            <p:cNvPr id="28690" name="Line 17"/>
            <p:cNvSpPr>
              <a:spLocks noChangeShapeType="1"/>
            </p:cNvSpPr>
            <p:nvPr/>
          </p:nvSpPr>
          <p:spPr bwMode="auto">
            <a:xfrm flipH="1">
              <a:off x="2188" y="3100"/>
              <a:ext cx="0" cy="459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1366" tIns="45683" rIns="91366" bIns="45683" anchor="ctr" anchorCtr="1"/>
            <a:lstStyle/>
            <a:p>
              <a:endParaRPr lang="zh-TW" altLang="en-US"/>
            </a:p>
          </p:txBody>
        </p:sp>
        <p:sp>
          <p:nvSpPr>
            <p:cNvPr id="28691" name="Text Box 18"/>
            <p:cNvSpPr txBox="1">
              <a:spLocks noChangeArrowheads="1"/>
            </p:cNvSpPr>
            <p:nvPr/>
          </p:nvSpPr>
          <p:spPr bwMode="auto">
            <a:xfrm>
              <a:off x="2029" y="3556"/>
              <a:ext cx="1517" cy="48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lIns="91366" tIns="45683" rIns="91366" bIns="45683" anchor="ctr" anchorCtr="1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/>
              <a:r>
                <a:rPr kumimoji="0" lang="en-US" altLang="zh-TW" b="1">
                  <a:latin typeface="Times New Roman" pitchFamily="18" charset="0"/>
                </a:rPr>
                <a:t>Speech Recognition and Understanding</a:t>
              </a:r>
            </a:p>
          </p:txBody>
        </p:sp>
        <p:sp>
          <p:nvSpPr>
            <p:cNvPr id="28692" name="Text Box 19"/>
            <p:cNvSpPr txBox="1">
              <a:spLocks noChangeArrowheads="1"/>
            </p:cNvSpPr>
            <p:nvPr/>
          </p:nvSpPr>
          <p:spPr bwMode="auto">
            <a:xfrm>
              <a:off x="2974" y="3060"/>
              <a:ext cx="729" cy="5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366" tIns="45683" rIns="91366" bIns="45683" anchor="ctr" anchorCtr="1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r>
                <a:rPr kumimoji="0" lang="en-US" altLang="zh-TW" b="1">
                  <a:solidFill>
                    <a:schemeClr val="accent2"/>
                  </a:solidFill>
                  <a:latin typeface="Times New Roman" pitchFamily="18" charset="0"/>
                </a:rPr>
                <a:t>User’s Intention</a:t>
              </a:r>
            </a:p>
          </p:txBody>
        </p:sp>
        <p:sp>
          <p:nvSpPr>
            <p:cNvPr id="28693" name="Text Box 20"/>
            <p:cNvSpPr txBox="1">
              <a:spLocks noChangeArrowheads="1"/>
            </p:cNvSpPr>
            <p:nvPr/>
          </p:nvSpPr>
          <p:spPr bwMode="auto">
            <a:xfrm>
              <a:off x="1424" y="2571"/>
              <a:ext cx="881" cy="529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lIns="91366" tIns="45683" rIns="91366" bIns="45683" anchor="ctr" anchorCtr="1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/>
              <a:r>
                <a:rPr kumimoji="0" lang="en-US" altLang="zh-TW" b="1">
                  <a:latin typeface="Times New Roman" pitchFamily="18" charset="0"/>
                </a:rPr>
                <a:t>Discourse Context</a:t>
              </a:r>
            </a:p>
          </p:txBody>
        </p:sp>
        <p:sp>
          <p:nvSpPr>
            <p:cNvPr id="28694" name="Line 21"/>
            <p:cNvSpPr>
              <a:spLocks noChangeShapeType="1"/>
            </p:cNvSpPr>
            <p:nvPr/>
          </p:nvSpPr>
          <p:spPr bwMode="auto">
            <a:xfrm flipV="1">
              <a:off x="1005" y="3894"/>
              <a:ext cx="1010" cy="1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1366" tIns="45683" rIns="91366" bIns="45683" anchor="ctr" anchorCtr="1"/>
            <a:lstStyle/>
            <a:p>
              <a:endParaRPr lang="zh-TW" altLang="en-US"/>
            </a:p>
          </p:txBody>
        </p:sp>
        <p:sp>
          <p:nvSpPr>
            <p:cNvPr id="28695" name="Line 22"/>
            <p:cNvSpPr>
              <a:spLocks noChangeShapeType="1"/>
            </p:cNvSpPr>
            <p:nvPr/>
          </p:nvSpPr>
          <p:spPr bwMode="auto">
            <a:xfrm>
              <a:off x="1007" y="3365"/>
              <a:ext cx="0" cy="531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1366" tIns="45683" rIns="91366" bIns="45683" anchor="ctr" anchorCtr="1"/>
            <a:lstStyle/>
            <a:p>
              <a:endParaRPr lang="zh-TW" altLang="en-US"/>
            </a:p>
          </p:txBody>
        </p:sp>
        <p:sp>
          <p:nvSpPr>
            <p:cNvPr id="28696" name="Line 23"/>
            <p:cNvSpPr>
              <a:spLocks noChangeShapeType="1"/>
            </p:cNvSpPr>
            <p:nvPr/>
          </p:nvSpPr>
          <p:spPr bwMode="auto">
            <a:xfrm>
              <a:off x="2311" y="2835"/>
              <a:ext cx="354" cy="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1366" tIns="45683" rIns="91366" bIns="45683" anchor="ctr" anchorCtr="1"/>
            <a:lstStyle/>
            <a:p>
              <a:endParaRPr lang="zh-TW" altLang="en-US"/>
            </a:p>
          </p:txBody>
        </p:sp>
        <p:sp>
          <p:nvSpPr>
            <p:cNvPr id="28697" name="Line 24"/>
            <p:cNvSpPr>
              <a:spLocks noChangeShapeType="1"/>
            </p:cNvSpPr>
            <p:nvPr/>
          </p:nvSpPr>
          <p:spPr bwMode="auto">
            <a:xfrm flipV="1">
              <a:off x="2977" y="3100"/>
              <a:ext cx="6" cy="461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1366" tIns="45683" rIns="91366" bIns="45683" anchor="ctr" anchorCtr="1"/>
            <a:lstStyle/>
            <a:p>
              <a:endParaRPr lang="zh-TW" altLang="en-US"/>
            </a:p>
          </p:txBody>
        </p:sp>
        <p:sp>
          <p:nvSpPr>
            <p:cNvPr id="28698" name="Text Box 25"/>
            <p:cNvSpPr txBox="1">
              <a:spLocks noChangeArrowheads="1"/>
            </p:cNvSpPr>
            <p:nvPr/>
          </p:nvSpPr>
          <p:spPr bwMode="auto">
            <a:xfrm>
              <a:off x="2974" y="2112"/>
              <a:ext cx="875" cy="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366" tIns="45683" rIns="91366" bIns="45683" anchor="ctr" anchorCtr="1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r>
                <a:rPr kumimoji="0" lang="en-US" altLang="zh-TW" b="1">
                  <a:solidFill>
                    <a:schemeClr val="accent2"/>
                  </a:solidFill>
                  <a:latin typeface="Times New Roman" pitchFamily="18" charset="0"/>
                </a:rPr>
                <a:t>Response to the user</a:t>
              </a:r>
            </a:p>
          </p:txBody>
        </p:sp>
        <p:sp>
          <p:nvSpPr>
            <p:cNvPr id="28699" name="Text Box 26"/>
            <p:cNvSpPr txBox="1">
              <a:spLocks noChangeArrowheads="1"/>
            </p:cNvSpPr>
            <p:nvPr/>
          </p:nvSpPr>
          <p:spPr bwMode="auto">
            <a:xfrm>
              <a:off x="316" y="2740"/>
              <a:ext cx="952" cy="3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366" tIns="45683" rIns="91366" bIns="45683" anchor="ctr" anchorCtr="1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/>
              <a:endParaRPr kumimoji="0" lang="zh-TW" altLang="zh-TW" sz="2200">
                <a:solidFill>
                  <a:srgbClr val="FF0066"/>
                </a:solidFill>
                <a:latin typeface="Benguiat Bk BT" pitchFamily="18" charset="0"/>
              </a:endParaRPr>
            </a:p>
          </p:txBody>
        </p:sp>
        <p:sp>
          <p:nvSpPr>
            <p:cNvPr id="28700" name="Line 27"/>
            <p:cNvSpPr>
              <a:spLocks noChangeShapeType="1"/>
            </p:cNvSpPr>
            <p:nvPr/>
          </p:nvSpPr>
          <p:spPr bwMode="auto">
            <a:xfrm flipH="1" flipV="1">
              <a:off x="4635" y="2194"/>
              <a:ext cx="1" cy="417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1366" tIns="45683" rIns="91366" bIns="45683" anchor="ctr" anchorCtr="1"/>
            <a:lstStyle/>
            <a:p>
              <a:endParaRPr lang="zh-TW" altLang="en-US"/>
            </a:p>
          </p:txBody>
        </p:sp>
        <p:sp>
          <p:nvSpPr>
            <p:cNvPr id="28701" name="Oval 28"/>
            <p:cNvSpPr>
              <a:spLocks noChangeArrowheads="1"/>
            </p:cNvSpPr>
            <p:nvPr/>
          </p:nvSpPr>
          <p:spPr bwMode="auto">
            <a:xfrm>
              <a:off x="4209" y="1600"/>
              <a:ext cx="880" cy="606"/>
            </a:xfrm>
            <a:prstGeom prst="ellipse">
              <a:avLst/>
            </a:prstGeom>
            <a:solidFill>
              <a:srgbClr val="CCECFF"/>
            </a:solidFill>
            <a:ln w="190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1366" tIns="45683" rIns="91366" bIns="45683" anchor="ctr" anchorCtr="1"/>
            <a:lstStyle/>
            <a:p>
              <a:pPr algn="ctr" eaLnBrk="0" hangingPunct="0"/>
              <a:r>
                <a:rPr kumimoji="0" lang="en-US" altLang="zh-TW" sz="1600" b="1">
                  <a:latin typeface="Times New Roman" pitchFamily="18" charset="0"/>
                </a:rPr>
                <a:t>Internet</a:t>
              </a:r>
            </a:p>
          </p:txBody>
        </p:sp>
        <p:sp>
          <p:nvSpPr>
            <p:cNvPr id="28702" name="Oval 29"/>
            <p:cNvSpPr>
              <a:spLocks noChangeArrowheads="1"/>
            </p:cNvSpPr>
            <p:nvPr/>
          </p:nvSpPr>
          <p:spPr bwMode="auto">
            <a:xfrm>
              <a:off x="316" y="2596"/>
              <a:ext cx="974" cy="624"/>
            </a:xfrm>
            <a:prstGeom prst="ellipse">
              <a:avLst/>
            </a:prstGeom>
            <a:solidFill>
              <a:srgbClr val="CCECFF"/>
            </a:solidFill>
            <a:ln w="190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1366" tIns="45683" rIns="91366" bIns="45683" anchor="ctr" anchorCtr="1"/>
            <a:lstStyle/>
            <a:p>
              <a:pPr algn="ctr" eaLnBrk="0" hangingPunct="0"/>
              <a:r>
                <a:rPr kumimoji="0" lang="en-US" altLang="zh-TW" sz="1600" b="1">
                  <a:latin typeface="Benguiat Bk BT" pitchFamily="18" charset="0"/>
                </a:rPr>
                <a:t>Networks</a:t>
              </a:r>
            </a:p>
          </p:txBody>
        </p:sp>
        <p:sp>
          <p:nvSpPr>
            <p:cNvPr id="28703" name="Text Box 30"/>
            <p:cNvSpPr txBox="1">
              <a:spLocks noChangeArrowheads="1"/>
            </p:cNvSpPr>
            <p:nvPr/>
          </p:nvSpPr>
          <p:spPr bwMode="auto">
            <a:xfrm flipH="1">
              <a:off x="4" y="1836"/>
              <a:ext cx="47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366" tIns="45683" rIns="91366" bIns="45683" anchor="ctr" anchorCtr="1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1700" b="1">
                  <a:solidFill>
                    <a:srgbClr val="000066"/>
                  </a:solidFill>
                  <a:latin typeface="Times New Roman" pitchFamily="18" charset="0"/>
                  <a:ea typeface="全真魏碑體" pitchFamily="49" charset="-120"/>
                </a:rPr>
                <a:t>Users</a:t>
              </a:r>
              <a:endParaRPr lang="en-US" altLang="zh-TW" sz="1700" b="1">
                <a:solidFill>
                  <a:srgbClr val="663300"/>
                </a:solidFill>
                <a:latin typeface="Times New Roman" pitchFamily="18" charset="0"/>
                <a:ea typeface="全真魏碑體" pitchFamily="49" charset="-120"/>
              </a:endParaRPr>
            </a:p>
          </p:txBody>
        </p:sp>
        <p:sp>
          <p:nvSpPr>
            <p:cNvPr id="28704" name="Text Box 31"/>
            <p:cNvSpPr txBox="1">
              <a:spLocks noChangeArrowheads="1"/>
            </p:cNvSpPr>
            <p:nvPr/>
          </p:nvSpPr>
          <p:spPr bwMode="auto">
            <a:xfrm>
              <a:off x="3774" y="3314"/>
              <a:ext cx="875" cy="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366" tIns="45683" rIns="91366" bIns="45683" anchor="ctr" anchorCtr="1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r>
                <a:rPr kumimoji="0" lang="en-US" altLang="zh-TW" b="1">
                  <a:latin typeface="Times New Roman" pitchFamily="18" charset="0"/>
                </a:rPr>
                <a:t>Dialogue Server</a:t>
              </a:r>
            </a:p>
          </p:txBody>
        </p:sp>
        <p:graphicFrame>
          <p:nvGraphicFramePr>
            <p:cNvPr id="28705" name="Object 32"/>
            <p:cNvGraphicFramePr>
              <a:graphicFrameLocks noChangeAspect="1"/>
            </p:cNvGraphicFramePr>
            <p:nvPr/>
          </p:nvGraphicFramePr>
          <p:xfrm>
            <a:off x="104" y="2066"/>
            <a:ext cx="295" cy="4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55" name="CorelDRAW" r:id="rId4" imgW="1590675" imgH="2085975" progId="CorelDRAW.Graphic.9">
                    <p:embed/>
                  </p:oleObj>
                </mc:Choice>
                <mc:Fallback>
                  <p:oleObj name="CorelDRAW" r:id="rId4" imgW="1590675" imgH="2085975" progId="CorelDRAW.Graphic.9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4" y="2066"/>
                          <a:ext cx="295" cy="4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8706" name="Group 33"/>
            <p:cNvGrpSpPr>
              <a:grpSpLocks/>
            </p:cNvGrpSpPr>
            <p:nvPr/>
          </p:nvGrpSpPr>
          <p:grpSpPr bwMode="auto">
            <a:xfrm rot="3107657" flipH="1" flipV="1">
              <a:off x="359" y="2394"/>
              <a:ext cx="398" cy="125"/>
              <a:chOff x="4128" y="1654"/>
              <a:chExt cx="550" cy="122"/>
            </a:xfrm>
          </p:grpSpPr>
          <p:sp>
            <p:nvSpPr>
              <p:cNvPr id="28707" name="Line 34"/>
              <p:cNvSpPr>
                <a:spLocks noChangeShapeType="1"/>
              </p:cNvSpPr>
              <p:nvPr/>
            </p:nvSpPr>
            <p:spPr bwMode="auto">
              <a:xfrm flipH="1">
                <a:off x="4449" y="1654"/>
                <a:ext cx="229" cy="30"/>
              </a:xfrm>
              <a:prstGeom prst="line">
                <a:avLst/>
              </a:prstGeom>
              <a:noFill/>
              <a:ln w="12700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366" tIns="45683" rIns="91366" bIns="45683" anchor="ctr" anchorCtr="1"/>
              <a:lstStyle/>
              <a:p>
                <a:endParaRPr lang="zh-TW" altLang="en-US"/>
              </a:p>
            </p:txBody>
          </p:sp>
          <p:sp>
            <p:nvSpPr>
              <p:cNvPr id="28708" name="Line 35"/>
              <p:cNvSpPr>
                <a:spLocks noChangeShapeType="1"/>
              </p:cNvSpPr>
              <p:nvPr/>
            </p:nvSpPr>
            <p:spPr bwMode="auto">
              <a:xfrm flipH="1">
                <a:off x="4128" y="1722"/>
                <a:ext cx="387" cy="54"/>
              </a:xfrm>
              <a:prstGeom prst="line">
                <a:avLst/>
              </a:prstGeom>
              <a:noFill/>
              <a:ln w="12700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366" tIns="45683" rIns="91366" bIns="45683" anchor="ctr" anchorCtr="1"/>
              <a:lstStyle/>
              <a:p>
                <a:endParaRPr lang="zh-TW" altLang="en-US"/>
              </a:p>
            </p:txBody>
          </p:sp>
          <p:sp>
            <p:nvSpPr>
              <p:cNvPr id="28709" name="Line 36"/>
              <p:cNvSpPr>
                <a:spLocks noChangeShapeType="1"/>
              </p:cNvSpPr>
              <p:nvPr/>
            </p:nvSpPr>
            <p:spPr bwMode="auto">
              <a:xfrm>
                <a:off x="4445" y="1686"/>
                <a:ext cx="70" cy="36"/>
              </a:xfrm>
              <a:prstGeom prst="line">
                <a:avLst/>
              </a:prstGeom>
              <a:noFill/>
              <a:ln w="12700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366" tIns="45683" rIns="91366" bIns="45683" anchor="ctr" anchorCtr="1"/>
              <a:lstStyle/>
              <a:p>
                <a:endParaRPr lang="zh-TW" altLang="en-US"/>
              </a:p>
            </p:txBody>
          </p:sp>
        </p:grpSp>
      </p:grpSp>
      <p:sp>
        <p:nvSpPr>
          <p:cNvPr id="28678" name="Line 38"/>
          <p:cNvSpPr>
            <a:spLocks noChangeShapeType="1"/>
          </p:cNvSpPr>
          <p:nvPr/>
        </p:nvSpPr>
        <p:spPr bwMode="auto">
          <a:xfrm>
            <a:off x="0" y="765175"/>
            <a:ext cx="9144000" cy="0"/>
          </a:xfrm>
          <a:prstGeom prst="line">
            <a:avLst/>
          </a:prstGeom>
          <a:noFill/>
          <a:ln w="57150" cmpd="thinThick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5991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3" y="115888"/>
            <a:ext cx="9132887" cy="5683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4" tIns="45718" rIns="91434" bIns="45718" numCol="1" anchor="ctr" anchorCtr="0" compatLnSpc="1">
            <a:prstTxWarp prst="textNoShape">
              <a:avLst/>
            </a:prstTxWarp>
            <a:spAutoFit/>
          </a:bodyPr>
          <a:lstStyle/>
          <a:p>
            <a:pPr algn="l" eaLnBrk="1" hangingPunct="1"/>
            <a:r>
              <a:rPr lang="en-US" altLang="zh-TW" sz="3100" b="1" smtClean="0">
                <a:latin typeface="Times New Roman" pitchFamily="18" charset="0"/>
              </a:rPr>
              <a:t>Spoken Document Understanding and Organization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2238" y="981075"/>
            <a:ext cx="9021762" cy="58324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4" tIns="45718" rIns="91434" bIns="45718" numCol="1" anchor="t" anchorCtr="0" compatLnSpc="1">
            <a:prstTxWarp prst="textNoShape">
              <a:avLst/>
            </a:prstTxWarp>
          </a:bodyPr>
          <a:lstStyle/>
          <a:p>
            <a:pPr marL="182563" indent="-182563" eaLnBrk="1" hangingPunct="1">
              <a:lnSpc>
                <a:spcPct val="80000"/>
              </a:lnSpc>
              <a:spcBef>
                <a:spcPct val="10000"/>
              </a:spcBef>
            </a:pPr>
            <a:r>
              <a:rPr lang="en-US" altLang="zh-TW" sz="2400" b="1" dirty="0" smtClean="0">
                <a:latin typeface="Times New Roman" pitchFamily="18" charset="0"/>
              </a:rPr>
              <a:t>Unlike the Written Documents which are easily shown on the screen for user to browse and select, Spoken Documents are just Audio Signals</a:t>
            </a:r>
          </a:p>
          <a:p>
            <a:pPr marL="182563" indent="-182563" eaLnBrk="1" hangingPunct="1"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en-US" altLang="zh-TW" sz="2000" b="1" dirty="0" smtClean="0">
                <a:latin typeface="Times New Roman" pitchFamily="18" charset="0"/>
              </a:rPr>
              <a:t>	      </a:t>
            </a:r>
            <a:r>
              <a:rPr lang="en-US" altLang="zh-TW" sz="1900" b="1" dirty="0" smtClean="0">
                <a:latin typeface="Times New Roman" pitchFamily="18" charset="0"/>
                <a:cs typeface="Times New Roman" pitchFamily="18" charset="0"/>
              </a:rPr>
              <a:t>— </a:t>
            </a:r>
            <a:r>
              <a:rPr lang="en-US" altLang="zh-TW" sz="1900" dirty="0" smtClean="0">
                <a:latin typeface="Times New Roman" pitchFamily="18" charset="0"/>
                <a:cs typeface="Times New Roman" pitchFamily="18" charset="0"/>
              </a:rPr>
              <a:t>the user can’t listen each one from the beginning to the end during browsing               </a:t>
            </a:r>
          </a:p>
          <a:p>
            <a:pPr marL="182563" indent="-182563" eaLnBrk="1" hangingPunct="1"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en-US" altLang="zh-TW" sz="1900" dirty="0" smtClean="0"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en-US" altLang="zh-TW" sz="1900" b="1" dirty="0" smtClean="0">
                <a:latin typeface="Times New Roman" pitchFamily="18" charset="0"/>
                <a:cs typeface="Times New Roman" pitchFamily="18" charset="0"/>
              </a:rPr>
              <a:t>— </a:t>
            </a:r>
            <a:r>
              <a:rPr lang="en-US" altLang="zh-TW" sz="1900" dirty="0" smtClean="0">
                <a:latin typeface="Times New Roman" pitchFamily="18" charset="0"/>
                <a:cs typeface="Times New Roman" pitchFamily="18" charset="0"/>
              </a:rPr>
              <a:t>better approaches for understanding/organization of spoken documents becomes</a:t>
            </a:r>
          </a:p>
          <a:p>
            <a:pPr marL="182563" indent="-182563" eaLnBrk="1" hangingPunct="1"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en-US" altLang="zh-TW" sz="1900" dirty="0" smtClean="0">
                <a:latin typeface="Times New Roman" pitchFamily="18" charset="0"/>
                <a:cs typeface="Times New Roman" pitchFamily="18" charset="0"/>
              </a:rPr>
              <a:t>               necessary </a:t>
            </a:r>
          </a:p>
          <a:p>
            <a:pPr marL="182563" indent="-182563" eaLnBrk="1" hangingPunct="1">
              <a:lnSpc>
                <a:spcPct val="80000"/>
              </a:lnSpc>
              <a:spcBef>
                <a:spcPct val="10000"/>
              </a:spcBef>
            </a:pPr>
            <a:r>
              <a:rPr lang="en-US" altLang="zh-TW" sz="2400" b="1" dirty="0" smtClean="0">
                <a:latin typeface="Times New Roman" pitchFamily="18" charset="0"/>
                <a:cs typeface="Times New Roman" pitchFamily="18" charset="0"/>
              </a:rPr>
              <a:t>Spoken Document Segmentation</a:t>
            </a:r>
          </a:p>
          <a:p>
            <a:pPr marL="182563" indent="-182563" eaLnBrk="1" hangingPunct="1"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en-US" altLang="zh-TW" sz="2000" b="1" dirty="0" smtClean="0">
                <a:latin typeface="Times New Roman" pitchFamily="18" charset="0"/>
                <a:cs typeface="Times New Roman" pitchFamily="18" charset="0"/>
              </a:rPr>
              <a:t>	      </a:t>
            </a:r>
            <a:r>
              <a:rPr lang="en-US" altLang="zh-TW" sz="1900" b="1" dirty="0" smtClean="0">
                <a:latin typeface="Times New Roman" pitchFamily="18" charset="0"/>
                <a:cs typeface="Times New Roman" pitchFamily="18" charset="0"/>
              </a:rPr>
              <a:t>— </a:t>
            </a:r>
            <a:r>
              <a:rPr lang="en-US" altLang="zh-TW" sz="1900" dirty="0" smtClean="0">
                <a:latin typeface="Times New Roman" pitchFamily="18" charset="0"/>
                <a:cs typeface="Times New Roman" pitchFamily="18" charset="0"/>
              </a:rPr>
              <a:t>automatically segmenting a spoken document into short paragraphs, each with</a:t>
            </a:r>
          </a:p>
          <a:p>
            <a:pPr marL="182563" indent="-182563" eaLnBrk="1" hangingPunct="1"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en-US" altLang="zh-TW" sz="1900" dirty="0" smtClean="0">
                <a:latin typeface="Times New Roman" pitchFamily="18" charset="0"/>
                <a:cs typeface="Times New Roman" pitchFamily="18" charset="0"/>
              </a:rPr>
              <a:t>	            a central topic</a:t>
            </a:r>
          </a:p>
          <a:p>
            <a:pPr marL="182563" indent="-182563" eaLnBrk="1" hangingPunct="1">
              <a:lnSpc>
                <a:spcPct val="80000"/>
              </a:lnSpc>
              <a:spcBef>
                <a:spcPct val="10000"/>
              </a:spcBef>
            </a:pPr>
            <a:r>
              <a:rPr lang="en-US" altLang="zh-TW" sz="2400" b="1" dirty="0" smtClean="0">
                <a:latin typeface="Times New Roman" pitchFamily="18" charset="0"/>
                <a:cs typeface="Times New Roman" pitchFamily="18" charset="0"/>
              </a:rPr>
              <a:t>Spoken Document Summarization</a:t>
            </a:r>
          </a:p>
          <a:p>
            <a:pPr marL="182563" indent="-182563" eaLnBrk="1" hangingPunct="1"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en-US" altLang="zh-TW" sz="2000" b="1" dirty="0" smtClean="0">
                <a:latin typeface="Times New Roman" pitchFamily="18" charset="0"/>
                <a:cs typeface="Times New Roman" pitchFamily="18" charset="0"/>
              </a:rPr>
              <a:t>	      </a:t>
            </a:r>
            <a:r>
              <a:rPr lang="en-US" altLang="zh-TW" sz="1900" b="1" dirty="0" smtClean="0">
                <a:latin typeface="Times New Roman" pitchFamily="18" charset="0"/>
                <a:cs typeface="Times New Roman" pitchFamily="18" charset="0"/>
              </a:rPr>
              <a:t>— </a:t>
            </a:r>
            <a:r>
              <a:rPr lang="en-US" altLang="zh-TW" sz="1900" dirty="0" smtClean="0">
                <a:latin typeface="Times New Roman" pitchFamily="18" charset="0"/>
                <a:cs typeface="Times New Roman" pitchFamily="18" charset="0"/>
              </a:rPr>
              <a:t>automatically generating a summary (in text or speech form) for each short</a:t>
            </a:r>
          </a:p>
          <a:p>
            <a:pPr marL="182563" indent="-182563" eaLnBrk="1" hangingPunct="1"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en-US" altLang="zh-TW" sz="1900" dirty="0" smtClean="0">
                <a:latin typeface="Times New Roman" pitchFamily="18" charset="0"/>
                <a:cs typeface="Times New Roman" pitchFamily="18" charset="0"/>
              </a:rPr>
              <a:t>               paragraph</a:t>
            </a:r>
          </a:p>
          <a:p>
            <a:pPr marL="182563" indent="-182563" eaLnBrk="1" hangingPunct="1">
              <a:lnSpc>
                <a:spcPct val="80000"/>
              </a:lnSpc>
              <a:spcBef>
                <a:spcPct val="10000"/>
              </a:spcBef>
            </a:pPr>
            <a:r>
              <a:rPr lang="en-US" altLang="zh-TW" sz="2400" b="1" dirty="0" smtClean="0">
                <a:latin typeface="Times New Roman" pitchFamily="18" charset="0"/>
                <a:cs typeface="Times New Roman" pitchFamily="18" charset="0"/>
              </a:rPr>
              <a:t>Title Generation for Spoken Documents</a:t>
            </a:r>
          </a:p>
          <a:p>
            <a:pPr marL="182563" indent="-182563" eaLnBrk="1" hangingPunct="1"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en-US" altLang="zh-TW" sz="2000" b="1" dirty="0" smtClean="0">
                <a:latin typeface="Times New Roman" pitchFamily="18" charset="0"/>
                <a:cs typeface="Times New Roman" pitchFamily="18" charset="0"/>
              </a:rPr>
              <a:t>	      </a:t>
            </a:r>
            <a:r>
              <a:rPr lang="en-US" altLang="zh-TW" sz="1900" b="1" dirty="0" smtClean="0">
                <a:latin typeface="Times New Roman" pitchFamily="18" charset="0"/>
                <a:cs typeface="Times New Roman" pitchFamily="18" charset="0"/>
              </a:rPr>
              <a:t>— </a:t>
            </a:r>
            <a:r>
              <a:rPr lang="en-US" altLang="zh-TW" sz="1900" dirty="0" smtClean="0">
                <a:latin typeface="Times New Roman" pitchFamily="18" charset="0"/>
                <a:cs typeface="Times New Roman" pitchFamily="18" charset="0"/>
              </a:rPr>
              <a:t>automatically generating a title (in text or speech form) for each short paragraph</a:t>
            </a:r>
          </a:p>
          <a:p>
            <a:pPr marL="182563" indent="-182563" eaLnBrk="1" hangingPunct="1">
              <a:lnSpc>
                <a:spcPct val="80000"/>
              </a:lnSpc>
              <a:spcBef>
                <a:spcPct val="10000"/>
              </a:spcBef>
            </a:pPr>
            <a:r>
              <a:rPr lang="en-US" altLang="zh-TW" sz="2400" b="1" dirty="0" smtClean="0">
                <a:latin typeface="Times New Roman" pitchFamily="18" charset="0"/>
                <a:cs typeface="Times New Roman" pitchFamily="18" charset="0"/>
              </a:rPr>
              <a:t>Key Term Extraction and Key Term Graph Construction for Spoken Documents</a:t>
            </a:r>
          </a:p>
          <a:p>
            <a:pPr marL="182563" indent="-182563" eaLnBrk="1" hangingPunct="1"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en-US" altLang="zh-TW" sz="2000" b="1" dirty="0" smtClean="0">
                <a:latin typeface="Times New Roman" pitchFamily="18" charset="0"/>
                <a:cs typeface="Times New Roman" pitchFamily="18" charset="0"/>
              </a:rPr>
              <a:t>	      </a:t>
            </a:r>
            <a:r>
              <a:rPr lang="en-US" altLang="zh-TW" sz="1900" b="1" dirty="0" smtClean="0">
                <a:latin typeface="Times New Roman" pitchFamily="18" charset="0"/>
                <a:cs typeface="Times New Roman" pitchFamily="18" charset="0"/>
              </a:rPr>
              <a:t>— </a:t>
            </a:r>
            <a:r>
              <a:rPr lang="en-US" altLang="zh-TW" sz="1900" dirty="0" smtClean="0">
                <a:latin typeface="Times New Roman" pitchFamily="18" charset="0"/>
                <a:cs typeface="Times New Roman" pitchFamily="18" charset="0"/>
              </a:rPr>
              <a:t>automatically e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xtracting</a:t>
            </a:r>
            <a:r>
              <a:rPr lang="en-US" altLang="zh-TW" sz="1900" dirty="0" smtClean="0">
                <a:latin typeface="Times New Roman" pitchFamily="18" charset="0"/>
                <a:cs typeface="Times New Roman" pitchFamily="18" charset="0"/>
              </a:rPr>
              <a:t> a set of key terms for each spoken document, and</a:t>
            </a:r>
          </a:p>
          <a:p>
            <a:pPr marL="182563" indent="-182563" eaLnBrk="1" hangingPunct="1"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en-US" altLang="zh-TW" sz="1900" dirty="0" smtClean="0">
                <a:latin typeface="Times New Roman" pitchFamily="18" charset="0"/>
                <a:cs typeface="Times New Roman" pitchFamily="18" charset="0"/>
              </a:rPr>
              <a:t>              constructing key term graphs for a collection of spoken documents</a:t>
            </a:r>
          </a:p>
          <a:p>
            <a:pPr marL="182563" indent="-182563" eaLnBrk="1" hangingPunct="1">
              <a:lnSpc>
                <a:spcPct val="80000"/>
              </a:lnSpc>
              <a:spcBef>
                <a:spcPct val="10000"/>
              </a:spcBef>
            </a:pPr>
            <a:r>
              <a:rPr lang="en-US" altLang="zh-TW" sz="2400" b="1" dirty="0" smtClean="0">
                <a:latin typeface="Times New Roman" pitchFamily="18" charset="0"/>
                <a:cs typeface="Times New Roman" pitchFamily="18" charset="0"/>
              </a:rPr>
              <a:t>Semantic Structuring of Spoken Documents</a:t>
            </a:r>
          </a:p>
          <a:p>
            <a:pPr marL="182563" indent="-182563" eaLnBrk="1" hangingPunct="1"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en-US" altLang="zh-TW" sz="2000" b="1" dirty="0" smtClean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altLang="zh-TW" sz="1900" b="1" dirty="0" smtClean="0">
                <a:latin typeface="Times New Roman" pitchFamily="18" charset="0"/>
                <a:cs typeface="Times New Roman" pitchFamily="18" charset="0"/>
              </a:rPr>
              <a:t>— </a:t>
            </a:r>
            <a:r>
              <a:rPr lang="en-US" altLang="zh-TW" sz="1900" dirty="0" smtClean="0">
                <a:latin typeface="Times New Roman" pitchFamily="18" charset="0"/>
                <a:cs typeface="Times New Roman" pitchFamily="18" charset="0"/>
              </a:rPr>
              <a:t>construction of semantic structure of spoken documents into graphical hierarchies</a:t>
            </a:r>
          </a:p>
        </p:txBody>
      </p:sp>
      <p:sp>
        <p:nvSpPr>
          <p:cNvPr id="29700" name="Line 4"/>
          <p:cNvSpPr>
            <a:spLocks noChangeShapeType="1"/>
          </p:cNvSpPr>
          <p:nvPr/>
        </p:nvSpPr>
        <p:spPr bwMode="auto">
          <a:xfrm>
            <a:off x="0" y="765175"/>
            <a:ext cx="9144000" cy="0"/>
          </a:xfrm>
          <a:prstGeom prst="line">
            <a:avLst/>
          </a:prstGeom>
          <a:noFill/>
          <a:ln w="57150" cmpd="thinThick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1140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134938"/>
            <a:ext cx="9144000" cy="6000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4" tIns="45718" rIns="91434" bIns="45718" numCol="1" anchor="ctr" anchorCtr="0" compatLnSpc="1">
            <a:prstTxWarp prst="textNoShape">
              <a:avLst/>
            </a:prstTxWarp>
            <a:spAutoFit/>
          </a:bodyPr>
          <a:lstStyle/>
          <a:p>
            <a:pPr algn="l" eaLnBrk="1" hangingPunct="1"/>
            <a:r>
              <a:rPr lang="en-US" altLang="zh-TW" sz="3300" b="1" smtClean="0">
                <a:latin typeface="Times New Roman" pitchFamily="18" charset="0"/>
              </a:rPr>
              <a:t>Multi-lingual Functionalities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3" y="828675"/>
            <a:ext cx="9132887" cy="6081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4" tIns="45718" rIns="91434" bIns="45718" numCol="1" anchor="t" anchorCtr="0" compatLnSpc="1">
            <a:prstTxWarp prst="textNoShape">
              <a:avLst/>
            </a:prstTxWarp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TW" sz="2400" b="1" dirty="0" smtClean="0">
                <a:latin typeface="Times New Roman" pitchFamily="18" charset="0"/>
                <a:ea typeface="華康魏碑體" pitchFamily="65" charset="-120"/>
              </a:rPr>
              <a:t>Code-Switching Problem</a:t>
            </a:r>
            <a:endParaRPr lang="en-US" altLang="zh-TW" sz="2400" dirty="0" smtClean="0">
              <a:latin typeface="Times New Roman" pitchFamily="18" charset="0"/>
              <a:ea typeface="華康魏碑體" pitchFamily="65" charset="-12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 smtClean="0">
                <a:latin typeface="Times New Roman" pitchFamily="18" charset="0"/>
                <a:ea typeface="華康魏碑體" pitchFamily="65" charset="-120"/>
              </a:rPr>
              <a:t>English words/phrases inserted in spoken Chinese sentences as an example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zh-TW" altLang="en-US" sz="2000" dirty="0" smtClean="0">
                <a:latin typeface="Times New Roman" pitchFamily="18" charset="0"/>
                <a:ea typeface="華康魏碑體" pitchFamily="65" charset="-120"/>
              </a:rPr>
              <a:t>人人都用</a:t>
            </a:r>
            <a:r>
              <a:rPr lang="en-US" altLang="zh-TW" sz="2000" dirty="0" smtClean="0">
                <a:latin typeface="Times New Roman" pitchFamily="18" charset="0"/>
                <a:ea typeface="華康魏碑體" pitchFamily="65" charset="-120"/>
              </a:rPr>
              <a:t>Computers</a:t>
            </a:r>
            <a:r>
              <a:rPr lang="zh-TW" altLang="en-US" sz="2000" dirty="0" smtClean="0">
                <a:latin typeface="Times New Roman" pitchFamily="18" charset="0"/>
                <a:ea typeface="華康魏碑體" pitchFamily="65" charset="-120"/>
              </a:rPr>
              <a:t>，家家都上</a:t>
            </a:r>
            <a:r>
              <a:rPr lang="en-US" altLang="zh-TW" sz="2000" dirty="0" smtClean="0">
                <a:latin typeface="Times New Roman" pitchFamily="18" charset="0"/>
                <a:ea typeface="華康魏碑體" pitchFamily="65" charset="-120"/>
              </a:rPr>
              <a:t>Internet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altLang="zh-TW" sz="2000" dirty="0" smtClean="0">
                <a:latin typeface="Times New Roman" pitchFamily="18" charset="0"/>
                <a:ea typeface="華康魏碑體" pitchFamily="65" charset="-120"/>
              </a:rPr>
              <a:t>OK</a:t>
            </a:r>
            <a:r>
              <a:rPr lang="zh-TW" altLang="en-US" sz="2000" dirty="0" smtClean="0">
                <a:latin typeface="Times New Roman" pitchFamily="18" charset="0"/>
                <a:ea typeface="華康魏碑體" pitchFamily="65" charset="-120"/>
              </a:rPr>
              <a:t>不</a:t>
            </a:r>
            <a:r>
              <a:rPr lang="en-US" altLang="zh-TW" sz="2000" dirty="0" smtClean="0">
                <a:latin typeface="Times New Roman" pitchFamily="18" charset="0"/>
                <a:ea typeface="華康魏碑體" pitchFamily="65" charset="-120"/>
              </a:rPr>
              <a:t>OK</a:t>
            </a:r>
            <a:r>
              <a:rPr lang="zh-TW" altLang="en-US" sz="2000" dirty="0" smtClean="0">
                <a:latin typeface="Times New Roman" pitchFamily="18" charset="0"/>
                <a:ea typeface="華康魏碑體" pitchFamily="65" charset="-120"/>
              </a:rPr>
              <a:t>？</a:t>
            </a:r>
            <a:r>
              <a:rPr lang="en-US" altLang="zh-TW" sz="2000" dirty="0" smtClean="0">
                <a:latin typeface="Times New Roman" pitchFamily="18" charset="0"/>
                <a:ea typeface="華康魏碑體" pitchFamily="65" charset="-120"/>
              </a:rPr>
              <a:t>OK</a:t>
            </a:r>
            <a:r>
              <a:rPr lang="zh-TW" altLang="en-US" sz="2000" dirty="0" smtClean="0">
                <a:latin typeface="Times New Roman" pitchFamily="18" charset="0"/>
                <a:ea typeface="華康魏碑體" pitchFamily="65" charset="-120"/>
              </a:rPr>
              <a:t>啦</a:t>
            </a:r>
            <a:r>
              <a:rPr lang="en-US" altLang="zh-TW" sz="2000" dirty="0" smtClean="0">
                <a:latin typeface="Times New Roman" pitchFamily="18" charset="0"/>
                <a:ea typeface="華康魏碑體" pitchFamily="65" charset="-120"/>
              </a:rPr>
              <a:t>!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 smtClean="0">
                <a:latin typeface="Times New Roman" pitchFamily="18" charset="0"/>
                <a:ea typeface="華康魏碑體" pitchFamily="65" charset="-120"/>
              </a:rPr>
              <a:t>the whole sentence switched  from Chinese to English as an example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dirty="0" smtClean="0">
                <a:latin typeface="Times New Roman" pitchFamily="18" charset="0"/>
                <a:ea typeface="華康魏碑體" pitchFamily="65" charset="-120"/>
              </a:rPr>
              <a:t>			       </a:t>
            </a:r>
            <a:r>
              <a:rPr lang="zh-TW" altLang="en-US" sz="2000" dirty="0" smtClean="0">
                <a:latin typeface="Times New Roman" pitchFamily="18" charset="0"/>
                <a:ea typeface="華康魏碑體" pitchFamily="65" charset="-120"/>
              </a:rPr>
              <a:t>準備好了嗎？</a:t>
            </a:r>
            <a:r>
              <a:rPr lang="en-US" altLang="zh-TW" sz="2000" dirty="0" smtClean="0">
                <a:latin typeface="Times New Roman" pitchFamily="18" charset="0"/>
                <a:ea typeface="華康魏碑體" pitchFamily="65" charset="-120"/>
              </a:rPr>
              <a:t>Let’s go!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TW" sz="2400" b="1" dirty="0" smtClean="0">
                <a:latin typeface="Times New Roman" pitchFamily="18" charset="0"/>
                <a:ea typeface="華康魏碑體" pitchFamily="65" charset="-120"/>
              </a:rPr>
              <a:t>Cross-language Information Processing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 smtClean="0">
                <a:latin typeface="Times New Roman" pitchFamily="18" charset="0"/>
                <a:ea typeface="華康魏碑體" pitchFamily="65" charset="-120"/>
              </a:rPr>
              <a:t>globalized network with multi-lingual content/users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 smtClean="0">
                <a:latin typeface="Times New Roman" pitchFamily="18" charset="0"/>
                <a:ea typeface="華康魏碑體" pitchFamily="65" charset="-120"/>
              </a:rPr>
              <a:t>cross-language network information processing with a certain input language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TW" sz="2400" b="1" dirty="0" smtClean="0">
                <a:latin typeface="Times New Roman" pitchFamily="18" charset="0"/>
                <a:ea typeface="華康魏碑體" pitchFamily="65" charset="-120"/>
              </a:rPr>
              <a:t>Dialects/Accents</a:t>
            </a:r>
            <a:endParaRPr lang="en-US" altLang="zh-TW" sz="2400" dirty="0" smtClean="0">
              <a:latin typeface="Times New Roman" pitchFamily="18" charset="0"/>
              <a:ea typeface="華康魏碑體" pitchFamily="65" charset="-12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 smtClean="0">
                <a:latin typeface="Times New Roman" pitchFamily="18" charset="0"/>
                <a:ea typeface="華康魏碑體" pitchFamily="65" charset="-120"/>
              </a:rPr>
              <a:t>hundreds of Chinese dialects as an example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 smtClean="0">
                <a:latin typeface="Times New Roman" pitchFamily="18" charset="0"/>
                <a:ea typeface="華康魏碑體" pitchFamily="65" charset="-120"/>
              </a:rPr>
              <a:t>code-switching problem─ Chinese dialects mixed with Mandarin (or plus English) as an example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 smtClean="0">
                <a:latin typeface="Times New Roman" pitchFamily="18" charset="0"/>
                <a:ea typeface="華康魏碑體" pitchFamily="65" charset="-120"/>
              </a:rPr>
              <a:t>Mandarin with a variety of strong accents as an example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TW" sz="2400" b="1" dirty="0" smtClean="0">
                <a:latin typeface="Times New Roman" pitchFamily="18" charset="0"/>
                <a:ea typeface="華康魏碑體" pitchFamily="65" charset="-120"/>
              </a:rPr>
              <a:t>Global/Local Languages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TW" sz="2400" b="1" dirty="0" smtClean="0">
                <a:latin typeface="Times New Roman" pitchFamily="18" charset="0"/>
                <a:ea typeface="華康魏碑體" pitchFamily="65" charset="-120"/>
              </a:rPr>
              <a:t>Language Dependent/Independent Technologies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TW" sz="2400" b="1" dirty="0" smtClean="0">
                <a:latin typeface="Times New Roman" pitchFamily="18" charset="0"/>
                <a:ea typeface="華康魏碑體" pitchFamily="65" charset="-120"/>
              </a:rPr>
              <a:t>Code-Switching Speech Processing, Speech-to-speech Translation, </a:t>
            </a:r>
            <a:r>
              <a:rPr lang="en-US" altLang="zh-TW" sz="2400" b="1" dirty="0">
                <a:latin typeface="Times New Roman" pitchFamily="18" charset="0"/>
                <a:ea typeface="華康魏碑體" pitchFamily="65" charset="-120"/>
              </a:rPr>
              <a:t>Computer-assisted </a:t>
            </a:r>
            <a:r>
              <a:rPr lang="en-US" altLang="zh-TW" sz="2400" b="1" dirty="0" smtClean="0">
                <a:latin typeface="Times New Roman" pitchFamily="18" charset="0"/>
                <a:ea typeface="華康魏碑體" pitchFamily="65" charset="-120"/>
              </a:rPr>
              <a:t>Language Learning</a:t>
            </a:r>
          </a:p>
        </p:txBody>
      </p:sp>
      <p:sp>
        <p:nvSpPr>
          <p:cNvPr id="30724" name="Line 5"/>
          <p:cNvSpPr>
            <a:spLocks noChangeShapeType="1"/>
          </p:cNvSpPr>
          <p:nvPr/>
        </p:nvSpPr>
        <p:spPr bwMode="auto">
          <a:xfrm>
            <a:off x="0" y="765175"/>
            <a:ext cx="9144000" cy="0"/>
          </a:xfrm>
          <a:prstGeom prst="line">
            <a:avLst/>
          </a:prstGeom>
          <a:noFill/>
          <a:ln w="57150" cmpd="thinThick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3717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0725"/>
          </a:xfrm>
        </p:spPr>
        <p:txBody>
          <a:bodyPr anchor="ctr" anchorCtr="0">
            <a:spAutoFit/>
          </a:bodyPr>
          <a:lstStyle/>
          <a:p>
            <a:pPr algn="l">
              <a:defRPr/>
            </a:pPr>
            <a:r>
              <a:rPr lang="en-US" altLang="zh-TW" sz="3300" b="1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Computer-Assisted Language Learning</a:t>
            </a:r>
            <a:endParaRPr lang="zh-TW" altLang="en-US" sz="3300" b="1" dirty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31747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0" y="908050"/>
            <a:ext cx="8686800" cy="58340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4" tIns="45718" rIns="91434" bIns="45718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12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</a:pPr>
            <a:r>
              <a:rPr lang="en-US" altLang="zh-TW" sz="2400" b="1" smtClean="0">
                <a:latin typeface="Times New Roman" pitchFamily="18" charset="0"/>
              </a:rPr>
              <a:t>Globalized World</a:t>
            </a:r>
          </a:p>
          <a:p>
            <a:pPr lvl="1" eaLnBrk="1" hangingPunct="1">
              <a:lnSpc>
                <a:spcPct val="90000"/>
              </a:lnSpc>
              <a:buFont typeface="Times New Roman" pitchFamily="18" charset="0"/>
              <a:buChar char="–"/>
            </a:pPr>
            <a:r>
              <a:rPr lang="en-US" altLang="zh-TW" sz="2600" smtClean="0">
                <a:latin typeface="Times New Roman" pitchFamily="18" charset="0"/>
                <a:cs typeface="Times New Roman" pitchFamily="18" charset="0"/>
              </a:rPr>
              <a:t>every one needs to learn one or more languages in </a:t>
            </a:r>
            <a:r>
              <a:rPr lang="en-US" altLang="zh-TW" sz="2000" smtClean="0">
                <a:latin typeface="Times New Roman" pitchFamily="18" charset="0"/>
                <a:cs typeface="Times New Roman" pitchFamily="18" charset="0"/>
              </a:rPr>
              <a:t>addition</a:t>
            </a:r>
            <a:r>
              <a:rPr lang="en-US" altLang="zh-TW" sz="2600" smtClean="0">
                <a:latin typeface="Times New Roman" pitchFamily="18" charset="0"/>
                <a:cs typeface="Times New Roman" pitchFamily="18" charset="0"/>
              </a:rPr>
              <a:t> to the native language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</a:pPr>
            <a:r>
              <a:rPr lang="en-US" altLang="zh-TW" sz="2400" b="1" smtClean="0">
                <a:latin typeface="Times New Roman" pitchFamily="18" charset="0"/>
              </a:rPr>
              <a:t>Language Learning</a:t>
            </a:r>
          </a:p>
          <a:p>
            <a:pPr lvl="1" eaLnBrk="1" hangingPunct="1">
              <a:lnSpc>
                <a:spcPct val="90000"/>
              </a:lnSpc>
              <a:buFont typeface="Times New Roman" pitchFamily="18" charset="0"/>
              <a:buChar char="–"/>
            </a:pPr>
            <a:r>
              <a:rPr lang="en-US" altLang="zh-TW" sz="2600" smtClean="0">
                <a:latin typeface="Times New Roman" pitchFamily="18" charset="0"/>
                <a:cs typeface="Times New Roman" pitchFamily="18" charset="0"/>
              </a:rPr>
              <a:t>one-to-one tutoring most effective but with high cost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</a:pPr>
            <a:r>
              <a:rPr lang="en-US" altLang="zh-TW" sz="2400" b="1" smtClean="0">
                <a:latin typeface="Times New Roman" pitchFamily="18" charset="0"/>
              </a:rPr>
              <a:t>Computers not as good as Human Tutors</a:t>
            </a:r>
          </a:p>
          <a:p>
            <a:pPr lvl="1" eaLnBrk="1" hangingPunct="1">
              <a:lnSpc>
                <a:spcPct val="90000"/>
              </a:lnSpc>
              <a:buFont typeface="Times New Roman" pitchFamily="18" charset="0"/>
              <a:buChar char="–"/>
            </a:pPr>
            <a:r>
              <a:rPr lang="en-US" altLang="zh-TW" sz="2600" smtClean="0">
                <a:latin typeface="Times New Roman" pitchFamily="18" charset="0"/>
                <a:cs typeface="Times New Roman" pitchFamily="18" charset="0"/>
              </a:rPr>
              <a:t>software reproduced easily</a:t>
            </a:r>
          </a:p>
          <a:p>
            <a:pPr lvl="1" eaLnBrk="1" hangingPunct="1">
              <a:lnSpc>
                <a:spcPct val="90000"/>
              </a:lnSpc>
              <a:buFont typeface="Times New Roman" pitchFamily="18" charset="0"/>
              <a:buChar char="–"/>
            </a:pPr>
            <a:r>
              <a:rPr lang="en-US" altLang="zh-TW" sz="2600" smtClean="0">
                <a:latin typeface="Times New Roman" pitchFamily="18" charset="0"/>
                <a:cs typeface="Times New Roman" pitchFamily="18" charset="0"/>
              </a:rPr>
              <a:t>used repeatedly any time, anywhere</a:t>
            </a:r>
          </a:p>
          <a:p>
            <a:pPr lvl="1" eaLnBrk="1" hangingPunct="1">
              <a:lnSpc>
                <a:spcPct val="90000"/>
              </a:lnSpc>
              <a:buFont typeface="Times New Roman" pitchFamily="18" charset="0"/>
              <a:buChar char="–"/>
            </a:pPr>
            <a:r>
              <a:rPr lang="en-US" altLang="zh-TW" sz="2600" smtClean="0">
                <a:latin typeface="Times New Roman" pitchFamily="18" charset="0"/>
                <a:cs typeface="Times New Roman" pitchFamily="18" charset="0"/>
              </a:rPr>
              <a:t>never get tired or bored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</a:pPr>
            <a:r>
              <a:rPr lang="en-US" altLang="zh-TW" sz="2400" b="1" smtClean="0">
                <a:latin typeface="Times New Roman" pitchFamily="18" charset="0"/>
              </a:rPr>
              <a:t>Learning of</a:t>
            </a:r>
          </a:p>
          <a:p>
            <a:pPr lvl="1" eaLnBrk="1" hangingPunct="1">
              <a:lnSpc>
                <a:spcPct val="90000"/>
              </a:lnSpc>
              <a:buFont typeface="Times New Roman" pitchFamily="18" charset="0"/>
              <a:buChar char="–"/>
            </a:pPr>
            <a:r>
              <a:rPr lang="en-US" altLang="zh-TW" sz="2600" smtClean="0">
                <a:latin typeface="Times New Roman" pitchFamily="18" charset="0"/>
                <a:cs typeface="Times New Roman" pitchFamily="18" charset="0"/>
              </a:rPr>
              <a:t>pronunciation, vocabulary, grammar, sentences, dialogues, etc.</a:t>
            </a:r>
          </a:p>
          <a:p>
            <a:pPr lvl="1" eaLnBrk="1" hangingPunct="1">
              <a:lnSpc>
                <a:spcPct val="90000"/>
              </a:lnSpc>
              <a:buFont typeface="Times New Roman" pitchFamily="18" charset="0"/>
              <a:buChar char="–"/>
            </a:pPr>
            <a:r>
              <a:rPr lang="en-US" altLang="zh-TW" sz="2600" smtClean="0">
                <a:latin typeface="Times New Roman" pitchFamily="18" charset="0"/>
                <a:cs typeface="Times New Roman" pitchFamily="18" charset="0"/>
              </a:rPr>
              <a:t> sometimes in form of games</a:t>
            </a:r>
          </a:p>
        </p:txBody>
      </p:sp>
      <p:sp>
        <p:nvSpPr>
          <p:cNvPr id="31748" name="Line 4"/>
          <p:cNvSpPr>
            <a:spLocks noChangeShapeType="1"/>
          </p:cNvSpPr>
          <p:nvPr/>
        </p:nvSpPr>
        <p:spPr bwMode="auto">
          <a:xfrm>
            <a:off x="0" y="765175"/>
            <a:ext cx="9144000" cy="0"/>
          </a:xfrm>
          <a:prstGeom prst="line">
            <a:avLst/>
          </a:prstGeom>
          <a:noFill/>
          <a:ln w="57150" cmpd="thinThick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7539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文字方塊 2"/>
          <p:cNvSpPr txBox="1">
            <a:spLocks noChangeArrowheads="1"/>
          </p:cNvSpPr>
          <p:nvPr/>
        </p:nvSpPr>
        <p:spPr bwMode="auto">
          <a:xfrm>
            <a:off x="36513" y="115888"/>
            <a:ext cx="8229600" cy="63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3300" b="1">
                <a:latin typeface="Times New Roman" pitchFamily="18" charset="0"/>
                <a:cs typeface="Times New Roman" pitchFamily="18" charset="0"/>
              </a:rPr>
              <a:t>Sampling of Signals</a:t>
            </a:r>
            <a:endParaRPr lang="zh-TW" altLang="en-US" sz="3300" b="1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5123" name="群組 2"/>
          <p:cNvGrpSpPr>
            <a:grpSpLocks/>
          </p:cNvGrpSpPr>
          <p:nvPr/>
        </p:nvGrpSpPr>
        <p:grpSpPr bwMode="auto">
          <a:xfrm>
            <a:off x="395288" y="2420938"/>
            <a:ext cx="8247062" cy="2160587"/>
            <a:chOff x="395288" y="2420938"/>
            <a:chExt cx="8247062" cy="2160587"/>
          </a:xfrm>
        </p:grpSpPr>
        <p:pic>
          <p:nvPicPr>
            <p:cNvPr id="5125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288" y="2420938"/>
              <a:ext cx="8247062" cy="21605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" name="矩形 1"/>
            <p:cNvSpPr/>
            <p:nvPr/>
          </p:nvSpPr>
          <p:spPr>
            <a:xfrm>
              <a:off x="3348038" y="2689225"/>
              <a:ext cx="792162" cy="3603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TW" dirty="0">
                  <a:solidFill>
                    <a:schemeClr val="tx1"/>
                  </a:solidFill>
                </a:rPr>
                <a:t>X(t)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6875463" y="2420938"/>
              <a:ext cx="792162" cy="3603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TW" dirty="0">
                  <a:solidFill>
                    <a:schemeClr val="tx1"/>
                  </a:solidFill>
                </a:rPr>
                <a:t>X[n]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5219700" y="3716338"/>
              <a:ext cx="431800" cy="3603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TW" sz="2000" dirty="0">
                  <a:solidFill>
                    <a:schemeClr val="tx1"/>
                  </a:solidFill>
                </a:rPr>
                <a:t>t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8172450" y="3644900"/>
              <a:ext cx="431800" cy="3603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TW" sz="2000" dirty="0">
                  <a:solidFill>
                    <a:schemeClr val="tx1"/>
                  </a:solidFill>
                </a:rPr>
                <a:t>n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5124" name="Line 4"/>
          <p:cNvSpPr>
            <a:spLocks noChangeShapeType="1"/>
          </p:cNvSpPr>
          <p:nvPr/>
        </p:nvSpPr>
        <p:spPr bwMode="auto">
          <a:xfrm>
            <a:off x="0" y="766763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3640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文字方塊 2"/>
          <p:cNvSpPr txBox="1">
            <a:spLocks noChangeArrowheads="1"/>
          </p:cNvSpPr>
          <p:nvPr/>
        </p:nvSpPr>
        <p:spPr bwMode="auto">
          <a:xfrm>
            <a:off x="36513" y="131763"/>
            <a:ext cx="5508625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3300" b="1">
                <a:latin typeface="Times New Roman" pitchFamily="18" charset="0"/>
                <a:cs typeface="Times New Roman" pitchFamily="18" charset="0"/>
              </a:rPr>
              <a:t>Double Levels of Information</a:t>
            </a:r>
            <a:endParaRPr lang="zh-TW" altLang="en-US" sz="3300" b="1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6147" name="群組 2"/>
          <p:cNvGrpSpPr>
            <a:grpSpLocks/>
          </p:cNvGrpSpPr>
          <p:nvPr/>
        </p:nvGrpSpPr>
        <p:grpSpPr bwMode="auto">
          <a:xfrm>
            <a:off x="523875" y="1700213"/>
            <a:ext cx="8224838" cy="4537075"/>
            <a:chOff x="523875" y="1700807"/>
            <a:chExt cx="8224838" cy="4536481"/>
          </a:xfrm>
        </p:grpSpPr>
        <p:pic>
          <p:nvPicPr>
            <p:cNvPr id="6149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875" y="1736725"/>
              <a:ext cx="8224838" cy="45005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" name="矩形 1"/>
            <p:cNvSpPr/>
            <p:nvPr/>
          </p:nvSpPr>
          <p:spPr>
            <a:xfrm>
              <a:off x="5661025" y="1700807"/>
              <a:ext cx="2844800" cy="7206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zh-TW" altLang="en-US" sz="4000" dirty="0">
                  <a:solidFill>
                    <a:schemeClr val="tx1"/>
                  </a:solidFill>
                  <a:latin typeface="Lucida Calligraphy" pitchFamily="66" charset="0"/>
                  <a:ea typeface="標楷體" pitchFamily="65" charset="-120"/>
                </a:rPr>
                <a:t>字</a:t>
              </a:r>
              <a:r>
                <a:rPr lang="en-US" altLang="zh-TW" sz="2600" dirty="0">
                  <a:solidFill>
                    <a:schemeClr val="tx1"/>
                  </a:solidFill>
                  <a:ea typeface="標楷體" pitchFamily="65" charset="-120"/>
                  <a:cs typeface="Arial" pitchFamily="34" charset="0"/>
                </a:rPr>
                <a:t>(Character)</a:t>
              </a:r>
              <a:endParaRPr lang="zh-TW" altLang="en-US" sz="2600" dirty="0">
                <a:solidFill>
                  <a:schemeClr val="tx1"/>
                </a:solidFill>
                <a:ea typeface="標楷體" pitchFamily="65" charset="-120"/>
                <a:cs typeface="Arial" pitchFamily="34" charset="0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5795963" y="2421438"/>
              <a:ext cx="2303462" cy="7190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zh-TW" altLang="en-US" sz="4000" dirty="0">
                  <a:solidFill>
                    <a:schemeClr val="tx1"/>
                  </a:solidFill>
                  <a:latin typeface="Lucida Calligraphy" pitchFamily="66" charset="0"/>
                  <a:ea typeface="標楷體" pitchFamily="65" charset="-120"/>
                </a:rPr>
                <a:t>詞</a:t>
              </a:r>
              <a:r>
                <a:rPr lang="en-US" altLang="zh-TW" sz="2600" dirty="0">
                  <a:solidFill>
                    <a:schemeClr val="tx1"/>
                  </a:solidFill>
                  <a:ea typeface="標楷體" pitchFamily="65" charset="-120"/>
                  <a:cs typeface="Arial" pitchFamily="34" charset="0"/>
                </a:rPr>
                <a:t>(Word)</a:t>
              </a:r>
              <a:endParaRPr lang="zh-TW" altLang="en-US" sz="2600" dirty="0">
                <a:solidFill>
                  <a:schemeClr val="tx1"/>
                </a:solidFill>
                <a:ea typeface="標楷體" pitchFamily="65" charset="-120"/>
                <a:cs typeface="Arial" pitchFamily="34" charset="0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6011863" y="3753175"/>
              <a:ext cx="2736850" cy="7190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zh-TW" altLang="en-US" sz="4000" dirty="0">
                  <a:solidFill>
                    <a:schemeClr val="tx1"/>
                  </a:solidFill>
                  <a:latin typeface="Lucida Calligraphy" pitchFamily="66" charset="0"/>
                  <a:ea typeface="標楷體" pitchFamily="65" charset="-120"/>
                </a:rPr>
                <a:t>句</a:t>
              </a:r>
              <a:r>
                <a:rPr lang="en-US" altLang="zh-TW" sz="2600" dirty="0">
                  <a:solidFill>
                    <a:schemeClr val="tx1"/>
                  </a:solidFill>
                  <a:ea typeface="標楷體" pitchFamily="65" charset="-120"/>
                  <a:cs typeface="Arial" pitchFamily="34" charset="0"/>
                </a:rPr>
                <a:t>(Sentence)</a:t>
              </a:r>
              <a:endParaRPr lang="zh-TW" altLang="en-US" sz="2600" dirty="0">
                <a:solidFill>
                  <a:schemeClr val="tx1"/>
                </a:solidFill>
                <a:ea typeface="標楷體" pitchFamily="65" charset="-120"/>
                <a:cs typeface="Arial" pitchFamily="34" charset="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258888" y="3138894"/>
              <a:ext cx="3852862" cy="9365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TW" altLang="en-US" sz="4600" spc="600" dirty="0">
                  <a:solidFill>
                    <a:schemeClr val="tx1"/>
                  </a:solidFill>
                  <a:latin typeface="Lucida Calligraphy" pitchFamily="66" charset="0"/>
                  <a:ea typeface="標楷體" pitchFamily="65" charset="-120"/>
                </a:rPr>
                <a:t>人人用電腦</a:t>
              </a:r>
              <a:endParaRPr lang="zh-TW" altLang="en-US" sz="4600" spc="600" dirty="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3482975" y="3178576"/>
              <a:ext cx="1403350" cy="8650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anchor="ctr"/>
            <a:lstStyle/>
            <a:p>
              <a:pPr algn="ctr">
                <a:defRPr/>
              </a:pPr>
              <a:r>
                <a:rPr lang="zh-TW" altLang="en-US" sz="4600" spc="600" dirty="0">
                  <a:solidFill>
                    <a:schemeClr val="tx1"/>
                  </a:solidFill>
                  <a:latin typeface="Lucida Calligraphy" pitchFamily="66" charset="0"/>
                  <a:ea typeface="標楷體" pitchFamily="65" charset="-120"/>
                </a:rPr>
                <a:t>電腦</a:t>
              </a:r>
              <a:endParaRPr lang="zh-TW" altLang="en-US" sz="4600" spc="600" dirty="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endParaRPr>
            </a:p>
          </p:txBody>
        </p:sp>
      </p:grpSp>
      <p:sp>
        <p:nvSpPr>
          <p:cNvPr id="6148" name="Line 4"/>
          <p:cNvSpPr>
            <a:spLocks noChangeShapeType="1"/>
          </p:cNvSpPr>
          <p:nvPr/>
        </p:nvSpPr>
        <p:spPr bwMode="auto">
          <a:xfrm>
            <a:off x="0" y="766763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7111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0" y="0"/>
            <a:ext cx="9172575" cy="984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4" tIns="45718" rIns="91434" bIns="45718" numCol="1" anchor="t" anchorCtr="0" compatLnSpc="1">
            <a:prstTxWarp prst="textNoShape">
              <a:avLst/>
            </a:prstTxWarp>
            <a:spAutoFit/>
          </a:bodyPr>
          <a:lstStyle/>
          <a:p>
            <a:pPr algn="l" eaLnBrk="1" hangingPunct="1"/>
            <a:r>
              <a:rPr lang="en-US" altLang="zh-TW" sz="2900" b="1" smtClean="0">
                <a:latin typeface="Times New Roman" pitchFamily="18" charset="0"/>
                <a:ea typeface="華康隸書體" pitchFamily="49" charset="-120"/>
              </a:rPr>
              <a:t>Speech Signal Processing – Processing of Double-Level Information</a:t>
            </a: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107950" y="1125538"/>
            <a:ext cx="2736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4" tIns="45718" rIns="91434" bIns="45718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TW">
                <a:latin typeface="華康魏碑體" pitchFamily="65" charset="-120"/>
                <a:ea typeface="華康魏碑體" pitchFamily="65" charset="-120"/>
              </a:rPr>
              <a:t> </a:t>
            </a:r>
            <a:r>
              <a:rPr lang="en-US" altLang="zh-TW">
                <a:latin typeface="Times New Roman" pitchFamily="18" charset="0"/>
                <a:ea typeface="華康魏碑體" pitchFamily="65" charset="-120"/>
              </a:rPr>
              <a:t>Speech Signal</a:t>
            </a: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4140200" y="1190625"/>
            <a:ext cx="13684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4" tIns="45718" rIns="91434" bIns="45718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TW">
                <a:latin typeface="華康魏碑體" pitchFamily="65" charset="-120"/>
                <a:ea typeface="華康魏碑體" pitchFamily="65" charset="-120"/>
              </a:rPr>
              <a:t> </a:t>
            </a:r>
            <a:r>
              <a:rPr lang="en-US" altLang="zh-TW">
                <a:latin typeface="Times New Roman" pitchFamily="18" charset="0"/>
                <a:ea typeface="華康魏碑體" pitchFamily="65" charset="-120"/>
              </a:rPr>
              <a:t>Sampling</a:t>
            </a:r>
            <a:endParaRPr lang="en-US" altLang="zh-TW">
              <a:latin typeface="華康魏碑體" pitchFamily="65" charset="-120"/>
              <a:ea typeface="華康魏碑體" pitchFamily="65" charset="-120"/>
            </a:endParaRPr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6516688" y="1190625"/>
            <a:ext cx="14398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4" tIns="45718" rIns="91434" bIns="45718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TW">
                <a:latin typeface="華康魏碑體" pitchFamily="65" charset="-120"/>
                <a:ea typeface="華康魏碑體" pitchFamily="65" charset="-120"/>
              </a:rPr>
              <a:t> </a:t>
            </a:r>
            <a:r>
              <a:rPr lang="en-US" altLang="zh-TW">
                <a:latin typeface="Times New Roman" pitchFamily="18" charset="0"/>
                <a:ea typeface="華康魏碑體" pitchFamily="65" charset="-120"/>
              </a:rPr>
              <a:t>Processing</a:t>
            </a:r>
          </a:p>
        </p:txBody>
      </p:sp>
      <p:sp>
        <p:nvSpPr>
          <p:cNvPr id="7174" name="Text Box 6"/>
          <p:cNvSpPr txBox="1">
            <a:spLocks noChangeArrowheads="1"/>
          </p:cNvSpPr>
          <p:nvPr/>
        </p:nvSpPr>
        <p:spPr bwMode="auto">
          <a:xfrm>
            <a:off x="4211638" y="3860800"/>
            <a:ext cx="22320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4" tIns="45718" rIns="91434" bIns="45718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TW">
                <a:latin typeface="華康魏碑體" pitchFamily="65" charset="-120"/>
                <a:ea typeface="華康魏碑體" pitchFamily="65" charset="-120"/>
              </a:rPr>
              <a:t> </a:t>
            </a:r>
            <a:r>
              <a:rPr lang="en-US" altLang="zh-TW">
                <a:latin typeface="Times New Roman" pitchFamily="18" charset="0"/>
                <a:ea typeface="華康魏碑體" pitchFamily="65" charset="-120"/>
              </a:rPr>
              <a:t>Linguistic Structure</a:t>
            </a:r>
          </a:p>
        </p:txBody>
      </p:sp>
      <p:sp>
        <p:nvSpPr>
          <p:cNvPr id="7175" name="Text Box 7"/>
          <p:cNvSpPr txBox="1">
            <a:spLocks noChangeArrowheads="1"/>
          </p:cNvSpPr>
          <p:nvPr/>
        </p:nvSpPr>
        <p:spPr bwMode="auto">
          <a:xfrm>
            <a:off x="107950" y="4791075"/>
            <a:ext cx="28082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4" tIns="45718" rIns="91434" bIns="45718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TW">
                <a:latin typeface="華康魏碑體" pitchFamily="65" charset="-120"/>
                <a:ea typeface="華康魏碑體" pitchFamily="65" charset="-120"/>
              </a:rPr>
              <a:t> </a:t>
            </a:r>
            <a:r>
              <a:rPr lang="en-US" altLang="zh-TW">
                <a:latin typeface="Times New Roman" pitchFamily="18" charset="0"/>
                <a:ea typeface="華康魏碑體" pitchFamily="65" charset="-120"/>
              </a:rPr>
              <a:t>Linguistic Knowledge</a:t>
            </a:r>
          </a:p>
        </p:txBody>
      </p:sp>
      <p:grpSp>
        <p:nvGrpSpPr>
          <p:cNvPr id="7176" name="Group 8"/>
          <p:cNvGrpSpPr>
            <a:grpSpLocks/>
          </p:cNvGrpSpPr>
          <p:nvPr/>
        </p:nvGrpSpPr>
        <p:grpSpPr bwMode="auto">
          <a:xfrm>
            <a:off x="539750" y="1700213"/>
            <a:ext cx="3241675" cy="841375"/>
            <a:chOff x="340" y="1071"/>
            <a:chExt cx="2042" cy="530"/>
          </a:xfrm>
        </p:grpSpPr>
        <p:pic>
          <p:nvPicPr>
            <p:cNvPr id="7215" name="Picture 9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" y="1071"/>
              <a:ext cx="2042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216" name="Text Box 10"/>
            <p:cNvSpPr txBox="1">
              <a:spLocks noChangeArrowheads="1"/>
            </p:cNvSpPr>
            <p:nvPr/>
          </p:nvSpPr>
          <p:spPr bwMode="auto">
            <a:xfrm>
              <a:off x="340" y="1389"/>
              <a:ext cx="204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34" tIns="45718" rIns="91434" bIns="45718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1600">
                  <a:latin typeface="華康魏碑體" pitchFamily="65" charset="-120"/>
                  <a:ea typeface="華康魏碑體" pitchFamily="65" charset="-120"/>
                </a:rPr>
                <a:t>  </a:t>
              </a:r>
              <a:r>
                <a:rPr lang="zh-TW" altLang="en-US" sz="1600">
                  <a:latin typeface="華康魏碑體" pitchFamily="65" charset="-120"/>
                  <a:ea typeface="華康魏碑體" pitchFamily="65" charset="-120"/>
                </a:rPr>
                <a:t>今       天       的</a:t>
              </a:r>
            </a:p>
          </p:txBody>
        </p:sp>
      </p:grpSp>
      <p:grpSp>
        <p:nvGrpSpPr>
          <p:cNvPr id="7177" name="Group 11"/>
          <p:cNvGrpSpPr>
            <a:grpSpLocks/>
          </p:cNvGrpSpPr>
          <p:nvPr/>
        </p:nvGrpSpPr>
        <p:grpSpPr bwMode="auto">
          <a:xfrm>
            <a:off x="539750" y="3781425"/>
            <a:ext cx="3240088" cy="800100"/>
            <a:chOff x="340" y="2523"/>
            <a:chExt cx="2041" cy="504"/>
          </a:xfrm>
        </p:grpSpPr>
        <p:pic>
          <p:nvPicPr>
            <p:cNvPr id="7213" name="Picture 1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" y="2523"/>
              <a:ext cx="2041" cy="3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214" name="Text Box 13"/>
            <p:cNvSpPr txBox="1">
              <a:spLocks noChangeArrowheads="1"/>
            </p:cNvSpPr>
            <p:nvPr/>
          </p:nvSpPr>
          <p:spPr bwMode="auto">
            <a:xfrm>
              <a:off x="340" y="2815"/>
              <a:ext cx="204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34" tIns="45718" rIns="91434" bIns="45718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1600">
                  <a:latin typeface="華康魏碑體" pitchFamily="65" charset="-120"/>
                  <a:ea typeface="華康魏碑體" pitchFamily="65" charset="-120"/>
                </a:rPr>
                <a:t>   </a:t>
              </a:r>
              <a:r>
                <a:rPr lang="zh-TW" altLang="en-US" sz="1600">
                  <a:latin typeface="華康魏碑體" pitchFamily="65" charset="-120"/>
                  <a:ea typeface="華康魏碑體" pitchFamily="65" charset="-120"/>
                </a:rPr>
                <a:t>常          好</a:t>
              </a:r>
            </a:p>
          </p:txBody>
        </p:sp>
      </p:grpSp>
      <p:sp>
        <p:nvSpPr>
          <p:cNvPr id="7178" name="AutoShape 14"/>
          <p:cNvSpPr>
            <a:spLocks noChangeArrowheads="1"/>
          </p:cNvSpPr>
          <p:nvPr/>
        </p:nvSpPr>
        <p:spPr bwMode="auto">
          <a:xfrm>
            <a:off x="827088" y="5445125"/>
            <a:ext cx="863600" cy="792163"/>
          </a:xfrm>
          <a:prstGeom prst="can">
            <a:avLst>
              <a:gd name="adj" fmla="val 25000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179" name="Text Box 15"/>
          <p:cNvSpPr txBox="1">
            <a:spLocks noChangeArrowheads="1"/>
          </p:cNvSpPr>
          <p:nvPr/>
        </p:nvSpPr>
        <p:spPr bwMode="auto">
          <a:xfrm>
            <a:off x="793750" y="5734050"/>
            <a:ext cx="9366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4" tIns="45718" rIns="91434" bIns="45718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latin typeface="Times New Roman" pitchFamily="18" charset="0"/>
                <a:ea typeface="華康魏碑體" pitchFamily="65" charset="-120"/>
              </a:rPr>
              <a:t>Lexicon</a:t>
            </a:r>
          </a:p>
        </p:txBody>
      </p:sp>
      <p:sp>
        <p:nvSpPr>
          <p:cNvPr id="7180" name="AutoShape 16"/>
          <p:cNvSpPr>
            <a:spLocks noChangeArrowheads="1"/>
          </p:cNvSpPr>
          <p:nvPr/>
        </p:nvSpPr>
        <p:spPr bwMode="auto">
          <a:xfrm>
            <a:off x="1763713" y="5445125"/>
            <a:ext cx="914400" cy="792163"/>
          </a:xfrm>
          <a:prstGeom prst="can">
            <a:avLst>
              <a:gd name="adj" fmla="val 25000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181" name="Text Box 17"/>
          <p:cNvSpPr txBox="1">
            <a:spLocks noChangeArrowheads="1"/>
          </p:cNvSpPr>
          <p:nvPr/>
        </p:nvSpPr>
        <p:spPr bwMode="auto">
          <a:xfrm>
            <a:off x="1697038" y="5734050"/>
            <a:ext cx="1162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4" tIns="45718" rIns="91434" bIns="45718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latin typeface="Times New Roman" pitchFamily="18" charset="0"/>
                <a:ea typeface="華康魏碑體" pitchFamily="65" charset="-120"/>
              </a:rPr>
              <a:t>Grammar</a:t>
            </a:r>
          </a:p>
        </p:txBody>
      </p:sp>
      <p:grpSp>
        <p:nvGrpSpPr>
          <p:cNvPr id="7182" name="Group 18"/>
          <p:cNvGrpSpPr>
            <a:grpSpLocks/>
          </p:cNvGrpSpPr>
          <p:nvPr/>
        </p:nvGrpSpPr>
        <p:grpSpPr bwMode="auto">
          <a:xfrm>
            <a:off x="3924300" y="4494213"/>
            <a:ext cx="3168650" cy="1814512"/>
            <a:chOff x="2472" y="2745"/>
            <a:chExt cx="1996" cy="1143"/>
          </a:xfrm>
        </p:grpSpPr>
        <p:sp>
          <p:nvSpPr>
            <p:cNvPr id="7196" name="Line 19"/>
            <p:cNvSpPr>
              <a:spLocks noChangeShapeType="1"/>
            </p:cNvSpPr>
            <p:nvPr/>
          </p:nvSpPr>
          <p:spPr bwMode="auto">
            <a:xfrm>
              <a:off x="3560" y="2745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24" tIns="45712" rIns="91424" bIns="45712">
              <a:spAutoFit/>
            </a:bodyPr>
            <a:lstStyle/>
            <a:p>
              <a:endParaRPr lang="zh-TW" altLang="en-US"/>
            </a:p>
          </p:txBody>
        </p:sp>
        <p:sp>
          <p:nvSpPr>
            <p:cNvPr id="7197" name="Line 20"/>
            <p:cNvSpPr>
              <a:spLocks noChangeShapeType="1"/>
            </p:cNvSpPr>
            <p:nvPr/>
          </p:nvSpPr>
          <p:spPr bwMode="auto">
            <a:xfrm>
              <a:off x="3061" y="2881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24" tIns="45712" rIns="91424" bIns="45712">
              <a:spAutoFit/>
            </a:bodyPr>
            <a:lstStyle/>
            <a:p>
              <a:endParaRPr lang="zh-TW" altLang="en-US"/>
            </a:p>
          </p:txBody>
        </p:sp>
        <p:sp>
          <p:nvSpPr>
            <p:cNvPr id="7198" name="Line 21"/>
            <p:cNvSpPr>
              <a:spLocks noChangeShapeType="1"/>
            </p:cNvSpPr>
            <p:nvPr/>
          </p:nvSpPr>
          <p:spPr bwMode="auto">
            <a:xfrm>
              <a:off x="4059" y="2881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24" tIns="45712" rIns="91424" bIns="45712">
              <a:spAutoFit/>
            </a:bodyPr>
            <a:lstStyle/>
            <a:p>
              <a:endParaRPr lang="zh-TW" altLang="en-US"/>
            </a:p>
          </p:txBody>
        </p:sp>
        <p:sp>
          <p:nvSpPr>
            <p:cNvPr id="7199" name="Line 22"/>
            <p:cNvSpPr>
              <a:spLocks noChangeShapeType="1"/>
            </p:cNvSpPr>
            <p:nvPr/>
          </p:nvSpPr>
          <p:spPr bwMode="auto">
            <a:xfrm>
              <a:off x="2880" y="3063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24" tIns="45712" rIns="91424" bIns="45712">
              <a:spAutoFit/>
            </a:bodyPr>
            <a:lstStyle/>
            <a:p>
              <a:endParaRPr lang="zh-TW" altLang="en-US"/>
            </a:p>
          </p:txBody>
        </p:sp>
        <p:sp>
          <p:nvSpPr>
            <p:cNvPr id="7200" name="Line 23"/>
            <p:cNvSpPr>
              <a:spLocks noChangeShapeType="1"/>
            </p:cNvSpPr>
            <p:nvPr/>
          </p:nvSpPr>
          <p:spPr bwMode="auto">
            <a:xfrm>
              <a:off x="3243" y="3063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24" tIns="45712" rIns="91424" bIns="45712">
              <a:spAutoFit/>
            </a:bodyPr>
            <a:lstStyle/>
            <a:p>
              <a:endParaRPr lang="zh-TW" altLang="en-US"/>
            </a:p>
          </p:txBody>
        </p:sp>
        <p:sp>
          <p:nvSpPr>
            <p:cNvPr id="7201" name="Line 24"/>
            <p:cNvSpPr>
              <a:spLocks noChangeShapeType="1"/>
            </p:cNvSpPr>
            <p:nvPr/>
          </p:nvSpPr>
          <p:spPr bwMode="auto">
            <a:xfrm>
              <a:off x="3878" y="3063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24" tIns="45712" rIns="91424" bIns="45712">
              <a:spAutoFit/>
            </a:bodyPr>
            <a:lstStyle/>
            <a:p>
              <a:endParaRPr lang="zh-TW" altLang="en-US"/>
            </a:p>
          </p:txBody>
        </p:sp>
        <p:sp>
          <p:nvSpPr>
            <p:cNvPr id="7202" name="Line 25"/>
            <p:cNvSpPr>
              <a:spLocks noChangeShapeType="1"/>
            </p:cNvSpPr>
            <p:nvPr/>
          </p:nvSpPr>
          <p:spPr bwMode="auto">
            <a:xfrm>
              <a:off x="4241" y="3063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24" tIns="45712" rIns="91424" bIns="45712">
              <a:spAutoFit/>
            </a:bodyPr>
            <a:lstStyle/>
            <a:p>
              <a:endParaRPr lang="zh-TW" altLang="en-US"/>
            </a:p>
          </p:txBody>
        </p:sp>
        <p:sp>
          <p:nvSpPr>
            <p:cNvPr id="7203" name="Line 26"/>
            <p:cNvSpPr>
              <a:spLocks noChangeShapeType="1"/>
            </p:cNvSpPr>
            <p:nvPr/>
          </p:nvSpPr>
          <p:spPr bwMode="auto">
            <a:xfrm>
              <a:off x="2880" y="3426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24" tIns="45712" rIns="91424" bIns="45712">
              <a:spAutoFit/>
            </a:bodyPr>
            <a:lstStyle/>
            <a:p>
              <a:endParaRPr lang="zh-TW" altLang="en-US"/>
            </a:p>
          </p:txBody>
        </p:sp>
        <p:sp>
          <p:nvSpPr>
            <p:cNvPr id="7204" name="Line 27"/>
            <p:cNvSpPr>
              <a:spLocks noChangeShapeType="1"/>
            </p:cNvSpPr>
            <p:nvPr/>
          </p:nvSpPr>
          <p:spPr bwMode="auto">
            <a:xfrm>
              <a:off x="2699" y="3562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24" tIns="45712" rIns="91424" bIns="45712">
              <a:spAutoFit/>
            </a:bodyPr>
            <a:lstStyle/>
            <a:p>
              <a:endParaRPr lang="zh-TW" altLang="en-US"/>
            </a:p>
          </p:txBody>
        </p:sp>
        <p:sp>
          <p:nvSpPr>
            <p:cNvPr id="7205" name="Line 28"/>
            <p:cNvSpPr>
              <a:spLocks noChangeShapeType="1"/>
            </p:cNvSpPr>
            <p:nvPr/>
          </p:nvSpPr>
          <p:spPr bwMode="auto">
            <a:xfrm>
              <a:off x="3061" y="3562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24" tIns="45712" rIns="91424" bIns="45712">
              <a:spAutoFit/>
            </a:bodyPr>
            <a:lstStyle/>
            <a:p>
              <a:endParaRPr lang="zh-TW" altLang="en-US"/>
            </a:p>
          </p:txBody>
        </p:sp>
        <p:sp>
          <p:nvSpPr>
            <p:cNvPr id="7206" name="Line 29"/>
            <p:cNvSpPr>
              <a:spLocks noChangeShapeType="1"/>
            </p:cNvSpPr>
            <p:nvPr/>
          </p:nvSpPr>
          <p:spPr bwMode="auto">
            <a:xfrm>
              <a:off x="3061" y="2881"/>
              <a:ext cx="9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24" tIns="45712" rIns="91424" bIns="45712">
              <a:spAutoFit/>
            </a:bodyPr>
            <a:lstStyle/>
            <a:p>
              <a:endParaRPr lang="zh-TW" altLang="en-US"/>
            </a:p>
          </p:txBody>
        </p:sp>
        <p:sp>
          <p:nvSpPr>
            <p:cNvPr id="7207" name="Line 30"/>
            <p:cNvSpPr>
              <a:spLocks noChangeShapeType="1"/>
            </p:cNvSpPr>
            <p:nvPr/>
          </p:nvSpPr>
          <p:spPr bwMode="auto">
            <a:xfrm>
              <a:off x="2880" y="3063"/>
              <a:ext cx="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24" tIns="45712" rIns="91424" bIns="45712">
              <a:spAutoFit/>
            </a:bodyPr>
            <a:lstStyle/>
            <a:p>
              <a:endParaRPr lang="zh-TW" altLang="en-US"/>
            </a:p>
          </p:txBody>
        </p:sp>
        <p:sp>
          <p:nvSpPr>
            <p:cNvPr id="7208" name="Line 31"/>
            <p:cNvSpPr>
              <a:spLocks noChangeShapeType="1"/>
            </p:cNvSpPr>
            <p:nvPr/>
          </p:nvSpPr>
          <p:spPr bwMode="auto">
            <a:xfrm>
              <a:off x="3878" y="3063"/>
              <a:ext cx="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24" tIns="45712" rIns="91424" bIns="45712">
              <a:spAutoFit/>
            </a:bodyPr>
            <a:lstStyle/>
            <a:p>
              <a:endParaRPr lang="zh-TW" altLang="en-US"/>
            </a:p>
          </p:txBody>
        </p:sp>
        <p:sp>
          <p:nvSpPr>
            <p:cNvPr id="7209" name="Line 32"/>
            <p:cNvSpPr>
              <a:spLocks noChangeShapeType="1"/>
            </p:cNvSpPr>
            <p:nvPr/>
          </p:nvSpPr>
          <p:spPr bwMode="auto">
            <a:xfrm>
              <a:off x="2699" y="3562"/>
              <a:ext cx="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24" tIns="45712" rIns="91424" bIns="45712">
              <a:spAutoFit/>
            </a:bodyPr>
            <a:lstStyle/>
            <a:p>
              <a:endParaRPr lang="zh-TW" altLang="en-US"/>
            </a:p>
          </p:txBody>
        </p:sp>
        <p:sp>
          <p:nvSpPr>
            <p:cNvPr id="7210" name="Text Box 33"/>
            <p:cNvSpPr txBox="1">
              <a:spLocks noChangeArrowheads="1"/>
            </p:cNvSpPr>
            <p:nvPr/>
          </p:nvSpPr>
          <p:spPr bwMode="auto">
            <a:xfrm>
              <a:off x="2472" y="3657"/>
              <a:ext cx="8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24" tIns="45712" rIns="91424" bIns="45712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TW" altLang="en-US">
                  <a:latin typeface="華康魏碑體" pitchFamily="65" charset="-120"/>
                  <a:ea typeface="華康魏碑體" pitchFamily="65" charset="-120"/>
                </a:rPr>
                <a:t>今天  的</a:t>
              </a:r>
            </a:p>
          </p:txBody>
        </p:sp>
        <p:sp>
          <p:nvSpPr>
            <p:cNvPr id="7211" name="Text Box 34"/>
            <p:cNvSpPr txBox="1">
              <a:spLocks noChangeArrowheads="1"/>
            </p:cNvSpPr>
            <p:nvPr/>
          </p:nvSpPr>
          <p:spPr bwMode="auto">
            <a:xfrm>
              <a:off x="2472" y="3158"/>
              <a:ext cx="113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24" tIns="45712" rIns="91424" bIns="45712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>
                  <a:latin typeface="華康魏碑體" pitchFamily="65" charset="-120"/>
                  <a:ea typeface="華康魏碑體" pitchFamily="65" charset="-120"/>
                </a:rPr>
                <a:t> </a:t>
              </a:r>
              <a:r>
                <a:rPr lang="zh-TW" altLang="en-US">
                  <a:latin typeface="華康魏碑體" pitchFamily="65" charset="-120"/>
                  <a:ea typeface="華康魏碑體" pitchFamily="65" charset="-120"/>
                </a:rPr>
                <a:t>今天的  天氣</a:t>
              </a:r>
            </a:p>
          </p:txBody>
        </p:sp>
        <p:sp>
          <p:nvSpPr>
            <p:cNvPr id="7212" name="Text Box 35"/>
            <p:cNvSpPr txBox="1">
              <a:spLocks noChangeArrowheads="1"/>
            </p:cNvSpPr>
            <p:nvPr/>
          </p:nvSpPr>
          <p:spPr bwMode="auto">
            <a:xfrm>
              <a:off x="3651" y="3158"/>
              <a:ext cx="81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24" tIns="45712" rIns="91424" bIns="45712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TW" altLang="en-US">
                  <a:latin typeface="華康魏碑體" pitchFamily="65" charset="-120"/>
                  <a:ea typeface="華康魏碑體" pitchFamily="65" charset="-120"/>
                </a:rPr>
                <a:t>非常  好</a:t>
              </a:r>
            </a:p>
          </p:txBody>
        </p:sp>
      </p:grpSp>
      <p:sp>
        <p:nvSpPr>
          <p:cNvPr id="7183" name="Rectangle 36"/>
          <p:cNvSpPr>
            <a:spLocks noChangeArrowheads="1"/>
          </p:cNvSpPr>
          <p:nvPr/>
        </p:nvSpPr>
        <p:spPr bwMode="auto">
          <a:xfrm>
            <a:off x="6661150" y="1989138"/>
            <a:ext cx="2087563" cy="187325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184" name="Rectangle 37"/>
          <p:cNvSpPr>
            <a:spLocks noChangeArrowheads="1"/>
          </p:cNvSpPr>
          <p:nvPr/>
        </p:nvSpPr>
        <p:spPr bwMode="auto">
          <a:xfrm>
            <a:off x="6805613" y="2205038"/>
            <a:ext cx="1223962" cy="6477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185" name="Text Box 38"/>
          <p:cNvSpPr txBox="1">
            <a:spLocks noChangeArrowheads="1"/>
          </p:cNvSpPr>
          <p:nvPr/>
        </p:nvSpPr>
        <p:spPr bwMode="auto">
          <a:xfrm>
            <a:off x="6854825" y="2341563"/>
            <a:ext cx="1150938" cy="36671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4" tIns="45718" rIns="91434" bIns="45718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latin typeface="Times New Roman" pitchFamily="18" charset="0"/>
                <a:ea typeface="華康魏碑體" pitchFamily="65" charset="-120"/>
              </a:rPr>
              <a:t>Algorithm</a:t>
            </a:r>
          </a:p>
        </p:txBody>
      </p:sp>
      <p:sp>
        <p:nvSpPr>
          <p:cNvPr id="7186" name="Text Box 39"/>
          <p:cNvSpPr txBox="1">
            <a:spLocks noChangeArrowheads="1"/>
          </p:cNvSpPr>
          <p:nvPr/>
        </p:nvSpPr>
        <p:spPr bwMode="auto">
          <a:xfrm>
            <a:off x="6732588" y="3349625"/>
            <a:ext cx="22320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4" tIns="45718" rIns="91434" bIns="45718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latin typeface="Times New Roman" pitchFamily="18" charset="0"/>
                <a:ea typeface="華康魏碑體" pitchFamily="65" charset="-120"/>
              </a:rPr>
              <a:t>Chips or Computers</a:t>
            </a:r>
          </a:p>
        </p:txBody>
      </p:sp>
      <p:sp>
        <p:nvSpPr>
          <p:cNvPr id="7187" name="Arc 40"/>
          <p:cNvSpPr>
            <a:spLocks/>
          </p:cNvSpPr>
          <p:nvPr/>
        </p:nvSpPr>
        <p:spPr bwMode="auto">
          <a:xfrm rot="10800000" flipH="1">
            <a:off x="6740525" y="3941763"/>
            <a:ext cx="561975" cy="647700"/>
          </a:xfrm>
          <a:custGeom>
            <a:avLst/>
            <a:gdLst>
              <a:gd name="T0" fmla="*/ 0 w 21056"/>
              <a:gd name="T1" fmla="*/ 0 h 21600"/>
              <a:gd name="T2" fmla="*/ 2147483647 w 21056"/>
              <a:gd name="T3" fmla="*/ 2147483647 h 21600"/>
              <a:gd name="T4" fmla="*/ 0 w 21056"/>
              <a:gd name="T5" fmla="*/ 2147483647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056" h="21600" fill="none" extrusionOk="0">
                <a:moveTo>
                  <a:pt x="-1" y="0"/>
                </a:moveTo>
                <a:cubicBezTo>
                  <a:pt x="10073" y="0"/>
                  <a:pt x="18810" y="6963"/>
                  <a:pt x="21056" y="16783"/>
                </a:cubicBezTo>
              </a:path>
              <a:path w="21056" h="21600" stroke="0" extrusionOk="0">
                <a:moveTo>
                  <a:pt x="-1" y="0"/>
                </a:moveTo>
                <a:cubicBezTo>
                  <a:pt x="10073" y="0"/>
                  <a:pt x="18810" y="6963"/>
                  <a:pt x="21056" y="16783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188" name="Arc 41"/>
          <p:cNvSpPr>
            <a:spLocks/>
          </p:cNvSpPr>
          <p:nvPr/>
        </p:nvSpPr>
        <p:spPr bwMode="auto">
          <a:xfrm rot="-3570732">
            <a:off x="5729288" y="2070100"/>
            <a:ext cx="769937" cy="360363"/>
          </a:xfrm>
          <a:custGeom>
            <a:avLst/>
            <a:gdLst>
              <a:gd name="T0" fmla="*/ 0 w 32979"/>
              <a:gd name="T1" fmla="*/ 2147483647 h 21600"/>
              <a:gd name="T2" fmla="*/ 2147483647 w 32979"/>
              <a:gd name="T3" fmla="*/ 2147483647 h 21600"/>
              <a:gd name="T4" fmla="*/ 2147483647 w 32979"/>
              <a:gd name="T5" fmla="*/ 2147483647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2979" h="21600" fill="none" extrusionOk="0">
                <a:moveTo>
                  <a:pt x="0" y="3240"/>
                </a:moveTo>
                <a:cubicBezTo>
                  <a:pt x="3417" y="1122"/>
                  <a:pt x="7358" y="-1"/>
                  <a:pt x="11379" y="0"/>
                </a:cubicBezTo>
                <a:cubicBezTo>
                  <a:pt x="23308" y="0"/>
                  <a:pt x="32979" y="9670"/>
                  <a:pt x="32979" y="21600"/>
                </a:cubicBezTo>
              </a:path>
              <a:path w="32979" h="21600" stroke="0" extrusionOk="0">
                <a:moveTo>
                  <a:pt x="0" y="3240"/>
                </a:moveTo>
                <a:cubicBezTo>
                  <a:pt x="3417" y="1122"/>
                  <a:pt x="7358" y="-1"/>
                  <a:pt x="11379" y="0"/>
                </a:cubicBezTo>
                <a:cubicBezTo>
                  <a:pt x="23308" y="0"/>
                  <a:pt x="32979" y="9670"/>
                  <a:pt x="32979" y="21600"/>
                </a:cubicBezTo>
                <a:lnTo>
                  <a:pt x="11379" y="21600"/>
                </a:lnTo>
                <a:lnTo>
                  <a:pt x="0" y="324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189" name="Arc 42"/>
          <p:cNvSpPr>
            <a:spLocks/>
          </p:cNvSpPr>
          <p:nvPr/>
        </p:nvSpPr>
        <p:spPr bwMode="auto">
          <a:xfrm rot="10620504" flipH="1">
            <a:off x="2700338" y="4646613"/>
            <a:ext cx="1150937" cy="914400"/>
          </a:xfrm>
          <a:custGeom>
            <a:avLst/>
            <a:gdLst>
              <a:gd name="T0" fmla="*/ 2147483647 w 16718"/>
              <a:gd name="T1" fmla="*/ 0 h 21021"/>
              <a:gd name="T2" fmla="*/ 2147483647 w 16718"/>
              <a:gd name="T3" fmla="*/ 2147483647 h 21021"/>
              <a:gd name="T4" fmla="*/ 0 w 16718"/>
              <a:gd name="T5" fmla="*/ 2147483647 h 2102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6718" h="21021" fill="none" extrusionOk="0">
                <a:moveTo>
                  <a:pt x="4969" y="0"/>
                </a:moveTo>
                <a:cubicBezTo>
                  <a:pt x="9585" y="1091"/>
                  <a:pt x="13714" y="3672"/>
                  <a:pt x="16717" y="7343"/>
                </a:cubicBezTo>
              </a:path>
              <a:path w="16718" h="21021" stroke="0" extrusionOk="0">
                <a:moveTo>
                  <a:pt x="4969" y="0"/>
                </a:moveTo>
                <a:cubicBezTo>
                  <a:pt x="9585" y="1091"/>
                  <a:pt x="13714" y="3672"/>
                  <a:pt x="16717" y="7343"/>
                </a:cubicBezTo>
                <a:lnTo>
                  <a:pt x="0" y="21021"/>
                </a:lnTo>
                <a:lnTo>
                  <a:pt x="4969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7190" name="Group 43"/>
          <p:cNvGrpSpPr>
            <a:grpSpLocks/>
          </p:cNvGrpSpPr>
          <p:nvPr/>
        </p:nvGrpSpPr>
        <p:grpSpPr bwMode="auto">
          <a:xfrm>
            <a:off x="539750" y="2565400"/>
            <a:ext cx="3240088" cy="1008063"/>
            <a:chOff x="340" y="1616"/>
            <a:chExt cx="2041" cy="635"/>
          </a:xfrm>
        </p:grpSpPr>
        <p:graphicFrame>
          <p:nvGraphicFramePr>
            <p:cNvPr id="7194" name="Object 44"/>
            <p:cNvGraphicFramePr>
              <a:graphicFrameLocks noChangeAspect="1"/>
            </p:cNvGraphicFramePr>
            <p:nvPr/>
          </p:nvGraphicFramePr>
          <p:xfrm>
            <a:off x="340" y="1616"/>
            <a:ext cx="2041" cy="4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4" name="點陣圖影像" r:id="rId6" imgW="2190476" imgH="495369" progId="Paint.Picture">
                    <p:embed/>
                  </p:oleObj>
                </mc:Choice>
                <mc:Fallback>
                  <p:oleObj name="點陣圖影像" r:id="rId6" imgW="2190476" imgH="495369" progId="Paint.Picture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" y="1616"/>
                          <a:ext cx="2041" cy="4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95" name="Text Box 45"/>
            <p:cNvSpPr txBox="1">
              <a:spLocks noChangeArrowheads="1"/>
            </p:cNvSpPr>
            <p:nvPr/>
          </p:nvSpPr>
          <p:spPr bwMode="auto">
            <a:xfrm>
              <a:off x="340" y="2039"/>
              <a:ext cx="204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34" tIns="45718" rIns="91434" bIns="45718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1600">
                  <a:latin typeface="華康魏碑體" pitchFamily="65" charset="-120"/>
                  <a:ea typeface="華康魏碑體" pitchFamily="65" charset="-120"/>
                </a:rPr>
                <a:t>   </a:t>
              </a:r>
              <a:r>
                <a:rPr lang="zh-TW" altLang="en-US" sz="1600">
                  <a:latin typeface="華康魏碑體" pitchFamily="65" charset="-120"/>
                  <a:ea typeface="華康魏碑體" pitchFamily="65" charset="-120"/>
                </a:rPr>
                <a:t>天     氣         非</a:t>
              </a:r>
            </a:p>
          </p:txBody>
        </p:sp>
      </p:grpSp>
      <p:sp>
        <p:nvSpPr>
          <p:cNvPr id="7191" name="Arc 46"/>
          <p:cNvSpPr>
            <a:spLocks/>
          </p:cNvSpPr>
          <p:nvPr/>
        </p:nvSpPr>
        <p:spPr bwMode="auto">
          <a:xfrm rot="10498380" flipV="1">
            <a:off x="3635375" y="2636838"/>
            <a:ext cx="411163" cy="142875"/>
          </a:xfrm>
          <a:custGeom>
            <a:avLst/>
            <a:gdLst>
              <a:gd name="T0" fmla="*/ 0 w 24676"/>
              <a:gd name="T1" fmla="*/ 2147483647 h 21600"/>
              <a:gd name="T2" fmla="*/ 2147483647 w 24676"/>
              <a:gd name="T3" fmla="*/ 2147483647 h 21600"/>
              <a:gd name="T4" fmla="*/ 2147483647 w 24676"/>
              <a:gd name="T5" fmla="*/ 2147483647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4676" h="21600" fill="none" extrusionOk="0">
                <a:moveTo>
                  <a:pt x="0" y="220"/>
                </a:moveTo>
                <a:cubicBezTo>
                  <a:pt x="1018" y="73"/>
                  <a:pt x="2046" y="-1"/>
                  <a:pt x="3076" y="0"/>
                </a:cubicBezTo>
                <a:cubicBezTo>
                  <a:pt x="15005" y="0"/>
                  <a:pt x="24676" y="9670"/>
                  <a:pt x="24676" y="21600"/>
                </a:cubicBezTo>
              </a:path>
              <a:path w="24676" h="21600" stroke="0" extrusionOk="0">
                <a:moveTo>
                  <a:pt x="0" y="220"/>
                </a:moveTo>
                <a:cubicBezTo>
                  <a:pt x="1018" y="73"/>
                  <a:pt x="2046" y="-1"/>
                  <a:pt x="3076" y="0"/>
                </a:cubicBezTo>
                <a:cubicBezTo>
                  <a:pt x="15005" y="0"/>
                  <a:pt x="24676" y="9670"/>
                  <a:pt x="24676" y="21600"/>
                </a:cubicBezTo>
                <a:lnTo>
                  <a:pt x="3076" y="21600"/>
                </a:lnTo>
                <a:lnTo>
                  <a:pt x="0" y="22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graphicFrame>
        <p:nvGraphicFramePr>
          <p:cNvPr id="7192" name="Object 47"/>
          <p:cNvGraphicFramePr>
            <a:graphicFrameLocks noChangeAspect="1"/>
          </p:cNvGraphicFramePr>
          <p:nvPr/>
        </p:nvGraphicFramePr>
        <p:xfrm>
          <a:off x="4140200" y="2420938"/>
          <a:ext cx="1728788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5" name="點陣圖影像" r:id="rId8" imgW="1333333" imgH="542857" progId="Paint.Picture">
                  <p:embed/>
                </p:oleObj>
              </mc:Choice>
              <mc:Fallback>
                <p:oleObj name="點陣圖影像" r:id="rId8" imgW="1333333" imgH="542857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0" y="2420938"/>
                        <a:ext cx="1728788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93" name="Line 4"/>
          <p:cNvSpPr>
            <a:spLocks noChangeShapeType="1"/>
          </p:cNvSpPr>
          <p:nvPr/>
        </p:nvSpPr>
        <p:spPr bwMode="auto">
          <a:xfrm>
            <a:off x="0" y="908050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6126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群組 99"/>
          <p:cNvGrpSpPr/>
          <p:nvPr/>
        </p:nvGrpSpPr>
        <p:grpSpPr>
          <a:xfrm>
            <a:off x="1331640" y="2348809"/>
            <a:ext cx="7574670" cy="3456420"/>
            <a:chOff x="1677851" y="3128531"/>
            <a:chExt cx="7286638" cy="2808312"/>
          </a:xfrm>
        </p:grpSpPr>
        <p:sp>
          <p:nvSpPr>
            <p:cNvPr id="101" name="雲朵形 100"/>
            <p:cNvSpPr/>
            <p:nvPr/>
          </p:nvSpPr>
          <p:spPr>
            <a:xfrm>
              <a:off x="1677851" y="3128531"/>
              <a:ext cx="7286638" cy="2808312"/>
            </a:xfrm>
            <a:prstGeom prst="cloud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2" name="矩形 101"/>
            <p:cNvSpPr/>
            <p:nvPr/>
          </p:nvSpPr>
          <p:spPr>
            <a:xfrm>
              <a:off x="7164288" y="4410824"/>
              <a:ext cx="864096" cy="6480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3" name="矩形 102"/>
            <p:cNvSpPr/>
            <p:nvPr/>
          </p:nvSpPr>
          <p:spPr>
            <a:xfrm>
              <a:off x="2051720" y="4437112"/>
              <a:ext cx="864096" cy="6480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720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l" eaLnBrk="1" hangingPunct="1"/>
            <a:r>
              <a:rPr lang="en-US" altLang="zh-TW" sz="2800" b="1" dirty="0" smtClean="0">
                <a:latin typeface="Times New Roman" pitchFamily="18" charset="0"/>
              </a:rPr>
              <a:t>Well-Known Application Examples of Speech and Language Technologies  – Speaking Personal Assistant 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853792"/>
            <a:ext cx="5766799" cy="156709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180975" indent="-180975" eaLnBrk="1" hangingPunct="1">
              <a:spcBef>
                <a:spcPts val="300"/>
              </a:spcBef>
              <a:spcAft>
                <a:spcPts val="100"/>
              </a:spcAft>
              <a:tabLst>
                <a:tab pos="542925" algn="l"/>
              </a:tabLst>
            </a:pPr>
            <a:r>
              <a:rPr lang="en-US" altLang="zh-TW" sz="2000" b="1" dirty="0" smtClean="0">
                <a:latin typeface="Times New Roman" pitchFamily="18" charset="0"/>
              </a:rPr>
              <a:t>Examples</a:t>
            </a:r>
          </a:p>
          <a:p>
            <a:pPr marL="714375" lvl="1" indent="-354013">
              <a:spcBef>
                <a:spcPts val="0"/>
              </a:spcBef>
              <a:spcAft>
                <a:spcPts val="100"/>
              </a:spcAft>
              <a:tabLst>
                <a:tab pos="542925" algn="l"/>
              </a:tabLst>
            </a:pPr>
            <a:r>
              <a:rPr lang="en-US" altLang="zh-TW" sz="1800" dirty="0" smtClean="0">
                <a:latin typeface="Times New Roman" pitchFamily="18" charset="0"/>
              </a:rPr>
              <a:t>Weather in New York next week ?</a:t>
            </a:r>
          </a:p>
          <a:p>
            <a:pPr marL="714375" lvl="1" indent="-354013">
              <a:spcBef>
                <a:spcPts val="0"/>
              </a:spcBef>
              <a:spcAft>
                <a:spcPts val="100"/>
              </a:spcAft>
              <a:tabLst>
                <a:tab pos="542925" algn="l"/>
              </a:tabLst>
            </a:pPr>
            <a:r>
              <a:rPr lang="en-US" altLang="zh-TW" sz="1800" dirty="0" smtClean="0">
                <a:latin typeface="Times New Roman" pitchFamily="18" charset="0"/>
              </a:rPr>
              <a:t>Who is the president of US ? What did he say today ?</a:t>
            </a:r>
          </a:p>
          <a:p>
            <a:pPr marL="714375" lvl="1" indent="-354013">
              <a:spcBef>
                <a:spcPts val="0"/>
              </a:spcBef>
              <a:spcAft>
                <a:spcPts val="100"/>
              </a:spcAft>
              <a:tabLst>
                <a:tab pos="542925" algn="l"/>
              </a:tabLst>
            </a:pPr>
            <a:r>
              <a:rPr lang="en-US" altLang="zh-TW" sz="1800" dirty="0" smtClean="0">
                <a:latin typeface="Times New Roman" pitchFamily="18" charset="0"/>
              </a:rPr>
              <a:t>How can I go to National Taiwan University ?</a:t>
            </a:r>
          </a:p>
          <a:p>
            <a:pPr marL="714375" lvl="1" indent="-354013">
              <a:spcBef>
                <a:spcPts val="0"/>
              </a:spcBef>
              <a:spcAft>
                <a:spcPts val="100"/>
              </a:spcAft>
              <a:tabLst>
                <a:tab pos="542925" algn="l"/>
              </a:tabLst>
            </a:pPr>
            <a:r>
              <a:rPr lang="en-US" altLang="zh-TW" sz="1800" dirty="0" smtClean="0">
                <a:latin typeface="Times New Roman" pitchFamily="18" charset="0"/>
              </a:rPr>
              <a:t>Short messaging, personal scheduling, etc.</a:t>
            </a:r>
            <a:endParaRPr lang="en-US" altLang="zh-TW" sz="1800" dirty="0">
              <a:latin typeface="Times New Roman" pitchFamily="18" charset="0"/>
            </a:endParaRPr>
          </a:p>
        </p:txBody>
      </p:sp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0" y="815977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0" y="5933261"/>
            <a:ext cx="9144000" cy="736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975" indent="-180975">
              <a:spcBef>
                <a:spcPts val="300"/>
              </a:spcBef>
              <a:spcAft>
                <a:spcPts val="100"/>
              </a:spcAft>
              <a:tabLst>
                <a:tab pos="542925" algn="l"/>
              </a:tabLst>
            </a:pPr>
            <a:r>
              <a:rPr lang="en-US" altLang="zh-TW" sz="2000" b="1" dirty="0" smtClean="0">
                <a:latin typeface="Times New Roman" pitchFamily="18" charset="0"/>
              </a:rPr>
              <a:t>Examples:</a:t>
            </a:r>
          </a:p>
          <a:p>
            <a:pPr marL="714375" lvl="1" indent="-354013">
              <a:spcBef>
                <a:spcPts val="300"/>
              </a:spcBef>
              <a:spcAft>
                <a:spcPts val="100"/>
              </a:spcAft>
              <a:tabLst>
                <a:tab pos="542925" algn="l"/>
              </a:tabLst>
            </a:pPr>
            <a:r>
              <a:rPr lang="en-US" altLang="zh-TW" sz="1800" dirty="0" smtClean="0">
                <a:latin typeface="Times New Roman" pitchFamily="18" charset="0"/>
              </a:rPr>
              <a:t>Siri (Apple), Google Now (Google), Cortana </a:t>
            </a:r>
            <a:r>
              <a:rPr lang="en-US" altLang="zh-TW" sz="1800" dirty="0">
                <a:latin typeface="Times New Roman" pitchFamily="18" charset="0"/>
              </a:rPr>
              <a:t>(</a:t>
            </a:r>
            <a:r>
              <a:rPr lang="en-US" altLang="zh-TW" sz="1800" dirty="0" smtClean="0">
                <a:latin typeface="Times New Roman" pitchFamily="18" charset="0"/>
              </a:rPr>
              <a:t>Microsoft)</a:t>
            </a:r>
            <a:endParaRPr lang="en-US" altLang="zh-TW" sz="1800" dirty="0">
              <a:latin typeface="Times New Roman" pitchFamily="18" charset="0"/>
            </a:endParaRPr>
          </a:p>
        </p:txBody>
      </p:sp>
      <p:grpSp>
        <p:nvGrpSpPr>
          <p:cNvPr id="11280" name="群組 11279"/>
          <p:cNvGrpSpPr/>
          <p:nvPr/>
        </p:nvGrpSpPr>
        <p:grpSpPr>
          <a:xfrm>
            <a:off x="19065" y="2511482"/>
            <a:ext cx="8888519" cy="3437798"/>
            <a:chOff x="19065" y="2367538"/>
            <a:chExt cx="8888519" cy="3437798"/>
          </a:xfrm>
        </p:grpSpPr>
        <p:pic>
          <p:nvPicPr>
            <p:cNvPr id="6" name="Picture 2" descr="http://perception.csl.uiuc.edu/recognition/Images/speech_signal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88082" y="2367538"/>
              <a:ext cx="963930" cy="773430"/>
            </a:xfrm>
            <a:prstGeom prst="rect">
              <a:avLst/>
            </a:prstGeom>
            <a:noFill/>
          </p:spPr>
        </p:pic>
        <p:sp>
          <p:nvSpPr>
            <p:cNvPr id="8" name="文字方塊 7"/>
            <p:cNvSpPr txBox="1"/>
            <p:nvPr/>
          </p:nvSpPr>
          <p:spPr>
            <a:xfrm>
              <a:off x="19065" y="2916477"/>
              <a:ext cx="1476000" cy="584775"/>
            </a:xfrm>
            <a:prstGeom prst="rect">
              <a:avLst/>
            </a:prstGeom>
            <a:noFill/>
            <a:ln w="19050">
              <a:solidFill>
                <a:schemeClr val="bg1"/>
              </a:solidFill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altLang="zh-TW" sz="1600" dirty="0" smtClean="0"/>
                <a:t>Output  Speech</a:t>
              </a:r>
            </a:p>
            <a:p>
              <a:pPr algn="ctr"/>
              <a:r>
                <a:rPr lang="en-US" altLang="zh-TW" sz="1600" dirty="0" smtClean="0"/>
                <a:t>Signals</a:t>
              </a:r>
              <a:endParaRPr lang="zh-TW" altLang="en-US" sz="1600" dirty="0"/>
            </a:p>
          </p:txBody>
        </p:sp>
        <p:sp>
          <p:nvSpPr>
            <p:cNvPr id="9" name="文字方塊 8"/>
            <p:cNvSpPr txBox="1">
              <a:spLocks noChangeAspect="1"/>
            </p:cNvSpPr>
            <p:nvPr/>
          </p:nvSpPr>
          <p:spPr>
            <a:xfrm>
              <a:off x="3610460" y="2497824"/>
              <a:ext cx="1548000" cy="648000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lIns="0" rIns="0" rtlCol="0" anchor="ctr" anchorCtr="0">
              <a:spAutoFit/>
            </a:bodyPr>
            <a:lstStyle/>
            <a:p>
              <a:pPr algn="ctr"/>
              <a:r>
                <a:rPr lang="en-US" altLang="zh-TW" dirty="0" smtClean="0"/>
                <a:t>Language</a:t>
              </a:r>
            </a:p>
            <a:p>
              <a:pPr algn="ctr"/>
              <a:r>
                <a:rPr lang="en-US" altLang="zh-TW" dirty="0" smtClean="0"/>
                <a:t>Generation</a:t>
              </a:r>
              <a:endParaRPr lang="zh-TW" altLang="en-US" dirty="0"/>
            </a:p>
          </p:txBody>
        </p:sp>
        <p:pic>
          <p:nvPicPr>
            <p:cNvPr id="10" name="Picture 2" descr="http://perception.csl.uiuc.edu/recognition/Images/speech_signal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flipH="1">
              <a:off x="288082" y="3573016"/>
              <a:ext cx="963930" cy="773430"/>
            </a:xfrm>
            <a:prstGeom prst="rect">
              <a:avLst/>
            </a:prstGeom>
            <a:noFill/>
          </p:spPr>
        </p:pic>
        <p:sp>
          <p:nvSpPr>
            <p:cNvPr id="11" name="文字方塊 10"/>
            <p:cNvSpPr txBox="1"/>
            <p:nvPr/>
          </p:nvSpPr>
          <p:spPr>
            <a:xfrm>
              <a:off x="27828" y="4221088"/>
              <a:ext cx="1409728" cy="584775"/>
            </a:xfrm>
            <a:prstGeom prst="rect">
              <a:avLst/>
            </a:prstGeom>
            <a:noFill/>
            <a:ln w="19050">
              <a:solidFill>
                <a:schemeClr val="bg1"/>
              </a:solidFill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altLang="zh-TW" sz="1600" dirty="0" smtClean="0"/>
                <a:t>Input  Speech</a:t>
              </a:r>
            </a:p>
            <a:p>
              <a:pPr algn="ctr"/>
              <a:r>
                <a:rPr lang="en-US" altLang="zh-TW" sz="1600" dirty="0" smtClean="0"/>
                <a:t>Signals</a:t>
              </a:r>
              <a:endParaRPr lang="zh-TW" altLang="en-US" sz="1600" dirty="0"/>
            </a:p>
          </p:txBody>
        </p:sp>
        <p:sp>
          <p:nvSpPr>
            <p:cNvPr id="12" name="文字方塊 11"/>
            <p:cNvSpPr txBox="1">
              <a:spLocks noChangeAspect="1"/>
            </p:cNvSpPr>
            <p:nvPr/>
          </p:nvSpPr>
          <p:spPr>
            <a:xfrm>
              <a:off x="3611616" y="3645024"/>
              <a:ext cx="1548000" cy="648000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lIns="0" rIns="0" rtlCol="0" anchor="ctr" anchorCtr="0">
              <a:spAutoFit/>
            </a:bodyPr>
            <a:lstStyle/>
            <a:p>
              <a:pPr algn="ctr"/>
              <a:r>
                <a:rPr lang="en-US" altLang="zh-TW" dirty="0" smtClean="0"/>
                <a:t>Language</a:t>
              </a:r>
            </a:p>
            <a:p>
              <a:pPr algn="ctr"/>
              <a:r>
                <a:rPr lang="en-US" altLang="zh-TW" dirty="0" smtClean="0"/>
                <a:t>Understanding</a:t>
              </a:r>
              <a:endParaRPr lang="zh-TW" altLang="en-US" dirty="0"/>
            </a:p>
          </p:txBody>
        </p:sp>
        <p:sp>
          <p:nvSpPr>
            <p:cNvPr id="13" name="文字方塊 12"/>
            <p:cNvSpPr txBox="1">
              <a:spLocks noChangeAspect="1"/>
            </p:cNvSpPr>
            <p:nvPr/>
          </p:nvSpPr>
          <p:spPr>
            <a:xfrm>
              <a:off x="1782386" y="2497824"/>
              <a:ext cx="1328400" cy="648000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altLang="zh-TW" dirty="0" smtClean="0"/>
                <a:t>Speech</a:t>
              </a:r>
            </a:p>
            <a:p>
              <a:pPr algn="ctr"/>
              <a:r>
                <a:rPr lang="en-US" altLang="zh-TW" dirty="0" smtClean="0"/>
                <a:t>Synthesis</a:t>
              </a:r>
              <a:endParaRPr lang="zh-TW" altLang="en-US" dirty="0"/>
            </a:p>
          </p:txBody>
        </p:sp>
        <p:sp>
          <p:nvSpPr>
            <p:cNvPr id="15" name="文字方塊 14"/>
            <p:cNvSpPr txBox="1">
              <a:spLocks/>
            </p:cNvSpPr>
            <p:nvPr/>
          </p:nvSpPr>
          <p:spPr>
            <a:xfrm>
              <a:off x="5644500" y="3667273"/>
              <a:ext cx="1080000" cy="648000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altLang="zh-TW" dirty="0" smtClean="0"/>
                <a:t>Dialogue</a:t>
              </a:r>
            </a:p>
            <a:p>
              <a:pPr algn="ctr"/>
              <a:r>
                <a:rPr lang="en-US" altLang="zh-TW" dirty="0" smtClean="0"/>
                <a:t>Manager</a:t>
              </a:r>
              <a:endParaRPr lang="zh-TW" altLang="en-US" dirty="0"/>
            </a:p>
          </p:txBody>
        </p:sp>
        <p:sp>
          <p:nvSpPr>
            <p:cNvPr id="16" name="文字方塊 15"/>
            <p:cNvSpPr txBox="1">
              <a:spLocks noChangeAspect="1"/>
            </p:cNvSpPr>
            <p:nvPr/>
          </p:nvSpPr>
          <p:spPr>
            <a:xfrm>
              <a:off x="3036972" y="4869160"/>
              <a:ext cx="1327754" cy="646331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altLang="zh-TW" dirty="0" smtClean="0"/>
                <a:t>Information</a:t>
              </a:r>
            </a:p>
            <a:p>
              <a:pPr algn="ctr"/>
              <a:r>
                <a:rPr lang="en-US" altLang="zh-TW" dirty="0" smtClean="0"/>
                <a:t>Retrieval</a:t>
              </a:r>
              <a:endParaRPr lang="zh-TW" altLang="en-US" dirty="0"/>
            </a:p>
          </p:txBody>
        </p:sp>
        <p:sp>
          <p:nvSpPr>
            <p:cNvPr id="17" name="文字方塊 16"/>
            <p:cNvSpPr txBox="1">
              <a:spLocks noChangeAspect="1"/>
            </p:cNvSpPr>
            <p:nvPr/>
          </p:nvSpPr>
          <p:spPr>
            <a:xfrm>
              <a:off x="4636388" y="4869160"/>
              <a:ext cx="1327754" cy="646331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altLang="zh-TW" dirty="0" smtClean="0"/>
                <a:t>Knowledge</a:t>
              </a:r>
            </a:p>
            <a:p>
              <a:pPr algn="ctr"/>
              <a:r>
                <a:rPr lang="en-US" altLang="zh-TW" dirty="0" smtClean="0"/>
                <a:t>Graph</a:t>
              </a:r>
              <a:endParaRPr lang="zh-TW" altLang="en-US" dirty="0"/>
            </a:p>
          </p:txBody>
        </p:sp>
        <p:cxnSp>
          <p:nvCxnSpPr>
            <p:cNvPr id="20" name="直線單箭頭接點 19"/>
            <p:cNvCxnSpPr/>
            <p:nvPr/>
          </p:nvCxnSpPr>
          <p:spPr>
            <a:xfrm>
              <a:off x="1396076" y="3933056"/>
              <a:ext cx="360000" cy="208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線單箭頭接點 20"/>
            <p:cNvCxnSpPr/>
            <p:nvPr/>
          </p:nvCxnSpPr>
          <p:spPr>
            <a:xfrm>
              <a:off x="1396372" y="2708920"/>
              <a:ext cx="360000" cy="2089"/>
            </a:xfrm>
            <a:prstGeom prst="straightConnector1">
              <a:avLst/>
            </a:prstGeom>
            <a:ln>
              <a:headEnd type="arrow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線單箭頭接點 21"/>
            <p:cNvCxnSpPr/>
            <p:nvPr/>
          </p:nvCxnSpPr>
          <p:spPr>
            <a:xfrm>
              <a:off x="3124220" y="2708920"/>
              <a:ext cx="468000" cy="2089"/>
            </a:xfrm>
            <a:prstGeom prst="straightConnector1">
              <a:avLst/>
            </a:prstGeom>
            <a:ln>
              <a:headEnd type="arrow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線單箭頭接點 22"/>
            <p:cNvCxnSpPr/>
            <p:nvPr/>
          </p:nvCxnSpPr>
          <p:spPr>
            <a:xfrm>
              <a:off x="3124372" y="3930967"/>
              <a:ext cx="468000" cy="2089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線單箭頭接點 23"/>
            <p:cNvCxnSpPr/>
            <p:nvPr/>
          </p:nvCxnSpPr>
          <p:spPr>
            <a:xfrm>
              <a:off x="5169019" y="3933056"/>
              <a:ext cx="468000" cy="2089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線單箭頭接點 24"/>
            <p:cNvCxnSpPr/>
            <p:nvPr/>
          </p:nvCxnSpPr>
          <p:spPr>
            <a:xfrm flipV="1">
              <a:off x="6508596" y="4347403"/>
              <a:ext cx="0" cy="504000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線單箭頭接點 25"/>
            <p:cNvCxnSpPr/>
            <p:nvPr/>
          </p:nvCxnSpPr>
          <p:spPr>
            <a:xfrm flipV="1">
              <a:off x="5868144" y="4337738"/>
              <a:ext cx="0" cy="504000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文字方塊 18"/>
            <p:cNvSpPr txBox="1">
              <a:spLocks noChangeAspect="1"/>
            </p:cNvSpPr>
            <p:nvPr/>
          </p:nvSpPr>
          <p:spPr>
            <a:xfrm>
              <a:off x="7683584" y="4869160"/>
              <a:ext cx="1224000" cy="648000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altLang="zh-TW" dirty="0" smtClean="0"/>
                <a:t>Machine</a:t>
              </a:r>
            </a:p>
            <a:p>
              <a:pPr algn="ctr"/>
              <a:r>
                <a:rPr lang="en-US" altLang="zh-TW" dirty="0" smtClean="0"/>
                <a:t>Translation</a:t>
              </a:r>
              <a:endParaRPr lang="zh-TW" altLang="en-US" dirty="0"/>
            </a:p>
          </p:txBody>
        </p:sp>
        <p:sp>
          <p:nvSpPr>
            <p:cNvPr id="14" name="文字方塊 13"/>
            <p:cNvSpPr txBox="1">
              <a:spLocks noChangeAspect="1"/>
            </p:cNvSpPr>
            <p:nvPr/>
          </p:nvSpPr>
          <p:spPr>
            <a:xfrm>
              <a:off x="1796466" y="3662804"/>
              <a:ext cx="1327754" cy="648000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altLang="zh-TW" dirty="0" smtClean="0"/>
                <a:t>Speech</a:t>
              </a:r>
            </a:p>
            <a:p>
              <a:pPr algn="ctr"/>
              <a:r>
                <a:rPr lang="en-US" altLang="zh-TW" dirty="0" smtClean="0"/>
                <a:t>Recognition</a:t>
              </a:r>
              <a:endParaRPr lang="zh-TW" altLang="en-US" dirty="0"/>
            </a:p>
          </p:txBody>
        </p:sp>
        <p:sp>
          <p:nvSpPr>
            <p:cNvPr id="18" name="文字方塊 17"/>
            <p:cNvSpPr txBox="1">
              <a:spLocks noChangeAspect="1"/>
            </p:cNvSpPr>
            <p:nvPr/>
          </p:nvSpPr>
          <p:spPr>
            <a:xfrm>
              <a:off x="6247579" y="4869160"/>
              <a:ext cx="1188000" cy="648000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altLang="zh-TW" dirty="0" smtClean="0"/>
                <a:t>Question</a:t>
              </a:r>
            </a:p>
            <a:p>
              <a:pPr algn="ctr"/>
              <a:r>
                <a:rPr lang="en-US" altLang="zh-TW" dirty="0" smtClean="0"/>
                <a:t>Answering</a:t>
              </a:r>
              <a:endParaRPr lang="zh-TW" altLang="en-US" dirty="0"/>
            </a:p>
          </p:txBody>
        </p:sp>
        <p:sp>
          <p:nvSpPr>
            <p:cNvPr id="35" name="文字方塊 34"/>
            <p:cNvSpPr txBox="1">
              <a:spLocks noChangeAspect="1"/>
            </p:cNvSpPr>
            <p:nvPr/>
          </p:nvSpPr>
          <p:spPr>
            <a:xfrm>
              <a:off x="1376681" y="4869160"/>
              <a:ext cx="1179095" cy="648000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altLang="zh-TW" dirty="0" smtClean="0"/>
                <a:t>Wikipedia</a:t>
              </a:r>
              <a:endParaRPr lang="zh-TW" altLang="en-US" dirty="0"/>
            </a:p>
          </p:txBody>
        </p:sp>
        <p:cxnSp>
          <p:nvCxnSpPr>
            <p:cNvPr id="39" name="肘形接點 38"/>
            <p:cNvCxnSpPr/>
            <p:nvPr/>
          </p:nvCxnSpPr>
          <p:spPr>
            <a:xfrm>
              <a:off x="5169019" y="2754253"/>
              <a:ext cx="1195561" cy="908551"/>
            </a:xfrm>
            <a:prstGeom prst="bentConnector3">
              <a:avLst>
                <a:gd name="adj1" fmla="val 99250"/>
              </a:avLst>
            </a:prstGeom>
            <a:ln>
              <a:headEnd type="arrow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線單箭頭接點 47"/>
            <p:cNvCxnSpPr/>
            <p:nvPr/>
          </p:nvCxnSpPr>
          <p:spPr>
            <a:xfrm flipV="1">
              <a:off x="4372346" y="5192325"/>
              <a:ext cx="256422" cy="1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線單箭頭接點 53"/>
            <p:cNvCxnSpPr/>
            <p:nvPr/>
          </p:nvCxnSpPr>
          <p:spPr>
            <a:xfrm flipV="1">
              <a:off x="5963012" y="5229200"/>
              <a:ext cx="256422" cy="1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直線單箭頭接點 54"/>
            <p:cNvCxnSpPr/>
            <p:nvPr/>
          </p:nvCxnSpPr>
          <p:spPr>
            <a:xfrm flipV="1">
              <a:off x="7425083" y="5229200"/>
              <a:ext cx="256422" cy="1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直線單箭頭接點 55"/>
            <p:cNvCxnSpPr/>
            <p:nvPr/>
          </p:nvCxnSpPr>
          <p:spPr>
            <a:xfrm flipV="1">
              <a:off x="2661692" y="5229200"/>
              <a:ext cx="324000" cy="1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肘形接點 56"/>
            <p:cNvCxnSpPr>
              <a:endCxn id="19" idx="0"/>
            </p:cNvCxnSpPr>
            <p:nvPr/>
          </p:nvCxnSpPr>
          <p:spPr>
            <a:xfrm>
              <a:off x="6747224" y="3969024"/>
              <a:ext cx="1548360" cy="900136"/>
            </a:xfrm>
            <a:prstGeom prst="bentConnector2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肘形接點 58"/>
            <p:cNvCxnSpPr/>
            <p:nvPr/>
          </p:nvCxnSpPr>
          <p:spPr>
            <a:xfrm flipV="1">
              <a:off x="4139952" y="4346446"/>
              <a:ext cx="1562459" cy="226359"/>
            </a:xfrm>
            <a:prstGeom prst="bentConnector3">
              <a:avLst>
                <a:gd name="adj1" fmla="val 100070"/>
              </a:avLst>
            </a:prstGeom>
            <a:ln>
              <a:headEnd type="arrow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269" name="肘形接點 11268"/>
            <p:cNvCxnSpPr/>
            <p:nvPr/>
          </p:nvCxnSpPr>
          <p:spPr>
            <a:xfrm rot="10800000" flipV="1">
              <a:off x="3695166" y="4582468"/>
              <a:ext cx="447853" cy="286691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274" name="直線接點 11273"/>
            <p:cNvCxnSpPr/>
            <p:nvPr/>
          </p:nvCxnSpPr>
          <p:spPr>
            <a:xfrm>
              <a:off x="3772772" y="5805264"/>
              <a:ext cx="4320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279" name="直線單箭頭接點 11278"/>
            <p:cNvCxnSpPr/>
            <p:nvPr/>
          </p:nvCxnSpPr>
          <p:spPr>
            <a:xfrm flipV="1">
              <a:off x="8092772" y="5517160"/>
              <a:ext cx="0" cy="28810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直線單箭頭接點 79"/>
            <p:cNvCxnSpPr/>
            <p:nvPr/>
          </p:nvCxnSpPr>
          <p:spPr>
            <a:xfrm flipV="1">
              <a:off x="3772292" y="5517160"/>
              <a:ext cx="0" cy="28810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直線單箭頭接點 80"/>
            <p:cNvCxnSpPr/>
            <p:nvPr/>
          </p:nvCxnSpPr>
          <p:spPr>
            <a:xfrm flipV="1">
              <a:off x="6796628" y="5517232"/>
              <a:ext cx="0" cy="28810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4" name="Rectangle 3"/>
          <p:cNvSpPr txBox="1">
            <a:spLocks noChangeArrowheads="1"/>
          </p:cNvSpPr>
          <p:nvPr/>
        </p:nvSpPr>
        <p:spPr bwMode="auto">
          <a:xfrm>
            <a:off x="5868144" y="855015"/>
            <a:ext cx="3275856" cy="105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975" indent="-180975">
              <a:spcBef>
                <a:spcPts val="300"/>
              </a:spcBef>
              <a:spcAft>
                <a:spcPts val="100"/>
              </a:spcAft>
              <a:tabLst>
                <a:tab pos="542925" algn="l"/>
              </a:tabLst>
            </a:pPr>
            <a:r>
              <a:rPr lang="en-US" altLang="zh-TW" sz="2000" b="1" dirty="0" smtClean="0">
                <a:latin typeface="Times New Roman" pitchFamily="18" charset="0"/>
              </a:rPr>
              <a:t>Special Questions:</a:t>
            </a:r>
          </a:p>
          <a:p>
            <a:pPr marL="714375" lvl="1" indent="-354013">
              <a:spcBef>
                <a:spcPts val="300"/>
              </a:spcBef>
              <a:spcAft>
                <a:spcPts val="100"/>
              </a:spcAft>
              <a:tabLst>
                <a:tab pos="542925" algn="l"/>
              </a:tabLst>
            </a:pPr>
            <a:r>
              <a:rPr lang="zh-TW" altLang="en-US" sz="1800" dirty="0" smtClean="0">
                <a:latin typeface="Times New Roman" pitchFamily="18" charset="0"/>
              </a:rPr>
              <a:t>唐詩宋詞</a:t>
            </a:r>
            <a:r>
              <a:rPr lang="en-US" altLang="zh-TW" sz="1800" dirty="0" smtClean="0">
                <a:latin typeface="Times New Roman" pitchFamily="18" charset="0"/>
              </a:rPr>
              <a:t>, </a:t>
            </a:r>
            <a:r>
              <a:rPr lang="zh-TW" altLang="en-US" sz="1800" dirty="0" smtClean="0">
                <a:latin typeface="Times New Roman" pitchFamily="18" charset="0"/>
              </a:rPr>
              <a:t>出師表</a:t>
            </a:r>
            <a:r>
              <a:rPr lang="en-US" altLang="zh-TW" sz="1800" dirty="0" smtClean="0">
                <a:latin typeface="Times New Roman" pitchFamily="18" charset="0"/>
              </a:rPr>
              <a:t>…</a:t>
            </a:r>
          </a:p>
          <a:p>
            <a:pPr marL="714375" lvl="1" indent="-354013">
              <a:spcBef>
                <a:spcPts val="300"/>
              </a:spcBef>
              <a:spcAft>
                <a:spcPts val="100"/>
              </a:spcAft>
              <a:tabLst>
                <a:tab pos="542925" algn="l"/>
              </a:tabLst>
            </a:pPr>
            <a:r>
              <a:rPr lang="zh-TW" altLang="en-US" sz="1800" dirty="0" smtClean="0">
                <a:latin typeface="Times New Roman" pitchFamily="18" charset="0"/>
              </a:rPr>
              <a:t>說個笑話</a:t>
            </a:r>
            <a:r>
              <a:rPr lang="en-US" altLang="zh-TW" sz="1800" dirty="0" smtClean="0">
                <a:latin typeface="Times New Roman" pitchFamily="18" charset="0"/>
              </a:rPr>
              <a:t>…</a:t>
            </a:r>
            <a:endParaRPr lang="en-US" altLang="zh-TW" sz="18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7427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533400" y="2667000"/>
            <a:ext cx="8305800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4" tIns="45718" rIns="91434" bIns="45718"/>
          <a:lstStyle/>
          <a:p>
            <a:pPr marL="180975" indent="-180975" algn="just">
              <a:spcBef>
                <a:spcPct val="10000"/>
              </a:spcBef>
              <a:buFontTx/>
              <a:buChar char="•"/>
            </a:pPr>
            <a:endParaRPr lang="zh-TW" altLang="zh-TW" sz="2200" b="1" noProof="1">
              <a:latin typeface="Times New Roman" pitchFamily="18" charset="0"/>
              <a:ea typeface="全真魏碑體" pitchFamily="49" charset="-120"/>
            </a:endParaRPr>
          </a:p>
        </p:txBody>
      </p:sp>
      <p:sp>
        <p:nvSpPr>
          <p:cNvPr id="8195" name="Line 3"/>
          <p:cNvSpPr>
            <a:spLocks noChangeShapeType="1"/>
          </p:cNvSpPr>
          <p:nvPr/>
        </p:nvSpPr>
        <p:spPr bwMode="auto">
          <a:xfrm flipV="1">
            <a:off x="2236788" y="5029200"/>
            <a:ext cx="0" cy="212725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0" y="53975"/>
            <a:ext cx="8926513" cy="71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4" tIns="45718" rIns="91434" bIns="45718" anchor="ctr"/>
          <a:lstStyle/>
          <a:p>
            <a:pPr>
              <a:lnSpc>
                <a:spcPct val="90000"/>
              </a:lnSpc>
            </a:pPr>
            <a:r>
              <a:rPr lang="en-US" altLang="zh-TW" sz="3300" b="1" dirty="0">
                <a:solidFill>
                  <a:srgbClr val="000000"/>
                </a:solidFill>
                <a:latin typeface="Times New Roman" pitchFamily="18" charset="0"/>
                <a:ea typeface="華康魏碑體" pitchFamily="65" charset="-120"/>
              </a:rPr>
              <a:t>Voice-based Network Access</a:t>
            </a:r>
          </a:p>
        </p:txBody>
      </p:sp>
      <p:graphicFrame>
        <p:nvGraphicFramePr>
          <p:cNvPr id="8197" name="Object 5"/>
          <p:cNvGraphicFramePr>
            <a:graphicFrameLocks/>
          </p:cNvGraphicFramePr>
          <p:nvPr/>
        </p:nvGraphicFramePr>
        <p:xfrm>
          <a:off x="3846513" y="1616075"/>
          <a:ext cx="590550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3" name="Equation" r:id="rId4" imgW="126890" imgH="241091" progId="Equation.3">
                  <p:embed/>
                </p:oleObj>
              </mc:Choice>
              <mc:Fallback>
                <p:oleObj name="Equation" r:id="rId4" imgW="126890" imgH="241091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6513" y="1616075"/>
                        <a:ext cx="590550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18FFD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91919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533400" y="2971800"/>
            <a:ext cx="2590800" cy="72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4" tIns="45718" rIns="91434" bIns="45718"/>
          <a:lstStyle/>
          <a:p>
            <a:pPr marL="180975" indent="-180975" algn="just">
              <a:spcBef>
                <a:spcPct val="10000"/>
              </a:spcBef>
              <a:buFont typeface="Wingdings" pitchFamily="2" charset="2"/>
              <a:buChar char=""/>
            </a:pPr>
            <a:endParaRPr lang="zh-TW" altLang="zh-TW" sz="2200" b="1" noProof="1">
              <a:latin typeface="Times New Roman" pitchFamily="18" charset="0"/>
              <a:ea typeface="全真魏碑體" pitchFamily="49" charset="-120"/>
            </a:endParaRPr>
          </a:p>
        </p:txBody>
      </p:sp>
      <p:pic>
        <p:nvPicPr>
          <p:cNvPr id="8199" name="Picture 7" descr="server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1676400"/>
            <a:ext cx="35560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00" name="Text Box 8"/>
          <p:cNvSpPr txBox="1">
            <a:spLocks noChangeArrowheads="1"/>
          </p:cNvSpPr>
          <p:nvPr/>
        </p:nvSpPr>
        <p:spPr bwMode="auto">
          <a:xfrm>
            <a:off x="5867400" y="2286000"/>
            <a:ext cx="22336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4" tIns="45712" rIns="91424" bIns="45712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000" b="1">
                <a:solidFill>
                  <a:schemeClr val="accent2"/>
                </a:solidFill>
                <a:latin typeface="Times New Roman" pitchFamily="18" charset="0"/>
                <a:ea typeface="華康魏碑體" pitchFamily="65" charset="-120"/>
              </a:rPr>
              <a:t>Content Analysis</a:t>
            </a:r>
            <a:endParaRPr lang="en-US" altLang="zh-TW" sz="2000" b="1">
              <a:latin typeface="Times New Roman" pitchFamily="18" charset="0"/>
              <a:ea typeface="華康魏碑體" pitchFamily="65" charset="-120"/>
            </a:endParaRPr>
          </a:p>
        </p:txBody>
      </p:sp>
      <p:pic>
        <p:nvPicPr>
          <p:cNvPr id="8201" name="Picture 9" descr="cellphone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96360">
            <a:off x="2032000" y="1524000"/>
            <a:ext cx="211138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02" name="Text Box 10"/>
          <p:cNvSpPr txBox="1">
            <a:spLocks noChangeArrowheads="1"/>
          </p:cNvSpPr>
          <p:nvPr/>
        </p:nvSpPr>
        <p:spPr bwMode="auto">
          <a:xfrm>
            <a:off x="1143000" y="2286000"/>
            <a:ext cx="16002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4" tIns="45712" rIns="91424" bIns="45712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 sz="2000" b="1">
                <a:solidFill>
                  <a:schemeClr val="accent2"/>
                </a:solidFill>
                <a:latin typeface="Times New Roman" pitchFamily="18" charset="0"/>
                <a:ea typeface="華康魏碑體" pitchFamily="65" charset="-120"/>
              </a:rPr>
              <a:t>User Interface</a:t>
            </a:r>
            <a:endParaRPr lang="en-US" altLang="zh-TW" sz="2000" b="1">
              <a:latin typeface="Times New Roman" pitchFamily="18" charset="0"/>
              <a:ea typeface="華康魏碑體" pitchFamily="65" charset="-120"/>
            </a:endParaRPr>
          </a:p>
        </p:txBody>
      </p:sp>
      <p:sp>
        <p:nvSpPr>
          <p:cNvPr id="77835" name="Oval 11"/>
          <p:cNvSpPr>
            <a:spLocks noChangeArrowheads="1"/>
          </p:cNvSpPr>
          <p:nvPr/>
        </p:nvSpPr>
        <p:spPr bwMode="auto">
          <a:xfrm>
            <a:off x="2992438" y="1371600"/>
            <a:ext cx="2952750" cy="10795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50000">
                <a:srgbClr val="FFFFFF"/>
              </a:gs>
              <a:gs pos="100000">
                <a:schemeClr val="accent1"/>
              </a:gs>
            </a:gsLst>
            <a:lin ang="5400000" scaled="1"/>
          </a:gradFill>
          <a:ln w="1143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4" tIns="45712" rIns="91424" bIns="45712">
            <a:spAutoFit/>
          </a:bodyPr>
          <a:lstStyle/>
          <a:p>
            <a:pPr>
              <a:defRPr/>
            </a:pPr>
            <a:endParaRPr lang="zh-TW" altLang="en-US">
              <a:latin typeface="Arial" charset="0"/>
            </a:endParaRPr>
          </a:p>
        </p:txBody>
      </p:sp>
      <p:grpSp>
        <p:nvGrpSpPr>
          <p:cNvPr id="8204" name="Group 12"/>
          <p:cNvGrpSpPr>
            <a:grpSpLocks/>
          </p:cNvGrpSpPr>
          <p:nvPr/>
        </p:nvGrpSpPr>
        <p:grpSpPr bwMode="auto">
          <a:xfrm>
            <a:off x="2392363" y="1882775"/>
            <a:ext cx="549275" cy="160338"/>
            <a:chOff x="1594" y="2233"/>
            <a:chExt cx="346" cy="129"/>
          </a:xfrm>
        </p:grpSpPr>
        <p:sp>
          <p:nvSpPr>
            <p:cNvPr id="8211" name="Line 13"/>
            <p:cNvSpPr>
              <a:spLocks noChangeShapeType="1"/>
            </p:cNvSpPr>
            <p:nvPr/>
          </p:nvSpPr>
          <p:spPr bwMode="auto">
            <a:xfrm rot="21294229" flipV="1">
              <a:off x="1594" y="2333"/>
              <a:ext cx="147" cy="29"/>
            </a:xfrm>
            <a:prstGeom prst="line">
              <a:avLst/>
            </a:prstGeom>
            <a:noFill/>
            <a:ln w="1270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24" tIns="45712" rIns="91424" bIns="45712">
              <a:spAutoFit/>
            </a:bodyPr>
            <a:lstStyle/>
            <a:p>
              <a:endParaRPr lang="zh-TW" altLang="en-US"/>
            </a:p>
          </p:txBody>
        </p:sp>
        <p:sp>
          <p:nvSpPr>
            <p:cNvPr id="8212" name="Line 14"/>
            <p:cNvSpPr>
              <a:spLocks noChangeShapeType="1"/>
            </p:cNvSpPr>
            <p:nvPr/>
          </p:nvSpPr>
          <p:spPr bwMode="auto">
            <a:xfrm rot="21294229" flipV="1">
              <a:off x="1691" y="2233"/>
              <a:ext cx="249" cy="51"/>
            </a:xfrm>
            <a:prstGeom prst="line">
              <a:avLst/>
            </a:prstGeom>
            <a:noFill/>
            <a:ln w="1270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24" tIns="45712" rIns="91424" bIns="45712">
              <a:spAutoFit/>
            </a:bodyPr>
            <a:lstStyle/>
            <a:p>
              <a:endParaRPr lang="zh-TW" altLang="en-US"/>
            </a:p>
          </p:txBody>
        </p:sp>
        <p:sp>
          <p:nvSpPr>
            <p:cNvPr id="8213" name="Line 15"/>
            <p:cNvSpPr>
              <a:spLocks noChangeShapeType="1"/>
            </p:cNvSpPr>
            <p:nvPr/>
          </p:nvSpPr>
          <p:spPr bwMode="auto">
            <a:xfrm rot="-305771" flipH="1" flipV="1">
              <a:off x="1696" y="2293"/>
              <a:ext cx="45" cy="35"/>
            </a:xfrm>
            <a:prstGeom prst="line">
              <a:avLst/>
            </a:prstGeom>
            <a:noFill/>
            <a:ln w="1270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24" tIns="45712" rIns="91424" bIns="45712">
              <a:spAutoFit/>
            </a:bodyPr>
            <a:lstStyle/>
            <a:p>
              <a:endParaRPr lang="zh-TW" altLang="en-US"/>
            </a:p>
          </p:txBody>
        </p:sp>
      </p:grpSp>
      <p:sp>
        <p:nvSpPr>
          <p:cNvPr id="8205" name="Line 16"/>
          <p:cNvSpPr>
            <a:spLocks noChangeShapeType="1"/>
          </p:cNvSpPr>
          <p:nvPr/>
        </p:nvSpPr>
        <p:spPr bwMode="auto">
          <a:xfrm flipV="1">
            <a:off x="5776913" y="1828800"/>
            <a:ext cx="700087" cy="53975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4" tIns="45712" rIns="91424" bIns="45712">
            <a:spAutoFit/>
          </a:bodyPr>
          <a:lstStyle/>
          <a:p>
            <a:endParaRPr lang="zh-TW" altLang="en-US"/>
          </a:p>
        </p:txBody>
      </p:sp>
      <p:sp>
        <p:nvSpPr>
          <p:cNvPr id="8206" name="Text Box 17"/>
          <p:cNvSpPr txBox="1">
            <a:spLocks noChangeArrowheads="1"/>
          </p:cNvSpPr>
          <p:nvPr/>
        </p:nvSpPr>
        <p:spPr bwMode="auto">
          <a:xfrm>
            <a:off x="3544888" y="1735138"/>
            <a:ext cx="1873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4" tIns="45712" rIns="91424" bIns="45712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 b="1">
                <a:solidFill>
                  <a:schemeClr val="accent2"/>
                </a:solidFill>
                <a:latin typeface="Times New Roman" pitchFamily="18" charset="0"/>
                <a:ea typeface="華康魏碑體" pitchFamily="65" charset="-120"/>
              </a:rPr>
              <a:t>Internet</a:t>
            </a:r>
          </a:p>
        </p:txBody>
      </p:sp>
      <p:sp>
        <p:nvSpPr>
          <p:cNvPr id="8207" name="Text Box 19"/>
          <p:cNvSpPr txBox="1">
            <a:spLocks noChangeArrowheads="1"/>
          </p:cNvSpPr>
          <p:nvPr/>
        </p:nvSpPr>
        <p:spPr bwMode="auto">
          <a:xfrm>
            <a:off x="3429000" y="3200400"/>
            <a:ext cx="265588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 sz="2000" b="1">
                <a:solidFill>
                  <a:schemeClr val="accent2"/>
                </a:solidFill>
                <a:latin typeface="Times New Roman" pitchFamily="18" charset="0"/>
                <a:ea typeface="華康魏碑體" pitchFamily="65" charset="-120"/>
              </a:rPr>
              <a:t>User-Content Interaction</a:t>
            </a:r>
          </a:p>
        </p:txBody>
      </p:sp>
      <p:sp>
        <p:nvSpPr>
          <p:cNvPr id="8208" name="AutoShape 20"/>
          <p:cNvSpPr>
            <a:spLocks noChangeArrowheads="1"/>
          </p:cNvSpPr>
          <p:nvPr/>
        </p:nvSpPr>
        <p:spPr bwMode="auto">
          <a:xfrm>
            <a:off x="3657600" y="2667000"/>
            <a:ext cx="1676400" cy="457200"/>
          </a:xfrm>
          <a:prstGeom prst="leftRightArrow">
            <a:avLst>
              <a:gd name="adj1" fmla="val 35417"/>
              <a:gd name="adj2" fmla="val 7083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209" name="Rectangle 21"/>
          <p:cNvSpPr>
            <a:spLocks noChangeArrowheads="1"/>
          </p:cNvSpPr>
          <p:nvPr/>
        </p:nvSpPr>
        <p:spPr bwMode="auto">
          <a:xfrm>
            <a:off x="0" y="3644900"/>
            <a:ext cx="9144000" cy="233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50000"/>
              <a:buFont typeface="Wingdings" pitchFamily="2" charset="2"/>
              <a:buChar char="l"/>
            </a:pPr>
            <a:r>
              <a:rPr lang="en-US" altLang="zh-TW" sz="2400">
                <a:latin typeface="Times New Roman" pitchFamily="18" charset="0"/>
              </a:rPr>
              <a:t>User Interface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50000"/>
              <a:buFont typeface="Wingdings" pitchFamily="2" charset="2"/>
              <a:buNone/>
            </a:pPr>
            <a:r>
              <a:rPr lang="en-US" altLang="zh-TW" sz="2400">
                <a:latin typeface="Times New Roman" pitchFamily="18" charset="0"/>
              </a:rPr>
              <a:t>     </a:t>
            </a:r>
            <a:r>
              <a:rPr lang="zh-TW" altLang="zh-TW" sz="2000">
                <a:latin typeface="Times New Roman" pitchFamily="18" charset="0"/>
              </a:rPr>
              <a:t>—</a:t>
            </a:r>
            <a:r>
              <a:rPr lang="en-US" altLang="zh-TW" sz="2000">
                <a:latin typeface="Times New Roman" pitchFamily="18" charset="0"/>
              </a:rPr>
              <a:t>when keyboards/mice inadequate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50000"/>
              <a:buFont typeface="Wingdings" pitchFamily="2" charset="2"/>
              <a:buChar char="l"/>
            </a:pPr>
            <a:r>
              <a:rPr lang="en-US" altLang="zh-TW" sz="2400">
                <a:latin typeface="Times New Roman" pitchFamily="18" charset="0"/>
              </a:rPr>
              <a:t>Content Analysis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50000"/>
              <a:buFont typeface="Wingdings" pitchFamily="2" charset="2"/>
              <a:buNone/>
            </a:pPr>
            <a:r>
              <a:rPr lang="en-US" altLang="zh-TW" sz="2000">
                <a:latin typeface="Times New Roman" pitchFamily="18" charset="0"/>
              </a:rPr>
              <a:t>     </a:t>
            </a:r>
            <a:r>
              <a:rPr lang="zh-TW" altLang="zh-TW" sz="2000">
                <a:latin typeface="Times New Roman" pitchFamily="18" charset="0"/>
              </a:rPr>
              <a:t>—</a:t>
            </a:r>
            <a:r>
              <a:rPr lang="en-US" altLang="zh-TW" sz="2000">
                <a:latin typeface="Times New Roman" pitchFamily="18" charset="0"/>
              </a:rPr>
              <a:t> help in browsing/retrieval of multimedia content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50000"/>
              <a:buFont typeface="Wingdings" pitchFamily="2" charset="2"/>
              <a:buChar char="l"/>
            </a:pPr>
            <a:r>
              <a:rPr lang="en-US" altLang="zh-TW" sz="2400">
                <a:latin typeface="Times New Roman" pitchFamily="18" charset="0"/>
              </a:rPr>
              <a:t>User-Content Interaction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50000"/>
              <a:buFont typeface="Wingdings" pitchFamily="2" charset="2"/>
              <a:buNone/>
            </a:pPr>
            <a:r>
              <a:rPr lang="en-US" altLang="zh-TW" sz="2000">
                <a:latin typeface="Times New Roman" pitchFamily="18" charset="0"/>
              </a:rPr>
              <a:t>     </a:t>
            </a:r>
            <a:r>
              <a:rPr lang="zh-TW" altLang="zh-TW" sz="2000">
                <a:latin typeface="Times New Roman" pitchFamily="18" charset="0"/>
              </a:rPr>
              <a:t>—</a:t>
            </a:r>
            <a:r>
              <a:rPr lang="en-US" altLang="zh-TW" sz="2000">
                <a:latin typeface="Times New Roman" pitchFamily="18" charset="0"/>
              </a:rPr>
              <a:t>all text-based interaction can be accomplished by spoken language</a:t>
            </a:r>
          </a:p>
        </p:txBody>
      </p:sp>
      <p:sp>
        <p:nvSpPr>
          <p:cNvPr id="8210" name="Line 22"/>
          <p:cNvSpPr>
            <a:spLocks noChangeShapeType="1"/>
          </p:cNvSpPr>
          <p:nvPr/>
        </p:nvSpPr>
        <p:spPr bwMode="auto">
          <a:xfrm>
            <a:off x="0" y="765175"/>
            <a:ext cx="9144000" cy="0"/>
          </a:xfrm>
          <a:prstGeom prst="line">
            <a:avLst/>
          </a:prstGeom>
          <a:noFill/>
          <a:ln w="57150" cmpd="thinThick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51094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0" y="0"/>
            <a:ext cx="9124950" cy="984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4" tIns="45718" rIns="91434" bIns="45718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900" b="1" dirty="0">
                <a:solidFill>
                  <a:srgbClr val="000000"/>
                </a:solidFill>
                <a:latin typeface="Times New Roman" pitchFamily="18" charset="0"/>
                <a:ea typeface="華康魏碑體" pitchFamily="65" charset="-120"/>
              </a:rPr>
              <a:t>User Interface </a:t>
            </a:r>
            <a:r>
              <a:rPr lang="en-US" altLang="zh-TW" sz="2900" b="1" dirty="0">
                <a:solidFill>
                  <a:srgbClr val="000000"/>
                </a:solidFill>
                <a:ea typeface="華康魏碑體" pitchFamily="65" charset="-120"/>
              </a:rPr>
              <a:t>—</a:t>
            </a:r>
            <a:r>
              <a:rPr lang="en-US" altLang="zh-TW" sz="2900" b="1" dirty="0">
                <a:solidFill>
                  <a:srgbClr val="000000"/>
                </a:solidFill>
                <a:latin typeface="Times New Roman" pitchFamily="18" charset="0"/>
                <a:ea typeface="華康魏碑體" pitchFamily="65" charset="-120"/>
              </a:rPr>
              <a:t>Wireless Communications Technologies </a:t>
            </a:r>
            <a:r>
              <a:rPr lang="en-US" altLang="zh-TW" sz="2900" b="1" dirty="0" smtClean="0">
                <a:solidFill>
                  <a:srgbClr val="000000"/>
                </a:solidFill>
                <a:latin typeface="Times New Roman" pitchFamily="18" charset="0"/>
                <a:ea typeface="華康魏碑體" pitchFamily="65" charset="-120"/>
              </a:rPr>
              <a:t>have Created </a:t>
            </a:r>
            <a:r>
              <a:rPr lang="en-US" altLang="zh-TW" sz="2900" b="1" dirty="0">
                <a:solidFill>
                  <a:srgbClr val="000000"/>
                </a:solidFill>
                <a:latin typeface="Times New Roman" pitchFamily="18" charset="0"/>
                <a:ea typeface="華康魏碑體" pitchFamily="65" charset="-120"/>
              </a:rPr>
              <a:t>a Whole Variety of User Terminals</a:t>
            </a: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3284538"/>
            <a:ext cx="9036050" cy="3357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7" tIns="45713" rIns="91427" bIns="45713">
            <a:spAutoFit/>
          </a:bodyPr>
          <a:lstStyle/>
          <a:p>
            <a:pPr marL="198438" indent="-198438" defTabSz="1358900">
              <a:lnSpc>
                <a:spcPct val="90000"/>
              </a:lnSpc>
              <a:spcBef>
                <a:spcPct val="5000"/>
              </a:spcBef>
              <a:buClr>
                <a:schemeClr val="tx1"/>
              </a:buClr>
              <a:buSzPct val="50000"/>
              <a:buFont typeface="Wingdings" pitchFamily="2" charset="2"/>
              <a:buChar char="l"/>
              <a:tabLst>
                <a:tab pos="198438" algn="l"/>
                <a:tab pos="8674100" algn="l"/>
                <a:tab pos="8863013" algn="l"/>
              </a:tabLst>
            </a:pPr>
            <a:r>
              <a:rPr lang="en-US" altLang="zh-TW" sz="2000" b="1" dirty="0">
                <a:latin typeface="Times New Roman" pitchFamily="18" charset="0"/>
              </a:rPr>
              <a:t>at Any Time, from Anywhere</a:t>
            </a:r>
          </a:p>
          <a:p>
            <a:pPr marL="198438" indent="-198438" defTabSz="1358900">
              <a:lnSpc>
                <a:spcPct val="90000"/>
              </a:lnSpc>
              <a:spcBef>
                <a:spcPct val="5000"/>
              </a:spcBef>
              <a:buClr>
                <a:schemeClr val="tx1"/>
              </a:buClr>
              <a:buSzPct val="50000"/>
              <a:buFont typeface="Wingdings" pitchFamily="2" charset="2"/>
              <a:buChar char="l"/>
              <a:tabLst>
                <a:tab pos="198438" algn="l"/>
                <a:tab pos="8674100" algn="l"/>
                <a:tab pos="8863013" algn="l"/>
              </a:tabLst>
            </a:pPr>
            <a:r>
              <a:rPr lang="en-US" altLang="zh-TW" sz="2000" b="1" dirty="0">
                <a:latin typeface="Times New Roman" pitchFamily="18" charset="0"/>
              </a:rPr>
              <a:t>Smart </a:t>
            </a:r>
            <a:r>
              <a:rPr lang="en-US" altLang="zh-TW" sz="2000" b="1" dirty="0" smtClean="0">
                <a:latin typeface="Times New Roman" pitchFamily="18" charset="0"/>
              </a:rPr>
              <a:t>phones, </a:t>
            </a:r>
            <a:r>
              <a:rPr lang="en-US" altLang="zh-TW" sz="2000" b="1" dirty="0">
                <a:latin typeface="Times New Roman" pitchFamily="18" charset="0"/>
              </a:rPr>
              <a:t>Hand-held Devices, Notebooks, Vehicular Electronics, Hands-free Interfaces, Home Appliances, Wearable Devices…</a:t>
            </a:r>
          </a:p>
          <a:p>
            <a:pPr marL="198438" indent="-198438" defTabSz="1358900">
              <a:lnSpc>
                <a:spcPct val="90000"/>
              </a:lnSpc>
              <a:spcBef>
                <a:spcPct val="5000"/>
              </a:spcBef>
              <a:buClr>
                <a:schemeClr val="tx1"/>
              </a:buClr>
              <a:buSzPct val="50000"/>
              <a:buFont typeface="Wingdings" pitchFamily="2" charset="2"/>
              <a:buChar char="l"/>
              <a:tabLst>
                <a:tab pos="198438" algn="l"/>
                <a:tab pos="8674100" algn="l"/>
                <a:tab pos="8863013" algn="l"/>
              </a:tabLst>
            </a:pPr>
            <a:r>
              <a:rPr lang="en-US" altLang="zh-TW" sz="2000" b="1" dirty="0">
                <a:latin typeface="Times New Roman" pitchFamily="18" charset="0"/>
              </a:rPr>
              <a:t>Small in Size, Light in Weight, Ubiquitous, Invisible…</a:t>
            </a:r>
          </a:p>
          <a:p>
            <a:pPr marL="198438" indent="-198438" defTabSz="1358900">
              <a:lnSpc>
                <a:spcPct val="90000"/>
              </a:lnSpc>
              <a:spcBef>
                <a:spcPct val="5000"/>
              </a:spcBef>
              <a:buClr>
                <a:schemeClr val="tx1"/>
              </a:buClr>
              <a:buSzPct val="50000"/>
              <a:buFont typeface="Wingdings" pitchFamily="2" charset="2"/>
              <a:buChar char="l"/>
              <a:tabLst>
                <a:tab pos="198438" algn="l"/>
                <a:tab pos="8674100" algn="l"/>
                <a:tab pos="8863013" algn="l"/>
              </a:tabLst>
            </a:pPr>
            <a:r>
              <a:rPr lang="en-US" altLang="zh-TW" sz="2000" b="1" dirty="0">
                <a:latin typeface="Times New Roman" pitchFamily="18" charset="0"/>
              </a:rPr>
              <a:t>Post-PC Era</a:t>
            </a:r>
          </a:p>
          <a:p>
            <a:pPr marL="198438" indent="-198438" defTabSz="1358900">
              <a:lnSpc>
                <a:spcPct val="90000"/>
              </a:lnSpc>
              <a:spcBef>
                <a:spcPct val="5000"/>
              </a:spcBef>
              <a:buClr>
                <a:schemeClr val="tx1"/>
              </a:buClr>
              <a:buSzPct val="50000"/>
              <a:buFont typeface="Wingdings" pitchFamily="2" charset="2"/>
              <a:buChar char="l"/>
              <a:tabLst>
                <a:tab pos="198438" algn="l"/>
                <a:tab pos="8674100" algn="l"/>
                <a:tab pos="8863013" algn="l"/>
              </a:tabLst>
            </a:pPr>
            <a:r>
              <a:rPr lang="en-US" altLang="zh-TW" sz="2000" b="1" dirty="0">
                <a:latin typeface="Times New Roman" pitchFamily="18" charset="0"/>
              </a:rPr>
              <a:t>Keyboard/Mouse Most Convenient for PC’s not Convenient any longer</a:t>
            </a:r>
          </a:p>
          <a:p>
            <a:pPr marL="673100" lvl="1" indent="-284163" defTabSz="1358900">
              <a:lnSpc>
                <a:spcPct val="90000"/>
              </a:lnSpc>
              <a:buClr>
                <a:schemeClr val="tx1"/>
              </a:buClr>
              <a:buSzPct val="50000"/>
              <a:buFont typeface="Wingdings" pitchFamily="2" charset="2"/>
              <a:buNone/>
              <a:tabLst>
                <a:tab pos="198438" algn="l"/>
                <a:tab pos="8674100" algn="l"/>
                <a:tab pos="8863013" algn="l"/>
              </a:tabLst>
            </a:pPr>
            <a:r>
              <a:rPr lang="en-US" altLang="zh-TW" sz="2800" dirty="0">
                <a:latin typeface="Times New Roman" pitchFamily="18" charset="0"/>
              </a:rPr>
              <a:t>— </a:t>
            </a:r>
            <a:r>
              <a:rPr lang="en-US" altLang="zh-TW" dirty="0">
                <a:latin typeface="Times New Roman" pitchFamily="18" charset="0"/>
              </a:rPr>
              <a:t>human fingers never shrink, and application environment is changed</a:t>
            </a:r>
          </a:p>
          <a:p>
            <a:pPr marL="198438" indent="-198438" defTabSz="1358900">
              <a:lnSpc>
                <a:spcPct val="90000"/>
              </a:lnSpc>
              <a:spcBef>
                <a:spcPct val="5000"/>
              </a:spcBef>
              <a:buClr>
                <a:schemeClr val="tx1"/>
              </a:buClr>
              <a:buSzPct val="50000"/>
              <a:buFont typeface="Wingdings" pitchFamily="2" charset="2"/>
              <a:buChar char="l"/>
              <a:tabLst>
                <a:tab pos="198438" algn="l"/>
                <a:tab pos="8674100" algn="l"/>
                <a:tab pos="8863013" algn="l"/>
              </a:tabLst>
            </a:pPr>
            <a:r>
              <a:rPr lang="en-US" altLang="zh-TW" sz="2000" b="1" dirty="0">
                <a:latin typeface="Times New Roman" pitchFamily="18" charset="0"/>
              </a:rPr>
              <a:t>Service Requirements Growing Exponentially</a:t>
            </a:r>
          </a:p>
          <a:p>
            <a:pPr marL="198438" indent="-198438" defTabSz="1358900">
              <a:lnSpc>
                <a:spcPct val="90000"/>
              </a:lnSpc>
              <a:spcBef>
                <a:spcPct val="5000"/>
              </a:spcBef>
              <a:buClr>
                <a:schemeClr val="tx1"/>
              </a:buClr>
              <a:buSzPct val="50000"/>
              <a:buFont typeface="Wingdings" pitchFamily="2" charset="2"/>
              <a:buChar char="l"/>
              <a:tabLst>
                <a:tab pos="198438" algn="l"/>
                <a:tab pos="8674100" algn="l"/>
                <a:tab pos="8863013" algn="l"/>
              </a:tabLst>
            </a:pPr>
            <a:r>
              <a:rPr lang="en-US" altLang="zh-TW" sz="2000" b="1" dirty="0">
                <a:latin typeface="Times New Roman" pitchFamily="18" charset="0"/>
              </a:rPr>
              <a:t>Voice is the Only Interface Convenient for ALL User Terminals at Any Time, from Anywhere, and to the point in one utterance</a:t>
            </a:r>
          </a:p>
          <a:p>
            <a:pPr marL="198438" indent="-198438" defTabSz="1358900">
              <a:lnSpc>
                <a:spcPct val="90000"/>
              </a:lnSpc>
              <a:spcBef>
                <a:spcPct val="5000"/>
              </a:spcBef>
              <a:buClr>
                <a:schemeClr val="tx1"/>
              </a:buClr>
              <a:buSzPct val="50000"/>
              <a:buFont typeface="Wingdings" pitchFamily="2" charset="2"/>
              <a:buChar char="l"/>
              <a:tabLst>
                <a:tab pos="198438" algn="l"/>
                <a:tab pos="8674100" algn="l"/>
                <a:tab pos="8863013" algn="l"/>
              </a:tabLst>
            </a:pPr>
            <a:r>
              <a:rPr lang="en-US" altLang="zh-TW" sz="2000" b="1" dirty="0">
                <a:latin typeface="Times New Roman" pitchFamily="18" charset="0"/>
              </a:rPr>
              <a:t>Speech Processing is the only less </a:t>
            </a:r>
            <a:r>
              <a:rPr lang="en-US" altLang="zh-TW" sz="2000" b="1" dirty="0" smtClean="0">
                <a:latin typeface="Times New Roman" pitchFamily="18" charset="0"/>
              </a:rPr>
              <a:t>mature </a:t>
            </a:r>
            <a:r>
              <a:rPr lang="en-US" altLang="zh-TW" sz="2000" b="1" dirty="0">
                <a:latin typeface="Times New Roman" pitchFamily="18" charset="0"/>
              </a:rPr>
              <a:t>part in the </a:t>
            </a:r>
            <a:r>
              <a:rPr lang="en-US" altLang="zh-TW" sz="2000" b="1" dirty="0" smtClean="0">
                <a:latin typeface="Times New Roman" pitchFamily="18" charset="0"/>
              </a:rPr>
              <a:t>Technology </a:t>
            </a:r>
            <a:r>
              <a:rPr lang="en-US" altLang="zh-TW" sz="2000" b="1" dirty="0">
                <a:latin typeface="Times New Roman" pitchFamily="18" charset="0"/>
              </a:rPr>
              <a:t>Chain</a:t>
            </a: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1244600" y="322263"/>
            <a:ext cx="11112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TW" sz="90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altLang="zh-TW" sz="2400">
              <a:latin typeface="Times New Roman" pitchFamily="18" charset="0"/>
            </a:endParaRPr>
          </a:p>
        </p:txBody>
      </p:sp>
      <p:grpSp>
        <p:nvGrpSpPr>
          <p:cNvPr id="9221" name="Group 6"/>
          <p:cNvGrpSpPr>
            <a:grpSpLocks/>
          </p:cNvGrpSpPr>
          <p:nvPr/>
        </p:nvGrpSpPr>
        <p:grpSpPr bwMode="auto">
          <a:xfrm>
            <a:off x="1403350" y="1125538"/>
            <a:ext cx="5967413" cy="2524125"/>
            <a:chOff x="1008" y="631"/>
            <a:chExt cx="3759" cy="1590"/>
          </a:xfrm>
        </p:grpSpPr>
        <p:pic>
          <p:nvPicPr>
            <p:cNvPr id="9223" name="Picture 7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8" y="1589"/>
              <a:ext cx="267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9224" name="Group 8"/>
            <p:cNvGrpSpPr>
              <a:grpSpLocks/>
            </p:cNvGrpSpPr>
            <p:nvPr/>
          </p:nvGrpSpPr>
          <p:grpSpPr bwMode="auto">
            <a:xfrm>
              <a:off x="1580" y="679"/>
              <a:ext cx="327" cy="602"/>
              <a:chOff x="9315" y="9765"/>
              <a:chExt cx="957" cy="1771"/>
            </a:xfrm>
          </p:grpSpPr>
          <p:pic>
            <p:nvPicPr>
              <p:cNvPr id="9249" name="Picture 9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315" y="9798"/>
                <a:ext cx="957" cy="17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250" name="Rectangle 10"/>
              <p:cNvSpPr>
                <a:spLocks noChangeArrowheads="1"/>
              </p:cNvSpPr>
              <p:nvPr/>
            </p:nvSpPr>
            <p:spPr bwMode="auto">
              <a:xfrm>
                <a:off x="9630" y="9765"/>
                <a:ext cx="450" cy="88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pic>
          <p:nvPicPr>
            <p:cNvPr id="9225" name="Picture 11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9" y="808"/>
              <a:ext cx="126" cy="2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9226" name="Group 12"/>
            <p:cNvGrpSpPr>
              <a:grpSpLocks/>
            </p:cNvGrpSpPr>
            <p:nvPr/>
          </p:nvGrpSpPr>
          <p:grpSpPr bwMode="auto">
            <a:xfrm>
              <a:off x="1315" y="940"/>
              <a:ext cx="291" cy="163"/>
              <a:chOff x="8565" y="9915"/>
              <a:chExt cx="855" cy="480"/>
            </a:xfrm>
          </p:grpSpPr>
          <p:sp>
            <p:nvSpPr>
              <p:cNvPr id="9246" name="Line 13"/>
              <p:cNvSpPr>
                <a:spLocks noChangeShapeType="1"/>
              </p:cNvSpPr>
              <p:nvPr/>
            </p:nvSpPr>
            <p:spPr bwMode="auto">
              <a:xfrm>
                <a:off x="8565" y="9915"/>
                <a:ext cx="450" cy="36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247" name="Line 14"/>
              <p:cNvSpPr>
                <a:spLocks noChangeShapeType="1"/>
              </p:cNvSpPr>
              <p:nvPr/>
            </p:nvSpPr>
            <p:spPr bwMode="auto">
              <a:xfrm flipH="1" flipV="1">
                <a:off x="8970" y="10020"/>
                <a:ext cx="30" cy="24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248" name="Line 15"/>
              <p:cNvSpPr>
                <a:spLocks noChangeShapeType="1"/>
              </p:cNvSpPr>
              <p:nvPr/>
            </p:nvSpPr>
            <p:spPr bwMode="auto">
              <a:xfrm>
                <a:off x="8985" y="10020"/>
                <a:ext cx="435" cy="375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pic>
          <p:nvPicPr>
            <p:cNvPr id="9227" name="Picture 16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9" y="1796"/>
              <a:ext cx="195" cy="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9228" name="Group 17"/>
            <p:cNvGrpSpPr>
              <a:grpSpLocks/>
            </p:cNvGrpSpPr>
            <p:nvPr/>
          </p:nvGrpSpPr>
          <p:grpSpPr bwMode="auto">
            <a:xfrm>
              <a:off x="1580" y="1246"/>
              <a:ext cx="261" cy="428"/>
              <a:chOff x="9365" y="10818"/>
              <a:chExt cx="765" cy="1260"/>
            </a:xfrm>
          </p:grpSpPr>
          <p:pic>
            <p:nvPicPr>
              <p:cNvPr id="9244" name="Picture 18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7502" r="43573"/>
              <a:stretch>
                <a:fillRect/>
              </a:stretch>
            </p:blipFill>
            <p:spPr bwMode="auto">
              <a:xfrm>
                <a:off x="9365" y="10818"/>
                <a:ext cx="540" cy="12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245" name="Rectangle 19"/>
              <p:cNvSpPr>
                <a:spLocks noChangeArrowheads="1"/>
              </p:cNvSpPr>
              <p:nvPr/>
            </p:nvSpPr>
            <p:spPr bwMode="auto">
              <a:xfrm>
                <a:off x="9680" y="10818"/>
                <a:ext cx="450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9229" name="Line 20"/>
            <p:cNvSpPr>
              <a:spLocks noChangeShapeType="1"/>
            </p:cNvSpPr>
            <p:nvPr/>
          </p:nvSpPr>
          <p:spPr bwMode="auto">
            <a:xfrm flipV="1">
              <a:off x="1744" y="1353"/>
              <a:ext cx="307" cy="12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9230" name="Group 21"/>
            <p:cNvGrpSpPr>
              <a:grpSpLocks/>
            </p:cNvGrpSpPr>
            <p:nvPr/>
          </p:nvGrpSpPr>
          <p:grpSpPr bwMode="auto">
            <a:xfrm>
              <a:off x="1573" y="1557"/>
              <a:ext cx="554" cy="354"/>
              <a:chOff x="9584" y="11734"/>
              <a:chExt cx="1625" cy="1042"/>
            </a:xfrm>
          </p:grpSpPr>
          <p:sp>
            <p:nvSpPr>
              <p:cNvPr id="9241" name="Line 22"/>
              <p:cNvSpPr>
                <a:spLocks noChangeShapeType="1"/>
              </p:cNvSpPr>
              <p:nvPr/>
            </p:nvSpPr>
            <p:spPr bwMode="auto">
              <a:xfrm rot="-2686111">
                <a:off x="9584" y="12176"/>
                <a:ext cx="825" cy="60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242" name="Line 23"/>
              <p:cNvSpPr>
                <a:spLocks noChangeShapeType="1"/>
              </p:cNvSpPr>
              <p:nvPr/>
            </p:nvSpPr>
            <p:spPr bwMode="auto">
              <a:xfrm rot="18913889" flipV="1">
                <a:off x="10351" y="12066"/>
                <a:ext cx="108" cy="38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243" name="Line 24"/>
              <p:cNvSpPr>
                <a:spLocks noChangeShapeType="1"/>
              </p:cNvSpPr>
              <p:nvPr/>
            </p:nvSpPr>
            <p:spPr bwMode="auto">
              <a:xfrm rot="-2686111">
                <a:off x="10414" y="11734"/>
                <a:ext cx="795" cy="64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9231" name="Group 25"/>
            <p:cNvGrpSpPr>
              <a:grpSpLocks/>
            </p:cNvGrpSpPr>
            <p:nvPr/>
          </p:nvGrpSpPr>
          <p:grpSpPr bwMode="auto">
            <a:xfrm rot="392388">
              <a:off x="1274" y="1480"/>
              <a:ext cx="311" cy="143"/>
              <a:chOff x="8475" y="10845"/>
              <a:chExt cx="795" cy="585"/>
            </a:xfrm>
          </p:grpSpPr>
          <p:sp>
            <p:nvSpPr>
              <p:cNvPr id="9238" name="Line 26"/>
              <p:cNvSpPr>
                <a:spLocks noChangeShapeType="1"/>
              </p:cNvSpPr>
              <p:nvPr/>
            </p:nvSpPr>
            <p:spPr bwMode="auto">
              <a:xfrm flipV="1">
                <a:off x="8475" y="11040"/>
                <a:ext cx="405" cy="39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239" name="Line 27"/>
              <p:cNvSpPr>
                <a:spLocks noChangeShapeType="1"/>
              </p:cNvSpPr>
              <p:nvPr/>
            </p:nvSpPr>
            <p:spPr bwMode="auto">
              <a:xfrm>
                <a:off x="8880" y="11085"/>
                <a:ext cx="15" cy="195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240" name="Line 28"/>
              <p:cNvSpPr>
                <a:spLocks noChangeShapeType="1"/>
              </p:cNvSpPr>
              <p:nvPr/>
            </p:nvSpPr>
            <p:spPr bwMode="auto">
              <a:xfrm flipV="1">
                <a:off x="8880" y="10845"/>
                <a:ext cx="390" cy="42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9232" name="Line 29"/>
            <p:cNvSpPr>
              <a:spLocks noChangeShapeType="1"/>
            </p:cNvSpPr>
            <p:nvPr/>
          </p:nvSpPr>
          <p:spPr bwMode="auto">
            <a:xfrm>
              <a:off x="3354" y="1630"/>
              <a:ext cx="429" cy="18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233" name="Line 30"/>
            <p:cNvSpPr>
              <a:spLocks noChangeShapeType="1"/>
            </p:cNvSpPr>
            <p:nvPr/>
          </p:nvSpPr>
          <p:spPr bwMode="auto">
            <a:xfrm flipV="1">
              <a:off x="3415" y="1059"/>
              <a:ext cx="368" cy="19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234" name="Line 31"/>
            <p:cNvSpPr>
              <a:spLocks noChangeShapeType="1"/>
            </p:cNvSpPr>
            <p:nvPr/>
          </p:nvSpPr>
          <p:spPr bwMode="auto">
            <a:xfrm flipV="1">
              <a:off x="1791" y="1117"/>
              <a:ext cx="368" cy="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235" name="Oval 32" descr="70%"/>
            <p:cNvSpPr>
              <a:spLocks noChangeArrowheads="1"/>
            </p:cNvSpPr>
            <p:nvPr/>
          </p:nvSpPr>
          <p:spPr bwMode="auto">
            <a:xfrm>
              <a:off x="1988" y="903"/>
              <a:ext cx="1470" cy="1020"/>
            </a:xfrm>
            <a:prstGeom prst="ellipse">
              <a:avLst/>
            </a:prstGeom>
            <a:pattFill prst="pct70">
              <a:fgClr>
                <a:srgbClr val="CCFF99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B2B2B2"/>
                    </a:outerShdw>
                  </a:effectLst>
                </a14:hiddenEffects>
              </a:ext>
            </a:extLst>
          </p:spPr>
          <p:txBody>
            <a:bodyPr wrap="none" lIns="91434" tIns="45718" rIns="91434" bIns="45718" anchor="ctr"/>
            <a:lstStyle/>
            <a:p>
              <a:pPr algn="ctr" eaLnBrk="0" hangingPunct="0"/>
              <a:r>
                <a:rPr kumimoji="0" lang="en-US" altLang="zh-TW" sz="2600" b="1" dirty="0" smtClean="0">
                  <a:latin typeface="Times New Roman" pitchFamily="18" charset="0"/>
                </a:rPr>
                <a:t>Internet</a:t>
              </a:r>
              <a:endParaRPr kumimoji="0" lang="en-US" altLang="zh-TW" sz="2600" b="1" dirty="0">
                <a:latin typeface="Times New Roman" pitchFamily="18" charset="0"/>
              </a:endParaRPr>
            </a:p>
          </p:txBody>
        </p:sp>
        <p:sp>
          <p:nvSpPr>
            <p:cNvPr id="9236" name="AutoShape 33"/>
            <p:cNvSpPr>
              <a:spLocks noChangeArrowheads="1"/>
            </p:cNvSpPr>
            <p:nvPr/>
          </p:nvSpPr>
          <p:spPr bwMode="auto">
            <a:xfrm flipH="1">
              <a:off x="3783" y="631"/>
              <a:ext cx="984" cy="734"/>
            </a:xfrm>
            <a:prstGeom prst="flowChartMagneticDisk">
              <a:avLst/>
            </a:prstGeom>
            <a:solidFill>
              <a:srgbClr val="CCFF99">
                <a:alpha val="50195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91434" tIns="45718" rIns="91434" bIns="45718"/>
            <a:lstStyle/>
            <a:p>
              <a:pPr algn="ctr" eaLnBrk="0" hangingPunct="0"/>
              <a:endParaRPr kumimoji="0" lang="en-US" altLang="zh-TW" sz="1500" b="1" dirty="0">
                <a:latin typeface="Times New Roman" pitchFamily="18" charset="0"/>
                <a:ea typeface="全真魏碑體" pitchFamily="49" charset="-120"/>
              </a:endParaRPr>
            </a:p>
            <a:p>
              <a:pPr algn="ctr" eaLnBrk="0" hangingPunct="0"/>
              <a:r>
                <a:rPr kumimoji="0" lang="en-US" altLang="zh-TW" sz="1500" b="1" dirty="0">
                  <a:latin typeface="Times New Roman" pitchFamily="18" charset="0"/>
                  <a:ea typeface="全真魏碑體" pitchFamily="49" charset="-120"/>
                </a:rPr>
                <a:t>Text Content</a:t>
              </a:r>
            </a:p>
          </p:txBody>
        </p:sp>
        <p:sp>
          <p:nvSpPr>
            <p:cNvPr id="9237" name="AutoShape 34"/>
            <p:cNvSpPr>
              <a:spLocks noChangeArrowheads="1"/>
            </p:cNvSpPr>
            <p:nvPr/>
          </p:nvSpPr>
          <p:spPr bwMode="auto">
            <a:xfrm flipH="1">
              <a:off x="3783" y="1426"/>
              <a:ext cx="943" cy="795"/>
            </a:xfrm>
            <a:prstGeom prst="flowChartMagneticDisk">
              <a:avLst/>
            </a:prstGeom>
            <a:solidFill>
              <a:srgbClr val="CCFF99">
                <a:alpha val="50195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91434" tIns="45718" rIns="91434" bIns="45718"/>
            <a:lstStyle/>
            <a:p>
              <a:pPr algn="ctr" eaLnBrk="0" hangingPunct="0"/>
              <a:endParaRPr kumimoji="0" lang="en-US" altLang="zh-TW" sz="1500" b="1" dirty="0">
                <a:latin typeface="Times New Roman" pitchFamily="18" charset="0"/>
                <a:ea typeface="全真魏碑體" pitchFamily="49" charset="-120"/>
              </a:endParaRPr>
            </a:p>
            <a:p>
              <a:pPr algn="ctr" eaLnBrk="0" hangingPunct="0"/>
              <a:r>
                <a:rPr kumimoji="0" lang="en-US" altLang="zh-TW" sz="1500" b="1" dirty="0">
                  <a:latin typeface="Times New Roman" pitchFamily="18" charset="0"/>
                  <a:ea typeface="全真魏碑體" pitchFamily="49" charset="-120"/>
                </a:rPr>
                <a:t>Multimedia Content</a:t>
              </a:r>
              <a:endParaRPr kumimoji="0" lang="en-US" altLang="zh-TW" sz="1500" dirty="0">
                <a:latin typeface="Times New Roman" pitchFamily="18" charset="0"/>
                <a:ea typeface="全真魏碑體" pitchFamily="49" charset="-120"/>
              </a:endParaRPr>
            </a:p>
          </p:txBody>
        </p:sp>
      </p:grpSp>
      <p:sp>
        <p:nvSpPr>
          <p:cNvPr id="9222" name="Line 35"/>
          <p:cNvSpPr>
            <a:spLocks noChangeShapeType="1"/>
          </p:cNvSpPr>
          <p:nvPr/>
        </p:nvSpPr>
        <p:spPr bwMode="auto">
          <a:xfrm>
            <a:off x="0" y="981075"/>
            <a:ext cx="9144000" cy="0"/>
          </a:xfrm>
          <a:prstGeom prst="line">
            <a:avLst/>
          </a:prstGeom>
          <a:noFill/>
          <a:ln w="57150" cmpd="thinThick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9528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0" y="76200"/>
            <a:ext cx="9144000" cy="7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4" tIns="45718" rIns="91434" bIns="45718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zh-TW" sz="2800" b="1" dirty="0">
                <a:solidFill>
                  <a:srgbClr val="000000"/>
                </a:solidFill>
                <a:latin typeface="Times New Roman" pitchFamily="18" charset="0"/>
                <a:ea typeface="華康隸書體W7" pitchFamily="65" charset="-120"/>
              </a:rPr>
              <a:t>Content Analysis</a:t>
            </a:r>
            <a:r>
              <a:rPr lang="en-US" altLang="zh-TW" sz="2800" b="1" dirty="0">
                <a:solidFill>
                  <a:srgbClr val="000000"/>
                </a:solidFill>
                <a:ea typeface="華康魏碑體" pitchFamily="65" charset="-120"/>
              </a:rPr>
              <a:t>—</a:t>
            </a:r>
            <a:r>
              <a:rPr lang="en-US" altLang="zh-TW" sz="2800" b="1" dirty="0">
                <a:solidFill>
                  <a:srgbClr val="000000"/>
                </a:solidFill>
                <a:latin typeface="Times New Roman" pitchFamily="18" charset="0"/>
                <a:ea typeface="華康隸書體W7" pitchFamily="65" charset="-120"/>
              </a:rPr>
              <a:t>Multimedia Technologies </a:t>
            </a:r>
            <a:r>
              <a:rPr lang="en-US" altLang="zh-TW" sz="2800" b="1" dirty="0" smtClean="0">
                <a:solidFill>
                  <a:srgbClr val="000000"/>
                </a:solidFill>
                <a:latin typeface="Times New Roman" pitchFamily="18" charset="0"/>
                <a:ea typeface="華康隸書體W7" pitchFamily="65" charset="-120"/>
              </a:rPr>
              <a:t>have Created </a:t>
            </a:r>
            <a:r>
              <a:rPr lang="en-US" altLang="zh-TW" sz="2800" b="1" dirty="0">
                <a:solidFill>
                  <a:srgbClr val="000000"/>
                </a:solidFill>
                <a:latin typeface="Times New Roman" pitchFamily="18" charset="0"/>
                <a:ea typeface="華康隸書體W7" pitchFamily="65" charset="-120"/>
              </a:rPr>
              <a:t>a </a:t>
            </a:r>
            <a:r>
              <a:rPr lang="en-US" altLang="zh-TW" sz="2800" b="1" dirty="0" smtClean="0">
                <a:solidFill>
                  <a:srgbClr val="000000"/>
                </a:solidFill>
                <a:latin typeface="Times New Roman" pitchFamily="18" charset="0"/>
                <a:ea typeface="華康隸書體W7" pitchFamily="65" charset="-120"/>
              </a:rPr>
              <a:t>World </a:t>
            </a:r>
            <a:r>
              <a:rPr lang="en-US" altLang="zh-TW" sz="2800" b="1" dirty="0">
                <a:solidFill>
                  <a:srgbClr val="000000"/>
                </a:solidFill>
                <a:latin typeface="Times New Roman" pitchFamily="18" charset="0"/>
                <a:ea typeface="華康隸書體W7" pitchFamily="65" charset="-120"/>
              </a:rPr>
              <a:t>of Multimedia Content</a:t>
            </a: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0" y="4292600"/>
            <a:ext cx="8959850" cy="20174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4" tIns="45718" rIns="91434" bIns="45718">
            <a:spAutoFit/>
          </a:bodyPr>
          <a:lstStyle>
            <a:lvl1pPr marL="188913" indent="-188913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ct val="10000"/>
              </a:spcBef>
              <a:buFontTx/>
              <a:buChar char="•"/>
            </a:pPr>
            <a:r>
              <a:rPr lang="en-US" altLang="zh-TW" b="1" dirty="0">
                <a:latin typeface="Times New Roman" pitchFamily="18" charset="0"/>
              </a:rPr>
              <a:t>Most Attractive Form of the Network Content </a:t>
            </a:r>
            <a:r>
              <a:rPr lang="en-US" altLang="zh-TW" b="1" dirty="0" smtClean="0">
                <a:latin typeface="Times New Roman" pitchFamily="18" charset="0"/>
              </a:rPr>
              <a:t>is Multimedia</a:t>
            </a:r>
            <a:r>
              <a:rPr lang="en-US" altLang="zh-TW" b="1" dirty="0">
                <a:latin typeface="Times New Roman" pitchFamily="18" charset="0"/>
              </a:rPr>
              <a:t>, which  usually Includes Speech Information (but Probably not Text)</a:t>
            </a:r>
          </a:p>
          <a:p>
            <a:pPr eaLnBrk="1" hangingPunct="1">
              <a:lnSpc>
                <a:spcPct val="95000"/>
              </a:lnSpc>
              <a:spcBef>
                <a:spcPct val="10000"/>
              </a:spcBef>
              <a:buFontTx/>
              <a:buChar char="•"/>
            </a:pPr>
            <a:r>
              <a:rPr lang="en-US" altLang="zh-TW" b="1" dirty="0">
                <a:latin typeface="Times New Roman" pitchFamily="18" charset="0"/>
              </a:rPr>
              <a:t>Multimedia Content Difficult to be Summarized and Shown on the Screen, thus Difficult to Browse</a:t>
            </a:r>
          </a:p>
          <a:p>
            <a:pPr eaLnBrk="1" hangingPunct="1">
              <a:lnSpc>
                <a:spcPct val="95000"/>
              </a:lnSpc>
              <a:spcBef>
                <a:spcPct val="10000"/>
              </a:spcBef>
              <a:buFontTx/>
              <a:buChar char="•"/>
            </a:pPr>
            <a:r>
              <a:rPr lang="en-US" altLang="zh-TW" b="1" dirty="0">
                <a:latin typeface="Times New Roman" pitchFamily="18" charset="0"/>
              </a:rPr>
              <a:t>The Speech Information, if Included, usually Tells the Subjects, Topics and Concepts of the Multimedia Content, thus Becomes the Key for Browsing and Retrieval</a:t>
            </a:r>
          </a:p>
          <a:p>
            <a:pPr eaLnBrk="1" hangingPunct="1">
              <a:lnSpc>
                <a:spcPct val="95000"/>
              </a:lnSpc>
              <a:spcBef>
                <a:spcPct val="10000"/>
              </a:spcBef>
              <a:buFontTx/>
              <a:buChar char="•"/>
            </a:pPr>
            <a:r>
              <a:rPr lang="en-US" altLang="zh-TW" b="1" dirty="0">
                <a:latin typeface="Times New Roman" pitchFamily="18" charset="0"/>
              </a:rPr>
              <a:t>Multimedia Content Analysis based on Speech Information</a:t>
            </a:r>
          </a:p>
        </p:txBody>
      </p:sp>
      <p:sp>
        <p:nvSpPr>
          <p:cNvPr id="10244" name="Oval 4"/>
          <p:cNvSpPr>
            <a:spLocks noChangeArrowheads="1"/>
          </p:cNvSpPr>
          <p:nvPr/>
        </p:nvSpPr>
        <p:spPr bwMode="auto">
          <a:xfrm>
            <a:off x="2438400" y="1069975"/>
            <a:ext cx="4419600" cy="722313"/>
          </a:xfrm>
          <a:prstGeom prst="ellipse">
            <a:avLst/>
          </a:prstGeom>
          <a:solidFill>
            <a:srgbClr val="CCFFCC">
              <a:alpha val="50195"/>
            </a:srgbClr>
          </a:solidFill>
          <a:ln w="9525">
            <a:solidFill>
              <a:srgbClr val="00336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4" tIns="45718" rIns="91434" bIns="45718" anchor="ctr"/>
          <a:lstStyle/>
          <a:p>
            <a:pPr algn="ctr"/>
            <a:r>
              <a:rPr lang="en-US" altLang="zh-TW" sz="2600" b="1" dirty="0" smtClean="0">
                <a:solidFill>
                  <a:srgbClr val="003300"/>
                </a:solidFill>
                <a:latin typeface="Times New Roman" pitchFamily="18" charset="0"/>
                <a:ea typeface="華康楷書體W3" pitchFamily="65" charset="-120"/>
              </a:rPr>
              <a:t>Internet</a:t>
            </a:r>
            <a:endParaRPr lang="en-US" altLang="zh-TW" sz="2600" b="1" dirty="0">
              <a:solidFill>
                <a:srgbClr val="003300"/>
              </a:solidFill>
              <a:latin typeface="Times New Roman" pitchFamily="18" charset="0"/>
              <a:ea typeface="華康楷書體W3" pitchFamily="65" charset="-120"/>
            </a:endParaRPr>
          </a:p>
        </p:txBody>
      </p:sp>
      <p:cxnSp>
        <p:nvCxnSpPr>
          <p:cNvPr id="10245" name="AutoShape 5"/>
          <p:cNvCxnSpPr>
            <a:cxnSpLocks noChangeShapeType="1"/>
            <a:stCxn id="10244" idx="2"/>
            <a:endCxn id="10249" idx="1"/>
          </p:cNvCxnSpPr>
          <p:nvPr/>
        </p:nvCxnSpPr>
        <p:spPr bwMode="auto">
          <a:xfrm flipH="1">
            <a:off x="842963" y="1431925"/>
            <a:ext cx="1595437" cy="1952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46" name="AutoShape 6"/>
          <p:cNvCxnSpPr>
            <a:cxnSpLocks noChangeShapeType="1"/>
            <a:stCxn id="10244" idx="3"/>
            <a:endCxn id="10254" idx="1"/>
          </p:cNvCxnSpPr>
          <p:nvPr/>
        </p:nvCxnSpPr>
        <p:spPr bwMode="auto">
          <a:xfrm flipH="1">
            <a:off x="2543175" y="1685925"/>
            <a:ext cx="542925" cy="6842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47" name="AutoShape 7"/>
          <p:cNvCxnSpPr>
            <a:cxnSpLocks noChangeShapeType="1"/>
            <a:stCxn id="10244" idx="5"/>
            <a:endCxn id="10256" idx="1"/>
          </p:cNvCxnSpPr>
          <p:nvPr/>
        </p:nvCxnSpPr>
        <p:spPr bwMode="auto">
          <a:xfrm>
            <a:off x="6210300" y="1685925"/>
            <a:ext cx="80963" cy="4302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48" name="AutoShape 8"/>
          <p:cNvCxnSpPr>
            <a:cxnSpLocks noChangeShapeType="1"/>
            <a:stCxn id="10244" idx="6"/>
            <a:endCxn id="10257" idx="1"/>
          </p:cNvCxnSpPr>
          <p:nvPr/>
        </p:nvCxnSpPr>
        <p:spPr bwMode="auto">
          <a:xfrm>
            <a:off x="6858000" y="1431925"/>
            <a:ext cx="1343025" cy="3603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249" name="AutoShape 9"/>
          <p:cNvSpPr>
            <a:spLocks noChangeArrowheads="1"/>
          </p:cNvSpPr>
          <p:nvPr/>
        </p:nvSpPr>
        <p:spPr bwMode="auto">
          <a:xfrm>
            <a:off x="31750" y="1627188"/>
            <a:ext cx="1622425" cy="1970087"/>
          </a:xfrm>
          <a:prstGeom prst="can">
            <a:avLst>
              <a:gd name="adj" fmla="val 11187"/>
            </a:avLst>
          </a:prstGeom>
          <a:solidFill>
            <a:srgbClr val="FFFFCC">
              <a:alpha val="50195"/>
            </a:srgbClr>
          </a:solidFill>
          <a:ln w="9525">
            <a:solidFill>
              <a:srgbClr val="00336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4" tIns="143992" rIns="91434" bIns="45718"/>
          <a:lstStyle/>
          <a:p>
            <a:pPr marL="95250" indent="-95250" fontAlgn="t">
              <a:lnSpc>
                <a:spcPct val="85000"/>
              </a:lnSpc>
            </a:pPr>
            <a:r>
              <a:rPr lang="en-US" altLang="zh-TW" sz="1600" b="1">
                <a:solidFill>
                  <a:srgbClr val="000000"/>
                </a:solidFill>
                <a:latin typeface="Times New Roman" pitchFamily="18" charset="0"/>
                <a:ea typeface="華康楷書體W3" pitchFamily="65" charset="-120"/>
              </a:rPr>
              <a:t>Real–time </a:t>
            </a:r>
          </a:p>
          <a:p>
            <a:pPr marL="95250" indent="-95250" fontAlgn="t">
              <a:lnSpc>
                <a:spcPct val="85000"/>
              </a:lnSpc>
            </a:pPr>
            <a:r>
              <a:rPr lang="en-US" altLang="zh-TW" sz="1600" b="1">
                <a:solidFill>
                  <a:srgbClr val="000000"/>
                </a:solidFill>
                <a:latin typeface="Times New Roman" pitchFamily="18" charset="0"/>
                <a:ea typeface="華康楷書體W3" pitchFamily="65" charset="-120"/>
              </a:rPr>
              <a:t>Information</a:t>
            </a:r>
          </a:p>
          <a:p>
            <a:pPr marL="95250" indent="-95250" fontAlgn="t">
              <a:buFontTx/>
              <a:buChar char="–"/>
            </a:pPr>
            <a:r>
              <a:rPr lang="en-US" altLang="zh-TW" sz="1500" b="1">
                <a:solidFill>
                  <a:srgbClr val="000000"/>
                </a:solidFill>
                <a:latin typeface="Times New Roman" pitchFamily="18" charset="0"/>
                <a:ea typeface="華康楷書體W3" pitchFamily="65" charset="-120"/>
              </a:rPr>
              <a:t> </a:t>
            </a:r>
            <a:r>
              <a:rPr lang="en-US" altLang="zh-TW" sz="1500">
                <a:solidFill>
                  <a:srgbClr val="000000"/>
                </a:solidFill>
                <a:latin typeface="Times New Roman" pitchFamily="18" charset="0"/>
                <a:ea typeface="華康楷書體W3" pitchFamily="65" charset="-120"/>
              </a:rPr>
              <a:t>weather, traffic</a:t>
            </a:r>
          </a:p>
          <a:p>
            <a:pPr marL="95250" indent="-95250" fontAlgn="t">
              <a:buFontTx/>
              <a:buChar char="–"/>
            </a:pPr>
            <a:r>
              <a:rPr lang="en-US" altLang="zh-TW" sz="1500">
                <a:solidFill>
                  <a:srgbClr val="000000"/>
                </a:solidFill>
                <a:latin typeface="Times New Roman" pitchFamily="18" charset="0"/>
                <a:ea typeface="華康楷書體W3" pitchFamily="65" charset="-120"/>
              </a:rPr>
              <a:t> flight schedule</a:t>
            </a:r>
          </a:p>
          <a:p>
            <a:pPr marL="95250" indent="-95250" fontAlgn="t">
              <a:buFontTx/>
              <a:buChar char="–"/>
            </a:pPr>
            <a:r>
              <a:rPr lang="en-US" altLang="zh-TW" sz="1500">
                <a:solidFill>
                  <a:srgbClr val="000000"/>
                </a:solidFill>
                <a:latin typeface="Times New Roman" pitchFamily="18" charset="0"/>
                <a:ea typeface="華康楷書體W3" pitchFamily="65" charset="-120"/>
              </a:rPr>
              <a:t> stock price</a:t>
            </a:r>
          </a:p>
          <a:p>
            <a:pPr marL="95250" indent="-95250" fontAlgn="t">
              <a:buFontTx/>
              <a:buChar char="–"/>
            </a:pPr>
            <a:r>
              <a:rPr lang="en-US" altLang="zh-TW" sz="1500">
                <a:solidFill>
                  <a:srgbClr val="000000"/>
                </a:solidFill>
                <a:latin typeface="Times New Roman" pitchFamily="18" charset="0"/>
                <a:ea typeface="華康楷書體W3" pitchFamily="65" charset="-120"/>
              </a:rPr>
              <a:t> sports scores</a:t>
            </a:r>
          </a:p>
          <a:p>
            <a:pPr marL="95250" indent="-95250" fontAlgn="t"/>
            <a:endParaRPr lang="en-US" altLang="zh-TW" sz="1200" b="1">
              <a:solidFill>
                <a:srgbClr val="000000"/>
              </a:solidFill>
              <a:latin typeface="華康仿宋體W5" pitchFamily="49" charset="-120"/>
              <a:ea typeface="華康楷書體W3" pitchFamily="65" charset="-120"/>
            </a:endParaRPr>
          </a:p>
        </p:txBody>
      </p:sp>
      <p:sp>
        <p:nvSpPr>
          <p:cNvPr id="10250" name="Line 10"/>
          <p:cNvSpPr>
            <a:spLocks noChangeShapeType="1"/>
          </p:cNvSpPr>
          <p:nvPr/>
        </p:nvSpPr>
        <p:spPr bwMode="auto">
          <a:xfrm>
            <a:off x="793750" y="3305175"/>
            <a:ext cx="4763" cy="247650"/>
          </a:xfrm>
          <a:prstGeom prst="line">
            <a:avLst/>
          </a:prstGeom>
          <a:noFill/>
          <a:ln w="28575">
            <a:solidFill>
              <a:srgbClr val="003366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251" name="AutoShape 11"/>
          <p:cNvSpPr>
            <a:spLocks noChangeArrowheads="1"/>
          </p:cNvSpPr>
          <p:nvPr/>
        </p:nvSpPr>
        <p:spPr bwMode="auto">
          <a:xfrm>
            <a:off x="3419475" y="2492375"/>
            <a:ext cx="1846263" cy="1733550"/>
          </a:xfrm>
          <a:prstGeom prst="can">
            <a:avLst>
              <a:gd name="adj" fmla="val 9213"/>
            </a:avLst>
          </a:prstGeom>
          <a:solidFill>
            <a:srgbClr val="FFCCFF">
              <a:alpha val="50195"/>
            </a:srgbClr>
          </a:solidFill>
          <a:ln w="9525">
            <a:solidFill>
              <a:srgbClr val="00336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4" tIns="143992" rIns="91434" bIns="45718"/>
          <a:lstStyle/>
          <a:p>
            <a:pPr marL="95250" indent="-95250" fontAlgn="t">
              <a:lnSpc>
                <a:spcPct val="85000"/>
              </a:lnSpc>
            </a:pPr>
            <a:r>
              <a:rPr lang="en-US" altLang="zh-TW" sz="1600" b="1" dirty="0">
                <a:solidFill>
                  <a:srgbClr val="000000"/>
                </a:solidFill>
                <a:latin typeface="Times New Roman" pitchFamily="18" charset="0"/>
                <a:ea typeface="華康楷書體W3" pitchFamily="65" charset="-120"/>
              </a:rPr>
              <a:t>Special </a:t>
            </a:r>
            <a:r>
              <a:rPr lang="en-US" altLang="zh-TW" sz="1600" b="1" dirty="0" smtClean="0">
                <a:solidFill>
                  <a:srgbClr val="000000"/>
                </a:solidFill>
                <a:latin typeface="Times New Roman" pitchFamily="18" charset="0"/>
                <a:ea typeface="華康楷書體W3" pitchFamily="65" charset="-120"/>
              </a:rPr>
              <a:t>Services</a:t>
            </a:r>
            <a:endParaRPr lang="en-US" altLang="zh-TW" sz="1600" b="1" dirty="0">
              <a:solidFill>
                <a:srgbClr val="000000"/>
              </a:solidFill>
              <a:latin typeface="Times New Roman" pitchFamily="18" charset="0"/>
              <a:ea typeface="華康楷書體W3" pitchFamily="65" charset="-120"/>
            </a:endParaRPr>
          </a:p>
          <a:p>
            <a:pPr marL="95250" indent="-95250" fontAlgn="t">
              <a:buFontTx/>
              <a:buChar char="–"/>
            </a:pPr>
            <a:r>
              <a:rPr lang="en-US" altLang="zh-TW" sz="1500" dirty="0">
                <a:solidFill>
                  <a:srgbClr val="000000"/>
                </a:solidFill>
                <a:latin typeface="Times New Roman" pitchFamily="18" charset="0"/>
                <a:ea typeface="華康楷書體W3" pitchFamily="65" charset="-120"/>
              </a:rPr>
              <a:t> Google</a:t>
            </a:r>
          </a:p>
          <a:p>
            <a:pPr marL="95250" indent="-95250" fontAlgn="t">
              <a:buFontTx/>
              <a:buChar char="–"/>
            </a:pPr>
            <a:r>
              <a:rPr lang="en-US" altLang="zh-TW" sz="1500" dirty="0">
                <a:solidFill>
                  <a:srgbClr val="000000"/>
                </a:solidFill>
                <a:latin typeface="Times New Roman" pitchFamily="18" charset="0"/>
                <a:ea typeface="華康楷書體W3" pitchFamily="65" charset="-120"/>
              </a:rPr>
              <a:t> </a:t>
            </a:r>
            <a:r>
              <a:rPr lang="en-US" altLang="zh-TW" sz="1500" dirty="0" smtClean="0">
                <a:solidFill>
                  <a:srgbClr val="000000"/>
                </a:solidFill>
                <a:latin typeface="Times New Roman" pitchFamily="18" charset="0"/>
                <a:ea typeface="華康楷書體W3" pitchFamily="65" charset="-120"/>
              </a:rPr>
              <a:t>Facebook</a:t>
            </a:r>
            <a:endParaRPr lang="en-US" altLang="zh-TW" sz="1500" dirty="0">
              <a:solidFill>
                <a:srgbClr val="000000"/>
              </a:solidFill>
              <a:latin typeface="Times New Roman" pitchFamily="18" charset="0"/>
              <a:ea typeface="華康楷書體W3" pitchFamily="65" charset="-120"/>
            </a:endParaRPr>
          </a:p>
          <a:p>
            <a:pPr marL="95250" indent="-95250" fontAlgn="t">
              <a:buFontTx/>
              <a:buChar char="–"/>
            </a:pPr>
            <a:r>
              <a:rPr lang="en-US" altLang="zh-TW" sz="1500" dirty="0">
                <a:solidFill>
                  <a:srgbClr val="000000"/>
                </a:solidFill>
                <a:latin typeface="Times New Roman" pitchFamily="18" charset="0"/>
                <a:ea typeface="華康楷書體W3" pitchFamily="65" charset="-120"/>
              </a:rPr>
              <a:t>YouTube</a:t>
            </a:r>
          </a:p>
          <a:p>
            <a:pPr marL="95250" indent="-95250" fontAlgn="t">
              <a:buFontTx/>
              <a:buChar char="–"/>
            </a:pPr>
            <a:r>
              <a:rPr lang="en-US" altLang="zh-TW" sz="1500" dirty="0">
                <a:solidFill>
                  <a:srgbClr val="000000"/>
                </a:solidFill>
                <a:latin typeface="Times New Roman" pitchFamily="18" charset="0"/>
                <a:ea typeface="華康楷書體W3" pitchFamily="65" charset="-120"/>
              </a:rPr>
              <a:t> Amazon</a:t>
            </a:r>
          </a:p>
          <a:p>
            <a:pPr marL="95250" indent="-95250" fontAlgn="t"/>
            <a:endParaRPr lang="en-US" altLang="zh-TW" sz="1200" b="1" dirty="0">
              <a:solidFill>
                <a:srgbClr val="000000"/>
              </a:solidFill>
              <a:latin typeface="Times New Roman" pitchFamily="18" charset="0"/>
              <a:ea typeface="華康楷書體W3" pitchFamily="65" charset="-120"/>
            </a:endParaRPr>
          </a:p>
        </p:txBody>
      </p:sp>
      <p:sp>
        <p:nvSpPr>
          <p:cNvPr id="10252" name="Line 12"/>
          <p:cNvSpPr>
            <a:spLocks noChangeShapeType="1"/>
          </p:cNvSpPr>
          <p:nvPr/>
        </p:nvSpPr>
        <p:spPr bwMode="auto">
          <a:xfrm>
            <a:off x="3995738" y="3902075"/>
            <a:ext cx="4762" cy="247650"/>
          </a:xfrm>
          <a:prstGeom prst="line">
            <a:avLst/>
          </a:prstGeom>
          <a:noFill/>
          <a:ln w="28575">
            <a:solidFill>
              <a:srgbClr val="003366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cxnSp>
        <p:nvCxnSpPr>
          <p:cNvPr id="10253" name="AutoShape 13"/>
          <p:cNvCxnSpPr>
            <a:cxnSpLocks noChangeShapeType="1"/>
            <a:stCxn id="10244" idx="4"/>
            <a:endCxn id="10251" idx="1"/>
          </p:cNvCxnSpPr>
          <p:nvPr/>
        </p:nvCxnSpPr>
        <p:spPr bwMode="auto">
          <a:xfrm flipH="1">
            <a:off x="4343400" y="1792288"/>
            <a:ext cx="304800" cy="7000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254" name="AutoShape 14"/>
          <p:cNvSpPr>
            <a:spLocks noChangeArrowheads="1"/>
          </p:cNvSpPr>
          <p:nvPr/>
        </p:nvSpPr>
        <p:spPr bwMode="auto">
          <a:xfrm>
            <a:off x="1743075" y="2370138"/>
            <a:ext cx="1600200" cy="1587500"/>
          </a:xfrm>
          <a:prstGeom prst="can">
            <a:avLst>
              <a:gd name="adj" fmla="val 10056"/>
            </a:avLst>
          </a:prstGeom>
          <a:solidFill>
            <a:srgbClr val="CCECFF">
              <a:alpha val="50195"/>
            </a:srgbClr>
          </a:solidFill>
          <a:ln w="9525">
            <a:solidFill>
              <a:srgbClr val="00336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4" tIns="143992" rIns="91434" bIns="45718"/>
          <a:lstStyle/>
          <a:p>
            <a:r>
              <a:rPr lang="en-US" altLang="zh-TW" sz="1600" b="1">
                <a:solidFill>
                  <a:srgbClr val="000000"/>
                </a:solidFill>
                <a:latin typeface="Times New Roman" pitchFamily="18" charset="0"/>
                <a:ea typeface="華康楷書體W3" pitchFamily="65" charset="-120"/>
              </a:rPr>
              <a:t>Knowledge</a:t>
            </a:r>
          </a:p>
          <a:p>
            <a:r>
              <a:rPr lang="en-US" altLang="zh-TW" sz="1600" b="1">
                <a:solidFill>
                  <a:srgbClr val="000000"/>
                </a:solidFill>
                <a:latin typeface="Times New Roman" pitchFamily="18" charset="0"/>
                <a:ea typeface="華康楷書體W3" pitchFamily="65" charset="-120"/>
              </a:rPr>
              <a:t> Archieves</a:t>
            </a:r>
          </a:p>
          <a:p>
            <a:pPr>
              <a:buFontTx/>
              <a:buChar char="–"/>
            </a:pPr>
            <a:r>
              <a:rPr lang="en-US" altLang="zh-TW" sz="1500" b="1">
                <a:solidFill>
                  <a:srgbClr val="000000"/>
                </a:solidFill>
                <a:latin typeface="Times New Roman" pitchFamily="18" charset="0"/>
                <a:ea typeface="華康楷書體W3" pitchFamily="65" charset="-120"/>
              </a:rPr>
              <a:t> </a:t>
            </a:r>
            <a:r>
              <a:rPr lang="en-US" altLang="zh-TW" sz="1500">
                <a:solidFill>
                  <a:srgbClr val="000000"/>
                </a:solidFill>
                <a:latin typeface="Times New Roman" pitchFamily="18" charset="0"/>
                <a:ea typeface="華康楷書體W3" pitchFamily="65" charset="-120"/>
              </a:rPr>
              <a:t>digital libraries</a:t>
            </a:r>
          </a:p>
          <a:p>
            <a:pPr>
              <a:buFontTx/>
              <a:buChar char="–"/>
            </a:pPr>
            <a:r>
              <a:rPr lang="en-US" altLang="zh-TW" sz="1500">
                <a:solidFill>
                  <a:srgbClr val="000000"/>
                </a:solidFill>
                <a:latin typeface="Times New Roman" pitchFamily="18" charset="0"/>
                <a:ea typeface="華康楷書體W3" pitchFamily="65" charset="-120"/>
              </a:rPr>
              <a:t> virtual museums</a:t>
            </a:r>
          </a:p>
        </p:txBody>
      </p:sp>
      <p:sp>
        <p:nvSpPr>
          <p:cNvPr id="10255" name="Line 15"/>
          <p:cNvSpPr>
            <a:spLocks noChangeShapeType="1"/>
          </p:cNvSpPr>
          <p:nvPr/>
        </p:nvSpPr>
        <p:spPr bwMode="auto">
          <a:xfrm>
            <a:off x="2505075" y="3641725"/>
            <a:ext cx="4763" cy="247650"/>
          </a:xfrm>
          <a:prstGeom prst="line">
            <a:avLst/>
          </a:prstGeom>
          <a:noFill/>
          <a:ln w="28575">
            <a:solidFill>
              <a:srgbClr val="003366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256" name="AutoShape 16"/>
          <p:cNvSpPr>
            <a:spLocks noChangeArrowheads="1"/>
          </p:cNvSpPr>
          <p:nvPr/>
        </p:nvSpPr>
        <p:spPr bwMode="auto">
          <a:xfrm>
            <a:off x="5341938" y="2116138"/>
            <a:ext cx="1897062" cy="2033587"/>
          </a:xfrm>
          <a:prstGeom prst="can">
            <a:avLst>
              <a:gd name="adj" fmla="val 9261"/>
            </a:avLst>
          </a:prstGeom>
          <a:solidFill>
            <a:srgbClr val="CC99FF">
              <a:alpha val="50195"/>
            </a:srgbClr>
          </a:solidFill>
          <a:ln w="9525">
            <a:solidFill>
              <a:srgbClr val="00336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4" tIns="143992" rIns="91434" bIns="45718"/>
          <a:lstStyle/>
          <a:p>
            <a:pPr marL="95250" indent="-95250" fontAlgn="t">
              <a:lnSpc>
                <a:spcPct val="85000"/>
              </a:lnSpc>
            </a:pPr>
            <a:r>
              <a:rPr lang="en-US" altLang="zh-TW" sz="1600" b="1">
                <a:solidFill>
                  <a:srgbClr val="000000"/>
                </a:solidFill>
                <a:latin typeface="Times New Roman" pitchFamily="18" charset="0"/>
                <a:ea typeface="華康楷書體W3" pitchFamily="65" charset="-120"/>
              </a:rPr>
              <a:t>Intelligent Working </a:t>
            </a:r>
          </a:p>
          <a:p>
            <a:pPr marL="95250" indent="-95250" fontAlgn="t">
              <a:lnSpc>
                <a:spcPct val="85000"/>
              </a:lnSpc>
            </a:pPr>
            <a:r>
              <a:rPr lang="en-US" altLang="zh-TW" sz="1600" b="1">
                <a:solidFill>
                  <a:srgbClr val="000000"/>
                </a:solidFill>
                <a:latin typeface="Times New Roman" pitchFamily="18" charset="0"/>
                <a:ea typeface="華康楷書體W3" pitchFamily="65" charset="-120"/>
              </a:rPr>
              <a:t>Environment</a:t>
            </a:r>
          </a:p>
          <a:p>
            <a:pPr marL="95250" indent="-95250" fontAlgn="t">
              <a:buFontTx/>
              <a:buChar char="–"/>
            </a:pPr>
            <a:r>
              <a:rPr lang="en-US" altLang="zh-TW" sz="1200" b="1">
                <a:solidFill>
                  <a:srgbClr val="000000"/>
                </a:solidFill>
                <a:latin typeface="Times New Roman" pitchFamily="18" charset="0"/>
                <a:ea typeface="華康楷書體W3" pitchFamily="65" charset="-120"/>
              </a:rPr>
              <a:t> </a:t>
            </a:r>
            <a:r>
              <a:rPr lang="en-US" altLang="zh-TW" sz="1500">
                <a:solidFill>
                  <a:srgbClr val="000000"/>
                </a:solidFill>
                <a:latin typeface="Times New Roman" pitchFamily="18" charset="0"/>
                <a:ea typeface="華康楷書體W3" pitchFamily="65" charset="-120"/>
              </a:rPr>
              <a:t>e–mail processors</a:t>
            </a:r>
          </a:p>
          <a:p>
            <a:pPr marL="95250" indent="-95250" fontAlgn="t">
              <a:buFontTx/>
              <a:buChar char="–"/>
            </a:pPr>
            <a:r>
              <a:rPr lang="en-US" altLang="zh-TW" sz="1500">
                <a:solidFill>
                  <a:srgbClr val="000000"/>
                </a:solidFill>
                <a:latin typeface="Times New Roman" pitchFamily="18" charset="0"/>
                <a:ea typeface="華康楷書體W3" pitchFamily="65" charset="-120"/>
              </a:rPr>
              <a:t> intelligent agents</a:t>
            </a:r>
          </a:p>
          <a:p>
            <a:pPr marL="95250" indent="-95250" fontAlgn="t">
              <a:buFontTx/>
              <a:buChar char="–"/>
            </a:pPr>
            <a:r>
              <a:rPr lang="en-US" altLang="zh-TW" sz="1500">
                <a:solidFill>
                  <a:srgbClr val="000000"/>
                </a:solidFill>
                <a:latin typeface="Times New Roman" pitchFamily="18" charset="0"/>
                <a:ea typeface="華康楷書體W3" pitchFamily="65" charset="-120"/>
              </a:rPr>
              <a:t> teleconferencing</a:t>
            </a:r>
          </a:p>
          <a:p>
            <a:pPr marL="95250" indent="-95250" fontAlgn="t">
              <a:buFontTx/>
              <a:buChar char="–"/>
            </a:pPr>
            <a:r>
              <a:rPr lang="en-US" altLang="zh-TW" sz="1500">
                <a:solidFill>
                  <a:srgbClr val="000000"/>
                </a:solidFill>
                <a:latin typeface="Times New Roman" pitchFamily="18" charset="0"/>
                <a:ea typeface="華康楷書體W3" pitchFamily="65" charset="-120"/>
              </a:rPr>
              <a:t> distant learning</a:t>
            </a:r>
          </a:p>
          <a:p>
            <a:pPr marL="95250" indent="-95250" fontAlgn="t">
              <a:buFontTx/>
              <a:buChar char="–"/>
            </a:pPr>
            <a:r>
              <a:rPr lang="en-US" altLang="zh-TW" sz="1500">
                <a:solidFill>
                  <a:srgbClr val="000000"/>
                </a:solidFill>
                <a:latin typeface="Times New Roman" pitchFamily="18" charset="0"/>
                <a:ea typeface="華康楷書體W3" pitchFamily="65" charset="-120"/>
              </a:rPr>
              <a:t> electric commerce</a:t>
            </a:r>
          </a:p>
          <a:p>
            <a:pPr marL="95250" indent="-95250" fontAlgn="t"/>
            <a:endParaRPr lang="en-US" altLang="zh-TW" sz="1200" b="1">
              <a:solidFill>
                <a:srgbClr val="000000"/>
              </a:solidFill>
              <a:latin typeface="Times New Roman" pitchFamily="18" charset="0"/>
              <a:ea typeface="華康楷書體W3" pitchFamily="65" charset="-120"/>
            </a:endParaRPr>
          </a:p>
        </p:txBody>
      </p:sp>
      <p:sp>
        <p:nvSpPr>
          <p:cNvPr id="10257" name="AutoShape 18"/>
          <p:cNvSpPr>
            <a:spLocks noChangeArrowheads="1"/>
          </p:cNvSpPr>
          <p:nvPr/>
        </p:nvSpPr>
        <p:spPr bwMode="auto">
          <a:xfrm>
            <a:off x="7337425" y="1792288"/>
            <a:ext cx="1727200" cy="1949450"/>
          </a:xfrm>
          <a:prstGeom prst="can">
            <a:avLst>
              <a:gd name="adj" fmla="val 10398"/>
            </a:avLst>
          </a:prstGeom>
          <a:solidFill>
            <a:srgbClr val="FFCC99">
              <a:alpha val="50195"/>
            </a:srgbClr>
          </a:solidFill>
          <a:ln w="9525">
            <a:solidFill>
              <a:srgbClr val="00336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4" tIns="143992" rIns="91434" bIns="45718"/>
          <a:lstStyle/>
          <a:p>
            <a:pPr marL="95250" indent="-95250" fontAlgn="t">
              <a:lnSpc>
                <a:spcPct val="85000"/>
              </a:lnSpc>
            </a:pPr>
            <a:r>
              <a:rPr lang="en-US" altLang="zh-TW" sz="1600" b="1">
                <a:solidFill>
                  <a:srgbClr val="000000"/>
                </a:solidFill>
                <a:latin typeface="Times New Roman" pitchFamily="18" charset="0"/>
                <a:ea typeface="華康楷書體W3" pitchFamily="65" charset="-120"/>
              </a:rPr>
              <a:t>Private Services</a:t>
            </a:r>
          </a:p>
          <a:p>
            <a:pPr marL="95250" indent="-95250" fontAlgn="t">
              <a:buFontTx/>
              <a:buChar char="–"/>
            </a:pPr>
            <a:r>
              <a:rPr lang="en-US" altLang="zh-TW" sz="1500" b="1">
                <a:solidFill>
                  <a:srgbClr val="000000"/>
                </a:solidFill>
                <a:latin typeface="Times New Roman" pitchFamily="18" charset="0"/>
                <a:ea typeface="華康楷書體W3" pitchFamily="65" charset="-120"/>
              </a:rPr>
              <a:t> </a:t>
            </a:r>
            <a:r>
              <a:rPr lang="en-US" altLang="zh-TW" sz="1500">
                <a:solidFill>
                  <a:srgbClr val="000000"/>
                </a:solidFill>
                <a:latin typeface="Times New Roman" pitchFamily="18" charset="0"/>
                <a:ea typeface="華康楷書體W3" pitchFamily="65" charset="-120"/>
              </a:rPr>
              <a:t>personal notebook</a:t>
            </a:r>
          </a:p>
          <a:p>
            <a:pPr marL="95250" indent="-95250" fontAlgn="t">
              <a:buFontTx/>
              <a:buChar char="–"/>
            </a:pPr>
            <a:r>
              <a:rPr lang="en-US" altLang="zh-TW" sz="1500">
                <a:solidFill>
                  <a:srgbClr val="000000"/>
                </a:solidFill>
                <a:latin typeface="Times New Roman" pitchFamily="18" charset="0"/>
                <a:ea typeface="華康楷書體W3" pitchFamily="65" charset="-120"/>
              </a:rPr>
              <a:t> business databases</a:t>
            </a:r>
          </a:p>
          <a:p>
            <a:pPr marL="95250" indent="-95250" fontAlgn="t">
              <a:buFontTx/>
              <a:buChar char="–"/>
            </a:pPr>
            <a:r>
              <a:rPr lang="en-US" altLang="zh-TW" sz="1500">
                <a:solidFill>
                  <a:srgbClr val="000000"/>
                </a:solidFill>
                <a:latin typeface="Times New Roman" pitchFamily="18" charset="0"/>
                <a:ea typeface="華康楷書體W3" pitchFamily="65" charset="-120"/>
              </a:rPr>
              <a:t> home appliances</a:t>
            </a:r>
          </a:p>
          <a:p>
            <a:pPr marL="95250" indent="-95250" fontAlgn="t">
              <a:buFontTx/>
              <a:buChar char="–"/>
            </a:pPr>
            <a:r>
              <a:rPr lang="en-US" altLang="zh-TW" sz="1500">
                <a:solidFill>
                  <a:srgbClr val="000000"/>
                </a:solidFill>
                <a:latin typeface="Times New Roman" pitchFamily="18" charset="0"/>
                <a:ea typeface="華康楷書體W3" pitchFamily="65" charset="-120"/>
              </a:rPr>
              <a:t> network </a:t>
            </a:r>
          </a:p>
          <a:p>
            <a:pPr marL="95250" indent="-95250" fontAlgn="t"/>
            <a:r>
              <a:rPr lang="en-US" altLang="zh-TW" sz="1500">
                <a:solidFill>
                  <a:srgbClr val="000000"/>
                </a:solidFill>
                <a:latin typeface="Times New Roman" pitchFamily="18" charset="0"/>
                <a:ea typeface="華康楷書體W3" pitchFamily="65" charset="-120"/>
              </a:rPr>
              <a:t>   entertainments</a:t>
            </a:r>
          </a:p>
          <a:p>
            <a:pPr marL="95250" indent="-95250" fontAlgn="t"/>
            <a:endParaRPr lang="en-US" altLang="zh-TW" sz="1500" b="1">
              <a:solidFill>
                <a:srgbClr val="000000"/>
              </a:solidFill>
              <a:latin typeface="Times New Roman" pitchFamily="18" charset="0"/>
              <a:ea typeface="華康楷書體W3" pitchFamily="65" charset="-120"/>
            </a:endParaRPr>
          </a:p>
        </p:txBody>
      </p:sp>
      <p:sp>
        <p:nvSpPr>
          <p:cNvPr id="10258" name="Line 19"/>
          <p:cNvSpPr>
            <a:spLocks noChangeShapeType="1"/>
          </p:cNvSpPr>
          <p:nvPr/>
        </p:nvSpPr>
        <p:spPr bwMode="auto">
          <a:xfrm>
            <a:off x="8229600" y="3455988"/>
            <a:ext cx="4763" cy="249237"/>
          </a:xfrm>
          <a:prstGeom prst="line">
            <a:avLst/>
          </a:prstGeom>
          <a:noFill/>
          <a:ln w="28575">
            <a:solidFill>
              <a:srgbClr val="003366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259" name="Line 21"/>
          <p:cNvSpPr>
            <a:spLocks noChangeShapeType="1"/>
          </p:cNvSpPr>
          <p:nvPr/>
        </p:nvSpPr>
        <p:spPr bwMode="auto">
          <a:xfrm>
            <a:off x="0" y="908050"/>
            <a:ext cx="9144000" cy="0"/>
          </a:xfrm>
          <a:prstGeom prst="line">
            <a:avLst/>
          </a:prstGeom>
          <a:noFill/>
          <a:ln w="57150" cmpd="thinThick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260" name="Line 12"/>
          <p:cNvSpPr>
            <a:spLocks noChangeShapeType="1"/>
          </p:cNvSpPr>
          <p:nvPr/>
        </p:nvSpPr>
        <p:spPr bwMode="auto">
          <a:xfrm>
            <a:off x="6215063" y="3968750"/>
            <a:ext cx="4762" cy="180975"/>
          </a:xfrm>
          <a:prstGeom prst="line">
            <a:avLst/>
          </a:prstGeom>
          <a:noFill/>
          <a:ln w="28575">
            <a:solidFill>
              <a:srgbClr val="003366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9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1123</TotalTime>
  <Words>1841</Words>
  <Application>Microsoft Office PowerPoint</Application>
  <PresentationFormat>如螢幕大小 (4:3)</PresentationFormat>
  <Paragraphs>518</Paragraphs>
  <Slides>28</Slides>
  <Notes>23</Notes>
  <HiddenSlides>0</HiddenSlides>
  <MMClips>0</MMClips>
  <ScaleCrop>false</ScaleCrop>
  <HeadingPairs>
    <vt:vector size="6" baseType="variant">
      <vt:variant>
        <vt:lpstr>佈景主題</vt:lpstr>
      </vt:variant>
      <vt:variant>
        <vt:i4>1</vt:i4>
      </vt:variant>
      <vt:variant>
        <vt:lpstr>內嵌 OLE 伺服程式</vt:lpstr>
      </vt:variant>
      <vt:variant>
        <vt:i4>3</vt:i4>
      </vt:variant>
      <vt:variant>
        <vt:lpstr>投影片標題</vt:lpstr>
      </vt:variant>
      <vt:variant>
        <vt:i4>28</vt:i4>
      </vt:variant>
    </vt:vector>
  </HeadingPairs>
  <TitlesOfParts>
    <vt:vector size="32" baseType="lpstr">
      <vt:lpstr>1_Office 佈景主題</vt:lpstr>
      <vt:lpstr>點陣圖影像</vt:lpstr>
      <vt:lpstr>Equation</vt:lpstr>
      <vt:lpstr>CorelDRAW</vt:lpstr>
      <vt:lpstr>PowerPoint 簡報</vt:lpstr>
      <vt:lpstr>PowerPoint 簡報</vt:lpstr>
      <vt:lpstr>PowerPoint 簡報</vt:lpstr>
      <vt:lpstr>PowerPoint 簡報</vt:lpstr>
      <vt:lpstr>Speech Signal Processing – Processing of Double-Level Information</vt:lpstr>
      <vt:lpstr>Well-Known Application Examples of Speech and Language Technologies  – Speaking Personal Assistant 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Outline</vt:lpstr>
      <vt:lpstr>References</vt:lpstr>
      <vt:lpstr>Other Information</vt:lpstr>
      <vt:lpstr>Goals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Spoken Document Understanding and Organization</vt:lpstr>
      <vt:lpstr>Multi-lingual Functionalities</vt:lpstr>
      <vt:lpstr>Computer-Assisted Language Learning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cp:lastModifiedBy>Lab531</cp:lastModifiedBy>
  <cp:revision>177</cp:revision>
  <cp:lastPrinted>2017-02-20T08:14:05Z</cp:lastPrinted>
  <dcterms:created xsi:type="dcterms:W3CDTF">2013-01-13T14:50:10Z</dcterms:created>
  <dcterms:modified xsi:type="dcterms:W3CDTF">2017-02-20T08:15:29Z</dcterms:modified>
</cp:coreProperties>
</file>