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notesMasterIdLst>
    <p:notesMasterId r:id="rId52"/>
  </p:notesMasterIdLst>
  <p:handoutMasterIdLst>
    <p:handoutMasterId r:id="rId53"/>
  </p:handout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5" r:id="rId28"/>
    <p:sldId id="298" r:id="rId29"/>
    <p:sldId id="316" r:id="rId30"/>
    <p:sldId id="317" r:id="rId31"/>
    <p:sldId id="318" r:id="rId32"/>
    <p:sldId id="320" r:id="rId33"/>
    <p:sldId id="299" r:id="rId34"/>
    <p:sldId id="300" r:id="rId35"/>
    <p:sldId id="302" r:id="rId36"/>
    <p:sldId id="301" r:id="rId37"/>
    <p:sldId id="303" r:id="rId38"/>
    <p:sldId id="308" r:id="rId39"/>
    <p:sldId id="309" r:id="rId40"/>
    <p:sldId id="310" r:id="rId41"/>
    <p:sldId id="311" r:id="rId42"/>
    <p:sldId id="312" r:id="rId43"/>
    <p:sldId id="313" r:id="rId44"/>
    <p:sldId id="304" r:id="rId45"/>
    <p:sldId id="305" r:id="rId46"/>
    <p:sldId id="306" r:id="rId47"/>
    <p:sldId id="307" r:id="rId48"/>
    <p:sldId id="314" r:id="rId49"/>
    <p:sldId id="319" r:id="rId50"/>
    <p:sldId id="321" r:id="rId5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89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07"/>
    </p:cViewPr>
  </p:sorter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2018/11/20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08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BAB235-481B-4A9D-83F7-7DA4C579DF9E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D2F15EC-6D20-4EF6-BE62-735E053438CA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30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0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182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ECF29-8B29-5544-9BF6-ED6F28CF70CB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02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276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90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63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899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40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69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670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37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47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019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More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0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818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425B7B-85CA-4E5F-86F4-2B8EF28BEB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2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809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630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261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024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627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563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8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3323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30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90105A5-BE62-4C9E-A512-9A560116BDDF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630"/>
            <a:ext cx="5435600" cy="44679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95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5600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67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67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7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66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4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DDBFE4-EA22-4B4E-8BD2-44A26D0A1D07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56175" cy="3717925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6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Scored Viterbi Integrated with Adaptive K-Nearest Neighbors (AKNN)</a:t>
            </a:r>
          </a:p>
          <a:p>
            <a:pPr lvl="1" eaLnBrk="1" hangingPunct="1"/>
            <a:r>
              <a:rPr lang="en-US" altLang="zh-TW" smtClean="0"/>
              <a:t>Starting with the automatically generated summary</a:t>
            </a:r>
          </a:p>
          <a:p>
            <a:pPr lvl="1" eaLnBrk="1" hangingPunct="1"/>
            <a:r>
              <a:rPr lang="en-US" altLang="zh-TW" smtClean="0"/>
              <a:t>Three sets of scores used : term selection scores ( key terms, title terms ), term ordering scored, title length scores</a:t>
            </a:r>
          </a:p>
          <a:p>
            <a:pPr lvl="1" eaLnBrk="1" hangingPunct="1"/>
            <a:r>
              <a:rPr lang="en-US" altLang="zh-TW" smtClean="0"/>
              <a:t>Select the top K training documents nearest to the new document using AKNN</a:t>
            </a:r>
          </a:p>
          <a:p>
            <a:pPr lvl="1" eaLnBrk="1" hangingPunct="1"/>
            <a:r>
              <a:rPr lang="en-US" altLang="zh-TW" smtClean="0"/>
              <a:t>Choose the best human-generated title of the selected training documents</a:t>
            </a:r>
          </a:p>
          <a:p>
            <a:pPr lvl="1" eaLnBrk="1" hangingPunct="1"/>
            <a:r>
              <a:rPr lang="en-US" altLang="zh-TW" smtClean="0"/>
              <a:t>Constructing the title with Viterbi Algorithm using terms selected from the automatically generated summary and the best human-generated title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330B3E-89E7-4D9B-AE30-43D3BCAACE48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0" baseline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199"/>
            <a:ext cx="9144000" cy="5760000"/>
          </a:xfrm>
        </p:spPr>
        <p:txBody>
          <a:bodyPr>
            <a:spAutoFit/>
          </a:bodyPr>
          <a:lstStyle>
            <a:lvl1pPr>
              <a:spcBef>
                <a:spcPts val="300"/>
              </a:spcBef>
              <a:defRPr sz="24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1pPr>
            <a:lvl2pPr>
              <a:spcBef>
                <a:spcPts val="300"/>
              </a:spcBef>
              <a:defRPr sz="22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2pPr>
            <a:lvl3pPr>
              <a:spcBef>
                <a:spcPts val="300"/>
              </a:spcBef>
              <a:defRPr sz="20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3pPr>
            <a:lvl4pPr>
              <a:spcBef>
                <a:spcPts val="300"/>
              </a:spcBef>
              <a:defRPr sz="18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4pPr>
            <a:lvl5pPr>
              <a:spcBef>
                <a:spcPts val="300"/>
              </a:spcBef>
              <a:defRPr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6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7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6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0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5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spAutoFit/>
          </a:bodyPr>
          <a:lstStyle>
            <a:lvl1pPr marL="342900" indent="-342900">
              <a:buFont typeface="Times New Roman" panose="02020603050405020304" pitchFamily="18" charset="0"/>
              <a:buChar char="•"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Times New Roman" panose="02020603050405020304" pitchFamily="18" charset="0"/>
              <a:buChar char="–"/>
              <a:defRPr sz="2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Times New Roman" panose="02020603050405020304" pitchFamily="18" charset="0"/>
              <a:buChar char="•"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Times New Roman" panose="02020603050405020304" pitchFamily="18" charset="0"/>
              <a:buChar char="–"/>
              <a:defRPr sz="18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Times New Roman" panose="02020603050405020304" pitchFamily="18" charset="0"/>
              <a:buChar char="»"/>
              <a:defRPr sz="1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41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47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660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005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420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384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01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661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0" y="188913"/>
            <a:ext cx="8229600" cy="70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endParaRPr lang="zh-TW" altLang="en-US" sz="3200" dirty="0">
              <a:ea typeface="華康魏碑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3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8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2018/11/20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13.jpeg"/><Relationship Id="rId7" Type="http://schemas.openxmlformats.org/officeDocument/2006/relationships/image" Target="../media/image310.png"/><Relationship Id="rId12" Type="http://schemas.openxmlformats.org/officeDocument/2006/relationships/image" Target="../media/image330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19" Type="http://schemas.openxmlformats.org/officeDocument/2006/relationships/image" Target="../media/image39.png"/><Relationship Id="rId4" Type="http://schemas.openxmlformats.org/officeDocument/2006/relationships/image" Target="../media/image200.png"/><Relationship Id="rId9" Type="http://schemas.openxmlformats.org/officeDocument/2006/relationships/image" Target="../media/image220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52.png"/><Relationship Id="rId18" Type="http://schemas.openxmlformats.org/officeDocument/2006/relationships/image" Target="../media/image16.jpeg"/><Relationship Id="rId3" Type="http://schemas.openxmlformats.org/officeDocument/2006/relationships/image" Target="../media/image41.png"/><Relationship Id="rId7" Type="http://schemas.openxmlformats.org/officeDocument/2006/relationships/image" Target="../media/image15.jpe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5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8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31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8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6.png"/><Relationship Id="rId1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29.png"/><Relationship Id="rId9" Type="http://schemas.openxmlformats.org/officeDocument/2006/relationships/image" Target="../media/image45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91.png"/><Relationship Id="rId5" Type="http://schemas.openxmlformats.org/officeDocument/2006/relationships/image" Target="../media/image301.png"/><Relationship Id="rId4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195513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Times New Roman" pitchFamily="18" charset="0"/>
              </a:rPr>
              <a:t>11.0 Spoken </a:t>
            </a:r>
            <a:r>
              <a:rPr lang="en-US" altLang="zh-TW" sz="3000" smtClean="0">
                <a:latin typeface="Times New Roman" pitchFamily="18" charset="0"/>
              </a:rPr>
              <a:t>Document Understanding </a:t>
            </a:r>
            <a:r>
              <a:rPr lang="en-US" altLang="zh-TW" sz="3000" dirty="0" smtClean="0">
                <a:latin typeface="Times New Roman" pitchFamily="18" charset="0"/>
              </a:rPr>
              <a:t>and Organization for User-content Interaction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5288" y="3644900"/>
            <a:ext cx="8424862" cy="216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marL="1619250" indent="-16192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1" dirty="0">
                <a:latin typeface="Times New Roman" pitchFamily="18" charset="0"/>
              </a:rPr>
              <a:t>References</a:t>
            </a:r>
            <a:r>
              <a:rPr lang="en-US" altLang="zh-TW" dirty="0">
                <a:latin typeface="Times New Roman" pitchFamily="18" charset="0"/>
              </a:rPr>
              <a:t>: 1. “Spoken Document Understanding and Organization”, IEEE Signal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Processing Magazine, Sept. 2005, Special Issue on Speech Technology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in Human-Machine Communication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 smtClean="0">
                <a:latin typeface="Times New Roman" pitchFamily="18" charset="0"/>
              </a:rPr>
              <a:t>                     2. </a:t>
            </a:r>
            <a:r>
              <a:rPr lang="en-US" altLang="zh-TW" dirty="0">
                <a:latin typeface="Times New Roman" pitchFamily="18" charset="0"/>
              </a:rPr>
              <a:t>“Multi-layered Summarization of Spoken Document Archives by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Information Extraction and Semantic Structuring”, </a:t>
            </a:r>
            <a:r>
              <a:rPr lang="en-US" altLang="zh-TW" dirty="0" err="1">
                <a:latin typeface="Times New Roman" pitchFamily="18" charset="0"/>
              </a:rPr>
              <a:t>Interspeech</a:t>
            </a:r>
            <a:r>
              <a:rPr lang="en-US" altLang="zh-TW" dirty="0">
                <a:latin typeface="Times New Roman" pitchFamily="18" charset="0"/>
              </a:rPr>
              <a:t> 2006,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Pittsburg, USA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47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33780"/>
            <a:ext cx="9132888" cy="1631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800" dirty="0" smtClean="0"/>
              <a:t>Example 2: Key-term Graph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solidFill>
                  <a:srgbClr val="000000"/>
                </a:solidFill>
              </a:rPr>
              <a:t>each retrieved spoken document/segment labeled by a set of key terms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solidFill>
                  <a:srgbClr val="000000"/>
                </a:solidFill>
              </a:rPr>
              <a:t>relationships between key terms represented by a graph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0" y="47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5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Semantic Structuring (2/2)</a:t>
            </a:r>
          </a:p>
        </p:txBody>
      </p:sp>
      <p:grpSp>
        <p:nvGrpSpPr>
          <p:cNvPr id="37" name="群組 36"/>
          <p:cNvGrpSpPr>
            <a:grpSpLocks/>
          </p:cNvGrpSpPr>
          <p:nvPr/>
        </p:nvGrpSpPr>
        <p:grpSpPr bwMode="auto">
          <a:xfrm>
            <a:off x="152400" y="2743200"/>
            <a:ext cx="8839200" cy="3810000"/>
            <a:chOff x="152400" y="2590800"/>
            <a:chExt cx="8839200" cy="4038600"/>
          </a:xfrm>
        </p:grpSpPr>
        <p:sp>
          <p:nvSpPr>
            <p:cNvPr id="2" name="流程圖: 多重文件 1"/>
            <p:cNvSpPr/>
            <p:nvPr/>
          </p:nvSpPr>
          <p:spPr>
            <a:xfrm>
              <a:off x="56102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2" name="流程圖: 多重文件 41"/>
            <p:cNvSpPr/>
            <p:nvPr/>
          </p:nvSpPr>
          <p:spPr>
            <a:xfrm>
              <a:off x="32480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</a:t>
              </a:r>
              <a:endParaRPr lang="zh-TW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43" name="流程圖: 多重文件 42"/>
            <p:cNvSpPr/>
            <p:nvPr/>
          </p:nvSpPr>
          <p:spPr>
            <a:xfrm>
              <a:off x="809625" y="2590800"/>
              <a:ext cx="1447800" cy="1829150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</a:t>
              </a:r>
              <a:endParaRPr lang="zh-TW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9342" name="文字方塊 2"/>
            <p:cNvSpPr txBox="1">
              <a:spLocks noChangeArrowheads="1"/>
            </p:cNvSpPr>
            <p:nvPr/>
          </p:nvSpPr>
          <p:spPr bwMode="auto">
            <a:xfrm>
              <a:off x="7543800" y="2971802"/>
              <a:ext cx="1331913" cy="97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retrieved spoken documents</a:t>
              </a:r>
              <a:endParaRPr lang="zh-TW" altLang="en-US"/>
            </a:p>
          </p:txBody>
        </p:sp>
        <p:sp>
          <p:nvSpPr>
            <p:cNvPr id="99343" name="文字方塊 44"/>
            <p:cNvSpPr txBox="1">
              <a:spLocks noChangeArrowheads="1"/>
            </p:cNvSpPr>
            <p:nvPr/>
          </p:nvSpPr>
          <p:spPr bwMode="auto">
            <a:xfrm>
              <a:off x="7543800" y="5373688"/>
              <a:ext cx="10668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key term graph</a:t>
              </a:r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2362200" y="5907501"/>
              <a:ext cx="1800225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Acoustic Modeling</a:t>
              </a:r>
              <a:endParaRPr lang="zh-TW" altLang="en-US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2514600" y="4934871"/>
              <a:ext cx="13684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Viterbi search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762000" y="5658454"/>
              <a:ext cx="1257300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HMM</a:t>
              </a:r>
              <a:endParaRPr lang="zh-TW" altLang="en-US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5800" y="5621433"/>
              <a:ext cx="1828800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Language Modeling</a:t>
              </a:r>
              <a:endParaRPr lang="zh-TW" altLang="en-US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5895975" y="4875975"/>
              <a:ext cx="17240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Perplexity</a:t>
              </a:r>
              <a:endParaRPr lang="zh-TW" alt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52400" y="4724527"/>
              <a:ext cx="88392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endCxn id="49" idx="0"/>
            </p:cNvCxnSpPr>
            <p:nvPr/>
          </p:nvCxnSpPr>
          <p:spPr>
            <a:xfrm>
              <a:off x="1390650" y="4495673"/>
              <a:ext cx="0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endCxn id="48" idx="1"/>
            </p:cNvCxnSpPr>
            <p:nvPr/>
          </p:nvCxnSpPr>
          <p:spPr>
            <a:xfrm>
              <a:off x="1635125" y="4295426"/>
              <a:ext cx="1079500" cy="74714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endCxn id="4" idx="1"/>
            </p:cNvCxnSpPr>
            <p:nvPr/>
          </p:nvCxnSpPr>
          <p:spPr>
            <a:xfrm>
              <a:off x="1533525" y="4458653"/>
              <a:ext cx="1092200" cy="155486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endCxn id="4" idx="7"/>
            </p:cNvCxnSpPr>
            <p:nvPr/>
          </p:nvCxnSpPr>
          <p:spPr>
            <a:xfrm flipH="1">
              <a:off x="3898900" y="4295426"/>
              <a:ext cx="266700" cy="17180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50" idx="0"/>
            </p:cNvCxnSpPr>
            <p:nvPr/>
          </p:nvCxnSpPr>
          <p:spPr>
            <a:xfrm flipH="1">
              <a:off x="5410200" y="4458653"/>
              <a:ext cx="523875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50" idx="1"/>
            </p:cNvCxnSpPr>
            <p:nvPr/>
          </p:nvCxnSpPr>
          <p:spPr>
            <a:xfrm>
              <a:off x="4343400" y="4258406"/>
              <a:ext cx="420688" cy="146904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3457575" y="4438460"/>
              <a:ext cx="258763" cy="5182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H="1">
              <a:off x="1533525" y="4409853"/>
              <a:ext cx="1809750" cy="124860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endCxn id="51" idx="0"/>
            </p:cNvCxnSpPr>
            <p:nvPr/>
          </p:nvCxnSpPr>
          <p:spPr>
            <a:xfrm>
              <a:off x="6657975" y="4209606"/>
              <a:ext cx="100013" cy="66636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49" idx="7"/>
              <a:endCxn id="48" idx="3"/>
            </p:cNvCxnSpPr>
            <p:nvPr/>
          </p:nvCxnSpPr>
          <p:spPr>
            <a:xfrm flipV="1">
              <a:off x="1835150" y="5552440"/>
              <a:ext cx="879475" cy="21202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4" idx="0"/>
              <a:endCxn id="48" idx="4"/>
            </p:cNvCxnSpPr>
            <p:nvPr/>
          </p:nvCxnSpPr>
          <p:spPr>
            <a:xfrm flipH="1" flipV="1">
              <a:off x="3198813" y="5658454"/>
              <a:ext cx="63500" cy="24904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49" idx="5"/>
              <a:endCxn id="4" idx="2"/>
            </p:cNvCxnSpPr>
            <p:nvPr/>
          </p:nvCxnSpPr>
          <p:spPr>
            <a:xfrm flipV="1">
              <a:off x="1835150" y="6267609"/>
              <a:ext cx="527050" cy="8413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>
              <a:stCxn id="48" idx="5"/>
              <a:endCxn id="50" idx="2"/>
            </p:cNvCxnSpPr>
            <p:nvPr/>
          </p:nvCxnSpPr>
          <p:spPr>
            <a:xfrm>
              <a:off x="3683000" y="5552440"/>
              <a:ext cx="812800" cy="430784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4" idx="6"/>
              <a:endCxn id="50" idx="3"/>
            </p:cNvCxnSpPr>
            <p:nvPr/>
          </p:nvCxnSpPr>
          <p:spPr>
            <a:xfrm flipV="1">
              <a:off x="4162425" y="6239002"/>
              <a:ext cx="601663" cy="2860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50" idx="7"/>
              <a:endCxn id="51" idx="3"/>
            </p:cNvCxnSpPr>
            <p:nvPr/>
          </p:nvCxnSpPr>
          <p:spPr>
            <a:xfrm flipV="1">
              <a:off x="6056313" y="5493544"/>
              <a:ext cx="92075" cy="233902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4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400" dirty="0" smtClean="0"/>
              <a:t>An example: user-system interaction modeled as a Markov Decision Process (MDP)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47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9" name="Rectangle 2"/>
          <p:cNvSpPr txBox="1">
            <a:spLocks noChangeArrowheads="1"/>
          </p:cNvSpPr>
          <p:nvPr/>
        </p:nvSpPr>
        <p:spPr bwMode="auto">
          <a:xfrm>
            <a:off x="0" y="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Multi-modal 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Dialogue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562" name="群組 1"/>
          <p:cNvGrpSpPr>
            <a:grpSpLocks/>
          </p:cNvGrpSpPr>
          <p:nvPr/>
        </p:nvGrpSpPr>
        <p:grpSpPr bwMode="auto">
          <a:xfrm>
            <a:off x="457200" y="1951038"/>
            <a:ext cx="8305800" cy="2316162"/>
            <a:chOff x="1066800" y="3788190"/>
            <a:chExt cx="7119258" cy="2934873"/>
          </a:xfrm>
        </p:grpSpPr>
        <p:sp>
          <p:nvSpPr>
            <p:cNvPr id="37" name="AutoShape 46"/>
            <p:cNvSpPr>
              <a:spLocks noChangeArrowheads="1"/>
            </p:cNvSpPr>
            <p:nvPr/>
          </p:nvSpPr>
          <p:spPr bwMode="auto">
            <a:xfrm>
              <a:off x="5050972" y="3788190"/>
              <a:ext cx="1427390" cy="1011817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80000" bIns="360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Key Terms/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Titles/Summaries</a:t>
              </a:r>
              <a:endParaRPr lang="zh-TW" altLang="en-US" sz="1400" dirty="0">
                <a:latin typeface="+mn-lt"/>
              </a:endParaRPr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6509658" y="4411775"/>
              <a:ext cx="493940" cy="372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7032172" y="4452007"/>
              <a:ext cx="1153886" cy="1601206"/>
            </a:xfrm>
            <a:prstGeom prst="can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Spoken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Archives</a:t>
              </a:r>
            </a:p>
          </p:txBody>
        </p:sp>
        <p:sp>
          <p:nvSpPr>
            <p:cNvPr id="100367" name="Rectangle 10"/>
            <p:cNvSpPr>
              <a:spLocks noChangeAspect="1" noChangeArrowheads="1"/>
            </p:cNvSpPr>
            <p:nvPr/>
          </p:nvSpPr>
          <p:spPr bwMode="auto">
            <a:xfrm>
              <a:off x="1066800" y="5057775"/>
              <a:ext cx="776288" cy="428625"/>
            </a:xfrm>
            <a:prstGeom prst="rect">
              <a:avLst/>
            </a:prstGeom>
            <a:solidFill>
              <a:srgbClr val="00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TW" sz="1400"/>
                <a:t>User</a:t>
              </a:r>
            </a:p>
          </p:txBody>
        </p:sp>
        <p:sp>
          <p:nvSpPr>
            <p:cNvPr id="41" name="Text Box 11"/>
            <p:cNvSpPr txBox="1">
              <a:spLocks noChangeAspect="1" noChangeArrowheads="1"/>
            </p:cNvSpPr>
            <p:nvPr/>
          </p:nvSpPr>
          <p:spPr bwMode="auto">
            <a:xfrm>
              <a:off x="3686176" y="6167871"/>
              <a:ext cx="1676400" cy="37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+mn-lt"/>
                </a:rPr>
                <a:t> </a:t>
              </a:r>
              <a:r>
                <a:rPr lang="en-US" altLang="zh-TW" sz="1400" dirty="0" smtClean="0">
                  <a:latin typeface="+mn-lt"/>
                </a:rPr>
                <a:t>Retrieved Results</a:t>
              </a:r>
              <a:endParaRPr lang="en-US" altLang="zh-TW" sz="1400" dirty="0">
                <a:latin typeface="+mn-lt"/>
              </a:endParaRPr>
            </a:p>
          </p:txBody>
        </p:sp>
        <p:sp>
          <p:nvSpPr>
            <p:cNvPr id="100369" name="Line 14"/>
            <p:cNvSpPr>
              <a:spLocks noChangeAspect="1" noChangeShapeType="1"/>
            </p:cNvSpPr>
            <p:nvPr/>
          </p:nvSpPr>
          <p:spPr bwMode="auto">
            <a:xfrm flipH="1">
              <a:off x="3725863" y="6477000"/>
              <a:ext cx="15843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100370" name="Line 15"/>
            <p:cNvSpPr>
              <a:spLocks noChangeAspect="1" noChangeShapeType="1"/>
            </p:cNvSpPr>
            <p:nvPr/>
          </p:nvSpPr>
          <p:spPr bwMode="auto">
            <a:xfrm flipH="1" flipV="1">
              <a:off x="3733800" y="5676900"/>
              <a:ext cx="0" cy="792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Rectangle 16"/>
            <p:cNvSpPr>
              <a:spLocks noChangeAspect="1" noChangeArrowheads="1"/>
            </p:cNvSpPr>
            <p:nvPr/>
          </p:nvSpPr>
          <p:spPr bwMode="auto">
            <a:xfrm>
              <a:off x="5362576" y="6198045"/>
              <a:ext cx="1061357" cy="525018"/>
            </a:xfrm>
            <a:prstGeom prst="rect">
              <a:avLst/>
            </a:prstGeom>
            <a:solidFill>
              <a:srgbClr val="B7B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Retrieval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Engine</a:t>
              </a:r>
            </a:p>
          </p:txBody>
        </p:sp>
        <p:sp>
          <p:nvSpPr>
            <p:cNvPr id="52" name="Rectangle 17"/>
            <p:cNvSpPr>
              <a:spLocks noChangeAspect="1" noChangeArrowheads="1"/>
            </p:cNvSpPr>
            <p:nvPr/>
          </p:nvSpPr>
          <p:spPr bwMode="auto">
            <a:xfrm>
              <a:off x="2065564" y="4415798"/>
              <a:ext cx="572861" cy="37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Query</a:t>
              </a:r>
            </a:p>
          </p:txBody>
        </p:sp>
        <p:cxnSp>
          <p:nvCxnSpPr>
            <p:cNvPr id="100373" name="AutoShape 18"/>
            <p:cNvCxnSpPr>
              <a:cxnSpLocks noChangeAspect="1" noChangeShapeType="1"/>
              <a:stCxn id="100367" idx="0"/>
            </p:cNvCxnSpPr>
            <p:nvPr/>
          </p:nvCxnSpPr>
          <p:spPr bwMode="auto">
            <a:xfrm rot="5400000" flipH="1" flipV="1">
              <a:off x="1530351" y="4551362"/>
              <a:ext cx="430212" cy="58261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4" name="Rectangle 21"/>
            <p:cNvSpPr>
              <a:spLocks noChangeArrowheads="1"/>
            </p:cNvSpPr>
            <p:nvPr/>
          </p:nvSpPr>
          <p:spPr bwMode="auto">
            <a:xfrm>
              <a:off x="3181350" y="4648200"/>
              <a:ext cx="1085850" cy="10207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/>
                <a:t>User</a:t>
              </a:r>
            </a:p>
            <a:p>
              <a:pPr algn="ctr"/>
              <a:r>
                <a:rPr lang="en-US" altLang="zh-TW" sz="1400"/>
                <a:t>Interface</a:t>
              </a:r>
              <a:endParaRPr lang="zh-TW" altLang="en-US" sz="14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4287612" y="4343382"/>
              <a:ext cx="740229" cy="478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100376" name="AutoShape 6"/>
            <p:cNvSpPr>
              <a:spLocks noChangeArrowheads="1"/>
            </p:cNvSpPr>
            <p:nvPr/>
          </p:nvSpPr>
          <p:spPr bwMode="auto">
            <a:xfrm>
              <a:off x="2133600" y="5056094"/>
              <a:ext cx="914400" cy="438148"/>
            </a:xfrm>
            <a:prstGeom prst="leftRightArrow">
              <a:avLst>
                <a:gd name="adj1" fmla="val 50000"/>
                <a:gd name="adj2" fmla="val 62309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1400"/>
            </a:p>
          </p:txBody>
        </p:sp>
        <p:sp>
          <p:nvSpPr>
            <p:cNvPr id="59" name="Text Box 7"/>
            <p:cNvSpPr txBox="1">
              <a:spLocks noChangeAspect="1" noChangeArrowheads="1"/>
            </p:cNvSpPr>
            <p:nvPr/>
          </p:nvSpPr>
          <p:spPr bwMode="auto">
            <a:xfrm>
              <a:off x="2111829" y="5691131"/>
              <a:ext cx="979714" cy="63766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+mn-lt"/>
                </a:rPr>
                <a:t>Multi-modal Dialogue</a:t>
              </a:r>
            </a:p>
          </p:txBody>
        </p:sp>
        <p:sp>
          <p:nvSpPr>
            <p:cNvPr id="100378" name="Rectangle 21"/>
            <p:cNvSpPr>
              <a:spLocks noChangeArrowheads="1"/>
            </p:cNvSpPr>
            <p:nvPr/>
          </p:nvSpPr>
          <p:spPr bwMode="auto">
            <a:xfrm>
              <a:off x="4767263" y="5105400"/>
              <a:ext cx="1633537" cy="76200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/>
                <a:t>Semantic</a:t>
              </a:r>
            </a:p>
            <a:p>
              <a:pPr algn="ctr"/>
              <a:r>
                <a:rPr lang="en-US" altLang="zh-TW" sz="1400"/>
                <a:t>Structuring</a:t>
              </a:r>
              <a:endParaRPr lang="zh-TW" altLang="en-US" sz="1400"/>
            </a:p>
          </p:txBody>
        </p:sp>
        <p:sp>
          <p:nvSpPr>
            <p:cNvPr id="67" name="Line 47"/>
            <p:cNvSpPr>
              <a:spLocks noChangeShapeType="1"/>
            </p:cNvSpPr>
            <p:nvPr/>
          </p:nvSpPr>
          <p:spPr bwMode="auto">
            <a:xfrm>
              <a:off x="6430736" y="5391407"/>
              <a:ext cx="586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 flipV="1">
              <a:off x="6474279" y="5944588"/>
              <a:ext cx="521154" cy="45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5791201" y="4800007"/>
              <a:ext cx="0" cy="315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5833383" y="5866136"/>
              <a:ext cx="0" cy="33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 flipV="1">
              <a:off x="4286250" y="54095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221480"/>
            <a:ext cx="9144000" cy="20128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goals</a:t>
            </a:r>
          </a:p>
          <a:p>
            <a:pPr marL="742950" lvl="1" indent="-285750">
              <a:spcBef>
                <a:spcPts val="0"/>
              </a:spcBef>
              <a:buFontTx/>
              <a:buChar char="–"/>
              <a:defRPr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small 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average number of dialogue turns (average number of 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user actions taken) 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for successful 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tasks (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success: user’s information need satisfied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spcBef>
                <a:spcPts val="0"/>
              </a:spcBef>
              <a:buFontTx/>
              <a:buChar char="–"/>
              <a:defRPr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less effort for user, better retrieval quality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6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12345686\Desktop\defence\icon\Le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57" y="5229512"/>
            <a:ext cx="1244115" cy="15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Social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95" y="4908792"/>
            <a:ext cx="2744782" cy="1818979"/>
          </a:xfrm>
          <a:prstGeom prst="rect">
            <a:avLst/>
          </a:prstGeom>
        </p:spPr>
      </p:pic>
      <p:pic>
        <p:nvPicPr>
          <p:cNvPr id="14" name="圖片 13" descr="websit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1" y="5211101"/>
            <a:ext cx="2242571" cy="1543334"/>
          </a:xfrm>
          <a:prstGeom prst="rect">
            <a:avLst/>
          </a:prstGeom>
        </p:spPr>
      </p:pic>
      <p:pic>
        <p:nvPicPr>
          <p:cNvPr id="20" name="圖片 19" descr="Emails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10" y="2582780"/>
            <a:ext cx="1674513" cy="2167936"/>
          </a:xfrm>
          <a:prstGeom prst="rect">
            <a:avLst/>
          </a:prstGeom>
        </p:spPr>
      </p:pic>
      <p:pic>
        <p:nvPicPr>
          <p:cNvPr id="18" name="圖片 17" descr="books2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86" y="3096619"/>
            <a:ext cx="1765674" cy="176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36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Spoken Document Summarization</a:t>
            </a:r>
            <a:endParaRPr lang="zh-TW" altLang="en-US" sz="36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600438"/>
          </a:xfrm>
        </p:spPr>
        <p:txBody>
          <a:bodyPr>
            <a:spAutoFit/>
          </a:bodyPr>
          <a:lstStyle/>
          <a:p>
            <a:r>
              <a:rPr kumimoji="1" lang="en-US" altLang="zh-TW" sz="2600" dirty="0" smtClean="0"/>
              <a:t>Why summarization?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Huge quantities of information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Spoken content difficult to be shown on the screen and difficult to browse</a:t>
            </a:r>
            <a:endParaRPr kumimoji="1" lang="zh-TW" altLang="en-US" sz="2400" dirty="0"/>
          </a:p>
        </p:txBody>
      </p:sp>
      <p:pic>
        <p:nvPicPr>
          <p:cNvPr id="6" name="圖片 5" descr="news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85" y="2465798"/>
            <a:ext cx="2782840" cy="186450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14555" y="2138527"/>
            <a:ext cx="1960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News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articles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58374" y="4785959"/>
            <a:ext cx="181345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Websites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19389" y="4514538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Social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Media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42321" y="2784081"/>
            <a:ext cx="164400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Books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35096" y="2163317"/>
            <a:ext cx="162806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Mails</a:t>
            </a:r>
            <a:endParaRPr kumimoji="1" lang="zh-TW" altLang="en-US" dirty="0"/>
          </a:p>
        </p:txBody>
      </p:sp>
      <p:pic>
        <p:nvPicPr>
          <p:cNvPr id="7170" name="Picture 2" descr="C:\Users\12345686\Desktop\defence\icon\News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5" y="5199081"/>
            <a:ext cx="1871590" cy="13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370575" y="4809043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Broadcast News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13067" y="2972395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Meeting</a:t>
            </a:r>
            <a:endParaRPr kumimoji="1" lang="zh-TW" altLang="en-US" dirty="0"/>
          </a:p>
        </p:txBody>
      </p:sp>
      <p:pic>
        <p:nvPicPr>
          <p:cNvPr id="7171" name="Picture 3" descr="C:\Users\12345686\Desktop\defence\icon\meeting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6" y="3360977"/>
            <a:ext cx="1810906" cy="13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2588904" y="4899676"/>
            <a:ext cx="136642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Lecture</a:t>
            </a:r>
            <a:endParaRPr kumimoji="1" lang="zh-TW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36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Spoken Document Summarization</a:t>
            </a:r>
            <a:endParaRPr lang="zh-TW" altLang="en-US" sz="36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81998"/>
            <a:ext cx="8229600" cy="1988237"/>
          </a:xfrm>
        </p:spPr>
        <p:txBody>
          <a:bodyPr>
            <a:spAutoFit/>
          </a:bodyPr>
          <a:lstStyle/>
          <a:p>
            <a:r>
              <a:rPr lang="en-US" altLang="zh-TW" sz="2600" b="1" dirty="0" smtClean="0"/>
              <a:t>More difficult than text summarization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Recognition </a:t>
            </a:r>
            <a:r>
              <a:rPr lang="en-US" altLang="zh-TW" sz="2400" dirty="0"/>
              <a:t>errors, </a:t>
            </a:r>
            <a:r>
              <a:rPr lang="en-US" altLang="zh-TW" sz="2400" dirty="0" err="1" smtClean="0"/>
              <a:t>Disfluency</a:t>
            </a:r>
            <a:r>
              <a:rPr lang="en-US" altLang="zh-TW" sz="2400" dirty="0" smtClean="0"/>
              <a:t>, etc. 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en-US" altLang="zh-TW" sz="1800" dirty="0"/>
          </a:p>
          <a:p>
            <a:r>
              <a:rPr lang="en-US" altLang="zh-TW" sz="2600" b="1" dirty="0" smtClean="0"/>
              <a:t>Extra information not in text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/>
              <a:t>Prosody, speaker identity, emotion, etc.</a:t>
            </a:r>
          </a:p>
        </p:txBody>
      </p:sp>
      <p:pic>
        <p:nvPicPr>
          <p:cNvPr id="30" name="圖片 29" descr="audio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2" y="4073567"/>
            <a:ext cx="1684748" cy="96305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78491" y="5308922"/>
            <a:ext cx="1314576" cy="1041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ASR System</a:t>
            </a:r>
            <a:endParaRPr kumimoji="1" lang="zh-TW" altLang="en-US" dirty="0"/>
          </a:p>
        </p:txBody>
      </p:sp>
      <p:sp>
        <p:nvSpPr>
          <p:cNvPr id="22" name="圓柱 21"/>
          <p:cNvSpPr/>
          <p:nvPr/>
        </p:nvSpPr>
        <p:spPr>
          <a:xfrm>
            <a:off x="4999498" y="4596044"/>
            <a:ext cx="1683316" cy="11496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 smtClean="0"/>
              <a:t>Summarization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System</a:t>
            </a:r>
            <a:endParaRPr kumimoji="1" lang="zh-TW" altLang="en-US" dirty="0"/>
          </a:p>
        </p:txBody>
      </p:sp>
      <p:cxnSp>
        <p:nvCxnSpPr>
          <p:cNvPr id="23" name="直線箭頭接點 30"/>
          <p:cNvCxnSpPr>
            <a:stCxn id="22" idx="4"/>
          </p:cNvCxnSpPr>
          <p:nvPr/>
        </p:nvCxnSpPr>
        <p:spPr>
          <a:xfrm>
            <a:off x="6682814" y="5170881"/>
            <a:ext cx="278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54"/>
          <p:cNvCxnSpPr/>
          <p:nvPr/>
        </p:nvCxnSpPr>
        <p:spPr>
          <a:xfrm flipV="1">
            <a:off x="4688373" y="5178970"/>
            <a:ext cx="309624" cy="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944267" y="4547695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67" y="4547695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944267" y="5131156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67" y="5131156"/>
                <a:ext cx="1490481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931605" y="4542688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05" y="4542688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931605" y="5126149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05" y="5126149"/>
                <a:ext cx="1490481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摺角紙張 38"/>
          <p:cNvSpPr/>
          <p:nvPr/>
        </p:nvSpPr>
        <p:spPr>
          <a:xfrm>
            <a:off x="2806480" y="4357246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032855" y="4987881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55" y="4987881"/>
                <a:ext cx="139422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013605" y="513115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05" y="5131156"/>
                <a:ext cx="1324892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060211" y="4928177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11" y="4928177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060211" y="5511638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11" y="5511638"/>
                <a:ext cx="1490481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047549" y="4923170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49" y="4923170"/>
                <a:ext cx="1394229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047549" y="5506631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49" y="5506631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摺角紙張 48"/>
          <p:cNvSpPr/>
          <p:nvPr/>
        </p:nvSpPr>
        <p:spPr>
          <a:xfrm>
            <a:off x="3047549" y="4794147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209759" y="51518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59" y="5151819"/>
                <a:ext cx="13942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154053" y="552317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53" y="5523176"/>
                <a:ext cx="132489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右括弧 52"/>
          <p:cNvSpPr/>
          <p:nvPr/>
        </p:nvSpPr>
        <p:spPr>
          <a:xfrm>
            <a:off x="3173303" y="5235675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58609" y="53223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609" y="5322319"/>
                <a:ext cx="139422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185965" y="5262615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65" y="5262615"/>
                <a:ext cx="1394229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185965" y="5846076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65" y="5846076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173303" y="5257608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3" y="5257608"/>
                <a:ext cx="1394229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173303" y="5841069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3" y="5841069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摺角紙張 60"/>
          <p:cNvSpPr/>
          <p:nvPr/>
        </p:nvSpPr>
        <p:spPr>
          <a:xfrm>
            <a:off x="3173303" y="5139541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311009" y="54747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09" y="5474719"/>
                <a:ext cx="139422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255303" y="584607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03" y="5846076"/>
                <a:ext cx="132489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左右括弧 63"/>
          <p:cNvSpPr/>
          <p:nvPr/>
        </p:nvSpPr>
        <p:spPr>
          <a:xfrm>
            <a:off x="3274553" y="5558575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5" name="文字方塊 64"/>
          <p:cNvSpPr txBox="1"/>
          <p:nvPr/>
        </p:nvSpPr>
        <p:spPr>
          <a:xfrm>
            <a:off x="3154053" y="4416521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6961396" y="4297290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067712" y="5342677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12" y="5342677"/>
                <a:ext cx="1392708" cy="584775"/>
              </a:xfrm>
              <a:prstGeom prst="rect">
                <a:avLst/>
              </a:prstGeom>
              <a:blipFill rotWithShape="1">
                <a:blip r:embed="rId16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7115654" y="4992257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54" y="4992257"/>
                <a:ext cx="1394229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7152296" y="4754353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220112" y="5495077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12" y="5495077"/>
                <a:ext cx="1392708" cy="584775"/>
              </a:xfrm>
              <a:prstGeom prst="rect">
                <a:avLst/>
              </a:prstGeom>
              <a:blipFill rotWithShape="1">
                <a:blip r:embed="rId16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68054" y="5144657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054" y="5144657"/>
                <a:ext cx="1394229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304696" y="5126149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7372512" y="5866873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12" y="5866873"/>
                <a:ext cx="1392708" cy="584775"/>
              </a:xfrm>
              <a:prstGeom prst="rect">
                <a:avLst/>
              </a:prstGeom>
              <a:blipFill rotWithShape="1">
                <a:blip r:embed="rId18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7420454" y="5516453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54" y="5516453"/>
                <a:ext cx="1394229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/>
          <p:cNvSpPr txBox="1"/>
          <p:nvPr/>
        </p:nvSpPr>
        <p:spPr>
          <a:xfrm>
            <a:off x="7210939" y="43550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267089" y="43919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313614" y="44288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190953" y="4453421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227853" y="4499946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1" name="向下箭號 10"/>
          <p:cNvSpPr/>
          <p:nvPr/>
        </p:nvSpPr>
        <p:spPr>
          <a:xfrm>
            <a:off x="994362" y="4949388"/>
            <a:ext cx="288758" cy="31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箭頭接點 54"/>
          <p:cNvCxnSpPr/>
          <p:nvPr/>
        </p:nvCxnSpPr>
        <p:spPr>
          <a:xfrm>
            <a:off x="1793067" y="5558226"/>
            <a:ext cx="911632" cy="7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3404" y="3744227"/>
            <a:ext cx="199437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Audio Recording</a:t>
            </a:r>
            <a:endParaRPr lang="zh-TW" altLang="en-US" dirty="0"/>
          </a:p>
        </p:txBody>
      </p:sp>
      <p:cxnSp>
        <p:nvCxnSpPr>
          <p:cNvPr id="19" name="肘形接點 18"/>
          <p:cNvCxnSpPr>
            <a:stCxn id="14" idx="3"/>
            <a:endCxn id="22" idx="1"/>
          </p:cNvCxnSpPr>
          <p:nvPr/>
        </p:nvCxnSpPr>
        <p:spPr>
          <a:xfrm>
            <a:off x="2287777" y="3928893"/>
            <a:ext cx="3553379" cy="667151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12345686\Desktop\defence\icon\speech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0" y="4051245"/>
            <a:ext cx="1019824" cy="10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l" eaLnBrk="1" hangingPunct="1"/>
            <a:r>
              <a:rPr lang="en-US" altLang="zh-TW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Unsupervised Approach: Maximum </a:t>
            </a:r>
            <a:r>
              <a:rPr lang="en-US" altLang="zh-TW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Margin Relevance </a:t>
            </a:r>
            <a:r>
              <a:rPr lang="en-US" altLang="zh-TW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(MMR)</a:t>
            </a:r>
            <a:endParaRPr lang="zh-TW" altLang="en-US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8848"/>
                <a:ext cx="8229600" cy="2410916"/>
              </a:xfrm>
            </p:spPr>
            <p:txBody>
              <a:bodyPr>
                <a:spAutoFit/>
              </a:bodyPr>
              <a:lstStyle/>
              <a:p>
                <a:pPr marL="342900" lvl="1" indent="-342900">
                  <a:buChar char="•"/>
                </a:pPr>
                <a:r>
                  <a:rPr lang="en-US" altLang="zh-TW" sz="2800" b="1" dirty="0" smtClean="0">
                    <a:cs typeface="+mn-cs"/>
                  </a:rPr>
                  <a:t>Select </a:t>
                </a:r>
                <a:r>
                  <a:rPr lang="en-US" altLang="zh-TW" sz="2800" b="1" dirty="0">
                    <a:solidFill>
                      <a:srgbClr val="00B0F0"/>
                    </a:solidFill>
                    <a:cs typeface="+mn-cs"/>
                  </a:rPr>
                  <a:t>relevant</a:t>
                </a:r>
                <a:r>
                  <a:rPr lang="en-US" altLang="zh-TW" sz="2800" b="1" dirty="0">
                    <a:cs typeface="+mn-cs"/>
                  </a:rPr>
                  <a:t> and </a:t>
                </a:r>
                <a:r>
                  <a:rPr lang="en-US" altLang="zh-TW" sz="2800" b="1" dirty="0" smtClean="0">
                    <a:solidFill>
                      <a:srgbClr val="00B0F0"/>
                    </a:solidFill>
                    <a:cs typeface="+mn-cs"/>
                  </a:rPr>
                  <a:t>non-redundant</a:t>
                </a:r>
                <a:r>
                  <a:rPr lang="en-US" altLang="zh-TW" sz="2800" b="1" dirty="0" smtClean="0">
                    <a:cs typeface="+mn-cs"/>
                  </a:rPr>
                  <a:t> </a:t>
                </a:r>
                <a:r>
                  <a:rPr lang="en-US" altLang="zh-TW" sz="2800" b="1" dirty="0">
                    <a:cs typeface="+mn-cs"/>
                  </a:rPr>
                  <a:t>sentences</a:t>
                </a:r>
              </a:p>
              <a:p>
                <a:pPr marL="914400" lvl="2" indent="0">
                  <a:spcBef>
                    <a:spcPts val="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𝑀𝑀𝑅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λ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zh-TW" sz="2400" dirty="0"/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Relevance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Redundancy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altLang="zh-TW" sz="2400" dirty="0" smtClean="0">
                  <a:solidFill>
                    <a:srgbClr val="4A452A"/>
                  </a:solidFill>
                  <a:latin typeface="Calibri" charset="0"/>
                  <a:ea typeface="新細明體" charset="0"/>
                </a:endParaRPr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err="1"/>
                  <a:t>Sim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•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latin typeface="Calibri" charset="0"/>
                    <a:ea typeface="新細明體" charset="0"/>
                  </a:rPr>
                  <a:t> </a:t>
                </a:r>
                <a:r>
                  <a:rPr lang="en-US" altLang="zh-TW" sz="2400" dirty="0" smtClean="0"/>
                  <a:t>: Similarity measure</a:t>
                </a:r>
                <a:endParaRPr lang="en-US" altLang="zh-TW" sz="2400" dirty="0">
                  <a:latin typeface="Calibri" charset="0"/>
                  <a:ea typeface="新細明體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8848"/>
                <a:ext cx="8229600" cy="2410916"/>
              </a:xfrm>
              <a:blipFill rotWithShape="1">
                <a:blip r:embed="rId3"/>
                <a:stretch>
                  <a:fillRect l="-1259" t="-2532" b="-4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7"/>
              <p:cNvSpPr txBox="1">
                <a:spLocks noChangeArrowheads="1"/>
              </p:cNvSpPr>
              <p:nvPr/>
            </p:nvSpPr>
            <p:spPr bwMode="auto">
              <a:xfrm>
                <a:off x="844355" y="3732568"/>
                <a:ext cx="272330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b="1" dirty="0" smtClean="0">
                    <a:latin typeface="MS PMincho" pitchFamily="18" charset="-128"/>
                    <a:ea typeface="MS PMincho" pitchFamily="18" charset="-128"/>
                  </a:rPr>
                  <a:t>Spoken Document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/>
                        <a:cs typeface="Times New Roman" pitchFamily="18" charset="0"/>
                      </a:rPr>
                      <m:t>𝐝</m:t>
                    </m:r>
                  </m:oMath>
                </a14:m>
                <a:endParaRPr kumimoji="0" lang="zh-TW" altLang="en-US" b="1" dirty="0">
                  <a:latin typeface="MS PMincho" pitchFamily="18" charset="-128"/>
                  <a:ea typeface="MS PMincho" pitchFamily="18" charset="-128"/>
                </a:endParaRPr>
              </a:p>
            </p:txBody>
          </p:sp>
        </mc:Choice>
        <mc:Fallback xmlns="">
          <p:sp>
            <p:nvSpPr>
              <p:cNvPr id="12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355" y="3732568"/>
                <a:ext cx="272330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18" t="-11475" b="-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圖: 文件 12"/>
          <p:cNvSpPr/>
          <p:nvPr/>
        </p:nvSpPr>
        <p:spPr>
          <a:xfrm>
            <a:off x="985459" y="4086997"/>
            <a:ext cx="2016125" cy="21134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85459" y="4086997"/>
                <a:ext cx="20161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9" y="4086997"/>
                <a:ext cx="2016125" cy="2031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7"/>
          <p:cNvSpPr txBox="1">
            <a:spLocks noChangeArrowheads="1"/>
          </p:cNvSpPr>
          <p:nvPr/>
        </p:nvSpPr>
        <p:spPr bwMode="auto">
          <a:xfrm>
            <a:off x="1774446" y="5191691"/>
            <a:ext cx="4603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0" lang="en-US" altLang="zh-TW" dirty="0"/>
              <a:t>……</a:t>
            </a:r>
            <a:endParaRPr kumimoji="0"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118809" y="4730337"/>
            <a:ext cx="448847" cy="26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7"/>
              <p:cNvSpPr txBox="1">
                <a:spLocks noChangeArrowheads="1"/>
              </p:cNvSpPr>
              <p:nvPr/>
            </p:nvSpPr>
            <p:spPr bwMode="auto">
              <a:xfrm>
                <a:off x="3181977" y="3650010"/>
                <a:ext cx="25405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b="1" dirty="0" smtClean="0">
                    <a:latin typeface="MS PMincho" pitchFamily="18" charset="-128"/>
                    <a:ea typeface="MS PMincho" pitchFamily="18" charset="-128"/>
                  </a:rPr>
                  <a:t>Ranked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𝑀𝑀𝑅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zh-TW" altLang="en-US" b="1" dirty="0">
                  <a:latin typeface="MS PMincho" pitchFamily="18" charset="-128"/>
                  <a:ea typeface="MS PMincho" pitchFamily="18" charset="-128"/>
                </a:endParaRPr>
              </a:p>
            </p:txBody>
          </p:sp>
        </mc:Choice>
        <mc:Fallback xmlns="">
          <p:sp>
            <p:nvSpPr>
              <p:cNvPr id="17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977" y="3650010"/>
                <a:ext cx="2540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58" t="-11667" b="-2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流程圖: 卡片 17"/>
          <p:cNvSpPr/>
          <p:nvPr/>
        </p:nvSpPr>
        <p:spPr>
          <a:xfrm rot="10800000">
            <a:off x="3723017" y="3987297"/>
            <a:ext cx="1092200" cy="210291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19" name="文字方塊 24"/>
          <p:cNvSpPr txBox="1">
            <a:spLocks noChangeArrowheads="1"/>
          </p:cNvSpPr>
          <p:nvPr/>
        </p:nvSpPr>
        <p:spPr bwMode="auto">
          <a:xfrm>
            <a:off x="4083677" y="5075746"/>
            <a:ext cx="46166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0" lang="en-US" altLang="zh-TW" dirty="0" smtClean="0"/>
              <a:t>……</a:t>
            </a:r>
            <a:endParaRPr kumimoji="0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23017" y="4048667"/>
                <a:ext cx="10810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17" y="4048667"/>
                <a:ext cx="1081087" cy="12003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6"/>
          <p:cNvSpPr txBox="1">
            <a:spLocks noChangeArrowheads="1"/>
          </p:cNvSpPr>
          <p:nvPr/>
        </p:nvSpPr>
        <p:spPr bwMode="auto">
          <a:xfrm>
            <a:off x="5580112" y="3645024"/>
            <a:ext cx="309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0" lang="en-US" altLang="zh-TW" b="1" dirty="0" smtClean="0">
                <a:latin typeface="MS PMincho" pitchFamily="18" charset="-128"/>
                <a:ea typeface="MS PMincho" pitchFamily="18" charset="-128"/>
              </a:rPr>
              <a:t>Presently Selected Summary S</a:t>
            </a:r>
            <a:endParaRPr kumimoji="0" lang="zh-TW" altLang="en-US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716171" y="4054522"/>
            <a:ext cx="1439862" cy="20638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018830" y="4747986"/>
            <a:ext cx="448847" cy="26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780326" y="4048667"/>
                <a:ext cx="1311551" cy="37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26" y="4048667"/>
                <a:ext cx="1311551" cy="37009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4083677" y="4252963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28572" y="4054522"/>
                <a:ext cx="10810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2" y="4054522"/>
                <a:ext cx="1081087" cy="12003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55801" y="5670072"/>
                <a:ext cx="1005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801" y="5670072"/>
                <a:ext cx="100573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751451" y="4322509"/>
                <a:ext cx="1375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51" y="4322509"/>
                <a:ext cx="137570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4083677" y="4536050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275846" y="5063419"/>
            <a:ext cx="461665" cy="10549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40226" y="4561534"/>
                <a:ext cx="1375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26" y="4561534"/>
                <a:ext cx="137570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4083677" y="4826587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80326" y="4125753"/>
            <a:ext cx="1311551" cy="960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/>
          <p:nvPr/>
        </p:nvCxnSpPr>
        <p:spPr>
          <a:xfrm>
            <a:off x="4091702" y="5104112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 8"/>
          <p:cNvSpPr/>
          <p:nvPr/>
        </p:nvSpPr>
        <p:spPr>
          <a:xfrm>
            <a:off x="4987026" y="4346362"/>
            <a:ext cx="448847" cy="239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0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3" grpId="0"/>
      <p:bldP spid="34" grpId="0"/>
      <p:bldP spid="3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218318" y="4646354"/>
            <a:ext cx="3068997" cy="200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7919" y="2173730"/>
            <a:ext cx="4047854" cy="2107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899157" y="250032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3558" y="283920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摺角紙張 33"/>
          <p:cNvSpPr/>
          <p:nvPr/>
        </p:nvSpPr>
        <p:spPr>
          <a:xfrm>
            <a:off x="627147" y="245986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摺角紙張 34"/>
          <p:cNvSpPr/>
          <p:nvPr/>
        </p:nvSpPr>
        <p:spPr>
          <a:xfrm>
            <a:off x="919081" y="281061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/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cs typeface="Times New Roman" pitchFamily="18" charset="0"/>
              </a:rPr>
              <a:t>Supervised Approach: SVM or Similar</a:t>
            </a:r>
            <a:endParaRPr kumimoji="1"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摺角紙張 26"/>
          <p:cNvSpPr/>
          <p:nvPr/>
        </p:nvSpPr>
        <p:spPr>
          <a:xfrm>
            <a:off x="1058090" y="311737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3577" y="370629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77" y="3706291"/>
                <a:ext cx="116525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右括弧 29"/>
          <p:cNvSpPr/>
          <p:nvPr/>
        </p:nvSpPr>
        <p:spPr>
          <a:xfrm>
            <a:off x="1140876" y="349142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169726" y="338873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26" y="3388737"/>
                <a:ext cx="84710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885754" y="247393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22654" y="250121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59554" y="252848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250292" y="314596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284496" y="3581256"/>
                <a:ext cx="1392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96" y="3581256"/>
                <a:ext cx="139270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284496" y="3304257"/>
                <a:ext cx="1394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96" y="3304257"/>
                <a:ext cx="1394229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3092106" y="247694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38631" y="251384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175531" y="254111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181748" y="269850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sp>
        <p:nvSpPr>
          <p:cNvPr id="52" name="向右箭號 51"/>
          <p:cNvSpPr/>
          <p:nvPr/>
        </p:nvSpPr>
        <p:spPr>
          <a:xfrm>
            <a:off x="6242353" y="3175124"/>
            <a:ext cx="708562" cy="18347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2288830" y="330425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17919" y="2154480"/>
            <a:ext cx="186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Training data</a:t>
            </a:r>
            <a:endParaRPr lang="zh-TW" altLang="en-US" sz="1600" b="1" dirty="0"/>
          </a:p>
        </p:txBody>
      </p:sp>
      <p:sp>
        <p:nvSpPr>
          <p:cNvPr id="60" name="圓柱 59"/>
          <p:cNvSpPr/>
          <p:nvPr/>
        </p:nvSpPr>
        <p:spPr>
          <a:xfrm>
            <a:off x="7153040" y="2595164"/>
            <a:ext cx="1683316" cy="1257080"/>
          </a:xfrm>
          <a:prstGeom prst="can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Binary Classification model</a:t>
            </a:r>
            <a:endParaRPr kumimoji="1" lang="zh-TW" altLang="en-US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27808" y="4496573"/>
            <a:ext cx="9144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817814" y="2870542"/>
            <a:ext cx="1328286" cy="8357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pic>
        <p:nvPicPr>
          <p:cNvPr id="68" name="圖片 67" descr="audio.jpe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1" y="4755275"/>
            <a:ext cx="1211979" cy="836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05941" y="2347322"/>
                <a:ext cx="1467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TW" sz="1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Feature vector </a:t>
                </a:r>
                <a:r>
                  <a:rPr lang="en-US" altLang="zh-TW" sz="14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41" y="2347322"/>
                <a:ext cx="146737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830" t="-1163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圓柱 69"/>
          <p:cNvSpPr/>
          <p:nvPr/>
        </p:nvSpPr>
        <p:spPr>
          <a:xfrm>
            <a:off x="5036924" y="5031014"/>
            <a:ext cx="1683316" cy="1257080"/>
          </a:xfrm>
          <a:prstGeom prst="ca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Binary Classification model</a:t>
            </a:r>
            <a:endParaRPr kumimoji="1" lang="zh-TW" altLang="en-US" dirty="0"/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242353" y="3812088"/>
            <a:ext cx="948745" cy="12189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向右箭號 74"/>
          <p:cNvSpPr/>
          <p:nvPr/>
        </p:nvSpPr>
        <p:spPr>
          <a:xfrm>
            <a:off x="4498326" y="3212520"/>
            <a:ext cx="238954" cy="1762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7043608" y="4067178"/>
            <a:ext cx="188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Training phase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036068" y="4530111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Testing phase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08531" y="5137447"/>
            <a:ext cx="18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n-lt"/>
              </a:rPr>
              <a:t>Ranked utterances</a:t>
            </a:r>
            <a:endParaRPr lang="zh-TW" altLang="en-US" sz="1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摺角紙張 82"/>
              <p:cNvSpPr/>
              <p:nvPr/>
            </p:nvSpPr>
            <p:spPr>
              <a:xfrm>
                <a:off x="2056575" y="511119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3" name="摺角紙張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5" y="5111192"/>
                <a:ext cx="1123658" cy="1095963"/>
              </a:xfrm>
              <a:prstGeom prst="foldedCorner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122062" y="570010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62" y="5700109"/>
                <a:ext cx="1165253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168211" y="538255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11" y="5382555"/>
                <a:ext cx="847104" cy="276999"/>
              </a:xfrm>
              <a:prstGeom prst="rect">
                <a:avLst/>
              </a:prstGeom>
              <a:blipFill rotWithShape="1">
                <a:blip r:embed="rId14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3447000" y="5300219"/>
            <a:ext cx="1261349" cy="83574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68475" y="5820735"/>
            <a:ext cx="1314576" cy="68692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ASR System</a:t>
            </a:r>
            <a:endParaRPr kumimoji="1" lang="zh-TW" altLang="en-US" dirty="0"/>
          </a:p>
        </p:txBody>
      </p:sp>
      <p:sp>
        <p:nvSpPr>
          <p:cNvPr id="89" name="向下箭號 88"/>
          <p:cNvSpPr/>
          <p:nvPr/>
        </p:nvSpPr>
        <p:spPr>
          <a:xfrm>
            <a:off x="995639" y="5521054"/>
            <a:ext cx="288758" cy="29968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0" name="Picture 2" descr="C:\Users\12345686\Desktop\defence\icon\speech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9" y="4604012"/>
            <a:ext cx="1019824" cy="10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箭頭接點 54"/>
          <p:cNvCxnSpPr/>
          <p:nvPr/>
        </p:nvCxnSpPr>
        <p:spPr>
          <a:xfrm flipV="1">
            <a:off x="1795559" y="5984023"/>
            <a:ext cx="220572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1948013" y="4803400"/>
            <a:ext cx="13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Testing data</a:t>
            </a:r>
            <a:endParaRPr lang="zh-TW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3351910" y="4768562"/>
                <a:ext cx="1546120" cy="548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dirty="0" smtClean="0">
                        <a:latin typeface="Cambria Math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TW" sz="1600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zh-TW" sz="160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TW" sz="16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Feature</a:t>
                </a:r>
              </a:p>
              <a:p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 vector </a:t>
                </a:r>
                <a:r>
                  <a:rPr lang="en-US" altLang="zh-TW" sz="14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10" y="4768562"/>
                <a:ext cx="1546120" cy="548355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>
          <a:xfrm>
            <a:off x="7074126" y="5101731"/>
            <a:ext cx="1612674" cy="13693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191098" y="5483161"/>
            <a:ext cx="1307566" cy="676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5981373" y="1563469"/>
                <a:ext cx="295466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Binary classification problem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73" y="1563469"/>
                <a:ext cx="2954665" cy="646331"/>
              </a:xfrm>
              <a:prstGeom prst="rect">
                <a:avLst/>
              </a:prstGeom>
              <a:blipFill rotWithShape="1">
                <a:blip r:embed="rId17"/>
                <a:stretch>
                  <a:fillRect l="-1437" t="-3670" r="-3491" b="-119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向右箭號 110"/>
          <p:cNvSpPr/>
          <p:nvPr/>
        </p:nvSpPr>
        <p:spPr>
          <a:xfrm>
            <a:off x="3229942" y="5483162"/>
            <a:ext cx="217058" cy="1877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向右箭號 116"/>
          <p:cNvSpPr/>
          <p:nvPr/>
        </p:nvSpPr>
        <p:spPr>
          <a:xfrm>
            <a:off x="4737280" y="5521055"/>
            <a:ext cx="257892" cy="1790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>
            <a:off x="6750966" y="5530360"/>
            <a:ext cx="283511" cy="18773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5" y="3379112"/>
            <a:ext cx="610327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6596634" y="2209800"/>
            <a:ext cx="0" cy="90757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27978" y="1134592"/>
            <a:ext cx="5750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Trained with documents with human labeled summaries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2" grpId="0" animBg="1"/>
      <p:bldP spid="60" grpId="0" animBg="1"/>
      <p:bldP spid="66" grpId="0" animBg="1"/>
      <p:bldP spid="67" grpId="0"/>
      <p:bldP spid="70" grpId="0" animBg="1"/>
      <p:bldP spid="75" grpId="0" animBg="1"/>
      <p:bldP spid="78" grpId="0"/>
      <p:bldP spid="83" grpId="0" animBg="1"/>
      <p:bldP spid="84" grpId="0"/>
      <p:bldP spid="85" grpId="0"/>
      <p:bldP spid="86" grpId="0" animBg="1"/>
      <p:bldP spid="88" grpId="0" animBg="1"/>
      <p:bldP spid="89" grpId="0" animBg="1"/>
      <p:bldP spid="99" grpId="0"/>
      <p:bldP spid="100" grpId="0"/>
      <p:bldP spid="101" grpId="0" animBg="1"/>
      <p:bldP spid="104" grpId="0" animBg="1"/>
      <p:bldP spid="110" grpId="0" animBg="1"/>
      <p:bldP spid="111" grpId="0" animBg="1"/>
      <p:bldP spid="117" grpId="0" animBg="1"/>
      <p:bldP spid="1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 smtClean="0"/>
              <a:t>Domain Adaptation of Supervised Approach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5203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Problem</a:t>
            </a:r>
          </a:p>
          <a:p>
            <a:pPr lvl="1"/>
            <a:r>
              <a:rPr lang="en-US" altLang="zh-TW" sz="2400" dirty="0"/>
              <a:t>Hard to get high quality training data</a:t>
            </a:r>
          </a:p>
          <a:p>
            <a:pPr lvl="1"/>
            <a:r>
              <a:rPr lang="en-US" altLang="zh-TW" sz="2400" dirty="0" smtClean="0"/>
              <a:t>In most cases, we have labeled </a:t>
            </a:r>
            <a:r>
              <a:rPr lang="en-US" altLang="zh-TW" sz="2400" b="1" dirty="0" smtClean="0"/>
              <a:t>out-of-domain references </a:t>
            </a:r>
            <a:r>
              <a:rPr lang="en-US" altLang="zh-TW" sz="2400" dirty="0" smtClean="0"/>
              <a:t>but not labeled </a:t>
            </a:r>
            <a:r>
              <a:rPr lang="en-US" altLang="zh-TW" sz="2400" b="1" dirty="0" smtClean="0"/>
              <a:t>target domain references</a:t>
            </a:r>
            <a:endParaRPr lang="en-US" altLang="zh-TW" sz="2400" b="1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800" dirty="0"/>
              <a:t>Goal</a:t>
            </a:r>
          </a:p>
          <a:p>
            <a:pPr lvl="1"/>
            <a:r>
              <a:rPr kumimoji="1" lang="en-US" altLang="zh-TW" sz="2400" dirty="0" smtClean="0"/>
              <a:t>Taking advantage of </a:t>
            </a:r>
            <a:r>
              <a:rPr kumimoji="1" lang="en-US" altLang="zh-TW" sz="2400" b="1" dirty="0" smtClean="0"/>
              <a:t>out-of-domain data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657625" y="3068960"/>
            <a:ext cx="5086239" cy="1842664"/>
            <a:chOff x="1657625" y="4117019"/>
            <a:chExt cx="5086239" cy="1842664"/>
          </a:xfrm>
        </p:grpSpPr>
        <p:pic>
          <p:nvPicPr>
            <p:cNvPr id="10" name="Picture 4" descr="C:\Users\12345686\Desktop\defence\icon\Lecture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052" y="4510581"/>
              <a:ext cx="1140782" cy="1449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5050524" y="4129025"/>
              <a:ext cx="1693340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Out-of-domain</a:t>
              </a:r>
            </a:p>
            <a:p>
              <a:pPr algn="ctr"/>
              <a:r>
                <a:rPr lang="en-US" altLang="zh-TW" sz="1600" b="1" dirty="0" smtClean="0"/>
                <a:t>(News)</a:t>
              </a:r>
              <a:endParaRPr kumimoji="1" lang="zh-TW" altLang="en-US" sz="16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657625" y="4117019"/>
              <a:ext cx="166563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Target Domain (Lecture)</a:t>
              </a:r>
              <a:endParaRPr kumimoji="1" lang="zh-TW" altLang="en-US" sz="1600" b="1" dirty="0"/>
            </a:p>
          </p:txBody>
        </p:sp>
        <p:pic>
          <p:nvPicPr>
            <p:cNvPr id="14" name="Picture 2" descr="C:\Users\12345686\Desktop\defence\icon\label2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197" y="4801950"/>
              <a:ext cx="610327" cy="610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流程圖: 多重文件 14"/>
            <p:cNvSpPr/>
            <p:nvPr/>
          </p:nvSpPr>
          <p:spPr>
            <a:xfrm>
              <a:off x="4552854" y="4433780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多重文件 18"/>
            <p:cNvSpPr/>
            <p:nvPr/>
          </p:nvSpPr>
          <p:spPr>
            <a:xfrm>
              <a:off x="3476336" y="4433779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399798" y="4944443"/>
              <a:ext cx="461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?</a:t>
              </a:r>
              <a:endParaRPr lang="zh-TW" altLang="en-US" sz="2000" b="1" dirty="0"/>
            </a:p>
          </p:txBody>
        </p:sp>
        <p:pic>
          <p:nvPicPr>
            <p:cNvPr id="23" name="Picture 2" descr="C:\Users\12345686\Desktop\defence\icon\News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26" y="4754244"/>
              <a:ext cx="1411797" cy="105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726004" y="3957823"/>
            <a:ext cx="3732548" cy="2211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摺角紙張 53"/>
              <p:cNvSpPr/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4" name="摺角紙張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摺角紙張 52"/>
              <p:cNvSpPr/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" name="摺角紙張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Domain Adaptation of Supervised Approach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9402" y="439649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803" y="473537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摺角紙張 7"/>
          <p:cNvSpPr/>
          <p:nvPr/>
        </p:nvSpPr>
        <p:spPr>
          <a:xfrm>
            <a:off x="537392" y="435603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摺角紙張 8"/>
          <p:cNvSpPr/>
          <p:nvPr/>
        </p:nvSpPr>
        <p:spPr>
          <a:xfrm>
            <a:off x="829326" y="470678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968335" y="501354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括弧 11"/>
          <p:cNvSpPr/>
          <p:nvPr/>
        </p:nvSpPr>
        <p:spPr>
          <a:xfrm>
            <a:off x="1051121" y="538759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95999" y="437010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2899" y="439738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69799" y="442465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160537" y="504213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02351" y="43731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876" y="44100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85776" y="443728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43868" y="459467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199075" y="520042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773" y="3898224"/>
            <a:ext cx="4112505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54774" y="3975227"/>
            <a:ext cx="22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Spoken Document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678996" y="3986698"/>
            <a:ext cx="14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肘形接點 36"/>
          <p:cNvCxnSpPr>
            <a:endCxn id="43" idx="1"/>
          </p:cNvCxnSpPr>
          <p:nvPr/>
        </p:nvCxnSpPr>
        <p:spPr>
          <a:xfrm rot="5400000" flipH="1" flipV="1">
            <a:off x="2305258" y="3207501"/>
            <a:ext cx="883117" cy="49833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995981" y="2680629"/>
            <a:ext cx="1381502" cy="668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training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線單箭頭接點 47"/>
          <p:cNvCxnSpPr>
            <a:stCxn id="43" idx="3"/>
            <a:endCxn id="49" idx="2"/>
          </p:cNvCxnSpPr>
          <p:nvPr/>
        </p:nvCxnSpPr>
        <p:spPr>
          <a:xfrm flipV="1">
            <a:off x="4377483" y="3010898"/>
            <a:ext cx="261902" cy="42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磁碟 48"/>
              <p:cNvSpPr/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流程圖: 磁碟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摺角紙張 49"/>
              <p:cNvSpPr/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摺角紙張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blipFill rotWithShape="1">
                <a:blip r:embed="rId12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8165201" y="42922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134726" y="43291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113876" y="43660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6458552" y="5130258"/>
            <a:ext cx="78926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4593315" y="3898225"/>
            <a:ext cx="4454432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Times New Roman" pitchFamily="18" charset="0"/>
                              <a:cs typeface="Times New Roman" pitchFamily="18" charset="0"/>
                            </a:rPr>
                            <m:t>Summary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6409251" y="4554771"/>
            <a:ext cx="10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Summary Extraction</a:t>
            </a:r>
            <a:endParaRPr lang="zh-TW" altLang="en-US" sz="1200" b="1" dirty="0"/>
          </a:p>
        </p:txBody>
      </p:sp>
      <p:cxnSp>
        <p:nvCxnSpPr>
          <p:cNvPr id="70" name="肘形接點 69"/>
          <p:cNvCxnSpPr>
            <a:stCxn id="49" idx="4"/>
            <a:endCxn id="68" idx="0"/>
          </p:cNvCxnSpPr>
          <p:nvPr/>
        </p:nvCxnSpPr>
        <p:spPr>
          <a:xfrm>
            <a:off x="6169802" y="3010898"/>
            <a:ext cx="773166" cy="1543873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43" idx="2"/>
          </p:cNvCxnSpPr>
          <p:nvPr/>
        </p:nvCxnSpPr>
        <p:spPr>
          <a:xfrm flipV="1">
            <a:off x="3686732" y="3349585"/>
            <a:ext cx="0" cy="6082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3594" y="3227048"/>
            <a:ext cx="256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Out-of-domain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15827" y="3010897"/>
            <a:ext cx="204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Target 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without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00" y="5327152"/>
            <a:ext cx="458432" cy="4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3594" y="1134592"/>
                <a:ext cx="909040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6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2600" b="1" dirty="0" smtClean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dirty="0" smtClean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600" b="1" dirty="0" smtClean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  <a:endParaRPr lang="zh-TW" altLang="en-US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892552"/>
              </a:xfrm>
              <a:prstGeom prst="rect">
                <a:avLst/>
              </a:prstGeom>
              <a:blipFill rotWithShape="1">
                <a:blip r:embed="rId16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4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4" grpId="0" animBg="1"/>
      <p:bldP spid="63" grpId="0" animBg="1"/>
      <p:bldP spid="43" grpId="0" animBg="1"/>
      <p:bldP spid="49" grpId="0" animBg="1"/>
      <p:bldP spid="62" grpId="0" animBg="1"/>
      <p:bldP spid="66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726004" y="3957823"/>
            <a:ext cx="3732548" cy="22119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摺角紙張 53"/>
              <p:cNvSpPr/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4" name="摺角紙張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摺角紙張 52"/>
              <p:cNvSpPr/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" name="摺角紙張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Domain Adaptation of Supervised Approach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9402" y="439649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803" y="473537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摺角紙張 7"/>
          <p:cNvSpPr/>
          <p:nvPr/>
        </p:nvSpPr>
        <p:spPr>
          <a:xfrm>
            <a:off x="537392" y="435603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摺角紙張 8"/>
          <p:cNvSpPr/>
          <p:nvPr/>
        </p:nvSpPr>
        <p:spPr>
          <a:xfrm>
            <a:off x="829326" y="470678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968335" y="501354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括弧 11"/>
          <p:cNvSpPr/>
          <p:nvPr/>
        </p:nvSpPr>
        <p:spPr>
          <a:xfrm>
            <a:off x="1051121" y="538759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95999" y="437010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2899" y="439738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69799" y="442465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160537" y="504213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02351" y="43731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876" y="44100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85776" y="443728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43868" y="459467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199075" y="520042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773" y="3898224"/>
            <a:ext cx="4112505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54774" y="3975227"/>
            <a:ext cx="22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Spoken Document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678996" y="3986698"/>
            <a:ext cx="14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肘形接點 36"/>
          <p:cNvCxnSpPr>
            <a:endCxn id="43" idx="1"/>
          </p:cNvCxnSpPr>
          <p:nvPr/>
        </p:nvCxnSpPr>
        <p:spPr>
          <a:xfrm rot="5400000" flipH="1" flipV="1">
            <a:off x="2305258" y="3207501"/>
            <a:ext cx="883117" cy="49833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995981" y="2680629"/>
            <a:ext cx="1381502" cy="668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training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線單箭頭接點 47"/>
          <p:cNvCxnSpPr>
            <a:stCxn id="43" idx="3"/>
            <a:endCxn id="49" idx="2"/>
          </p:cNvCxnSpPr>
          <p:nvPr/>
        </p:nvCxnSpPr>
        <p:spPr>
          <a:xfrm flipV="1">
            <a:off x="4377483" y="3010898"/>
            <a:ext cx="261902" cy="420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磁碟 48"/>
              <p:cNvSpPr/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流程圖: 磁碟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摺角紙張 49"/>
              <p:cNvSpPr/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摺角紙張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blipFill rotWithShape="1">
                <a:blip r:embed="rId12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8165201" y="42922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134726" y="43291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113876" y="43660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6458552" y="5130258"/>
            <a:ext cx="78926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4593315" y="3898225"/>
            <a:ext cx="4454432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Times New Roman" pitchFamily="18" charset="0"/>
                              <a:cs typeface="Times New Roman" pitchFamily="18" charset="0"/>
                            </a:rPr>
                            <m:t>Summary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6409251" y="4554771"/>
            <a:ext cx="10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Summary Extraction</a:t>
            </a:r>
            <a:endParaRPr lang="zh-TW" altLang="en-US" sz="1200" b="1" dirty="0"/>
          </a:p>
        </p:txBody>
      </p:sp>
      <p:cxnSp>
        <p:nvCxnSpPr>
          <p:cNvPr id="70" name="肘形接點 69"/>
          <p:cNvCxnSpPr>
            <a:stCxn id="49" idx="4"/>
            <a:endCxn id="68" idx="0"/>
          </p:cNvCxnSpPr>
          <p:nvPr/>
        </p:nvCxnSpPr>
        <p:spPr>
          <a:xfrm>
            <a:off x="6169802" y="3010898"/>
            <a:ext cx="773166" cy="1543873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43" idx="2"/>
          </p:cNvCxnSpPr>
          <p:nvPr/>
        </p:nvCxnSpPr>
        <p:spPr>
          <a:xfrm flipV="1">
            <a:off x="3686732" y="3349585"/>
            <a:ext cx="0" cy="6082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3594" y="3227048"/>
            <a:ext cx="256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Out-of-domain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15827" y="3010897"/>
            <a:ext cx="204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Target 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without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00" y="5327152"/>
            <a:ext cx="458432" cy="4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3594" y="1134592"/>
                <a:ext cx="90904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together with</a:t>
                </a:r>
                <a:r>
                  <a:rPr lang="en-US" altLang="zh-TW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out-of-domain data jointly used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1569660"/>
              </a:xfrm>
              <a:prstGeom prst="rect">
                <a:avLst/>
              </a:prstGeom>
              <a:blipFill rotWithShape="1">
                <a:blip r:embed="rId16"/>
                <a:stretch>
                  <a:fillRect l="-939" t="-3101" r="-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972" y="1124744"/>
            <a:ext cx="8737507" cy="1926681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 smtClean="0"/>
              <a:t>select </a:t>
            </a:r>
            <a:r>
              <a:rPr lang="en-US" altLang="zh-TW" sz="2400" b="1" dirty="0">
                <a:solidFill>
                  <a:srgbClr val="FF0000"/>
                </a:solidFill>
              </a:rPr>
              <a:t>sentences</a:t>
            </a:r>
            <a:r>
              <a:rPr lang="en-US" altLang="zh-TW" sz="2400" dirty="0"/>
              <a:t> in the document</a:t>
            </a:r>
          </a:p>
          <a:p>
            <a:r>
              <a:rPr lang="en-US" altLang="zh-TW" sz="28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/>
              <a:t>Generate sentences describing the content of the </a:t>
            </a:r>
            <a:r>
              <a:rPr lang="en-US" altLang="zh-TW" sz="2400" dirty="0" smtClean="0"/>
              <a:t>document</a:t>
            </a:r>
            <a:endParaRPr lang="en-US" altLang="zh-TW" sz="2400" dirty="0">
              <a:solidFill>
                <a:schemeClr val="tx1"/>
              </a:solidFill>
              <a:ea typeface="新細明體" charset="0"/>
            </a:endParaRPr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827584" y="3598132"/>
            <a:ext cx="7691598" cy="2405756"/>
            <a:chOff x="1056611" y="4613567"/>
            <a:chExt cx="6409665" cy="2004797"/>
          </a:xfrm>
        </p:grpSpPr>
        <p:sp>
          <p:nvSpPr>
            <p:cNvPr id="18" name="流程圖 17"/>
            <p:cNvSpPr/>
            <p:nvPr/>
          </p:nvSpPr>
          <p:spPr>
            <a:xfrm>
              <a:off x="5709247" y="5063353"/>
              <a:ext cx="1717525" cy="616046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5717761" y="6165304"/>
              <a:ext cx="1735663" cy="45306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" name="垂直捲動 16"/>
            <p:cNvSpPr/>
            <p:nvPr/>
          </p:nvSpPr>
          <p:spPr>
            <a:xfrm>
              <a:off x="1190660" y="4982899"/>
              <a:ext cx="2235934" cy="1552439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0203" y="5165522"/>
              <a:ext cx="18042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</a:p>
            <a:p>
              <a:r>
                <a:rPr kumimoji="0" lang="zh-TW" altLang="en-US" sz="1200" dirty="0" smtClean="0"/>
                <a:t>檢方 認為</a:t>
              </a:r>
            </a:p>
            <a:p>
              <a:r>
                <a:rPr kumimoji="0" lang="zh-TW" altLang="en-US" sz="1200" dirty="0" smtClean="0"/>
                <a:t>陳 聰明 等 人和 包商 勾結 </a:t>
              </a:r>
            </a:p>
            <a:p>
              <a:r>
                <a:rPr kumimoji="0" lang="zh-TW" altLang="en-US" sz="1200" dirty="0" smtClean="0"/>
                <a:t>涉嫌 貪污 和 圖利 罪嫌</a:t>
              </a:r>
            </a:p>
            <a:p>
              <a:r>
                <a:rPr kumimoji="0" lang="zh-TW" altLang="en-US" sz="1200" dirty="0" smtClean="0"/>
                <a:t>凌晨 向 法院 聲請羈押 </a:t>
              </a:r>
            </a:p>
            <a:p>
              <a:r>
                <a:rPr kumimoji="0" lang="zh-TW" altLang="en-US" sz="1200" dirty="0" smtClean="0"/>
                <a:t>以及 公所 秘書 楊 騰 煌 獲准</a:t>
              </a:r>
              <a:endParaRPr kumimoji="0" lang="zh-TW" altLang="en-US" sz="12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730614" y="6135687"/>
              <a:ext cx="17356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彰化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鄉公所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陳聰明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endParaRPr kumimoji="0" lang="en-US" altLang="ja-JP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   貪污</a:t>
              </a:r>
              <a:endParaRPr kumimoji="1"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727386" y="5085184"/>
              <a:ext cx="17356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  <a:endParaRPr kumimoji="1"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709247" y="4678839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Extractive </a:t>
              </a:r>
              <a:endParaRPr kumimoji="1" lang="zh-TW" altLang="en-US" sz="16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17761" y="5787993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Abstractive</a:t>
              </a:r>
              <a:endParaRPr kumimoji="1" lang="zh-TW" altLang="en-US" sz="1600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611" y="4613567"/>
              <a:ext cx="72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e.g.</a:t>
              </a:r>
              <a:endParaRPr lang="zh-TW" altLang="en-US" sz="2200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602962" y="5092460"/>
              <a:ext cx="1769941" cy="114967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200" dirty="0" smtClean="0"/>
                <a:t>Summarization</a:t>
              </a:r>
              <a:br>
                <a:rPr kumimoji="1" lang="en-US" altLang="zh-TW" sz="2200" dirty="0" smtClean="0"/>
              </a:br>
              <a:r>
                <a:rPr kumimoji="1" lang="en-US" altLang="zh-TW" sz="2200" dirty="0" smtClean="0"/>
                <a:t>System</a:t>
              </a:r>
              <a:endParaRPr kumimoji="1" lang="zh-TW" altLang="en-US" sz="22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5445546" y="5676595"/>
              <a:ext cx="278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253338" y="5675386"/>
              <a:ext cx="309624" cy="2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User-Content Interaction for Spoken Content Retrieval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2566988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 smtClean="0"/>
              <a:t>Problems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 smtClean="0"/>
              <a:t>Unlike text content, spoken content not easily summarized on screen, thus retrieved results difficult to scan and select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 smtClean="0"/>
              <a:t>User-content interaction always important even for text content</a:t>
            </a:r>
          </a:p>
          <a:p>
            <a:pPr eaLnBrk="1" hangingPunct="1">
              <a:defRPr/>
            </a:pPr>
            <a:r>
              <a:rPr lang="en-US" altLang="zh-TW" sz="2400" dirty="0"/>
              <a:t>Possible Approaches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Automatic summary/title generation and key term extraction for spoken content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Semantic structuring for spoken content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Multi-modal dialogue with improved interaction</a:t>
            </a:r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4800600" y="3505200"/>
            <a:ext cx="2365375" cy="1295400"/>
            <a:chOff x="4800599" y="3505200"/>
            <a:chExt cx="2363964" cy="1295400"/>
          </a:xfrm>
        </p:grpSpPr>
        <p:sp>
          <p:nvSpPr>
            <p:cNvPr id="53297" name="AutoShape 46"/>
            <p:cNvSpPr>
              <a:spLocks noChangeArrowheads="1"/>
            </p:cNvSpPr>
            <p:nvPr/>
          </p:nvSpPr>
          <p:spPr bwMode="auto">
            <a:xfrm>
              <a:off x="4800599" y="3505200"/>
              <a:ext cx="1751555" cy="1006475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tIns="180000" bIns="36000" anchor="ctr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Key Terms/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Titles/Summaries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53298" name="Line 47"/>
            <p:cNvSpPr>
              <a:spLocks noChangeShapeType="1"/>
            </p:cNvSpPr>
            <p:nvPr/>
          </p:nvSpPr>
          <p:spPr bwMode="auto">
            <a:xfrm>
              <a:off x="6552154" y="4224338"/>
              <a:ext cx="612409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600">
                <a:latin typeface="+mn-lt"/>
              </a:endParaRPr>
            </a:p>
          </p:txBody>
        </p:sp>
      </p:grp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152400" y="4159250"/>
            <a:ext cx="1870075" cy="982663"/>
            <a:chOff x="152400" y="4159828"/>
            <a:chExt cx="1869919" cy="981317"/>
          </a:xfrm>
        </p:grpSpPr>
        <p:sp>
          <p:nvSpPr>
            <p:cNvPr id="90139" name="Rectangle 10"/>
            <p:cNvSpPr>
              <a:spLocks noChangeAspect="1" noChangeArrowheads="1"/>
            </p:cNvSpPr>
            <p:nvPr/>
          </p:nvSpPr>
          <p:spPr bwMode="auto">
            <a:xfrm>
              <a:off x="152400" y="4747468"/>
              <a:ext cx="905669" cy="393677"/>
            </a:xfrm>
            <a:prstGeom prst="rect">
              <a:avLst/>
            </a:prstGeom>
            <a:solidFill>
              <a:srgbClr val="00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TW" sz="1600"/>
                <a:t>User</a:t>
              </a:r>
            </a:p>
          </p:txBody>
        </p:sp>
        <p:sp>
          <p:nvSpPr>
            <p:cNvPr id="53289" name="Rectangle 17"/>
            <p:cNvSpPr>
              <a:spLocks noChangeAspect="1" noChangeArrowheads="1"/>
            </p:cNvSpPr>
            <p:nvPr/>
          </p:nvSpPr>
          <p:spPr bwMode="auto">
            <a:xfrm>
              <a:off x="1281019" y="4159828"/>
              <a:ext cx="741300" cy="34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Query</a:t>
              </a:r>
            </a:p>
          </p:txBody>
        </p:sp>
        <p:cxnSp>
          <p:nvCxnSpPr>
            <p:cNvPr id="90141" name="AutoShape 18"/>
            <p:cNvCxnSpPr>
              <a:cxnSpLocks noChangeAspect="1" noChangeShapeType="1"/>
              <a:stCxn id="90139" idx="0"/>
            </p:cNvCxnSpPr>
            <p:nvPr/>
          </p:nvCxnSpPr>
          <p:spPr bwMode="auto">
            <a:xfrm rot="5400000" flipH="1" flipV="1">
              <a:off x="746599" y="4210043"/>
              <a:ext cx="395134" cy="67971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1066800" y="4772025"/>
            <a:ext cx="1498600" cy="1171575"/>
            <a:chOff x="1066800" y="4771020"/>
            <a:chExt cx="1498600" cy="1172580"/>
          </a:xfrm>
        </p:grpSpPr>
        <p:sp>
          <p:nvSpPr>
            <p:cNvPr id="90137" name="AutoShape 6"/>
            <p:cNvSpPr>
              <a:spLocks noChangeArrowheads="1"/>
            </p:cNvSpPr>
            <p:nvPr/>
          </p:nvSpPr>
          <p:spPr bwMode="auto">
            <a:xfrm>
              <a:off x="1219200" y="4771020"/>
              <a:ext cx="1244600" cy="396244"/>
            </a:xfrm>
            <a:prstGeom prst="leftRightArrow">
              <a:avLst>
                <a:gd name="adj1" fmla="val 50000"/>
                <a:gd name="adj2" fmla="val 62311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1600"/>
            </a:p>
          </p:txBody>
        </p:sp>
        <p:sp>
          <p:nvSpPr>
            <p:cNvPr id="53258" name="Text Box 7"/>
            <p:cNvSpPr txBox="1">
              <a:spLocks noChangeAspect="1" noChangeArrowheads="1"/>
            </p:cNvSpPr>
            <p:nvPr/>
          </p:nvSpPr>
          <p:spPr bwMode="auto">
            <a:xfrm>
              <a:off x="1066800" y="5358899"/>
              <a:ext cx="1498600" cy="584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600" dirty="0">
                  <a:latin typeface="+mn-lt"/>
                </a:rPr>
                <a:t>Multi-modal Dialogue</a:t>
              </a:r>
            </a:p>
          </p:txBody>
        </p:sp>
      </p:grp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3208338" y="4343400"/>
            <a:ext cx="5300662" cy="1933575"/>
            <a:chOff x="3208338" y="4343397"/>
            <a:chExt cx="5300662" cy="1933578"/>
          </a:xfrm>
        </p:grpSpPr>
        <p:sp>
          <p:nvSpPr>
            <p:cNvPr id="53283" name="AutoShape 45"/>
            <p:cNvSpPr>
              <a:spLocks noChangeArrowheads="1"/>
            </p:cNvSpPr>
            <p:nvPr/>
          </p:nvSpPr>
          <p:spPr bwMode="auto">
            <a:xfrm>
              <a:off x="7162800" y="4343397"/>
              <a:ext cx="1346200" cy="1046165"/>
            </a:xfrm>
            <a:prstGeom prst="can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b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Spoken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Archives</a:t>
              </a:r>
            </a:p>
          </p:txBody>
        </p:sp>
        <p:sp>
          <p:nvSpPr>
            <p:cNvPr id="53286" name="Text Box 11"/>
            <p:cNvSpPr txBox="1">
              <a:spLocks noChangeAspect="1" noChangeArrowheads="1"/>
            </p:cNvSpPr>
            <p:nvPr/>
          </p:nvSpPr>
          <p:spPr bwMode="auto">
            <a:xfrm>
              <a:off x="3208338" y="5767387"/>
              <a:ext cx="1955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600" dirty="0">
                  <a:latin typeface="+mn-lt"/>
                </a:rPr>
                <a:t> </a:t>
              </a:r>
              <a:r>
                <a:rPr lang="en-US" altLang="zh-TW" sz="1600" dirty="0" smtClean="0">
                  <a:latin typeface="+mn-lt"/>
                </a:rPr>
                <a:t>Retrieved Results</a:t>
              </a:r>
              <a:endParaRPr lang="en-US" altLang="zh-TW" sz="1600" dirty="0">
                <a:latin typeface="+mn-lt"/>
              </a:endParaRPr>
            </a:p>
          </p:txBody>
        </p:sp>
        <p:sp>
          <p:nvSpPr>
            <p:cNvPr id="90133" name="Line 14"/>
            <p:cNvSpPr>
              <a:spLocks noChangeAspect="1" noChangeShapeType="1"/>
            </p:cNvSpPr>
            <p:nvPr/>
          </p:nvSpPr>
          <p:spPr bwMode="auto">
            <a:xfrm flipH="1">
              <a:off x="3254640" y="6050975"/>
              <a:ext cx="1848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4" name="Line 15"/>
            <p:cNvSpPr>
              <a:spLocks noChangeAspect="1" noChangeShapeType="1"/>
            </p:cNvSpPr>
            <p:nvPr/>
          </p:nvSpPr>
          <p:spPr bwMode="auto">
            <a:xfrm flipH="1" flipV="1">
              <a:off x="3263900" y="5316112"/>
              <a:ext cx="0" cy="727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53288" name="Rectangle 16"/>
            <p:cNvSpPr>
              <a:spLocks noChangeAspect="1" noChangeArrowheads="1"/>
            </p:cNvSpPr>
            <p:nvPr/>
          </p:nvSpPr>
          <p:spPr bwMode="auto">
            <a:xfrm>
              <a:off x="5145088" y="5794374"/>
              <a:ext cx="1238250" cy="482601"/>
            </a:xfrm>
            <a:prstGeom prst="rect">
              <a:avLst/>
            </a:prstGeom>
            <a:solidFill>
              <a:srgbClr val="B7B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Retrieval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Engine</a:t>
              </a: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V="1">
              <a:off x="6375400" y="5167311"/>
              <a:ext cx="792163" cy="868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600">
                <a:latin typeface="+mn-lt"/>
              </a:endParaRPr>
            </a:p>
          </p:txBody>
        </p:sp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2619375" y="4090988"/>
            <a:ext cx="4530725" cy="1703387"/>
            <a:chOff x="2619375" y="4090990"/>
            <a:chExt cx="4530115" cy="1703387"/>
          </a:xfrm>
        </p:grpSpPr>
        <p:grpSp>
          <p:nvGrpSpPr>
            <p:cNvPr id="90123" name="群組 4"/>
            <p:cNvGrpSpPr>
              <a:grpSpLocks/>
            </p:cNvGrpSpPr>
            <p:nvPr/>
          </p:nvGrpSpPr>
          <p:grpSpPr bwMode="auto">
            <a:xfrm>
              <a:off x="2619375" y="4090990"/>
              <a:ext cx="3756115" cy="1703387"/>
              <a:chOff x="2619375" y="4090988"/>
              <a:chExt cx="3756024" cy="1703387"/>
            </a:xfrm>
          </p:grpSpPr>
          <p:sp>
            <p:nvSpPr>
              <p:cNvPr id="90125" name="Rectangle 21"/>
              <p:cNvSpPr>
                <a:spLocks noChangeArrowheads="1"/>
              </p:cNvSpPr>
              <p:nvPr/>
            </p:nvSpPr>
            <p:spPr bwMode="auto">
              <a:xfrm>
                <a:off x="2619375" y="4371288"/>
                <a:ext cx="1266825" cy="93753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600"/>
                  <a:t>User</a:t>
                </a:r>
              </a:p>
              <a:p>
                <a:pPr algn="ctr"/>
                <a:r>
                  <a:rPr lang="en-US" altLang="zh-TW" sz="1600"/>
                  <a:t>Interface</a:t>
                </a:r>
                <a:endParaRPr lang="zh-TW" altLang="en-US" sz="1600"/>
              </a:p>
            </p:txBody>
          </p:sp>
          <p:sp>
            <p:nvSpPr>
              <p:cNvPr id="53260" name="Line 43"/>
              <p:cNvSpPr>
                <a:spLocks noChangeShapeType="1"/>
              </p:cNvSpPr>
              <p:nvPr/>
            </p:nvSpPr>
            <p:spPr bwMode="auto">
              <a:xfrm flipH="1">
                <a:off x="3909808" y="4090988"/>
                <a:ext cx="863463" cy="4397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90127" name="Rectangle 21"/>
              <p:cNvSpPr>
                <a:spLocks noChangeArrowheads="1"/>
              </p:cNvSpPr>
              <p:nvPr/>
            </p:nvSpPr>
            <p:spPr bwMode="auto">
              <a:xfrm>
                <a:off x="4469606" y="4791210"/>
                <a:ext cx="1905793" cy="69987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600"/>
                  <a:t>Semantic</a:t>
                </a:r>
              </a:p>
              <a:p>
                <a:pPr algn="ctr"/>
                <a:r>
                  <a:rPr lang="en-US" altLang="zh-TW" sz="1600"/>
                  <a:t>Structuring</a:t>
                </a:r>
                <a:endParaRPr lang="zh-TW" altLang="en-US" sz="1600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5663716" y="451167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55" name="Line 43"/>
              <p:cNvSpPr>
                <a:spLocks noChangeShapeType="1"/>
              </p:cNvSpPr>
              <p:nvPr/>
            </p:nvSpPr>
            <p:spPr bwMode="auto">
              <a:xfrm>
                <a:off x="5712921" y="5491163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 flipV="1">
                <a:off x="3908220" y="5070475"/>
                <a:ext cx="533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</p:grpSp>
        <p:cxnSp>
          <p:nvCxnSpPr>
            <p:cNvPr id="8" name="直線單箭頭接點 7"/>
            <p:cNvCxnSpPr/>
            <p:nvPr/>
          </p:nvCxnSpPr>
          <p:spPr>
            <a:xfrm>
              <a:off x="6374894" y="5041902"/>
              <a:ext cx="774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55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467544" y="3530758"/>
            <a:ext cx="7847670" cy="2930164"/>
            <a:chOff x="1056611" y="4589297"/>
            <a:chExt cx="6539725" cy="2034836"/>
          </a:xfrm>
        </p:grpSpPr>
        <p:sp>
          <p:nvSpPr>
            <p:cNvPr id="17" name="垂直捲動 16"/>
            <p:cNvSpPr/>
            <p:nvPr/>
          </p:nvSpPr>
          <p:spPr>
            <a:xfrm>
              <a:off x="1190660" y="4982899"/>
              <a:ext cx="2235934" cy="1552439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流程圖 17"/>
            <p:cNvSpPr/>
            <p:nvPr/>
          </p:nvSpPr>
          <p:spPr>
            <a:xfrm>
              <a:off x="5806803" y="5063353"/>
              <a:ext cx="1717525" cy="616046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5788665" y="6171073"/>
              <a:ext cx="1735663" cy="45306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0203" y="5165522"/>
              <a:ext cx="1804260" cy="1090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1D68FF"/>
                  </a:solidFill>
                </a:rPr>
                <a:t>彰化</a:t>
              </a:r>
              <a:r>
                <a:rPr kumimoji="0" lang="zh-TW" altLang="en-US" sz="1200" dirty="0" smtClean="0">
                  <a:solidFill>
                    <a:srgbClr val="FF0000"/>
                  </a:solidFill>
                </a:rPr>
                <a:t> </a:t>
              </a:r>
              <a:r>
                <a:rPr kumimoji="0" lang="zh-TW" altLang="en-US" sz="1200" dirty="0" smtClean="0"/>
                <a:t>檢方 偵辦 芳苑 </a:t>
              </a:r>
              <a:r>
                <a:rPr kumimoji="0" lang="zh-TW" altLang="en-US" sz="1200" dirty="0" smtClean="0">
                  <a:solidFill>
                    <a:srgbClr val="1D68FF"/>
                  </a:solidFill>
                </a:rPr>
                <a:t>鄉公所</a:t>
              </a:r>
              <a:endParaRPr kumimoji="0" lang="en-US" altLang="zh-TW" sz="1200" dirty="0" smtClean="0">
                <a:solidFill>
                  <a:srgbClr val="1D68FF"/>
                </a:solidFill>
              </a:endParaRPr>
            </a:p>
            <a:p>
              <a:r>
                <a:rPr kumimoji="0" lang="zh-TW" altLang="en-US" sz="1200" dirty="0" smtClean="0"/>
                <a:t>道路 排水 改善 工程 弊案</a:t>
              </a:r>
            </a:p>
            <a:p>
              <a:r>
                <a:rPr kumimoji="0" lang="zh-TW" altLang="en-US" sz="1200" dirty="0" smtClean="0"/>
                <a:t>拘提 芳苑 鄉長 陳 聰明</a:t>
              </a:r>
            </a:p>
            <a:p>
              <a:r>
                <a:rPr kumimoji="0" lang="zh-TW" altLang="en-US" sz="1200" dirty="0" smtClean="0"/>
                <a:t>檢方 認為</a:t>
              </a: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 聰明</a:t>
              </a:r>
              <a:r>
                <a:rPr kumimoji="0" lang="zh-TW" altLang="en-US" sz="1200" dirty="0" smtClean="0"/>
                <a:t> 等 人和 包商 勾結 </a:t>
              </a: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貪污 </a:t>
              </a:r>
              <a:r>
                <a:rPr kumimoji="0" lang="zh-TW" altLang="en-US" sz="1200" dirty="0" smtClean="0"/>
                <a:t>和 圖利 罪嫌</a:t>
              </a:r>
            </a:p>
            <a:p>
              <a:r>
                <a:rPr kumimoji="0" lang="zh-TW" altLang="en-US" sz="1200" dirty="0" smtClean="0"/>
                <a:t>凌晨 向 法院 聲請羈押 </a:t>
              </a:r>
            </a:p>
            <a:p>
              <a:r>
                <a:rPr kumimoji="0" lang="zh-TW" altLang="en-US" sz="1200" dirty="0" smtClean="0"/>
                <a:t>以及 公所 秘書 楊 騰 煌 獲准</a:t>
              </a:r>
              <a:endParaRPr kumimoji="0" lang="zh-TW" altLang="en-US" sz="12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788666" y="6151823"/>
              <a:ext cx="1735662" cy="44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彰化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鄉公所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陳聰明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endParaRPr kumimoji="0" lang="en-US" altLang="ja-JP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   貪污 </a:t>
              </a:r>
              <a:endParaRPr kumimoji="0" lang="en-US" altLang="zh-TW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 </a:t>
              </a:r>
              <a:endParaRPr kumimoji="1"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60673" y="5121233"/>
              <a:ext cx="1735663" cy="55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</a:p>
            <a:p>
              <a:endParaRPr kumimoji="1" lang="zh-TW" altLang="en-US" sz="1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788665" y="4678839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Extractive </a:t>
              </a:r>
              <a:endParaRPr kumimoji="1" lang="zh-TW" altLang="en-US" sz="16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88665" y="5787993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Abstractive</a:t>
              </a:r>
              <a:endParaRPr kumimoji="1" lang="zh-TW" altLang="en-US" sz="1600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611" y="4589297"/>
              <a:ext cx="727184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e.g.</a:t>
              </a:r>
              <a:endParaRPr lang="zh-TW" altLang="en-US" sz="2200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602962" y="5092460"/>
              <a:ext cx="1769941" cy="114967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200" dirty="0" smtClean="0"/>
                <a:t>Summarization</a:t>
              </a:r>
              <a:br>
                <a:rPr kumimoji="1" lang="en-US" altLang="zh-TW" sz="2200" dirty="0" smtClean="0"/>
              </a:br>
              <a:r>
                <a:rPr kumimoji="1" lang="en-US" altLang="zh-TW" sz="2200" dirty="0" smtClean="0"/>
                <a:t>System</a:t>
              </a:r>
              <a:endParaRPr kumimoji="1" lang="zh-TW" altLang="en-US" sz="22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5445546" y="5676595"/>
              <a:ext cx="278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253338" y="5675386"/>
              <a:ext cx="309624" cy="2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內容版面配置區 2"/>
          <p:cNvSpPr>
            <a:spLocks noGrp="1"/>
          </p:cNvSpPr>
          <p:nvPr>
            <p:ph idx="1"/>
          </p:nvPr>
        </p:nvSpPr>
        <p:spPr>
          <a:xfrm>
            <a:off x="154972" y="1124744"/>
            <a:ext cx="8737507" cy="1926681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 smtClean="0"/>
              <a:t>select </a:t>
            </a:r>
            <a:r>
              <a:rPr lang="en-US" altLang="zh-TW" sz="2400" b="1" dirty="0">
                <a:solidFill>
                  <a:srgbClr val="FF0000"/>
                </a:solidFill>
              </a:rPr>
              <a:t>sentences</a:t>
            </a:r>
            <a:r>
              <a:rPr lang="en-US" altLang="zh-TW" sz="2400" dirty="0"/>
              <a:t> in the document</a:t>
            </a:r>
          </a:p>
          <a:p>
            <a:r>
              <a:rPr lang="en-US" altLang="zh-TW" sz="28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/>
              <a:t>Generate sentences describing the content of the document</a:t>
            </a: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Abstractive Summarization (1/4)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6000" y="1124744"/>
            <a:ext cx="8229600" cy="2055947"/>
          </a:xfrm>
        </p:spPr>
        <p:txBody>
          <a:bodyPr>
            <a:spAutoFit/>
          </a:bodyPr>
          <a:lstStyle/>
          <a:p>
            <a:r>
              <a:rPr lang="en-US" altLang="zh-TW" sz="2400" b="1" dirty="0" smtClean="0"/>
              <a:t>An Example Approach</a:t>
            </a:r>
          </a:p>
          <a:p>
            <a:pPr marL="914400" lvl="1" indent="-457200">
              <a:buAutoNum type="arabicParenBoth"/>
            </a:pPr>
            <a:r>
              <a:rPr lang="en-US" altLang="zh-TW" sz="2200" dirty="0" smtClean="0"/>
              <a:t>Generating candidate sentences by a graph</a:t>
            </a:r>
          </a:p>
          <a:p>
            <a:pPr marL="914400" lvl="1" indent="-457200">
              <a:buAutoNum type="arabicParenBoth"/>
            </a:pPr>
            <a:r>
              <a:rPr lang="en-US" altLang="zh-TW" sz="2200" dirty="0"/>
              <a:t>Selecting </a:t>
            </a:r>
            <a:r>
              <a:rPr lang="en-US" altLang="zh-TW" sz="2200" dirty="0" smtClean="0"/>
              <a:t>sentences by topic models, language models of words, parts-of-speech(POS), length constraint, etc.</a:t>
            </a:r>
            <a:endParaRPr lang="en-US" altLang="zh-TW" sz="2200" dirty="0"/>
          </a:p>
          <a:p>
            <a:endParaRPr kumimoji="1" lang="zh-TW" altLang="en-US" sz="2400" dirty="0"/>
          </a:p>
        </p:txBody>
      </p:sp>
      <p:sp>
        <p:nvSpPr>
          <p:cNvPr id="29" name="摺角紙張 28"/>
          <p:cNvSpPr/>
          <p:nvPr/>
        </p:nvSpPr>
        <p:spPr>
          <a:xfrm>
            <a:off x="910358" y="3731187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985831" y="4162008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1" y="4162008"/>
                <a:ext cx="139422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993152" y="4514387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" y="4514387"/>
                <a:ext cx="132489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553264" y="4145116"/>
            <a:ext cx="337608" cy="25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62293" y="3068960"/>
            <a:ext cx="268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1) Generating Candidate  sentences</a:t>
            </a:r>
            <a:endParaRPr lang="zh-TW" altLang="en-US" sz="16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688507" y="3221280"/>
            <a:ext cx="272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2) Sentence selection</a:t>
            </a:r>
            <a:endParaRPr lang="zh-TW" altLang="en-US" sz="1600" b="1" dirty="0"/>
          </a:p>
        </p:txBody>
      </p:sp>
      <p:sp>
        <p:nvSpPr>
          <p:cNvPr id="34" name="向右箭號 33"/>
          <p:cNvSpPr/>
          <p:nvPr/>
        </p:nvSpPr>
        <p:spPr>
          <a:xfrm>
            <a:off x="5368410" y="4153603"/>
            <a:ext cx="556482" cy="25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297101" y="3878657"/>
            <a:ext cx="149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n-lt"/>
              </a:rPr>
              <a:t>Ranked list</a:t>
            </a:r>
            <a:endParaRPr lang="zh-TW" altLang="en-US" sz="1400" b="1" dirty="0">
              <a:latin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47129" y="3835781"/>
            <a:ext cx="1612674" cy="13693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364101" y="4217211"/>
                <a:ext cx="1307566" cy="76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TW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TW" sz="1400" dirty="0" smtClean="0"/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01" y="4217211"/>
                <a:ext cx="1307566" cy="764312"/>
              </a:xfrm>
              <a:prstGeom prst="rect">
                <a:avLst/>
              </a:prstGeom>
              <a:blipFill rotWithShape="1">
                <a:blip r:embed="rId5"/>
                <a:stretch>
                  <a:fillRect t="-800" r="-1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6811295" y="4715592"/>
            <a:ext cx="461665" cy="489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..…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364101" y="4217211"/>
            <a:ext cx="1307566" cy="676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126145" y="3815049"/>
            <a:ext cx="2161161" cy="1407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593261" y="4046904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61" y="4046904"/>
                <a:ext cx="34711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525573" y="4595322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73" y="4595322"/>
                <a:ext cx="34711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043690" y="388243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90" y="3882430"/>
                <a:ext cx="34711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178463" y="421522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63" y="4215220"/>
                <a:ext cx="34711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4109124" y="476864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124" y="4768640"/>
                <a:ext cx="3471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452839" y="4433929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39" y="4433929"/>
                <a:ext cx="3471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673654" y="4743277"/>
                <a:ext cx="34711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54" y="4743277"/>
                <a:ext cx="347110" cy="391646"/>
              </a:xfrm>
              <a:prstGeom prst="rect">
                <a:avLst/>
              </a:prstGeom>
              <a:blipFill rotWithShape="1">
                <a:blip r:embed="rId12"/>
                <a:stretch>
                  <a:fillRect t="-4688" r="-7018"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886042" y="441266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42" y="4412660"/>
                <a:ext cx="34711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66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622950" y="4168055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950" y="4168055"/>
                <a:ext cx="34711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3404684" y="4178254"/>
            <a:ext cx="3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66391" y="3881585"/>
            <a:ext cx="3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3" name="左右括弧 22"/>
          <p:cNvSpPr/>
          <p:nvPr/>
        </p:nvSpPr>
        <p:spPr>
          <a:xfrm>
            <a:off x="1012951" y="4266617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275856" y="5269602"/>
                <a:ext cx="2370795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600" dirty="0" smtClean="0"/>
                  <a:t> : candidate  sentence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269602"/>
                <a:ext cx="2370795" cy="362984"/>
              </a:xfrm>
              <a:prstGeom prst="rect">
                <a:avLst/>
              </a:prstGeom>
              <a:blipFill rotWithShape="1">
                <a:blip r:embed="rId1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9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4" grpId="0" animBg="1"/>
      <p:bldP spid="6" grpId="0"/>
      <p:bldP spid="33" grpId="0"/>
      <p:bldP spid="34" grpId="0" animBg="1"/>
      <p:bldP spid="43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23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(2/4)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091683" y="2996952"/>
            <a:ext cx="7368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內容版面配置區 2"/>
          <p:cNvSpPr txBox="1">
            <a:spLocks/>
          </p:cNvSpPr>
          <p:nvPr/>
        </p:nvSpPr>
        <p:spPr bwMode="auto">
          <a:xfrm>
            <a:off x="0" y="907200"/>
            <a:ext cx="9144000" cy="162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1</a:t>
            </a:r>
            <a:r>
              <a:rPr lang="en-US" altLang="zh-TW" sz="2000" dirty="0"/>
              <a:t>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  </a:t>
            </a:r>
            <a:r>
              <a:rPr lang="en-US" altLang="zh-TW" sz="2400" b="1" u="sng" dirty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  </a:t>
            </a:r>
          </a:p>
          <a:p>
            <a:pPr marL="109537" indent="0">
              <a:buNone/>
            </a:pPr>
            <a:r>
              <a:rPr lang="en-US" altLang="zh-TW" sz="2400" dirty="0" smtClean="0">
                <a:solidFill>
                  <a:srgbClr val="1D68FF"/>
                </a:solidFill>
              </a:rPr>
              <a:t>       search </a:t>
            </a:r>
            <a:r>
              <a:rPr lang="en-US" altLang="zh-TW" sz="2400" dirty="0">
                <a:solidFill>
                  <a:srgbClr val="1D68FF"/>
                </a:solidFill>
              </a:rPr>
              <a:t>on graph</a:t>
            </a:r>
          </a:p>
          <a:p>
            <a:pPr lvl="1"/>
            <a:r>
              <a:rPr lang="en-US" altLang="zh-TW" sz="2200" dirty="0"/>
              <a:t>Node : “word” in the sentence </a:t>
            </a:r>
          </a:p>
          <a:p>
            <a:pPr lvl="1"/>
            <a:r>
              <a:rPr lang="en-US" altLang="zh-TW" sz="2200" dirty="0"/>
              <a:t>Edge  : word </a:t>
            </a:r>
            <a:r>
              <a:rPr lang="en-US" altLang="zh-TW" sz="2200" dirty="0" smtClean="0"/>
              <a:t>ordering in the sentence </a:t>
            </a:r>
            <a:endParaRPr lang="zh-TW" altLang="en-US" sz="22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內容版面配置區 2"/>
          <p:cNvSpPr txBox="1">
            <a:spLocks/>
          </p:cNvSpPr>
          <p:nvPr/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276872"/>
            <a:ext cx="7433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8" name="橢圓 287"/>
          <p:cNvSpPr/>
          <p:nvPr/>
        </p:nvSpPr>
        <p:spPr>
          <a:xfrm>
            <a:off x="3191032" y="5479300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89" name="直線單箭頭接點 288"/>
          <p:cNvCxnSpPr>
            <a:stCxn id="288" idx="6"/>
            <a:endCxn id="290" idx="2"/>
          </p:cNvCxnSpPr>
          <p:nvPr/>
        </p:nvCxnSpPr>
        <p:spPr>
          <a:xfrm>
            <a:off x="3622832" y="5695994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橢圓 289"/>
          <p:cNvSpPr/>
          <p:nvPr/>
        </p:nvSpPr>
        <p:spPr>
          <a:xfrm>
            <a:off x="4334108" y="548134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1" name="直線單箭頭接點 290"/>
          <p:cNvCxnSpPr>
            <a:stCxn id="290" idx="6"/>
            <a:endCxn id="292" idx="2"/>
          </p:cNvCxnSpPr>
          <p:nvPr/>
        </p:nvCxnSpPr>
        <p:spPr>
          <a:xfrm>
            <a:off x="4765908" y="5697244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橢圓 291"/>
          <p:cNvSpPr/>
          <p:nvPr/>
        </p:nvSpPr>
        <p:spPr>
          <a:xfrm>
            <a:off x="5367845" y="548587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3" name="直線單箭頭接點 292"/>
          <p:cNvCxnSpPr>
            <a:stCxn id="292" idx="6"/>
            <a:endCxn id="294" idx="2"/>
          </p:cNvCxnSpPr>
          <p:nvPr/>
        </p:nvCxnSpPr>
        <p:spPr>
          <a:xfrm>
            <a:off x="5799645" y="5701775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橢圓 293"/>
          <p:cNvSpPr/>
          <p:nvPr/>
        </p:nvSpPr>
        <p:spPr>
          <a:xfrm>
            <a:off x="6379177" y="5493491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5" name="直線單箭頭接點 294"/>
          <p:cNvCxnSpPr>
            <a:stCxn id="294" idx="4"/>
            <a:endCxn id="296" idx="0"/>
          </p:cNvCxnSpPr>
          <p:nvPr/>
        </p:nvCxnSpPr>
        <p:spPr>
          <a:xfrm flipH="1">
            <a:off x="6585410" y="5925291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橢圓 295"/>
          <p:cNvSpPr/>
          <p:nvPr/>
        </p:nvSpPr>
        <p:spPr>
          <a:xfrm>
            <a:off x="6369510" y="62322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7" name="直線單箭頭接點 296"/>
          <p:cNvCxnSpPr>
            <a:stCxn id="296" idx="2"/>
            <a:endCxn id="298" idx="6"/>
          </p:cNvCxnSpPr>
          <p:nvPr/>
        </p:nvCxnSpPr>
        <p:spPr>
          <a:xfrm flipH="1">
            <a:off x="5767078" y="6448173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橢圓 297"/>
          <p:cNvSpPr/>
          <p:nvPr/>
        </p:nvSpPr>
        <p:spPr>
          <a:xfrm>
            <a:off x="5335278" y="623494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9" name="文字方塊 13"/>
          <p:cNvSpPr txBox="1">
            <a:spLocks noChangeArrowheads="1"/>
          </p:cNvSpPr>
          <p:nvPr/>
        </p:nvSpPr>
        <p:spPr bwMode="auto">
          <a:xfrm>
            <a:off x="3099750" y="5120414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300" name="文字方塊 19"/>
          <p:cNvSpPr txBox="1">
            <a:spLocks noChangeArrowheads="1"/>
          </p:cNvSpPr>
          <p:nvPr/>
        </p:nvSpPr>
        <p:spPr bwMode="auto">
          <a:xfrm>
            <a:off x="4441165" y="5173752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301" name="文字方塊 20"/>
          <p:cNvSpPr txBox="1">
            <a:spLocks noChangeArrowheads="1"/>
          </p:cNvSpPr>
          <p:nvPr/>
        </p:nvSpPr>
        <p:spPr bwMode="auto">
          <a:xfrm>
            <a:off x="5208408" y="5144561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302" name="文字方塊 21"/>
          <p:cNvSpPr txBox="1">
            <a:spLocks noChangeArrowheads="1"/>
          </p:cNvSpPr>
          <p:nvPr/>
        </p:nvSpPr>
        <p:spPr bwMode="auto">
          <a:xfrm>
            <a:off x="6398972" y="5124159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303" name="文字方塊 22"/>
          <p:cNvSpPr txBox="1">
            <a:spLocks noChangeArrowheads="1"/>
          </p:cNvSpPr>
          <p:nvPr/>
        </p:nvSpPr>
        <p:spPr bwMode="auto">
          <a:xfrm>
            <a:off x="6689028" y="5998295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304" name="文字方塊 23"/>
          <p:cNvSpPr txBox="1">
            <a:spLocks noChangeArrowheads="1"/>
          </p:cNvSpPr>
          <p:nvPr/>
        </p:nvSpPr>
        <p:spPr bwMode="auto">
          <a:xfrm>
            <a:off x="4542615" y="6071323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305" name="橢圓 304"/>
          <p:cNvSpPr/>
          <p:nvPr/>
        </p:nvSpPr>
        <p:spPr>
          <a:xfrm>
            <a:off x="1549815" y="4655820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6" name="直線單箭頭接點 305"/>
          <p:cNvCxnSpPr>
            <a:stCxn id="305" idx="6"/>
            <a:endCxn id="307" idx="2"/>
          </p:cNvCxnSpPr>
          <p:nvPr/>
        </p:nvCxnSpPr>
        <p:spPr>
          <a:xfrm>
            <a:off x="1981615" y="4871720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橢圓 306"/>
          <p:cNvSpPr/>
          <p:nvPr/>
        </p:nvSpPr>
        <p:spPr>
          <a:xfrm>
            <a:off x="2533528" y="4655820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8" name="直線單箭頭接點 307"/>
          <p:cNvCxnSpPr>
            <a:stCxn id="307" idx="6"/>
            <a:endCxn id="309" idx="2"/>
          </p:cNvCxnSpPr>
          <p:nvPr/>
        </p:nvCxnSpPr>
        <p:spPr>
          <a:xfrm>
            <a:off x="2965328" y="4871720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橢圓 308"/>
          <p:cNvSpPr/>
          <p:nvPr/>
        </p:nvSpPr>
        <p:spPr>
          <a:xfrm>
            <a:off x="3975451" y="465582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0" name="直線單箭頭接點 309"/>
          <p:cNvCxnSpPr>
            <a:stCxn id="309" idx="6"/>
            <a:endCxn id="311" idx="2"/>
          </p:cNvCxnSpPr>
          <p:nvPr/>
        </p:nvCxnSpPr>
        <p:spPr>
          <a:xfrm>
            <a:off x="4407251" y="4871720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橢圓 310"/>
          <p:cNvSpPr/>
          <p:nvPr/>
        </p:nvSpPr>
        <p:spPr>
          <a:xfrm>
            <a:off x="5221702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2" name="直線單箭頭接點 311"/>
          <p:cNvCxnSpPr>
            <a:stCxn id="311" idx="6"/>
            <a:endCxn id="313" idx="2"/>
          </p:cNvCxnSpPr>
          <p:nvPr/>
        </p:nvCxnSpPr>
        <p:spPr>
          <a:xfrm>
            <a:off x="5653502" y="4872840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橢圓 312"/>
          <p:cNvSpPr/>
          <p:nvPr/>
        </p:nvSpPr>
        <p:spPr>
          <a:xfrm>
            <a:off x="6355695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4" name="直線單箭頭接點 313"/>
          <p:cNvCxnSpPr>
            <a:stCxn id="329" idx="6"/>
            <a:endCxn id="315" idx="2"/>
          </p:cNvCxnSpPr>
          <p:nvPr/>
        </p:nvCxnSpPr>
        <p:spPr>
          <a:xfrm flipV="1">
            <a:off x="5015738" y="4336833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橢圓 314"/>
          <p:cNvSpPr/>
          <p:nvPr/>
        </p:nvSpPr>
        <p:spPr>
          <a:xfrm>
            <a:off x="5720173" y="412093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6" name="文字方塊 56"/>
          <p:cNvSpPr txBox="1">
            <a:spLocks noChangeArrowheads="1"/>
          </p:cNvSpPr>
          <p:nvPr/>
        </p:nvSpPr>
        <p:spPr bwMode="auto">
          <a:xfrm>
            <a:off x="1225965" y="4327208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317" name="文字方塊 57"/>
          <p:cNvSpPr txBox="1">
            <a:spLocks noChangeArrowheads="1"/>
          </p:cNvSpPr>
          <p:nvPr/>
        </p:nvSpPr>
        <p:spPr bwMode="auto">
          <a:xfrm>
            <a:off x="2447877" y="4327208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318" name="文字方塊 58"/>
          <p:cNvSpPr txBox="1">
            <a:spLocks noChangeArrowheads="1"/>
          </p:cNvSpPr>
          <p:nvPr/>
        </p:nvSpPr>
        <p:spPr bwMode="auto">
          <a:xfrm>
            <a:off x="3876094" y="4303584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sp>
        <p:nvSpPr>
          <p:cNvPr id="319" name="文字方塊 59"/>
          <p:cNvSpPr txBox="1">
            <a:spLocks noChangeArrowheads="1"/>
          </p:cNvSpPr>
          <p:nvPr/>
        </p:nvSpPr>
        <p:spPr bwMode="auto">
          <a:xfrm>
            <a:off x="5220876" y="4352988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320" name="文字方塊 64"/>
          <p:cNvSpPr txBox="1">
            <a:spLocks noChangeArrowheads="1"/>
          </p:cNvSpPr>
          <p:nvPr/>
        </p:nvSpPr>
        <p:spPr bwMode="auto">
          <a:xfrm>
            <a:off x="6249821" y="4322253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cxnSp>
        <p:nvCxnSpPr>
          <p:cNvPr id="321" name="直線單箭頭接點 320"/>
          <p:cNvCxnSpPr>
            <a:stCxn id="288" idx="7"/>
            <a:endCxn id="309" idx="3"/>
          </p:cNvCxnSpPr>
          <p:nvPr/>
        </p:nvCxnSpPr>
        <p:spPr>
          <a:xfrm flipV="1">
            <a:off x="3559596" y="5024384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橢圓 321"/>
          <p:cNvSpPr/>
          <p:nvPr/>
        </p:nvSpPr>
        <p:spPr>
          <a:xfrm>
            <a:off x="2528983" y="616579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23" name="直線單箭頭接點 322"/>
          <p:cNvCxnSpPr>
            <a:stCxn id="322" idx="0"/>
            <a:endCxn id="288" idx="3"/>
          </p:cNvCxnSpPr>
          <p:nvPr/>
        </p:nvCxnSpPr>
        <p:spPr>
          <a:xfrm flipV="1">
            <a:off x="2744883" y="5849219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單箭頭接點 323"/>
          <p:cNvCxnSpPr>
            <a:stCxn id="307" idx="4"/>
            <a:endCxn id="325" idx="0"/>
          </p:cNvCxnSpPr>
          <p:nvPr/>
        </p:nvCxnSpPr>
        <p:spPr>
          <a:xfrm flipH="1">
            <a:off x="2745278" y="5087620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橢圓 324"/>
          <p:cNvSpPr/>
          <p:nvPr/>
        </p:nvSpPr>
        <p:spPr>
          <a:xfrm>
            <a:off x="2529378" y="5463826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26" name="直線單箭頭接點 325"/>
          <p:cNvCxnSpPr>
            <a:stCxn id="313" idx="3"/>
            <a:endCxn id="288" idx="7"/>
          </p:cNvCxnSpPr>
          <p:nvPr/>
        </p:nvCxnSpPr>
        <p:spPr>
          <a:xfrm flipH="1">
            <a:off x="3559596" y="5025504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字方塊 90"/>
          <p:cNvSpPr txBox="1">
            <a:spLocks noChangeArrowheads="1"/>
          </p:cNvSpPr>
          <p:nvPr/>
        </p:nvSpPr>
        <p:spPr bwMode="auto">
          <a:xfrm>
            <a:off x="2034235" y="5951580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328" name="文字方塊 92"/>
          <p:cNvSpPr txBox="1">
            <a:spLocks noChangeArrowheads="1"/>
          </p:cNvSpPr>
          <p:nvPr/>
        </p:nvSpPr>
        <p:spPr bwMode="auto">
          <a:xfrm>
            <a:off x="2196708" y="5319451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329" name="橢圓 328"/>
          <p:cNvSpPr/>
          <p:nvPr/>
        </p:nvSpPr>
        <p:spPr>
          <a:xfrm>
            <a:off x="4583938" y="41227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30" name="直線單箭頭接點 329"/>
          <p:cNvCxnSpPr>
            <a:stCxn id="309" idx="7"/>
            <a:endCxn id="329" idx="3"/>
          </p:cNvCxnSpPr>
          <p:nvPr/>
        </p:nvCxnSpPr>
        <p:spPr>
          <a:xfrm flipV="1">
            <a:off x="4344015" y="4491300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單箭頭接點 330"/>
          <p:cNvCxnSpPr>
            <a:stCxn id="329" idx="5"/>
            <a:endCxn id="313" idx="1"/>
          </p:cNvCxnSpPr>
          <p:nvPr/>
        </p:nvCxnSpPr>
        <p:spPr>
          <a:xfrm>
            <a:off x="4952502" y="4491300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字方塊 59"/>
          <p:cNvSpPr txBox="1">
            <a:spLocks noChangeArrowheads="1"/>
          </p:cNvSpPr>
          <p:nvPr/>
        </p:nvSpPr>
        <p:spPr bwMode="auto">
          <a:xfrm>
            <a:off x="4898111" y="3822438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333" name="直線單箭頭接點 332"/>
          <p:cNvCxnSpPr>
            <a:stCxn id="292" idx="5"/>
            <a:endCxn id="296" idx="1"/>
          </p:cNvCxnSpPr>
          <p:nvPr/>
        </p:nvCxnSpPr>
        <p:spPr>
          <a:xfrm>
            <a:off x="5736409" y="5854439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單箭頭接點 333"/>
          <p:cNvCxnSpPr>
            <a:stCxn id="325" idx="4"/>
            <a:endCxn id="322" idx="0"/>
          </p:cNvCxnSpPr>
          <p:nvPr/>
        </p:nvCxnSpPr>
        <p:spPr>
          <a:xfrm flipH="1">
            <a:off x="2744883" y="5897213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字方塊 64"/>
          <p:cNvSpPr txBox="1">
            <a:spLocks noChangeArrowheads="1"/>
          </p:cNvSpPr>
          <p:nvPr/>
        </p:nvSpPr>
        <p:spPr bwMode="auto">
          <a:xfrm>
            <a:off x="6000271" y="3822438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336" name="橢圓 335"/>
          <p:cNvSpPr/>
          <p:nvPr/>
        </p:nvSpPr>
        <p:spPr>
          <a:xfrm>
            <a:off x="3210027" y="4124585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7" name="文字方塊 58"/>
          <p:cNvSpPr txBox="1">
            <a:spLocks noChangeArrowheads="1"/>
          </p:cNvSpPr>
          <p:nvPr/>
        </p:nvSpPr>
        <p:spPr bwMode="auto">
          <a:xfrm>
            <a:off x="3598319" y="4017059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338" name="直線單箭頭接點 337"/>
          <p:cNvCxnSpPr>
            <a:stCxn id="307" idx="7"/>
            <a:endCxn id="336" idx="3"/>
          </p:cNvCxnSpPr>
          <p:nvPr/>
        </p:nvCxnSpPr>
        <p:spPr>
          <a:xfrm flipV="1">
            <a:off x="2902092" y="4493149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>
            <a:stCxn id="336" idx="5"/>
            <a:endCxn id="309" idx="1"/>
          </p:cNvCxnSpPr>
          <p:nvPr/>
        </p:nvCxnSpPr>
        <p:spPr>
          <a:xfrm>
            <a:off x="3578591" y="4493149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內容版面配置區 2"/>
          <p:cNvSpPr txBox="1">
            <a:spLocks/>
          </p:cNvSpPr>
          <p:nvPr/>
        </p:nvSpPr>
        <p:spPr bwMode="auto">
          <a:xfrm>
            <a:off x="0" y="1340768"/>
            <a:ext cx="9036497" cy="13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1) Generating Candidate sentences 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 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search on graph</a:t>
            </a:r>
          </a:p>
        </p:txBody>
      </p:sp>
      <p:sp>
        <p:nvSpPr>
          <p:cNvPr id="5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90" grpId="0" animBg="1"/>
      <p:bldP spid="292" grpId="0" animBg="1"/>
      <p:bldP spid="294" grpId="0" animBg="1"/>
      <p:bldP spid="296" grpId="0" animBg="1"/>
      <p:bldP spid="298" grpId="0" animBg="1"/>
      <p:bldP spid="299" grpId="0"/>
      <p:bldP spid="300" grpId="0"/>
      <p:bldP spid="301" grpId="0"/>
      <p:bldP spid="302" grpId="0"/>
      <p:bldP spid="303" grpId="0"/>
      <p:bldP spid="304" grpId="0"/>
      <p:bldP spid="307" grpId="0" animBg="1"/>
      <p:bldP spid="309" grpId="0" animBg="1"/>
      <p:bldP spid="311" grpId="0" animBg="1"/>
      <p:bldP spid="313" grpId="0" animBg="1"/>
      <p:bldP spid="315" grpId="0" animBg="1"/>
      <p:bldP spid="316" grpId="0"/>
      <p:bldP spid="317" grpId="0"/>
      <p:bldP spid="318" grpId="0"/>
      <p:bldP spid="319" grpId="0"/>
      <p:bldP spid="320" grpId="0"/>
      <p:bldP spid="322" grpId="0" animBg="1"/>
      <p:bldP spid="325" grpId="0" animBg="1"/>
      <p:bldP spid="327" grpId="0"/>
      <p:bldP spid="328" grpId="0"/>
      <p:bldP spid="329" grpId="0" animBg="1"/>
      <p:bldP spid="332" grpId="0"/>
      <p:bldP spid="335" grpId="0"/>
      <p:bldP spid="336" grpId="0" animBg="1"/>
      <p:bldP spid="3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060848"/>
            <a:ext cx="7577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房間 算 舒適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179512" y="1268760"/>
            <a:ext cx="867952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>
                <a:solidFill>
                  <a:srgbClr val="1D68FF"/>
                </a:solidFill>
              </a:rPr>
              <a:t>construction </a:t>
            </a:r>
            <a:endParaRPr lang="en-US" altLang="zh-TW" sz="2400" b="1" u="sng" dirty="0" smtClean="0">
              <a:solidFill>
                <a:srgbClr val="1D68FF"/>
              </a:solidFill>
            </a:endParaRPr>
          </a:p>
          <a:p>
            <a:pPr marL="109537" indent="0">
              <a:buNone/>
            </a:pPr>
            <a:r>
              <a:rPr lang="en-US" altLang="zh-TW" sz="2400" b="1" dirty="0" smtClean="0">
                <a:solidFill>
                  <a:srgbClr val="1D68FF"/>
                </a:solidFill>
              </a:rPr>
              <a:t>        </a:t>
            </a:r>
            <a:r>
              <a:rPr lang="en-US" altLang="zh-TW" sz="2400" dirty="0" smtClean="0">
                <a:solidFill>
                  <a:srgbClr val="1D68FF"/>
                </a:solidFill>
              </a:rPr>
              <a:t>+ </a:t>
            </a:r>
            <a:r>
              <a:rPr lang="en-US" altLang="zh-TW" sz="2400" dirty="0">
                <a:solidFill>
                  <a:srgbClr val="1D68FF"/>
                </a:solidFill>
              </a:rPr>
              <a:t>search 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225965" y="3501008"/>
            <a:ext cx="7633073" cy="2844310"/>
            <a:chOff x="1225965" y="3822438"/>
            <a:chExt cx="7633073" cy="2844310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099750" y="5120414"/>
              <a:ext cx="43230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但</a:t>
              </a:r>
              <a:endParaRPr lang="zh-TW" altLang="en-US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441165" y="5173752"/>
              <a:ext cx="51407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離</a:t>
              </a:r>
              <a:endParaRPr lang="zh-TW" altLang="en-US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08408" y="5144561"/>
              <a:ext cx="8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市中心</a:t>
              </a:r>
              <a:endParaRPr lang="zh-TW" altLang="en-US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124159"/>
              <a:ext cx="485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太</a:t>
              </a:r>
              <a:endParaRPr lang="zh-TW" altLang="en-US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遠</a:t>
              </a:r>
              <a:endParaRPr lang="zh-TW" altLang="en-US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不方便</a:t>
              </a:r>
              <a:endParaRPr lang="zh-TW" altLang="en-US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225965" y="4327208"/>
              <a:ext cx="755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這個</a:t>
              </a:r>
              <a:endParaRPr lang="zh-TW" altLang="en-US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303584"/>
              <a:ext cx="7064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房間</a:t>
              </a:r>
              <a:endParaRPr lang="zh-TW" altLang="en-US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2034235" y="5951580"/>
              <a:ext cx="666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漂亮</a:t>
              </a:r>
              <a:endParaRPr lang="zh-TW" altLang="en-US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1"/>
              <a:ext cx="5536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很</a:t>
              </a:r>
              <a:endParaRPr lang="en-US" altLang="zh-TW" dirty="0" smtClean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舊</a:t>
              </a:r>
              <a:endParaRPr lang="zh-TW" altLang="en-US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的</a:t>
              </a:r>
              <a:endParaRPr lang="zh-TW" altLang="en-US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Start node</a:t>
              </a:r>
              <a:endParaRPr lang="zh-TW" altLang="en-US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7877" y="4327208"/>
              <a:ext cx="677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352988"/>
              <a:ext cx="481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49821" y="4322253"/>
              <a:ext cx="84854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舒適</a:t>
              </a:r>
              <a:endParaRPr lang="zh-TW" altLang="en-US" dirty="0"/>
            </a:p>
          </p:txBody>
        </p:sp>
      </p:grp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132856"/>
            <a:ext cx="76878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房間 算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舒適</a:t>
            </a:r>
            <a:endParaRPr lang="en-US" altLang="zh-TW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的 房間 很 舒適 但 離 市中心 太遠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不方便</a:t>
            </a:r>
            <a:endParaRPr lang="en-US" altLang="zh-TW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挺 漂亮 但 房間 很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舊</a:t>
            </a:r>
            <a:endParaRPr lang="en-US" altLang="zh-TW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市中心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107504" y="1196752"/>
            <a:ext cx="892854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search </a:t>
            </a:r>
            <a:r>
              <a:rPr lang="en-US" altLang="zh-TW" sz="2400" dirty="0">
                <a:solidFill>
                  <a:srgbClr val="1D68FF"/>
                </a:solidFill>
              </a:rPr>
              <a:t>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225965" y="3356992"/>
            <a:ext cx="7633073" cy="2844310"/>
            <a:chOff x="1225965" y="3822438"/>
            <a:chExt cx="7633073" cy="2844310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099750" y="5120414"/>
              <a:ext cx="43230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但</a:t>
              </a:r>
              <a:endParaRPr lang="zh-TW" altLang="en-US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441165" y="5173752"/>
              <a:ext cx="51407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離</a:t>
              </a:r>
              <a:endParaRPr lang="zh-TW" altLang="en-US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08408" y="5144561"/>
              <a:ext cx="8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市中心</a:t>
              </a:r>
              <a:endParaRPr lang="zh-TW" altLang="en-US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124159"/>
              <a:ext cx="485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太</a:t>
              </a:r>
              <a:endParaRPr lang="zh-TW" altLang="en-US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遠</a:t>
              </a:r>
              <a:endParaRPr lang="zh-TW" altLang="en-US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不方便</a:t>
              </a:r>
              <a:endParaRPr lang="zh-TW" altLang="en-US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225965" y="4327208"/>
              <a:ext cx="755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這個</a:t>
              </a:r>
              <a:endParaRPr lang="zh-TW" altLang="en-US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303584"/>
              <a:ext cx="7064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房間</a:t>
              </a:r>
              <a:endParaRPr lang="zh-TW" altLang="en-US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2034235" y="5951580"/>
              <a:ext cx="666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漂亮</a:t>
              </a:r>
              <a:endParaRPr lang="zh-TW" altLang="en-US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1"/>
              <a:ext cx="5536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很</a:t>
              </a:r>
              <a:endParaRPr lang="en-US" altLang="zh-TW" dirty="0" smtClean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舊</a:t>
              </a:r>
              <a:endParaRPr lang="zh-TW" altLang="en-US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的</a:t>
              </a:r>
              <a:endParaRPr lang="zh-TW" altLang="en-US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Start node</a:t>
              </a:r>
              <a:endParaRPr lang="zh-TW" altLang="en-US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7305575" y="4943375"/>
              <a:ext cx="283279" cy="2858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588854" y="4903775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End node</a:t>
              </a:r>
              <a:endParaRPr lang="zh-TW" altLang="en-US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7877" y="4327208"/>
              <a:ext cx="677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352988"/>
              <a:ext cx="481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49821" y="4322253"/>
              <a:ext cx="84854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舒適</a:t>
              </a:r>
              <a:endParaRPr lang="zh-TW" altLang="en-US" dirty="0"/>
            </a:p>
          </p:txBody>
        </p:sp>
      </p:grp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457200" y="980728"/>
            <a:ext cx="8578850" cy="156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Generate Candidate sentences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dirty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</a:t>
            </a:r>
            <a:r>
              <a:rPr lang="en-US" altLang="zh-TW" sz="2400" b="1" u="sng" dirty="0">
                <a:solidFill>
                  <a:srgbClr val="1D68FF"/>
                </a:solidFill>
              </a:rPr>
              <a:t>search on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2000" dirty="0"/>
              <a:t>Search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find Valid path on graph</a:t>
            </a:r>
          </a:p>
          <a:p>
            <a:pPr lvl="1"/>
            <a:r>
              <a:rPr lang="en-US" altLang="zh-TW" sz="2000" dirty="0"/>
              <a:t>Valid path : path from </a:t>
            </a:r>
            <a:r>
              <a:rPr lang="en-US" altLang="zh-TW" sz="2000" dirty="0">
                <a:solidFill>
                  <a:srgbClr val="FF0000"/>
                </a:solidFill>
              </a:rPr>
              <a:t>start node </a:t>
            </a:r>
            <a:r>
              <a:rPr lang="en-US" altLang="zh-TW" sz="2000" dirty="0"/>
              <a:t>to </a:t>
            </a:r>
            <a:r>
              <a:rPr lang="en-US" altLang="zh-TW" sz="2000" dirty="0">
                <a:solidFill>
                  <a:srgbClr val="00B050"/>
                </a:solidFill>
              </a:rPr>
              <a:t>end </a:t>
            </a:r>
            <a:r>
              <a:rPr lang="en-US" altLang="zh-TW" sz="2000" dirty="0" smtClean="0">
                <a:solidFill>
                  <a:srgbClr val="00B050"/>
                </a:solidFill>
              </a:rPr>
              <a:t>node</a:t>
            </a:r>
            <a:endParaRPr lang="en-US" altLang="zh-TW" sz="1400" b="1" u="sng" dirty="0">
              <a:solidFill>
                <a:srgbClr val="1D68FF"/>
              </a:solidFill>
            </a:endParaRPr>
          </a:p>
        </p:txBody>
      </p:sp>
      <p:cxnSp>
        <p:nvCxnSpPr>
          <p:cNvPr id="103" name="直線單箭頭接點 102"/>
          <p:cNvCxnSpPr>
            <a:stCxn id="90" idx="3"/>
            <a:endCxn id="65" idx="7"/>
          </p:cNvCxnSpPr>
          <p:nvPr/>
        </p:nvCxnSpPr>
        <p:spPr>
          <a:xfrm flipH="1">
            <a:off x="3559596" y="4812092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向下箭號 123"/>
          <p:cNvSpPr/>
          <p:nvPr/>
        </p:nvSpPr>
        <p:spPr>
          <a:xfrm rot="4690875">
            <a:off x="4872563" y="3639184"/>
            <a:ext cx="222637" cy="285205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191032" y="5265888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>
            <a:off x="3622832" y="5482582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4334108" y="5267932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8" name="直線單箭頭接點 67"/>
          <p:cNvCxnSpPr>
            <a:stCxn id="67" idx="6"/>
            <a:endCxn id="69" idx="2"/>
          </p:cNvCxnSpPr>
          <p:nvPr/>
        </p:nvCxnSpPr>
        <p:spPr>
          <a:xfrm>
            <a:off x="4765908" y="5483832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5367845" y="527246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0" name="直線單箭頭接點 69"/>
          <p:cNvCxnSpPr>
            <a:stCxn id="69" idx="6"/>
            <a:endCxn id="71" idx="2"/>
          </p:cNvCxnSpPr>
          <p:nvPr/>
        </p:nvCxnSpPr>
        <p:spPr>
          <a:xfrm>
            <a:off x="5799645" y="5488363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379177" y="5280079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2" name="直線單箭頭接點 71"/>
          <p:cNvCxnSpPr>
            <a:stCxn id="71" idx="4"/>
            <a:endCxn id="73" idx="0"/>
          </p:cNvCxnSpPr>
          <p:nvPr/>
        </p:nvCxnSpPr>
        <p:spPr>
          <a:xfrm flipH="1">
            <a:off x="6585410" y="5711879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6369510" y="6018861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4" name="直線單箭頭接點 73"/>
          <p:cNvCxnSpPr>
            <a:stCxn id="73" idx="2"/>
            <a:endCxn id="75" idx="6"/>
          </p:cNvCxnSpPr>
          <p:nvPr/>
        </p:nvCxnSpPr>
        <p:spPr>
          <a:xfrm flipH="1">
            <a:off x="5767078" y="6234761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5335278" y="60215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6" name="文字方塊 13"/>
          <p:cNvSpPr txBox="1">
            <a:spLocks noChangeArrowheads="1"/>
          </p:cNvSpPr>
          <p:nvPr/>
        </p:nvSpPr>
        <p:spPr bwMode="auto">
          <a:xfrm>
            <a:off x="3099750" y="4907002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77" name="文字方塊 19"/>
          <p:cNvSpPr txBox="1">
            <a:spLocks noChangeArrowheads="1"/>
          </p:cNvSpPr>
          <p:nvPr/>
        </p:nvSpPr>
        <p:spPr bwMode="auto">
          <a:xfrm>
            <a:off x="4441165" y="4960340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78" name="文字方塊 20"/>
          <p:cNvSpPr txBox="1">
            <a:spLocks noChangeArrowheads="1"/>
          </p:cNvSpPr>
          <p:nvPr/>
        </p:nvSpPr>
        <p:spPr bwMode="auto">
          <a:xfrm>
            <a:off x="5208408" y="4931149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79" name="文字方塊 21"/>
          <p:cNvSpPr txBox="1">
            <a:spLocks noChangeArrowheads="1"/>
          </p:cNvSpPr>
          <p:nvPr/>
        </p:nvSpPr>
        <p:spPr bwMode="auto">
          <a:xfrm>
            <a:off x="6398972" y="4910747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80" name="文字方塊 22"/>
          <p:cNvSpPr txBox="1">
            <a:spLocks noChangeArrowheads="1"/>
          </p:cNvSpPr>
          <p:nvPr/>
        </p:nvSpPr>
        <p:spPr bwMode="auto">
          <a:xfrm>
            <a:off x="6689028" y="5784883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81" name="文字方塊 23"/>
          <p:cNvSpPr txBox="1">
            <a:spLocks noChangeArrowheads="1"/>
          </p:cNvSpPr>
          <p:nvPr/>
        </p:nvSpPr>
        <p:spPr bwMode="auto">
          <a:xfrm>
            <a:off x="4542615" y="5857911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1549815" y="4442408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3" name="直線單箭頭接點 82"/>
          <p:cNvCxnSpPr>
            <a:stCxn id="82" idx="6"/>
            <a:endCxn id="84" idx="2"/>
          </p:cNvCxnSpPr>
          <p:nvPr/>
        </p:nvCxnSpPr>
        <p:spPr>
          <a:xfrm>
            <a:off x="1981615" y="4658308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2533528" y="4442408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5" name="直線單箭頭接點 84"/>
          <p:cNvCxnSpPr>
            <a:stCxn id="84" idx="6"/>
            <a:endCxn id="86" idx="2"/>
          </p:cNvCxnSpPr>
          <p:nvPr/>
        </p:nvCxnSpPr>
        <p:spPr>
          <a:xfrm>
            <a:off x="2965328" y="4658308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3975451" y="444240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7" name="直線單箭頭接點 86"/>
          <p:cNvCxnSpPr>
            <a:stCxn id="86" idx="6"/>
            <a:endCxn id="88" idx="2"/>
          </p:cNvCxnSpPr>
          <p:nvPr/>
        </p:nvCxnSpPr>
        <p:spPr>
          <a:xfrm>
            <a:off x="4407251" y="4658308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221702" y="444352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9" name="直線單箭頭接點 88"/>
          <p:cNvCxnSpPr>
            <a:stCxn id="88" idx="6"/>
            <a:endCxn id="90" idx="2"/>
          </p:cNvCxnSpPr>
          <p:nvPr/>
        </p:nvCxnSpPr>
        <p:spPr>
          <a:xfrm>
            <a:off x="5653502" y="4659428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6355695" y="444352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>
            <a:stCxn id="106" idx="6"/>
            <a:endCxn id="92" idx="2"/>
          </p:cNvCxnSpPr>
          <p:nvPr/>
        </p:nvCxnSpPr>
        <p:spPr>
          <a:xfrm flipV="1">
            <a:off x="5015738" y="4123421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5720173" y="3907521"/>
            <a:ext cx="431800" cy="431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3" name="文字方塊 56"/>
          <p:cNvSpPr txBox="1">
            <a:spLocks noChangeArrowheads="1"/>
          </p:cNvSpPr>
          <p:nvPr/>
        </p:nvSpPr>
        <p:spPr bwMode="auto">
          <a:xfrm>
            <a:off x="1225965" y="4113796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95" name="文字方塊 58"/>
          <p:cNvSpPr txBox="1">
            <a:spLocks noChangeArrowheads="1"/>
          </p:cNvSpPr>
          <p:nvPr/>
        </p:nvSpPr>
        <p:spPr bwMode="auto">
          <a:xfrm>
            <a:off x="3876094" y="4090172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stCxn id="65" idx="7"/>
            <a:endCxn id="86" idx="3"/>
          </p:cNvCxnSpPr>
          <p:nvPr/>
        </p:nvCxnSpPr>
        <p:spPr>
          <a:xfrm flipV="1">
            <a:off x="3559596" y="4810972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2528983" y="595238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0" name="直線單箭頭接點 99"/>
          <p:cNvCxnSpPr>
            <a:stCxn id="99" idx="0"/>
            <a:endCxn id="65" idx="3"/>
          </p:cNvCxnSpPr>
          <p:nvPr/>
        </p:nvCxnSpPr>
        <p:spPr>
          <a:xfrm flipV="1">
            <a:off x="2744883" y="5635807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4" idx="4"/>
            <a:endCxn id="102" idx="0"/>
          </p:cNvCxnSpPr>
          <p:nvPr/>
        </p:nvCxnSpPr>
        <p:spPr>
          <a:xfrm flipH="1">
            <a:off x="2745278" y="4874208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29378" y="5250414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4" name="文字方塊 90"/>
          <p:cNvSpPr txBox="1">
            <a:spLocks noChangeArrowheads="1"/>
          </p:cNvSpPr>
          <p:nvPr/>
        </p:nvSpPr>
        <p:spPr bwMode="auto">
          <a:xfrm>
            <a:off x="2034235" y="5738168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105" name="文字方塊 92"/>
          <p:cNvSpPr txBox="1">
            <a:spLocks noChangeArrowheads="1"/>
          </p:cNvSpPr>
          <p:nvPr/>
        </p:nvSpPr>
        <p:spPr bwMode="auto">
          <a:xfrm>
            <a:off x="2196708" y="5106039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106" name="橢圓 105"/>
          <p:cNvSpPr/>
          <p:nvPr/>
        </p:nvSpPr>
        <p:spPr>
          <a:xfrm>
            <a:off x="4583938" y="390932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7" name="直線單箭頭接點 106"/>
          <p:cNvCxnSpPr>
            <a:stCxn id="86" idx="7"/>
            <a:endCxn id="106" idx="3"/>
          </p:cNvCxnSpPr>
          <p:nvPr/>
        </p:nvCxnSpPr>
        <p:spPr>
          <a:xfrm flipV="1">
            <a:off x="4344015" y="4277888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106" idx="5"/>
            <a:endCxn id="90" idx="1"/>
          </p:cNvCxnSpPr>
          <p:nvPr/>
        </p:nvCxnSpPr>
        <p:spPr>
          <a:xfrm>
            <a:off x="4952502" y="4277888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59"/>
          <p:cNvSpPr txBox="1">
            <a:spLocks noChangeArrowheads="1"/>
          </p:cNvSpPr>
          <p:nvPr/>
        </p:nvSpPr>
        <p:spPr bwMode="auto">
          <a:xfrm>
            <a:off x="4898111" y="3609026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110" name="直線單箭頭接點 109"/>
          <p:cNvCxnSpPr>
            <a:stCxn id="69" idx="5"/>
            <a:endCxn id="73" idx="1"/>
          </p:cNvCxnSpPr>
          <p:nvPr/>
        </p:nvCxnSpPr>
        <p:spPr>
          <a:xfrm>
            <a:off x="5736409" y="5641027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2" idx="4"/>
            <a:endCxn id="99" idx="0"/>
          </p:cNvCxnSpPr>
          <p:nvPr/>
        </p:nvCxnSpPr>
        <p:spPr>
          <a:xfrm flipH="1">
            <a:off x="2744883" y="5683801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64"/>
          <p:cNvSpPr txBox="1">
            <a:spLocks noChangeArrowheads="1"/>
          </p:cNvSpPr>
          <p:nvPr/>
        </p:nvSpPr>
        <p:spPr bwMode="auto">
          <a:xfrm>
            <a:off x="6000271" y="3609026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210027" y="39111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4" name="文字方塊 58"/>
          <p:cNvSpPr txBox="1">
            <a:spLocks noChangeArrowheads="1"/>
          </p:cNvSpPr>
          <p:nvPr/>
        </p:nvSpPr>
        <p:spPr bwMode="auto">
          <a:xfrm>
            <a:off x="3598319" y="3803647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115" name="直線單箭頭接點 114"/>
          <p:cNvCxnSpPr>
            <a:stCxn id="84" idx="7"/>
            <a:endCxn id="113" idx="3"/>
          </p:cNvCxnSpPr>
          <p:nvPr/>
        </p:nvCxnSpPr>
        <p:spPr>
          <a:xfrm flipV="1">
            <a:off x="2902092" y="4279737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13" idx="5"/>
            <a:endCxn id="86" idx="1"/>
          </p:cNvCxnSpPr>
          <p:nvPr/>
        </p:nvCxnSpPr>
        <p:spPr>
          <a:xfrm>
            <a:off x="3578591" y="4279737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7305576" y="4298462"/>
            <a:ext cx="283279" cy="2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588855" y="4258862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node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305575" y="4729963"/>
            <a:ext cx="283279" cy="2858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7588854" y="4690363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node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4724765" y="2636912"/>
            <a:ext cx="4311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房間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算 舒適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的 房間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很 舒適 但 離 市中心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太遠 不方便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離 市中心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1200" dirty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向下箭號 5"/>
          <p:cNvSpPr/>
          <p:nvPr/>
        </p:nvSpPr>
        <p:spPr>
          <a:xfrm rot="16200000">
            <a:off x="3359071" y="4148666"/>
            <a:ext cx="222637" cy="99203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 rot="13448258">
            <a:off x="4393909" y="4222425"/>
            <a:ext cx="222637" cy="35489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 rot="16955972">
            <a:off x="5591441" y="3645388"/>
            <a:ext cx="222637" cy="146233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向下箭號 124"/>
          <p:cNvSpPr/>
          <p:nvPr/>
        </p:nvSpPr>
        <p:spPr>
          <a:xfrm rot="16200000">
            <a:off x="3875356" y="5148543"/>
            <a:ext cx="222637" cy="69487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向下箭號 125"/>
          <p:cNvSpPr/>
          <p:nvPr/>
        </p:nvSpPr>
        <p:spPr>
          <a:xfrm rot="16200000">
            <a:off x="4952151" y="5193878"/>
            <a:ext cx="222637" cy="60875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向下箭號 126"/>
          <p:cNvSpPr/>
          <p:nvPr/>
        </p:nvSpPr>
        <p:spPr>
          <a:xfrm rot="18101169">
            <a:off x="5982217" y="5480562"/>
            <a:ext cx="222637" cy="777829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915392" y="2780928"/>
            <a:ext cx="358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1600" dirty="0" smtClean="0">
                <a:solidFill>
                  <a:srgbClr val="0070C0"/>
                </a:solidFill>
              </a:rPr>
              <a:t>e.g.  </a:t>
            </a:r>
            <a:r>
              <a:rPr lang="zh-TW" altLang="en-US" sz="1600" dirty="0" smtClean="0">
                <a:solidFill>
                  <a:srgbClr val="0070C0"/>
                </a:solidFill>
              </a:rPr>
              <a:t>飯店 </a:t>
            </a:r>
            <a:r>
              <a:rPr lang="zh-TW" altLang="en-US" sz="16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1600" dirty="0" smtClean="0">
                <a:solidFill>
                  <a:srgbClr val="0070C0"/>
                </a:solidFill>
              </a:rPr>
              <a:t>遠</a:t>
            </a:r>
            <a:endParaRPr lang="zh-TW" altLang="en-US" sz="1600" dirty="0"/>
          </a:p>
        </p:txBody>
      </p:sp>
      <p:sp>
        <p:nvSpPr>
          <p:cNvPr id="130" name="文字方塊 57"/>
          <p:cNvSpPr txBox="1">
            <a:spLocks noChangeArrowheads="1"/>
          </p:cNvSpPr>
          <p:nvPr/>
        </p:nvSpPr>
        <p:spPr bwMode="auto">
          <a:xfrm>
            <a:off x="2447877" y="4113796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131" name="文字方塊 59"/>
          <p:cNvSpPr txBox="1">
            <a:spLocks noChangeArrowheads="1"/>
          </p:cNvSpPr>
          <p:nvPr/>
        </p:nvSpPr>
        <p:spPr bwMode="auto">
          <a:xfrm>
            <a:off x="5220876" y="4139576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132" name="文字方塊 64"/>
          <p:cNvSpPr txBox="1">
            <a:spLocks noChangeArrowheads="1"/>
          </p:cNvSpPr>
          <p:nvPr/>
        </p:nvSpPr>
        <p:spPr bwMode="auto">
          <a:xfrm>
            <a:off x="6249821" y="4108841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sp>
        <p:nvSpPr>
          <p:cNvPr id="9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1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3" grpId="0"/>
      <p:bldP spid="95" grpId="0"/>
      <p:bldP spid="99" grpId="0" animBg="1"/>
      <p:bldP spid="102" grpId="0" animBg="1"/>
      <p:bldP spid="104" grpId="0"/>
      <p:bldP spid="105" grpId="0"/>
      <p:bldP spid="106" grpId="0" animBg="1"/>
      <p:bldP spid="109" grpId="0"/>
      <p:bldP spid="112" grpId="0"/>
      <p:bldP spid="113" grpId="0" animBg="1"/>
      <p:bldP spid="114" grpId="0"/>
      <p:bldP spid="117" grpId="0" animBg="1"/>
      <p:bldP spid="118" grpId="0"/>
      <p:bldP spid="119" grpId="0" animBg="1"/>
      <p:bldP spid="120" grpId="0"/>
      <p:bldP spid="121" grpId="0" animBg="1"/>
      <p:bldP spid="6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/>
      <p:bldP spid="130" grpId="0"/>
      <p:bldP spid="131" grpId="0"/>
      <p:bldP spid="1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35496" y="1052736"/>
            <a:ext cx="8401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1D68FF"/>
                </a:solidFill>
              </a:rPr>
              <a:t>Graph construction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</a:t>
            </a:r>
            <a:r>
              <a:rPr lang="en-US" altLang="zh-TW" sz="2400" dirty="0">
                <a:solidFill>
                  <a:srgbClr val="1D68FF"/>
                </a:solidFill>
              </a:rPr>
              <a:t>+ </a:t>
            </a:r>
            <a:r>
              <a:rPr lang="en-US" altLang="zh-TW" sz="2400" b="1" u="sng" dirty="0">
                <a:solidFill>
                  <a:srgbClr val="1D68FF"/>
                </a:solidFill>
              </a:rPr>
              <a:t>search on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2000" dirty="0"/>
              <a:t>Search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find Valid path on graph</a:t>
            </a:r>
          </a:p>
          <a:p>
            <a:pPr lvl="1"/>
            <a:r>
              <a:rPr lang="en-US" altLang="zh-TW" sz="2000" dirty="0"/>
              <a:t>Valid path : path from </a:t>
            </a:r>
            <a:r>
              <a:rPr lang="en-US" altLang="zh-TW" sz="2000" dirty="0">
                <a:solidFill>
                  <a:srgbClr val="FF0000"/>
                </a:solidFill>
              </a:rPr>
              <a:t>start node </a:t>
            </a:r>
            <a:r>
              <a:rPr lang="en-US" altLang="zh-TW" sz="2000" dirty="0"/>
              <a:t>to </a:t>
            </a:r>
            <a:r>
              <a:rPr lang="en-US" altLang="zh-TW" sz="2000" dirty="0">
                <a:solidFill>
                  <a:srgbClr val="00B050"/>
                </a:solidFill>
              </a:rPr>
              <a:t>end node</a:t>
            </a:r>
          </a:p>
          <a:p>
            <a:pPr lvl="1"/>
            <a:endParaRPr lang="en-US" altLang="zh-TW" sz="1400" b="1" u="sng" dirty="0">
              <a:solidFill>
                <a:srgbClr val="1D68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</a:t>
            </a:r>
            <a:endParaRPr kumimoji="1"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191032" y="5479300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>
            <a:off x="3622832" y="5695994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4334108" y="548134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8" name="直線單箭頭接點 67"/>
          <p:cNvCxnSpPr>
            <a:stCxn id="67" idx="6"/>
            <a:endCxn id="69" idx="2"/>
          </p:cNvCxnSpPr>
          <p:nvPr/>
        </p:nvCxnSpPr>
        <p:spPr>
          <a:xfrm>
            <a:off x="4765908" y="5697244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5367845" y="548587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0" name="直線單箭頭接點 69"/>
          <p:cNvCxnSpPr>
            <a:stCxn id="69" idx="6"/>
            <a:endCxn id="71" idx="2"/>
          </p:cNvCxnSpPr>
          <p:nvPr/>
        </p:nvCxnSpPr>
        <p:spPr>
          <a:xfrm>
            <a:off x="5799645" y="5701775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379177" y="5493491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2" name="直線單箭頭接點 71"/>
          <p:cNvCxnSpPr>
            <a:stCxn id="71" idx="4"/>
            <a:endCxn id="73" idx="0"/>
          </p:cNvCxnSpPr>
          <p:nvPr/>
        </p:nvCxnSpPr>
        <p:spPr>
          <a:xfrm flipH="1">
            <a:off x="6585410" y="5925291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6369510" y="62322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4" name="直線單箭頭接點 73"/>
          <p:cNvCxnSpPr>
            <a:stCxn id="73" idx="2"/>
            <a:endCxn id="75" idx="6"/>
          </p:cNvCxnSpPr>
          <p:nvPr/>
        </p:nvCxnSpPr>
        <p:spPr>
          <a:xfrm flipH="1">
            <a:off x="5767078" y="6448173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5335278" y="623494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6" name="文字方塊 13"/>
          <p:cNvSpPr txBox="1">
            <a:spLocks noChangeArrowheads="1"/>
          </p:cNvSpPr>
          <p:nvPr/>
        </p:nvSpPr>
        <p:spPr bwMode="auto">
          <a:xfrm>
            <a:off x="3099750" y="5120414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77" name="文字方塊 19"/>
          <p:cNvSpPr txBox="1">
            <a:spLocks noChangeArrowheads="1"/>
          </p:cNvSpPr>
          <p:nvPr/>
        </p:nvSpPr>
        <p:spPr bwMode="auto">
          <a:xfrm>
            <a:off x="4441165" y="5173752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78" name="文字方塊 20"/>
          <p:cNvSpPr txBox="1">
            <a:spLocks noChangeArrowheads="1"/>
          </p:cNvSpPr>
          <p:nvPr/>
        </p:nvSpPr>
        <p:spPr bwMode="auto">
          <a:xfrm>
            <a:off x="5208408" y="5144561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79" name="文字方塊 21"/>
          <p:cNvSpPr txBox="1">
            <a:spLocks noChangeArrowheads="1"/>
          </p:cNvSpPr>
          <p:nvPr/>
        </p:nvSpPr>
        <p:spPr bwMode="auto">
          <a:xfrm>
            <a:off x="6398972" y="5124159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80" name="文字方塊 22"/>
          <p:cNvSpPr txBox="1">
            <a:spLocks noChangeArrowheads="1"/>
          </p:cNvSpPr>
          <p:nvPr/>
        </p:nvSpPr>
        <p:spPr bwMode="auto">
          <a:xfrm>
            <a:off x="6689028" y="5998295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81" name="文字方塊 23"/>
          <p:cNvSpPr txBox="1">
            <a:spLocks noChangeArrowheads="1"/>
          </p:cNvSpPr>
          <p:nvPr/>
        </p:nvSpPr>
        <p:spPr bwMode="auto">
          <a:xfrm>
            <a:off x="4542615" y="6071323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1549815" y="465582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3" name="直線單箭頭接點 82"/>
          <p:cNvCxnSpPr>
            <a:stCxn id="82" idx="6"/>
            <a:endCxn id="84" idx="2"/>
          </p:cNvCxnSpPr>
          <p:nvPr/>
        </p:nvCxnSpPr>
        <p:spPr>
          <a:xfrm>
            <a:off x="1981615" y="4871720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2533528" y="465582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5" name="直線單箭頭接點 84"/>
          <p:cNvCxnSpPr>
            <a:stCxn id="84" idx="6"/>
            <a:endCxn id="86" idx="2"/>
          </p:cNvCxnSpPr>
          <p:nvPr/>
        </p:nvCxnSpPr>
        <p:spPr>
          <a:xfrm>
            <a:off x="2965328" y="4871720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3975451" y="465582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7" name="直線單箭頭接點 86"/>
          <p:cNvCxnSpPr>
            <a:stCxn id="86" idx="6"/>
            <a:endCxn id="88" idx="2"/>
          </p:cNvCxnSpPr>
          <p:nvPr/>
        </p:nvCxnSpPr>
        <p:spPr>
          <a:xfrm>
            <a:off x="4407251" y="4871720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221702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9" name="直線單箭頭接點 88"/>
          <p:cNvCxnSpPr>
            <a:stCxn id="88" idx="6"/>
            <a:endCxn id="90" idx="2"/>
          </p:cNvCxnSpPr>
          <p:nvPr/>
        </p:nvCxnSpPr>
        <p:spPr>
          <a:xfrm>
            <a:off x="5653502" y="4872840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6355695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>
            <a:stCxn id="106" idx="6"/>
            <a:endCxn id="92" idx="2"/>
          </p:cNvCxnSpPr>
          <p:nvPr/>
        </p:nvCxnSpPr>
        <p:spPr>
          <a:xfrm flipV="1">
            <a:off x="5015738" y="4336833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5720173" y="4120933"/>
            <a:ext cx="431800" cy="431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3" name="文字方塊 56"/>
          <p:cNvSpPr txBox="1">
            <a:spLocks noChangeArrowheads="1"/>
          </p:cNvSpPr>
          <p:nvPr/>
        </p:nvSpPr>
        <p:spPr bwMode="auto">
          <a:xfrm>
            <a:off x="1225965" y="4327208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94" name="文字方塊 57"/>
          <p:cNvSpPr txBox="1">
            <a:spLocks noChangeArrowheads="1"/>
          </p:cNvSpPr>
          <p:nvPr/>
        </p:nvSpPr>
        <p:spPr bwMode="auto">
          <a:xfrm>
            <a:off x="2492396" y="4254696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95" name="文字方塊 58"/>
          <p:cNvSpPr txBox="1">
            <a:spLocks noChangeArrowheads="1"/>
          </p:cNvSpPr>
          <p:nvPr/>
        </p:nvSpPr>
        <p:spPr bwMode="auto">
          <a:xfrm>
            <a:off x="3876094" y="4303584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sp>
        <p:nvSpPr>
          <p:cNvPr id="96" name="文字方塊 59"/>
          <p:cNvSpPr txBox="1">
            <a:spLocks noChangeArrowheads="1"/>
          </p:cNvSpPr>
          <p:nvPr/>
        </p:nvSpPr>
        <p:spPr bwMode="auto">
          <a:xfrm>
            <a:off x="4860774" y="4488250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97" name="文字方塊 64"/>
          <p:cNvSpPr txBox="1">
            <a:spLocks noChangeArrowheads="1"/>
          </p:cNvSpPr>
          <p:nvPr/>
        </p:nvSpPr>
        <p:spPr bwMode="auto">
          <a:xfrm>
            <a:off x="6355696" y="4322253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stCxn id="65" idx="7"/>
            <a:endCxn id="86" idx="3"/>
          </p:cNvCxnSpPr>
          <p:nvPr/>
        </p:nvCxnSpPr>
        <p:spPr>
          <a:xfrm flipV="1">
            <a:off x="3559596" y="5024384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2528983" y="616579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0" name="直線單箭頭接點 99"/>
          <p:cNvCxnSpPr>
            <a:stCxn id="99" idx="0"/>
            <a:endCxn id="65" idx="3"/>
          </p:cNvCxnSpPr>
          <p:nvPr/>
        </p:nvCxnSpPr>
        <p:spPr>
          <a:xfrm flipV="1">
            <a:off x="2744883" y="5849219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4" idx="4"/>
            <a:endCxn id="102" idx="0"/>
          </p:cNvCxnSpPr>
          <p:nvPr/>
        </p:nvCxnSpPr>
        <p:spPr>
          <a:xfrm flipH="1">
            <a:off x="2745278" y="5087620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29378" y="5463826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3" name="直線單箭頭接點 102"/>
          <p:cNvCxnSpPr>
            <a:stCxn id="90" idx="3"/>
            <a:endCxn id="65" idx="7"/>
          </p:cNvCxnSpPr>
          <p:nvPr/>
        </p:nvCxnSpPr>
        <p:spPr>
          <a:xfrm flipH="1">
            <a:off x="3559596" y="5025504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90"/>
          <p:cNvSpPr txBox="1">
            <a:spLocks noChangeArrowheads="1"/>
          </p:cNvSpPr>
          <p:nvPr/>
        </p:nvSpPr>
        <p:spPr bwMode="auto">
          <a:xfrm>
            <a:off x="2034235" y="5951580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105" name="文字方塊 92"/>
          <p:cNvSpPr txBox="1">
            <a:spLocks noChangeArrowheads="1"/>
          </p:cNvSpPr>
          <p:nvPr/>
        </p:nvSpPr>
        <p:spPr bwMode="auto">
          <a:xfrm>
            <a:off x="2196708" y="5319451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106" name="橢圓 105"/>
          <p:cNvSpPr/>
          <p:nvPr/>
        </p:nvSpPr>
        <p:spPr>
          <a:xfrm>
            <a:off x="4583938" y="41227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7" name="直線單箭頭接點 106"/>
          <p:cNvCxnSpPr>
            <a:stCxn id="86" idx="7"/>
            <a:endCxn id="106" idx="3"/>
          </p:cNvCxnSpPr>
          <p:nvPr/>
        </p:nvCxnSpPr>
        <p:spPr>
          <a:xfrm flipV="1">
            <a:off x="4344015" y="4491300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106" idx="5"/>
            <a:endCxn id="90" idx="1"/>
          </p:cNvCxnSpPr>
          <p:nvPr/>
        </p:nvCxnSpPr>
        <p:spPr>
          <a:xfrm>
            <a:off x="4952502" y="4491300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59"/>
          <p:cNvSpPr txBox="1">
            <a:spLocks noChangeArrowheads="1"/>
          </p:cNvSpPr>
          <p:nvPr/>
        </p:nvSpPr>
        <p:spPr bwMode="auto">
          <a:xfrm>
            <a:off x="4898111" y="3822438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110" name="直線單箭頭接點 109"/>
          <p:cNvCxnSpPr>
            <a:stCxn id="69" idx="5"/>
            <a:endCxn id="73" idx="1"/>
          </p:cNvCxnSpPr>
          <p:nvPr/>
        </p:nvCxnSpPr>
        <p:spPr>
          <a:xfrm>
            <a:off x="5736409" y="5854439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2" idx="4"/>
            <a:endCxn id="99" idx="0"/>
          </p:cNvCxnSpPr>
          <p:nvPr/>
        </p:nvCxnSpPr>
        <p:spPr>
          <a:xfrm flipH="1">
            <a:off x="2744883" y="5897213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64"/>
          <p:cNvSpPr txBox="1">
            <a:spLocks noChangeArrowheads="1"/>
          </p:cNvSpPr>
          <p:nvPr/>
        </p:nvSpPr>
        <p:spPr bwMode="auto">
          <a:xfrm>
            <a:off x="6000271" y="3822438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210027" y="4124585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4" name="文字方塊 58"/>
          <p:cNvSpPr txBox="1">
            <a:spLocks noChangeArrowheads="1"/>
          </p:cNvSpPr>
          <p:nvPr/>
        </p:nvSpPr>
        <p:spPr bwMode="auto">
          <a:xfrm>
            <a:off x="3598319" y="4017059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115" name="直線單箭頭接點 114"/>
          <p:cNvCxnSpPr>
            <a:stCxn id="84" idx="7"/>
            <a:endCxn id="113" idx="3"/>
          </p:cNvCxnSpPr>
          <p:nvPr/>
        </p:nvCxnSpPr>
        <p:spPr>
          <a:xfrm flipV="1">
            <a:off x="2902092" y="4493149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13" idx="5"/>
            <a:endCxn id="86" idx="1"/>
          </p:cNvCxnSpPr>
          <p:nvPr/>
        </p:nvCxnSpPr>
        <p:spPr>
          <a:xfrm>
            <a:off x="3578591" y="4493149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7305576" y="4511874"/>
            <a:ext cx="283279" cy="2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588855" y="4472274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node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305575" y="4943375"/>
            <a:ext cx="283279" cy="2858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7588854" y="4903775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node</a:t>
            </a:r>
            <a:endParaRPr lang="zh-TW" altLang="en-US" dirty="0"/>
          </a:p>
        </p:txBody>
      </p:sp>
      <p:sp>
        <p:nvSpPr>
          <p:cNvPr id="122" name="向下箭號 121"/>
          <p:cNvSpPr/>
          <p:nvPr/>
        </p:nvSpPr>
        <p:spPr>
          <a:xfrm rot="4690875">
            <a:off x="4872563" y="3852596"/>
            <a:ext cx="222637" cy="285205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 rot="16200000">
            <a:off x="3368117" y="4376823"/>
            <a:ext cx="222637" cy="99203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 rot="13448258">
            <a:off x="4393909" y="4435837"/>
            <a:ext cx="222637" cy="35489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向下箭號 124"/>
          <p:cNvSpPr/>
          <p:nvPr/>
        </p:nvSpPr>
        <p:spPr>
          <a:xfrm rot="16955972">
            <a:off x="5591441" y="3858800"/>
            <a:ext cx="222637" cy="146233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向下箭號 125"/>
          <p:cNvSpPr/>
          <p:nvPr/>
        </p:nvSpPr>
        <p:spPr>
          <a:xfrm rot="16200000">
            <a:off x="3875356" y="5361955"/>
            <a:ext cx="222637" cy="69487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向下箭號 126"/>
          <p:cNvSpPr/>
          <p:nvPr/>
        </p:nvSpPr>
        <p:spPr>
          <a:xfrm rot="16200000">
            <a:off x="4952151" y="5407290"/>
            <a:ext cx="222637" cy="60875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向下箭號 127"/>
          <p:cNvSpPr/>
          <p:nvPr/>
        </p:nvSpPr>
        <p:spPr>
          <a:xfrm rot="18101169">
            <a:off x="5982217" y="5693974"/>
            <a:ext cx="222637" cy="777829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向下箭號 128"/>
          <p:cNvSpPr/>
          <p:nvPr/>
        </p:nvSpPr>
        <p:spPr>
          <a:xfrm>
            <a:off x="2608690" y="5086322"/>
            <a:ext cx="222637" cy="392978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2610677" y="5890714"/>
            <a:ext cx="222637" cy="275081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下箭號 130"/>
          <p:cNvSpPr/>
          <p:nvPr/>
        </p:nvSpPr>
        <p:spPr>
          <a:xfrm rot="13959550">
            <a:off x="2922034" y="5740674"/>
            <a:ext cx="222637" cy="542042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下箭號 131"/>
          <p:cNvSpPr/>
          <p:nvPr/>
        </p:nvSpPr>
        <p:spPr>
          <a:xfrm rot="13240451">
            <a:off x="3693721" y="4930500"/>
            <a:ext cx="222637" cy="69602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向下箭號 132"/>
          <p:cNvSpPr/>
          <p:nvPr/>
        </p:nvSpPr>
        <p:spPr>
          <a:xfrm rot="16200000">
            <a:off x="5268255" y="3983647"/>
            <a:ext cx="222637" cy="71367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1264938" y="3273907"/>
            <a:ext cx="401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1400" dirty="0" smtClean="0">
                <a:solidFill>
                  <a:srgbClr val="0070C0"/>
                </a:solidFill>
                <a:latin typeface="+mn-lt"/>
              </a:rPr>
              <a:t>e.g.  </a:t>
            </a:r>
            <a:r>
              <a:rPr lang="zh-TW" altLang="en-US" sz="1400" dirty="0" smtClean="0">
                <a:solidFill>
                  <a:srgbClr val="0070C0"/>
                </a:solidFill>
              </a:rPr>
              <a:t>飯店 </a:t>
            </a:r>
            <a:r>
              <a:rPr lang="zh-TW" altLang="en-US" sz="14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1400" dirty="0" smtClean="0">
                <a:solidFill>
                  <a:srgbClr val="0070C0"/>
                </a:solidFill>
              </a:rPr>
              <a:t>遠</a:t>
            </a:r>
            <a:endParaRPr lang="en-US" altLang="zh-TW" sz="1400" dirty="0" smtClean="0">
              <a:solidFill>
                <a:srgbClr val="0070C0"/>
              </a:solidFill>
            </a:endParaRPr>
          </a:p>
          <a:p>
            <a:pPr>
              <a:buSzPct val="80000"/>
            </a:pPr>
            <a:r>
              <a:rPr lang="zh-TW" altLang="en-US" sz="1400" dirty="0" smtClean="0">
                <a:solidFill>
                  <a:srgbClr val="0070C0"/>
                </a:solidFill>
              </a:rPr>
              <a:t>       飯店 </a:t>
            </a:r>
            <a:r>
              <a:rPr lang="zh-TW" altLang="en-US" sz="1400" dirty="0">
                <a:solidFill>
                  <a:srgbClr val="0070C0"/>
                </a:solidFill>
              </a:rPr>
              <a:t>挺 漂亮 但 房間 很</a:t>
            </a:r>
            <a:r>
              <a:rPr lang="zh-TW" altLang="en-US" sz="1400" dirty="0" smtClean="0">
                <a:solidFill>
                  <a:srgbClr val="0070C0"/>
                </a:solidFill>
              </a:rPr>
              <a:t>舊</a:t>
            </a:r>
            <a:endParaRPr lang="zh-TW" altLang="en-US" sz="1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4898111" y="2629361"/>
            <a:ext cx="42103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X3 </a:t>
            </a:r>
            <a:r>
              <a:rPr lang="en-US" altLang="zh-TW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1200" dirty="0" smtClean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9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Sequence-to-Sequence Learning (1/3)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3049576" y="5085982"/>
            <a:ext cx="2949101" cy="1273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Containing all information about input sequence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8" name="矩形 1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21" name="矩形 20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2270836" y="4405792"/>
            <a:ext cx="1004976" cy="963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396623" y="41441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367455" y="3125010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8053" y="5805746"/>
            <a:ext cx="3958604" cy="606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Don’t know when to stop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76529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慣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55568" y="4147157"/>
            <a:ext cx="465153" cy="6141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1056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66015" y="31951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性</a:t>
            </a: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6397563" y="44224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088154" y="37625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6378898" y="3442137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r>
              <a:rPr lang="en-US" altLang="zh-TW" dirty="0" smtClean="0"/>
              <a:t>Sequence-to-Sequence Learning (2/3) </a:t>
            </a:r>
            <a:endParaRPr lang="zh-TW" altLang="en-US" dirty="0"/>
          </a:p>
        </p:txBody>
      </p:sp>
      <p:sp>
        <p:nvSpPr>
          <p:cNvPr id="6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4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  <p:bldP spid="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4288" y="-104775"/>
            <a:ext cx="9144001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Multi-media/Spoken Document Understanding and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424863" cy="51214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Key Term/Named Entity Extraction from Multi-media/Spoken Documents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	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personal names, organization names, location names, event names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key phrase/keywords in the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very often out-of-vocabulary (OOV) words, difficult for recognition </a:t>
            </a:r>
            <a:endParaRPr lang="en-US" altLang="zh-TW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Multi-media/Spoken Document Segmentation</a:t>
            </a:r>
          </a:p>
          <a:p>
            <a:pPr indent="-36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/>
              <a:t>automatically segmenting a multi-media/spoken document into short paragraphs, </a:t>
            </a:r>
            <a:r>
              <a:rPr lang="en-US" altLang="zh-TW" sz="1600" dirty="0" smtClean="0"/>
              <a:t>each</a:t>
            </a:r>
          </a:p>
          <a:p>
            <a:pPr indent="-36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600" dirty="0" smtClean="0"/>
              <a:t>             with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 central topic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Information Extraction for Multi-media/Spoken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extraction of key information such as who, when, where, what and how for 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information described by multi-media/spoken documents.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very often the relationships among the key terms/named entities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Summarization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 paragraph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Title Generation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very concise summary indicating the topic area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</a:rPr>
              <a:t>Topic Analysis and Organization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analyzing the subject topics for the short paragraphs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clustering and organizing the subject topics of the short paragraphs,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giving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/>
              <a:t>         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relationships among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them for easier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access</a:t>
            </a:r>
            <a:endParaRPr lang="en-US" altLang="zh-TW" sz="1600" dirty="0" smtClean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541452" y="5550811"/>
            <a:ext cx="3615205" cy="621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Add a symbol “</a:t>
            </a:r>
            <a:r>
              <a:rPr lang="en-US" altLang="zh-TW" sz="2400" b="1" dirty="0"/>
              <a:t>===</a:t>
            </a:r>
            <a:r>
              <a:rPr lang="en-US" altLang="zh-TW" sz="2400" dirty="0"/>
              <a:t>“ (</a:t>
            </a:r>
            <a:r>
              <a:rPr lang="zh-TW" altLang="en-US" sz="2400" dirty="0"/>
              <a:t>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3769743" y="6284240"/>
            <a:ext cx="516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[Ilya Sutskever, NIPS’14][Dzmitry Bahdanau,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5683898" y="3171839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===</a:t>
            </a:r>
            <a:endParaRPr lang="zh-TW" altLang="en-US" sz="2400" b="1" dirty="0"/>
          </a:p>
        </p:txBody>
      </p:sp>
      <p:sp>
        <p:nvSpPr>
          <p:cNvPr id="5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58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r>
              <a:rPr lang="en-US" altLang="zh-TW" dirty="0" smtClean="0"/>
              <a:t>Sequence-to-Sequence Learning (3/3)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8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91" grpId="0" animBg="1"/>
      <p:bldP spid="62" grpId="0" animBg="1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End-to-end Deep Learning</a:t>
            </a:r>
            <a:r>
              <a:rPr lang="en-US" altLang="zh-TW" sz="32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for Speech Recognition</a:t>
            </a:r>
            <a:endParaRPr lang="en-US" altLang="zh-TW" sz="3200" dirty="0" smtClean="0"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074" name="Picture 2" descr="D:\李琳山老師\學術成果\演講\迎向人工智慧的燦爛陽光_106-09-28\草稿\1508.01211_頁面_0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132515" cy="58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7904" y="907200"/>
            <a:ext cx="5436096" cy="38333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Jointly Learn the Sound (Acoustic Models), Vocabulary (Lexicon) and Sentence Structure (Language Model)</a:t>
            </a:r>
          </a:p>
          <a:p>
            <a:pPr marL="623888" lvl="1" indent="-263525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Font typeface="Times New Roman" pitchFamily="18" charset="0"/>
              <a:buChar char="−"/>
              <a:tabLst>
                <a:tab pos="714375" algn="l"/>
              </a:tabLst>
            </a:pPr>
            <a:r>
              <a:rPr lang="en-US" altLang="zh-TW" sz="20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rather than trained separately with different criteria </a:t>
            </a:r>
            <a:endParaRPr lang="en-US" altLang="zh-TW" sz="2000" dirty="0">
              <a:latin typeface="Times New Roman" panose="02020603050405020304" pitchFamily="18" charset="0"/>
              <a:ea typeface="華康魏碑體" panose="03000709000000000000" pitchFamily="65" charset="-120"/>
              <a:cs typeface="Times New Roman" panose="02020603050405020304" pitchFamily="18" charset="0"/>
            </a:endParaRPr>
          </a:p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One example</a:t>
            </a:r>
          </a:p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A 70-year-old person has heard roughly no more than 0.6 million 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hrs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 of </a:t>
            </a:r>
            <a:r>
              <a:rPr lang="en-US" altLang="zh-TW" sz="24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voice in his 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life</a:t>
            </a:r>
          </a:p>
          <a:p>
            <a:pPr marL="623888" lvl="1" indent="-263525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  <a:buFont typeface="Times New Roman" pitchFamily="18" charset="0"/>
              <a:buChar char="−"/>
              <a:tabLst>
                <a:tab pos="714375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machines can </a:t>
            </a:r>
            <a:r>
              <a:rPr lang="en-US" altLang="zh-TW" sz="20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be trained with more than this quantity of data in very short time</a:t>
            </a:r>
            <a:endParaRPr lang="en-US" altLang="zh-TW" sz="2400" dirty="0" smtClean="0">
              <a:latin typeface="Times New Roman" panose="02020603050405020304" pitchFamily="18" charset="0"/>
              <a:ea typeface="華康魏碑體" panose="030007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579296" cy="2765885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Interactive dialogue: retrieval engine interacts with the user to find out more precisely his information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need</a:t>
            </a:r>
            <a:endParaRPr lang="en-US" altLang="zh-TW" sz="2800" b="1" dirty="0" smtClean="0">
              <a:latin typeface="Times New Roman" pitchFamily="18" charset="0"/>
              <a:ea typeface="華康魏碑體" pitchFamily="65" charset="-120"/>
              <a:cs typeface="Times New Roman" pitchFamily="18" charset="0"/>
            </a:endParaRPr>
          </a:p>
          <a:p>
            <a:pPr lvl="1" indent="-342900"/>
            <a:r>
              <a:rPr lang="en-US" altLang="zh-TW" sz="2600" dirty="0" smtClean="0">
                <a:ea typeface="華康魏碑體" pitchFamily="65" charset="-120"/>
              </a:rPr>
              <a:t>User entering the query</a:t>
            </a:r>
          </a:p>
          <a:p>
            <a:pPr lvl="1" indent="-342900">
              <a:lnSpc>
                <a:spcPts val="3200"/>
              </a:lnSpc>
            </a:pPr>
            <a:r>
              <a:rPr lang="en-US" altLang="zh-TW" sz="2600" dirty="0" smtClean="0">
                <a:ea typeface="華康魏碑體" pitchFamily="65" charset="-120"/>
              </a:rPr>
              <a:t>When </a:t>
            </a:r>
            <a:r>
              <a:rPr lang="en-US" altLang="zh-TW" sz="2600" dirty="0">
                <a:ea typeface="華康魏碑體" pitchFamily="65" charset="-120"/>
              </a:rPr>
              <a:t>the retrieved results are divergent, the </a:t>
            </a:r>
            <a:r>
              <a:rPr lang="en-US" altLang="zh-TW" sz="2600" dirty="0" smtClean="0">
                <a:ea typeface="華康魏碑體" pitchFamily="65" charset="-120"/>
              </a:rPr>
              <a:t>system may </a:t>
            </a:r>
            <a:r>
              <a:rPr lang="en-US" altLang="zh-TW" sz="2600" dirty="0">
                <a:ea typeface="華康魏碑體" pitchFamily="65" charset="-120"/>
              </a:rPr>
              <a:t>ask for more information rather than offering </a:t>
            </a:r>
            <a:r>
              <a:rPr lang="en-US" altLang="zh-TW" sz="2600" dirty="0" smtClean="0">
                <a:ea typeface="華康魏碑體" pitchFamily="65" charset="-120"/>
              </a:rPr>
              <a:t>the results</a:t>
            </a:r>
            <a:endParaRPr lang="en-US" sz="2600" dirty="0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6" name="Can 5"/>
          <p:cNvSpPr/>
          <p:nvPr/>
        </p:nvSpPr>
        <p:spPr>
          <a:xfrm>
            <a:off x="6337299" y="1778000"/>
            <a:ext cx="1852614" cy="12827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Spoken Archive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0508" y="1943100"/>
            <a:ext cx="1484492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Engine</a:t>
            </a:r>
            <a:endParaRPr 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822448" y="1943100"/>
            <a:ext cx="375661" cy="965864"/>
            <a:chOff x="347724" y="4009057"/>
            <a:chExt cx="624124" cy="1604687"/>
          </a:xfrm>
        </p:grpSpPr>
        <p:sp>
          <p:nvSpPr>
            <p:cNvPr id="11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399545" y="272700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27950" y="987778"/>
            <a:ext cx="1768411" cy="58256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USA President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1116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300" b="1" spc="-150" dirty="0" smtClean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Dialogue</a:t>
            </a:r>
            <a:endParaRPr lang="en-US" altLang="zh-TW" sz="3300" b="1" spc="-15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2339753" y="2560280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15001" y="2564904"/>
            <a:ext cx="6222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a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2194809"/>
            <a:ext cx="1231901" cy="226079"/>
          </a:xfrm>
          <a:prstGeom prst="rect">
            <a:avLst/>
          </a:prstGeom>
        </p:spPr>
      </p:pic>
      <p:sp>
        <p:nvSpPr>
          <p:cNvPr id="18" name="Rounded Rectangular Callout 18"/>
          <p:cNvSpPr/>
          <p:nvPr/>
        </p:nvSpPr>
        <p:spPr>
          <a:xfrm>
            <a:off x="2915816" y="990762"/>
            <a:ext cx="1849853" cy="99807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More precisely please?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Folded Corner 154"/>
          <p:cNvSpPr>
            <a:spLocks noChangeAspect="1"/>
          </p:cNvSpPr>
          <p:nvPr/>
        </p:nvSpPr>
        <p:spPr>
          <a:xfrm>
            <a:off x="5076057" y="980728"/>
            <a:ext cx="1152128" cy="1008113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05</a:t>
            </a:r>
            <a:endParaRPr lang="en-US" sz="14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endParaRPr lang="en-US" sz="14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98</a:t>
            </a:r>
            <a:endParaRPr lang="en-US" sz="14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sp>
        <p:nvSpPr>
          <p:cNvPr id="25" name="TextBox 19"/>
          <p:cNvSpPr txBox="1"/>
          <p:nvPr/>
        </p:nvSpPr>
        <p:spPr>
          <a:xfrm>
            <a:off x="2699793" y="2132856"/>
            <a:ext cx="115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1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2339753" y="2676293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4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20" grpId="0" uiExpand="1"/>
      <p:bldP spid="17" grpId="0" animBg="1"/>
      <p:bldP spid="18" grpId="0" uiExpand="1" animBg="1"/>
      <p:bldP spid="24" grpId="0" uiExpand="1" animBg="1"/>
      <p:bldP spid="25" grpId="0"/>
      <p:bldP spid="2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4230508" y="1943100"/>
            <a:ext cx="1484492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Engine</a:t>
            </a:r>
            <a:endParaRPr 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4" name="Group 9"/>
          <p:cNvGrpSpPr>
            <a:grpSpLocks noChangeAspect="1"/>
          </p:cNvGrpSpPr>
          <p:nvPr/>
        </p:nvGrpSpPr>
        <p:grpSpPr>
          <a:xfrm>
            <a:off x="1822448" y="1943100"/>
            <a:ext cx="375661" cy="965864"/>
            <a:chOff x="347724" y="4009057"/>
            <a:chExt cx="624124" cy="1604687"/>
          </a:xfrm>
        </p:grpSpPr>
        <p:sp>
          <p:nvSpPr>
            <p:cNvPr id="45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6" name="Straight Connector 11"/>
            <p:cNvCxnSpPr>
              <a:stCxn id="45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16"/>
          <p:cNvSpPr/>
          <p:nvPr/>
        </p:nvSpPr>
        <p:spPr>
          <a:xfrm>
            <a:off x="755576" y="987778"/>
            <a:ext cx="1728192" cy="58256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International</a:t>
            </a:r>
          </a:p>
          <a:p>
            <a:pPr lvl="0" algn="ctr"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Affairs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0" y="1116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300" b="1" spc="-150" dirty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</a:t>
            </a:r>
            <a:r>
              <a:rPr lang="en-US" altLang="zh-TW" sz="3300" b="1" spc="-150" dirty="0" smtClean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Dialogue</a:t>
            </a:r>
            <a:endParaRPr lang="en-US" altLang="zh-TW" sz="3300" b="1" spc="-15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57200" y="3317151"/>
            <a:ext cx="8507288" cy="3404009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Interactive dialogue: retrieval engine interacts with the user to find out more precisely his information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need</a:t>
            </a:r>
          </a:p>
          <a:p>
            <a:pPr marL="685800" lvl="1"/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User entering the second query</a:t>
            </a:r>
          </a:p>
          <a:p>
            <a:pPr marL="685800" lvl="1">
              <a:lnSpc>
                <a:spcPts val="3000"/>
              </a:lnSpc>
              <a:spcBef>
                <a:spcPts val="0"/>
              </a:spcBef>
            </a:pP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when the retrieved results are still divergent, but seem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to have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a major trend, the system may use a key word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representing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the major trend asking for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confirmation</a:t>
            </a:r>
          </a:p>
          <a:p>
            <a:pPr marL="685800" lvl="1">
              <a:lnSpc>
                <a:spcPts val="3000"/>
              </a:lnSpc>
              <a:spcBef>
                <a:spcPts val="0"/>
              </a:spcBef>
            </a:pP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User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may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reply</a:t>
            </a:r>
            <a:r>
              <a:rPr lang="zh-TW" altLang="en-US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：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 “Yes” or “No, Asia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”</a:t>
            </a:r>
            <a:endParaRPr lang="en-US" sz="2600" dirty="0">
              <a:latin typeface="Times New Roman" pitchFamily="18" charset="0"/>
              <a:ea typeface="華康魏碑體" pitchFamily="65" charset="-120"/>
              <a:cs typeface="Times New Roman" pitchFamily="18" charset="0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2411760" y="264743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2000" b="1" baseline="-25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2339753" y="2492896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724130" y="2560280"/>
            <a:ext cx="1027704" cy="4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751834" y="1778000"/>
            <a:ext cx="1852614" cy="1282700"/>
            <a:chOff x="6516216" y="1778000"/>
            <a:chExt cx="1852614" cy="1282700"/>
          </a:xfrm>
        </p:grpSpPr>
        <p:sp>
          <p:nvSpPr>
            <p:cNvPr id="41" name="Can 5"/>
            <p:cNvSpPr/>
            <p:nvPr/>
          </p:nvSpPr>
          <p:spPr>
            <a:xfrm>
              <a:off x="6516216" y="1778000"/>
              <a:ext cx="1852614" cy="12827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pPr algn="ctr"/>
              <a:r>
                <a:rPr lang="en-US" altLang="zh-TW" sz="20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Spoken Archive</a:t>
              </a:r>
              <a:endParaRPr lang="en-US" altLang="zh-TW" sz="2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9" name="Picture 8" descr="audi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491" y="2194809"/>
              <a:ext cx="1231901" cy="226079"/>
            </a:xfrm>
            <a:prstGeom prst="rect">
              <a:avLst/>
            </a:prstGeom>
          </p:spPr>
        </p:pic>
      </p:grpSp>
      <p:sp>
        <p:nvSpPr>
          <p:cNvPr id="18" name="TextBox 19"/>
          <p:cNvSpPr txBox="1"/>
          <p:nvPr/>
        </p:nvSpPr>
        <p:spPr>
          <a:xfrm>
            <a:off x="2771800" y="2144083"/>
            <a:ext cx="100811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2</a:t>
            </a:r>
          </a:p>
        </p:txBody>
      </p:sp>
      <p:sp>
        <p:nvSpPr>
          <p:cNvPr id="22" name="Rounded Rectangular Callout 18"/>
          <p:cNvSpPr/>
          <p:nvPr/>
        </p:nvSpPr>
        <p:spPr>
          <a:xfrm>
            <a:off x="2915816" y="990762"/>
            <a:ext cx="1849853" cy="99807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Regarding Middle East?</a:t>
            </a:r>
            <a:endParaRPr lang="en-US" sz="2000" dirty="0">
              <a:latin typeface="標楷體" pitchFamily="65" charset="-120"/>
              <a:ea typeface="標楷體" pitchFamily="65" charset="-120"/>
              <a:cs typeface="Times New Roman"/>
            </a:endParaRPr>
          </a:p>
        </p:txBody>
      </p:sp>
      <p:sp>
        <p:nvSpPr>
          <p:cNvPr id="23" name="Folded Corner 154"/>
          <p:cNvSpPr/>
          <p:nvPr/>
        </p:nvSpPr>
        <p:spPr>
          <a:xfrm>
            <a:off x="5076057" y="980728"/>
            <a:ext cx="1584175" cy="1080120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496</a:t>
            </a:r>
            <a:endParaRPr lang="en-US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275</a:t>
            </a:r>
            <a:endParaRPr lang="en-US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312</a:t>
            </a:r>
            <a:endParaRPr 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321205" y="2636912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2" grpId="0" animBg="1"/>
      <p:bldP spid="58" grpId="0" uiExpand="1" build="p"/>
      <p:bldP spid="60" grpId="0"/>
      <p:bldP spid="18" grpId="0"/>
      <p:bldP spid="18" grpId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Markov Decision </a:t>
            </a:r>
            <a:r>
              <a:rPr lang="en-US" dirty="0" smtClean="0"/>
              <a:t>Process (MDP)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" y="907200"/>
            <a:ext cx="9000496" cy="5638467"/>
          </a:xfrm>
        </p:spPr>
        <p:txBody>
          <a:bodyPr>
            <a:spAutoFit/>
          </a:bodyPr>
          <a:lstStyle/>
          <a:p>
            <a:r>
              <a:rPr lang="en-US" sz="2800" b="1" dirty="0" smtClean="0"/>
              <a:t>A mathematical framework for decision making, defined by (S,A,T,R,π)</a:t>
            </a:r>
          </a:p>
          <a:p>
            <a:pPr lvl="1"/>
            <a:r>
              <a:rPr lang="en-US" sz="2200" dirty="0" smtClean="0"/>
              <a:t>S: Set of states, </a:t>
            </a:r>
            <a:r>
              <a:rPr lang="en-US" sz="2200" dirty="0"/>
              <a:t>c</a:t>
            </a:r>
            <a:r>
              <a:rPr lang="en-US" sz="2200" dirty="0" smtClean="0"/>
              <a:t>urrent system status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A: </a:t>
            </a:r>
            <a:r>
              <a:rPr lang="en-US" altLang="zh-TW" sz="2200" dirty="0"/>
              <a:t>Set of </a:t>
            </a:r>
            <a:r>
              <a:rPr lang="en-US" sz="2200" dirty="0" smtClean="0"/>
              <a:t>actions the system can take at each state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T: transition probabilities between states when a certain action is taken</a:t>
            </a:r>
            <a:endParaRPr lang="en-US" sz="2200" dirty="0"/>
          </a:p>
          <a:p>
            <a:pPr lvl="1"/>
            <a:r>
              <a:rPr lang="en-US" sz="2200" dirty="0" smtClean="0"/>
              <a:t>R: reward received when taking an action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π: policy, choice of action given the state</a:t>
            </a:r>
          </a:p>
          <a:p>
            <a:pPr lvl="1"/>
            <a:endParaRPr lang="en-US" sz="2200" dirty="0" smtClean="0"/>
          </a:p>
          <a:p>
            <a:r>
              <a:rPr lang="en-US" sz="2800" dirty="0"/>
              <a:t>Objective : Find a policy that maximizes the expected total 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87624" y="2132856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132856"/>
                <a:ext cx="1872208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87624" y="2926105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26105"/>
                <a:ext cx="1872208" cy="430887"/>
              </a:xfrm>
              <a:prstGeom prst="rect">
                <a:avLst/>
              </a:prstGeom>
              <a:blipFill rotWithShape="1">
                <a:blip r:embed="rId5"/>
                <a:stretch>
                  <a:fillRect r="-3909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15616" y="4195828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95828"/>
                <a:ext cx="1872208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15616" y="4988552"/>
                <a:ext cx="1872208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200" dirty="0"/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TW" sz="2200" b="0" i="0" dirty="0" smtClean="0"/>
                            <m:t>: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2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88552"/>
                <a:ext cx="1872208" cy="481478"/>
              </a:xfrm>
              <a:prstGeom prst="rect">
                <a:avLst/>
              </a:prstGeom>
              <a:blipFill rotWithShape="1"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9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149032" y="1572032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Model as </a:t>
            </a:r>
            <a:r>
              <a:rPr lang="en-US" altLang="zh-TW" sz="2400" b="1" i="1" u="sng" dirty="0" smtClean="0">
                <a:latin typeface="Times New Roman" pitchFamily="18" charset="0"/>
                <a:cs typeface="Times New Roman" pitchFamily="18" charset="0"/>
              </a:rPr>
              <a:t>Markov Decision Process (MDP)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8334" y="3717032"/>
            <a:ext cx="44016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After a query entered, the system starts at a certain state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States: retrieval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result quality estimated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 a continuous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variable (e.g. MAP) plus the present dialogue turn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at each state, there is a set of actions which can be taken: asking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 more information, returning a keyword or a document, or a list of keywords or documents asking for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one,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2293177" y="1083216"/>
            <a:ext cx="6686551" cy="2554288"/>
            <a:chOff x="1327149" y="1481256"/>
            <a:chExt cx="6686551" cy="2554288"/>
          </a:xfrm>
        </p:grpSpPr>
        <p:sp>
          <p:nvSpPr>
            <p:cNvPr id="37" name="Rectangle 8"/>
            <p:cNvSpPr/>
            <p:nvPr/>
          </p:nvSpPr>
          <p:spPr>
            <a:xfrm>
              <a:off x="1327149" y="1481256"/>
              <a:ext cx="6686551" cy="25542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5"/>
            <p:cNvSpPr/>
            <p:nvPr/>
          </p:nvSpPr>
          <p:spPr>
            <a:xfrm>
              <a:off x="1562100" y="226306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9" name="Oval 6"/>
            <p:cNvSpPr/>
            <p:nvPr/>
          </p:nvSpPr>
          <p:spPr>
            <a:xfrm>
              <a:off x="4559300" y="320286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40" name="Oval 7"/>
            <p:cNvSpPr/>
            <p:nvPr/>
          </p:nvSpPr>
          <p:spPr>
            <a:xfrm>
              <a:off x="6858000" y="168521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cxnSp>
          <p:nvCxnSpPr>
            <p:cNvPr id="41" name="Curved Connector 13"/>
            <p:cNvCxnSpPr>
              <a:stCxn id="38" idx="7"/>
            </p:cNvCxnSpPr>
            <p:nvPr/>
          </p:nvCxnSpPr>
          <p:spPr>
            <a:xfrm rot="5400000" flipH="1" flipV="1">
              <a:off x="2326524" y="2052465"/>
              <a:ext cx="235441" cy="42011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urved Connector 24"/>
            <p:cNvCxnSpPr>
              <a:endCxn id="40" idx="1"/>
            </p:cNvCxnSpPr>
            <p:nvPr/>
          </p:nvCxnSpPr>
          <p:spPr>
            <a:xfrm flipV="1">
              <a:off x="3556000" y="1802391"/>
              <a:ext cx="3417312" cy="342406"/>
            </a:xfrm>
            <a:prstGeom prst="curvedConnector4">
              <a:avLst>
                <a:gd name="adj1" fmla="val 40880"/>
                <a:gd name="adj2" fmla="val 167602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Diamond 12"/>
            <p:cNvSpPr/>
            <p:nvPr/>
          </p:nvSpPr>
          <p:spPr>
            <a:xfrm>
              <a:off x="2654300" y="1804281"/>
              <a:ext cx="901700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A1</a:t>
              </a:r>
              <a:endParaRPr lang="en-US" sz="1600" dirty="0"/>
            </a:p>
          </p:txBody>
        </p:sp>
        <p:sp>
          <p:nvSpPr>
            <p:cNvPr id="44" name="Rectangle 18"/>
            <p:cNvSpPr/>
            <p:nvPr/>
          </p:nvSpPr>
          <p:spPr>
            <a:xfrm>
              <a:off x="3479800" y="1617725"/>
              <a:ext cx="644131" cy="369332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cxnSp>
          <p:nvCxnSpPr>
            <p:cNvPr id="45" name="Curved Connector 17"/>
            <p:cNvCxnSpPr/>
            <p:nvPr/>
          </p:nvCxnSpPr>
          <p:spPr>
            <a:xfrm rot="10800000" flipV="1">
              <a:off x="4953000" y="2404197"/>
              <a:ext cx="1149350" cy="785812"/>
            </a:xfrm>
            <a:prstGeom prst="curvedConnector2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19"/>
            <p:cNvSpPr/>
            <p:nvPr/>
          </p:nvSpPr>
          <p:spPr>
            <a:xfrm>
              <a:off x="4953000" y="2100713"/>
              <a:ext cx="644131" cy="369332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2</a:t>
              </a:r>
              <a:endParaRPr lang="en-US" dirty="0"/>
            </a:p>
          </p:txBody>
        </p:sp>
        <p:sp>
          <p:nvSpPr>
            <p:cNvPr id="47" name="Diamond 20"/>
            <p:cNvSpPr/>
            <p:nvPr/>
          </p:nvSpPr>
          <p:spPr>
            <a:xfrm>
              <a:off x="5651500" y="1723159"/>
              <a:ext cx="901700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A2</a:t>
              </a:r>
              <a:endParaRPr lang="en-US" sz="1600" dirty="0"/>
            </a:p>
          </p:txBody>
        </p:sp>
        <p:cxnSp>
          <p:nvCxnSpPr>
            <p:cNvPr id="48" name="Curved Connector 23"/>
            <p:cNvCxnSpPr>
              <a:endCxn id="47" idx="3"/>
            </p:cNvCxnSpPr>
            <p:nvPr/>
          </p:nvCxnSpPr>
          <p:spPr>
            <a:xfrm rot="10800000">
              <a:off x="6553200" y="2063679"/>
              <a:ext cx="304800" cy="873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22"/>
            <p:cNvSpPr/>
            <p:nvPr/>
          </p:nvSpPr>
          <p:spPr>
            <a:xfrm>
              <a:off x="6471052" y="3050192"/>
              <a:ext cx="485210" cy="40985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0" name="Oval 24"/>
            <p:cNvSpPr/>
            <p:nvPr/>
          </p:nvSpPr>
          <p:spPr>
            <a:xfrm>
              <a:off x="7039154" y="3171719"/>
              <a:ext cx="787400" cy="8001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51" name="Diamond 10"/>
            <p:cNvSpPr/>
            <p:nvPr/>
          </p:nvSpPr>
          <p:spPr>
            <a:xfrm>
              <a:off x="5153546" y="2626143"/>
              <a:ext cx="1404754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Show</a:t>
              </a:r>
              <a:endParaRPr lang="en-US" sz="1600" dirty="0"/>
            </a:p>
          </p:txBody>
        </p:sp>
        <p:cxnSp>
          <p:nvCxnSpPr>
            <p:cNvPr id="52" name="Curved Connector 11"/>
            <p:cNvCxnSpPr>
              <a:endCxn id="51" idx="2"/>
            </p:cNvCxnSpPr>
            <p:nvPr/>
          </p:nvCxnSpPr>
          <p:spPr>
            <a:xfrm flipV="1">
              <a:off x="5346700" y="3307181"/>
              <a:ext cx="509223" cy="282878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27"/>
            <p:cNvCxnSpPr>
              <a:stCxn id="51" idx="3"/>
            </p:cNvCxnSpPr>
            <p:nvPr/>
          </p:nvCxnSpPr>
          <p:spPr>
            <a:xfrm>
              <a:off x="6558300" y="2966662"/>
              <a:ext cx="596166" cy="322229"/>
            </a:xfrm>
            <a:prstGeom prst="curvedConnector3">
              <a:avLst>
                <a:gd name="adj1" fmla="val 93458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spc="-150" dirty="0">
                <a:solidFill>
                  <a:srgbClr val="000000"/>
                </a:solidFill>
                <a:ea typeface="華康隸書體W5" pitchFamily="49" charset="-120"/>
              </a:rPr>
              <a:t>Multi-modal Interactive  </a:t>
            </a:r>
            <a:r>
              <a:rPr lang="en-US" altLang="zh-TW" spc="-150" dirty="0" smtClean="0">
                <a:solidFill>
                  <a:srgbClr val="000000"/>
                </a:solidFill>
                <a:ea typeface="華康隸書體W5" pitchFamily="49" charset="-120"/>
              </a:rPr>
              <a:t>Dialogue</a:t>
            </a:r>
            <a:endParaRPr lang="zh-TW" altLang="en-US" dirty="0"/>
          </a:p>
        </p:txBody>
      </p:sp>
      <p:sp>
        <p:nvSpPr>
          <p:cNvPr id="30" name="Diamond 12"/>
          <p:cNvSpPr/>
          <p:nvPr/>
        </p:nvSpPr>
        <p:spPr>
          <a:xfrm>
            <a:off x="3321878" y="2243906"/>
            <a:ext cx="901700" cy="68103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A2</a:t>
            </a:r>
            <a:endParaRPr lang="en-US" sz="1600" dirty="0"/>
          </a:p>
        </p:txBody>
      </p:sp>
      <p:sp>
        <p:nvSpPr>
          <p:cNvPr id="31" name="Diamond 12"/>
          <p:cNvSpPr/>
          <p:nvPr/>
        </p:nvSpPr>
        <p:spPr>
          <a:xfrm>
            <a:off x="4211960" y="1988840"/>
            <a:ext cx="901700" cy="68103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A3</a:t>
            </a:r>
            <a:endParaRPr 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99992" y="3717032"/>
            <a:ext cx="4511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showing results….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User response corresponds to a certain negative reward (extra work for user)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when the system decides to show to the user the retrieved results, it earns some positive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reward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(e.g. MAP improvement)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Learn a policy maximizing rewards from historical user interactions(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: S</a:t>
            </a:r>
            <a:r>
              <a:rPr lang="en-US" altLang="zh-TW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00" y="990000"/>
                <a:ext cx="8960896" cy="553534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Example approach: Value Iteration</a:t>
                </a:r>
              </a:p>
              <a:p>
                <a:pPr lvl="1"/>
                <a:r>
                  <a:rPr lang="en-US" sz="2400" dirty="0" smtClean="0"/>
                  <a:t>Define value function: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dirty="0" smtClean="0"/>
                  <a:t>   the expected discounted sum of rewards given π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started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The real value of Q can be estimated iteratively from a training set:</a:t>
                </a:r>
              </a:p>
              <a:p>
                <a:pPr marL="457200" lvl="1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r>
                  <a:rPr lang="en-US" altLang="zh-TW" sz="2400" dirty="0" smtClean="0"/>
                  <a:t>estimated </a:t>
                </a:r>
                <a:r>
                  <a:rPr lang="en-US" altLang="zh-TW" sz="2400" dirty="0"/>
                  <a:t>value </a:t>
                </a:r>
                <a:r>
                  <a:rPr lang="en-US" altLang="zh-TW" sz="2400" dirty="0" smtClean="0"/>
                  <a:t>function based on the training set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 smtClean="0"/>
                  <a:t>Optimal policy is learned by choosing the best action given each state such that the value function is maximized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00" y="990000"/>
                <a:ext cx="8960896" cy="5535344"/>
              </a:xfrm>
              <a:blipFill rotWithShape="1">
                <a:blip r:embed="rId3"/>
                <a:stretch>
                  <a:fillRect l="-1156" t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螢幕快照 2013-07-19 下午6.19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8" y="1538124"/>
            <a:ext cx="2740065" cy="404573"/>
          </a:xfrm>
          <a:prstGeom prst="rect">
            <a:avLst/>
          </a:prstGeom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115200"/>
            <a:ext cx="9108000" cy="633600"/>
          </a:xfrm>
        </p:spPr>
        <p:txBody>
          <a:bodyPr>
            <a:no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Question-Answering (QA) in Speech 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580112" y="1854000"/>
            <a:ext cx="1440160" cy="1008112"/>
            <a:chOff x="1403648" y="1700808"/>
            <a:chExt cx="1440160" cy="1008112"/>
          </a:xfrm>
        </p:grpSpPr>
        <p:sp>
          <p:nvSpPr>
            <p:cNvPr id="5" name="圓角矩形 4"/>
            <p:cNvSpPr/>
            <p:nvPr/>
          </p:nvSpPr>
          <p:spPr>
            <a:xfrm>
              <a:off x="1403648" y="1700808"/>
              <a:ext cx="144016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75656" y="184482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Knowledge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71800" y="1853208"/>
            <a:ext cx="1440160" cy="1008112"/>
            <a:chOff x="1403648" y="1700808"/>
            <a:chExt cx="1440160" cy="1008112"/>
          </a:xfrm>
        </p:grpSpPr>
        <p:sp>
          <p:nvSpPr>
            <p:cNvPr id="10" name="圓角矩形 9"/>
            <p:cNvSpPr/>
            <p:nvPr/>
          </p:nvSpPr>
          <p:spPr>
            <a:xfrm>
              <a:off x="1403648" y="1700808"/>
              <a:ext cx="144016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475656" y="184482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Question</a:t>
              </a:r>
            </a:p>
            <a:p>
              <a:pPr algn="ctr"/>
              <a:r>
                <a:rPr lang="en-US" altLang="zh-TW" dirty="0" smtClean="0"/>
                <a:t>Answering</a:t>
              </a:r>
              <a:endParaRPr lang="zh-TW" altLang="en-US" dirty="0"/>
            </a:p>
          </p:txBody>
        </p:sp>
      </p:grpSp>
      <p:sp>
        <p:nvSpPr>
          <p:cNvPr id="12" name="左-右雙向箭號 11"/>
          <p:cNvSpPr/>
          <p:nvPr/>
        </p:nvSpPr>
        <p:spPr>
          <a:xfrm>
            <a:off x="4427984" y="2132856"/>
            <a:ext cx="1008112" cy="43204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03648" y="1381418"/>
            <a:ext cx="127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77562" y="2996952"/>
            <a:ext cx="127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Answer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14" idx="2"/>
          </p:cNvCxnSpPr>
          <p:nvPr/>
        </p:nvCxnSpPr>
        <p:spPr>
          <a:xfrm rot="16200000" flipH="1">
            <a:off x="2171964" y="1621378"/>
            <a:ext cx="454114" cy="712858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0800000" flipV="1">
            <a:off x="2051721" y="2508714"/>
            <a:ext cx="635132" cy="488238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0" y="3789040"/>
            <a:ext cx="91440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Question, Answer, Knowledge Source can all be in text form or in Speech</a:t>
            </a:r>
          </a:p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Spoken </a:t>
            </a: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Question Answering 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becomes </a:t>
            </a: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important</a:t>
            </a:r>
          </a:p>
          <a:p>
            <a:pPr marL="742950" lvl="1" indent="-28575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questions and answers are attractive</a:t>
            </a:r>
          </a:p>
          <a:p>
            <a:pPr marL="742950" lvl="1" indent="-28575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large number of on-line courses and shared videos today makes spoken answers by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instructors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feasible, etc.</a:t>
            </a:r>
          </a:p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Text Knowledge Source is always important</a:t>
            </a:r>
          </a:p>
        </p:txBody>
      </p:sp>
    </p:spTree>
    <p:extLst>
      <p:ext uri="{BB962C8B-B14F-4D97-AF65-F5344CB8AC3E}">
        <p14:creationId xmlns:p14="http://schemas.microsoft.com/office/powerpoint/2010/main" val="7372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Three Types of QA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471720"/>
          </a:xfrm>
        </p:spPr>
        <p:txBody>
          <a:bodyPr>
            <a:spAutoFit/>
          </a:bodyPr>
          <a:lstStyle/>
          <a:p>
            <a:pPr marL="342000" indent="-3420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Factoid QA: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600" dirty="0" smtClean="0"/>
              <a:t>What is the name of the largest city of Taiwan? </a:t>
            </a:r>
            <a:r>
              <a:rPr lang="en-US" altLang="zh-TW" sz="2600" dirty="0" err="1" smtClean="0"/>
              <a:t>Ans</a:t>
            </a:r>
            <a:r>
              <a:rPr lang="en-US" altLang="zh-TW" sz="2600" dirty="0" smtClean="0"/>
              <a:t>: Taipei.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Definitional QA :</a:t>
            </a:r>
          </a:p>
          <a:p>
            <a:pPr lvl="1"/>
            <a:r>
              <a:rPr lang="en-US" altLang="zh-TW" sz="2600" dirty="0"/>
              <a:t>What is QA?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Complex Question:</a:t>
            </a:r>
          </a:p>
          <a:p>
            <a:pPr lvl="1"/>
            <a:r>
              <a:rPr lang="en-US" altLang="zh-TW" sz="2600" dirty="0"/>
              <a:t>How to construct a QA system?</a:t>
            </a:r>
            <a:endParaRPr lang="zh-TW" altLang="en-US" sz="26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825389"/>
          </a:xfrm>
        </p:spPr>
        <p:txBody>
          <a:bodyPr>
            <a:spAutoFit/>
          </a:bodyPr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Question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Query Formulation: transform the question into a query for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Answer Type Detection (city name, number, time, etc.)</a:t>
            </a:r>
          </a:p>
          <a:p>
            <a:pPr marL="342000" lvl="1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Passage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Document Retrieval, Passage Retrieval</a:t>
            </a:r>
          </a:p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Answer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Find and rank candidate answers</a:t>
            </a:r>
            <a:endParaRPr lang="zh-TW" altLang="en-US" sz="2200" dirty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894138"/>
            <a:ext cx="8964613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82550"/>
            <a:ext cx="914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smtClean="0">
                <a:solidFill>
                  <a:srgbClr val="000000"/>
                </a:solidFill>
              </a:rPr>
              <a:t>Integration Relationships among the Involved Technology Areas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55875" y="5589588"/>
            <a:ext cx="25923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TW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700338" y="5661025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TW" sz="1000">
                <a:latin typeface="Times New Roman" pitchFamily="18" charset="0"/>
              </a:rPr>
              <a:t>Keyterms/Named Entity</a:t>
            </a:r>
          </a:p>
          <a:p>
            <a:pPr algn="ctr"/>
            <a:r>
              <a:rPr lang="en-US" altLang="zh-TW" sz="1000">
                <a:latin typeface="Times New Roman" pitchFamily="18" charset="0"/>
              </a:rPr>
              <a:t>Extraction from </a:t>
            </a:r>
          </a:p>
          <a:p>
            <a:pPr algn="ctr"/>
            <a:r>
              <a:rPr lang="en-US" altLang="zh-TW" sz="1000">
                <a:latin typeface="Times New Roman" pitchFamily="18" charset="0"/>
              </a:rPr>
              <a:t>Spoken Documents</a:t>
            </a:r>
          </a:p>
        </p:txBody>
      </p:sp>
      <p:pic>
        <p:nvPicPr>
          <p:cNvPr id="7174" name="Picture 6" descr="未命名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78835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5580063" y="2133600"/>
            <a:ext cx="792162" cy="287338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443663" y="1773238"/>
            <a:ext cx="1295400" cy="10080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516688" y="1916113"/>
            <a:ext cx="10795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Semantic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Analysis</a:t>
            </a:r>
          </a:p>
        </p:txBody>
      </p: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5651500" y="4797425"/>
            <a:ext cx="936625" cy="720725"/>
          </a:xfrm>
          <a:custGeom>
            <a:avLst/>
            <a:gdLst>
              <a:gd name="T0" fmla="*/ 1257979260 w 21600"/>
              <a:gd name="T1" fmla="*/ 0 h 21600"/>
              <a:gd name="T2" fmla="*/ 754756318 w 21600"/>
              <a:gd name="T3" fmla="*/ 143172355 h 21600"/>
              <a:gd name="T4" fmla="*/ 314229709 w 21600"/>
              <a:gd name="T5" fmla="*/ 343888161 h 21600"/>
              <a:gd name="T6" fmla="*/ 0 w 21600"/>
              <a:gd name="T7" fmla="*/ 573172572 h 21600"/>
              <a:gd name="T8" fmla="*/ 314229709 w 21600"/>
              <a:gd name="T9" fmla="*/ 802419112 h 21600"/>
              <a:gd name="T10" fmla="*/ 875425576 w 21600"/>
              <a:gd name="T11" fmla="*/ 654566249 h 21600"/>
              <a:gd name="T12" fmla="*/ 1436619621 w 21600"/>
              <a:gd name="T13" fmla="*/ 398868735 h 21600"/>
              <a:gd name="T14" fmla="*/ 1761123196 w 21600"/>
              <a:gd name="T15" fmla="*/ 143172355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369 w 21600"/>
              <a:gd name="T25" fmla="*/ 13237 h 21600"/>
              <a:gd name="T26" fmla="*/ 17620 w 21600"/>
              <a:gd name="T27" fmla="*/ 1762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3854"/>
                </a:lnTo>
                <a:lnTo>
                  <a:pt x="13237" y="3854"/>
                </a:lnTo>
                <a:lnTo>
                  <a:pt x="13237" y="13237"/>
                </a:lnTo>
                <a:lnTo>
                  <a:pt x="3854" y="13237"/>
                </a:lnTo>
                <a:lnTo>
                  <a:pt x="3854" y="9257"/>
                </a:lnTo>
                <a:lnTo>
                  <a:pt x="0" y="15429"/>
                </a:lnTo>
                <a:lnTo>
                  <a:pt x="3854" y="21600"/>
                </a:lnTo>
                <a:lnTo>
                  <a:pt x="3854" y="17620"/>
                </a:lnTo>
                <a:lnTo>
                  <a:pt x="17620" y="17620"/>
                </a:lnTo>
                <a:lnTo>
                  <a:pt x="17620" y="3854"/>
                </a:lnTo>
                <a:lnTo>
                  <a:pt x="21600" y="3854"/>
                </a:lnTo>
                <a:lnTo>
                  <a:pt x="1542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5795963" y="3068638"/>
            <a:ext cx="1512887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724525" y="3068638"/>
            <a:ext cx="1655763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Information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Indexing,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Retrieval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And Browsing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1331913" y="5516563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>
              <a:ea typeface="華康隸書體" pitchFamily="49" charset="-120"/>
            </a:endParaRP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1258888" y="5445125"/>
            <a:ext cx="3097212" cy="557213"/>
          </a:xfrm>
          <a:prstGeom prst="rect">
            <a:avLst/>
          </a:prstGeom>
          <a:solidFill>
            <a:schemeClr val="bg1"/>
          </a:solidFill>
          <a:ln w="9525">
            <a:solidFill>
              <a:srgbClr val="00040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>
              <a:solidFill>
                <a:srgbClr val="000404"/>
              </a:solidFill>
            </a:endParaRP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1476375" y="5445125"/>
            <a:ext cx="2735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>
                <a:solidFill>
                  <a:srgbClr val="000404"/>
                </a:solidFill>
                <a:ea typeface="華康隸書體" pitchFamily="49" charset="-120"/>
              </a:rPr>
              <a:t>Key Term Extraction from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200">
                <a:solidFill>
                  <a:srgbClr val="000404"/>
                </a:solidFill>
                <a:ea typeface="華康隸書體" pitchFamily="49" charset="-120"/>
              </a:rPr>
              <a:t>Spoken Documents</a:t>
            </a: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 – Question Processing 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3034677"/>
          </a:xfrm>
        </p:spPr>
        <p:txBody>
          <a:bodyPr/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600" b="1" dirty="0">
                <a:ea typeface="華康魏碑體" pitchFamily="65" charset="-120"/>
                <a:cs typeface="+mn-cs"/>
              </a:rPr>
              <a:t>Query Formulation: Choose key terms from the question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Ex: What is the name of the largest city of Taiwan?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“Taiwan”, “largest city ” are key terms and used as query </a:t>
            </a:r>
          </a:p>
          <a:p>
            <a:pPr marL="342000" indent="-342000">
              <a:spcBef>
                <a:spcPct val="0"/>
              </a:spcBef>
            </a:pPr>
            <a:r>
              <a:rPr kumimoji="1" lang="en-US" altLang="zh-TW" sz="2600" dirty="0">
                <a:ea typeface="華康魏碑體" pitchFamily="65" charset="-120"/>
                <a:cs typeface="+mn-cs"/>
              </a:rPr>
              <a:t>Answer Type Detection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“city name” for example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Large number of hierarchical classes hand-crafted or automatically </a:t>
            </a:r>
            <a:r>
              <a:rPr lang="en-US" altLang="zh-TW" sz="2400" dirty="0" smtClean="0"/>
              <a:t>learned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71292"/>
            <a:ext cx="5759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Example Factoid QA</a:t>
            </a:r>
            <a:endParaRPr lang="zh-TW" altLang="en-US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0" y="1412777"/>
            <a:ext cx="9144000" cy="954107"/>
          </a:xfrm>
        </p:spPr>
        <p:txBody>
          <a:bodyPr>
            <a:spAutoFit/>
          </a:bodyPr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800" b="1" dirty="0">
                <a:ea typeface="華康魏碑體" pitchFamily="65" charset="-120"/>
                <a:cs typeface="+mn-cs"/>
              </a:rPr>
              <a:t>Watson: a QA system develop by IBM (text-based, no speech), who won “Jeopardy!”</a:t>
            </a:r>
            <a:endParaRPr kumimoji="1" lang="zh-TW" altLang="en-US" sz="2800" b="1" dirty="0">
              <a:ea typeface="華康魏碑體" pitchFamily="65" charset="-120"/>
              <a:cs typeface="+mn-cs"/>
            </a:endParaRPr>
          </a:p>
        </p:txBody>
      </p:sp>
      <p:pic>
        <p:nvPicPr>
          <p:cNvPr id="6148" name="圖片 3" descr="jeopardy-watson-ibm,3-B-28135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858000" cy="40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Definitional QA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970044"/>
          </a:xfrm>
        </p:spPr>
        <p:txBody>
          <a:bodyPr/>
          <a:lstStyle/>
          <a:p>
            <a:pPr marL="342000" indent="-342000" eaLnBrk="1" hangingPunct="1">
              <a:lnSpc>
                <a:spcPct val="15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800" b="1" dirty="0">
                <a:ea typeface="華康魏碑體" pitchFamily="65" charset="-120"/>
                <a:cs typeface="+mn-cs"/>
              </a:rPr>
              <a:t>Definitional QA ≈ Query-focused summarization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Use similar framework as Factoid QA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Question Processing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Passage Retrieval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Answer Processing is replaced by Summarization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" y="907200"/>
            <a:ext cx="9000496" cy="5813899"/>
          </a:xfrm>
        </p:spPr>
        <p:txBody>
          <a:bodyPr>
            <a:spAutoFit/>
          </a:bodyPr>
          <a:lstStyle/>
          <a:p>
            <a:r>
              <a:rPr lang="en-US" sz="2600" b="1" dirty="0" smtClean="0"/>
              <a:t>Key terms</a:t>
            </a:r>
          </a:p>
          <a:p>
            <a:pPr marL="685800" lvl="1">
              <a:lnSpc>
                <a:spcPct val="90000"/>
              </a:lnSpc>
              <a:buFont typeface="Arial" pitchFamily="34" charset="0"/>
              <a:buChar char="–"/>
            </a:pPr>
            <a:r>
              <a:rPr lang="en-US" dirty="0"/>
              <a:t>“Automatic Key Term Extraction From Spoken Course Lectures Using Branching Entropy and Prosodic/Semantic Features”, IEEE Workshop on Spoken Language Technology, Berkeley, California, U.S.A., Dec 2010, pp. 253-258.</a:t>
            </a:r>
          </a:p>
          <a:p>
            <a:pPr marL="685800" lvl="1">
              <a:lnSpc>
                <a:spcPct val="90000"/>
              </a:lnSpc>
              <a:buFont typeface="Arial" pitchFamily="34" charset="0"/>
              <a:buChar char="–"/>
            </a:pPr>
            <a:r>
              <a:rPr lang="en-US" dirty="0"/>
              <a:t>“Unsupervised Two-Stage Keyword Extraction from Spoken Documents by Topic Coherence and Support Vector Machine”, International Conference on Acoustics, Speech and Signal Processing, Kyoto, Japan, Mar 2012, pp. 5041-5044.</a:t>
            </a:r>
          </a:p>
          <a:p>
            <a:r>
              <a:rPr lang="en-US" sz="2600" dirty="0"/>
              <a:t>Title Generation</a:t>
            </a:r>
          </a:p>
          <a:p>
            <a:pPr marL="685800" lvl="1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dirty="0"/>
              <a:t>Automatic Title Generation </a:t>
            </a:r>
            <a:r>
              <a:rPr lang="en-US" dirty="0" smtClean="0"/>
              <a:t>for Spoken </a:t>
            </a:r>
            <a:r>
              <a:rPr lang="en-US" dirty="0"/>
              <a:t>Documents with a Delicate Scored Viterbi Algorithm”, 2nd IEEE Workshop on </a:t>
            </a:r>
            <a:r>
              <a:rPr lang="en-US" dirty="0" smtClean="0"/>
              <a:t>Spoken Language </a:t>
            </a:r>
            <a:r>
              <a:rPr lang="en-US" dirty="0"/>
              <a:t>Technology, Goa, India, Dec 2008, pp. 165-168</a:t>
            </a:r>
            <a:r>
              <a:rPr lang="en-US" dirty="0" smtClean="0"/>
              <a:t>.</a:t>
            </a:r>
          </a:p>
          <a:p>
            <a:pPr marL="685800" lvl="1">
              <a:lnSpc>
                <a:spcPct val="90000"/>
              </a:lnSpc>
            </a:pPr>
            <a:r>
              <a:rPr lang="en-US" dirty="0"/>
              <a:t>“Abstractive Headline Generation for Spoken Content by Attentive Recurrent Neural Networks with ASR Error Modeling” IEEE Workshop on Spoken Language Technology (SLT), San Diego, California, USA, Dec </a:t>
            </a:r>
            <a:r>
              <a:rPr lang="en-US" dirty="0" smtClean="0"/>
              <a:t>2016, </a:t>
            </a:r>
            <a:r>
              <a:rPr lang="en-US" altLang="zh-TW" dirty="0"/>
              <a:t>pp. 151-157.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33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3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07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Spoken Document Summarization Jointly Considering Utterance Importance and Redundancy by Structured Support Vector Machine”,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Portland, U.S.A., Sep 2012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Summarization with Structured Support Vector Machine”, International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Processing, Vancouver, Canada, May 2013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“Supervised Spoken Document Summarization Based on Structured Support Vector Machine with Utterance Clusters as Hidden Variables”,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Lyon, France, Aug 2013, pp. 2728-2732.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and Organization of Spoken Documents Based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Parameters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Latent Topics”, IEEE Transactions on Audio, Speech and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No. 7, Sep 2011, pp. 1875-1889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"Spoken Lecture Summarization by Random Walk over a Graph Constructed with Automatically Extracted Key Terms,"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5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33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3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907200"/>
            <a:ext cx="91440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and Speech-to-speech Summarization of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Spontaneous Speech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Speech and Audio Processing, Dec.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Use of MMR, diversity-based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reranking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reordering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summaries” SIGIR,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 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“Using 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and Knowledge-based Similarity Measure in Maximum Marginal Relevance for Meeting Summarization” ICASSP,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Opinosis: A Graph-Based Approach to Abstractive Summarization </a:t>
            </a:r>
            <a:r>
              <a:rPr lang="fr-CA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Highly Redundant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</a:t>
            </a:r>
            <a:r>
              <a:rPr lang="fr-CA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00" y="907200"/>
            <a:ext cx="9000496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Retrieval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Spoken Content Retrieval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Extended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Model and Continuous State Space Markov Decision Process”,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Acoustics, Speech and Signal Processing, Vancouver, Canada, May 2013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“Interactive Spoken Content Retrieval by Deep Reinforcement Learning”,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USA, Sept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An Introduction, </a:t>
            </a:r>
            <a:r>
              <a:rPr lang="it-IT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</a:t>
            </a:r>
            <a:r>
              <a:rPr lang="pl-PL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G. Barto</a:t>
            </a:r>
            <a:r>
              <a:rPr lang="it-IT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MIT Press, 1999.</a:t>
            </a:r>
          </a:p>
          <a:p>
            <a:pPr marL="446088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processes for spoken dialog systems, Jason D. Williams and Steve Young, Computer Speech and Language, 2007.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20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/>
              <a:t>Question Answering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 err="1"/>
              <a:t>Rosset</a:t>
            </a:r>
            <a:r>
              <a:rPr lang="en-US" altLang="zh-TW" sz="2400" dirty="0"/>
              <a:t>, S., </a:t>
            </a:r>
            <a:r>
              <a:rPr lang="en-US" altLang="zh-TW" sz="2400" dirty="0" err="1"/>
              <a:t>Galibert</a:t>
            </a:r>
            <a:r>
              <a:rPr lang="en-US" altLang="zh-TW" sz="2400" dirty="0"/>
              <a:t>, O. and </a:t>
            </a:r>
            <a:r>
              <a:rPr lang="en-US" altLang="zh-TW" sz="2400" dirty="0" err="1"/>
              <a:t>Lamel</a:t>
            </a:r>
            <a:r>
              <a:rPr lang="en-US" altLang="zh-TW" sz="2400" dirty="0"/>
              <a:t>, L. (2011) Spoken Question Answering, in Spoken Language Understanding: Systems for Extracting Semantic Information from Speech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Pere R. Comas, </a:t>
            </a:r>
            <a:r>
              <a:rPr lang="en-US" altLang="zh-TW" sz="2400" dirty="0" err="1"/>
              <a:t>Jordi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Turmo</a:t>
            </a:r>
            <a:r>
              <a:rPr lang="en-US" altLang="zh-TW" sz="2400" dirty="0"/>
              <a:t>, and </a:t>
            </a:r>
            <a:r>
              <a:rPr lang="en-US" altLang="zh-TW" sz="2400" dirty="0" err="1"/>
              <a:t>Lluís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Màrquez</a:t>
            </a:r>
            <a:r>
              <a:rPr lang="en-US" altLang="zh-TW" sz="2400" dirty="0"/>
              <a:t>. 2012. “Sibyl, a factoid question-answering system for spoken documents.” ACM Trans. Inf. Syst. 30, 3, Article 19 (September 2012), 40 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“Towards Machine Comprehension of Spoken Content: Initial TOEFL Listening Comprehension Test by Machine”, </a:t>
            </a:r>
            <a:r>
              <a:rPr lang="en-US" altLang="zh-TW" sz="2400" dirty="0" err="1"/>
              <a:t>Interspeech</a:t>
            </a:r>
            <a:r>
              <a:rPr lang="en-US" altLang="zh-TW" sz="2400" dirty="0"/>
              <a:t>, San Francisco, USA, Sept 2016, pp. 2731-2735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/>
              <a:t>“Hierarchical Attention Model for Improved Comprehension of Spoken Content”, IEEE Workshop on Spoken Language Technology (SLT), San Diego, California, USA, Dec 2016, pp. </a:t>
            </a:r>
            <a:r>
              <a:rPr lang="en-US" altLang="zh-TW" sz="2400"/>
              <a:t>234-238.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dirty="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92162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 smtClean="0"/>
              <a:t>Sequence-to-sequence </a:t>
            </a:r>
            <a:r>
              <a:rPr lang="en-US" altLang="zh-TW" sz="2800" dirty="0" smtClean="0"/>
              <a:t>Learning and End-to-end Speech Recognition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“</a:t>
            </a:r>
            <a:r>
              <a:rPr lang="en-US" altLang="zh-TW" sz="2400" dirty="0"/>
              <a:t>Sequence to Sequence Learning with Neural Networks”, NIPS, </a:t>
            </a:r>
            <a:r>
              <a:rPr lang="en-US" altLang="zh-TW" sz="2400" dirty="0" smtClean="0"/>
              <a:t>2014</a:t>
            </a:r>
          </a:p>
          <a:p>
            <a:pPr lvl="1"/>
            <a:r>
              <a:rPr lang="en-US" altLang="zh-TW" sz="2400" dirty="0"/>
              <a:t>“Listen, Attend and Spell: A Neural Network for Large Vocabulary Conversational Speech Recognition”, ICASSP </a:t>
            </a:r>
            <a:r>
              <a:rPr lang="en-US" altLang="zh-TW" sz="2400" dirty="0" smtClean="0"/>
              <a:t>2016</a:t>
            </a:r>
          </a:p>
          <a:p>
            <a:pPr lvl="1"/>
            <a:r>
              <a:rPr lang="en-US" altLang="zh-TW" sz="2400" dirty="0"/>
              <a:t>Alex Graves, Santiago Fernandez, Faustino Gomez, and Jürgen </a:t>
            </a:r>
            <a:r>
              <a:rPr lang="en-US" altLang="zh-TW" sz="2400" dirty="0" err="1" smtClean="0"/>
              <a:t>Schmidhuber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“Connectionist temporal classification: labelling unsegmented sequence data with recurrent neural networks,” in Proceedings of the 23rd international conference on Machine learning. ACM, 2006, pp. </a:t>
            </a:r>
            <a:r>
              <a:rPr lang="en-US" altLang="zh-TW" sz="2400" dirty="0" smtClean="0"/>
              <a:t>369-376</a:t>
            </a:r>
          </a:p>
          <a:p>
            <a:pPr lvl="1"/>
            <a:r>
              <a:rPr lang="en-US" altLang="zh-TW" dirty="0" err="1"/>
              <a:t>Dzmitry</a:t>
            </a:r>
            <a:r>
              <a:rPr lang="en-US" altLang="zh-TW" dirty="0"/>
              <a:t> </a:t>
            </a:r>
            <a:r>
              <a:rPr lang="en-US" altLang="zh-TW" dirty="0" err="1"/>
              <a:t>Bahdanau</a:t>
            </a:r>
            <a:r>
              <a:rPr lang="en-US" altLang="zh-TW" dirty="0"/>
              <a:t>, Jan </a:t>
            </a:r>
            <a:r>
              <a:rPr lang="en-US" altLang="zh-TW" dirty="0" err="1"/>
              <a:t>Chorowski</a:t>
            </a:r>
            <a:r>
              <a:rPr lang="en-US" altLang="zh-TW" dirty="0"/>
              <a:t>, </a:t>
            </a:r>
            <a:r>
              <a:rPr lang="en-US" altLang="zh-TW" dirty="0" err="1"/>
              <a:t>Dmitriy</a:t>
            </a:r>
            <a:r>
              <a:rPr lang="en-US" altLang="zh-TW" dirty="0"/>
              <a:t> </a:t>
            </a:r>
            <a:r>
              <a:rPr lang="en-US" altLang="zh-TW" dirty="0" err="1"/>
              <a:t>Serdyuk</a:t>
            </a:r>
            <a:r>
              <a:rPr lang="en-US" altLang="zh-TW" dirty="0"/>
              <a:t>, Philemon </a:t>
            </a:r>
            <a:r>
              <a:rPr lang="en-US" altLang="zh-TW" dirty="0" err="1"/>
              <a:t>Brakel</a:t>
            </a:r>
            <a:r>
              <a:rPr lang="en-US" altLang="zh-TW" dirty="0"/>
              <a:t>, and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en-US" altLang="zh-TW" dirty="0"/>
              <a:t>, “End-to-end attention-based large vocabulary speech recognition,” in Acoustics, Speech and Signal Processing (ICASSP). IEEE, 2016, pp. </a:t>
            </a:r>
            <a:r>
              <a:rPr lang="en-US" altLang="zh-TW" dirty="0" smtClean="0"/>
              <a:t>4945-4949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dirty="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459409"/>
          </a:xfrm>
        </p:spPr>
        <p:txBody>
          <a:bodyPr>
            <a:spAutoFit/>
          </a:bodyPr>
          <a:lstStyle/>
          <a:p>
            <a:r>
              <a:rPr lang="en-US" altLang="zh-TW" sz="2800" dirty="0" smtClean="0"/>
              <a:t>Sequence-to-sequence </a:t>
            </a:r>
            <a:r>
              <a:rPr lang="en-US" altLang="zh-TW" sz="2800" dirty="0"/>
              <a:t>Learning </a:t>
            </a:r>
            <a:r>
              <a:rPr lang="en-US" altLang="zh-TW" sz="2800" dirty="0"/>
              <a:t>and End-to-end Speech Recognition </a:t>
            </a:r>
            <a:r>
              <a:rPr lang="en-US" altLang="zh-TW" sz="2800" dirty="0" smtClean="0"/>
              <a:t> </a:t>
            </a:r>
            <a:endParaRPr lang="en-US" altLang="zh-TW" sz="2800" dirty="0" smtClean="0"/>
          </a:p>
          <a:p>
            <a:pPr lvl="1"/>
            <a:r>
              <a:rPr lang="en-US" altLang="zh-TW" dirty="0" smtClean="0"/>
              <a:t>Alex </a:t>
            </a:r>
            <a:r>
              <a:rPr lang="en-US" altLang="zh-TW" dirty="0"/>
              <a:t>Graves and </a:t>
            </a:r>
            <a:r>
              <a:rPr lang="en-US" altLang="zh-TW" dirty="0" err="1"/>
              <a:t>Navdeep</a:t>
            </a:r>
            <a:r>
              <a:rPr lang="en-US" altLang="zh-TW" dirty="0"/>
              <a:t> </a:t>
            </a:r>
            <a:r>
              <a:rPr lang="en-US" altLang="zh-TW" dirty="0" err="1"/>
              <a:t>Jaitly</a:t>
            </a:r>
            <a:r>
              <a:rPr lang="en-US" altLang="zh-TW" dirty="0"/>
              <a:t>, “Towards end-to-end speech recognition with recurrent neural networks,” in International Conference on Machine Learning, 2014, pp. </a:t>
            </a:r>
            <a:r>
              <a:rPr lang="en-US" altLang="zh-TW" dirty="0" smtClean="0"/>
              <a:t>1764-1772</a:t>
            </a:r>
          </a:p>
          <a:p>
            <a:pPr lvl="1"/>
            <a:r>
              <a:rPr lang="en-US" altLang="zh-TW" dirty="0"/>
              <a:t>Chung-Cheng Chiu, Tara N </a:t>
            </a:r>
            <a:r>
              <a:rPr lang="en-US" altLang="zh-TW" dirty="0" err="1"/>
              <a:t>Sainath</a:t>
            </a:r>
            <a:r>
              <a:rPr lang="en-US" altLang="zh-TW" dirty="0"/>
              <a:t>, </a:t>
            </a:r>
            <a:r>
              <a:rPr lang="en-US" altLang="zh-TW" dirty="0" err="1"/>
              <a:t>Yonghui</a:t>
            </a:r>
            <a:r>
              <a:rPr lang="en-US" altLang="zh-TW" dirty="0"/>
              <a:t> Wu, </a:t>
            </a:r>
            <a:r>
              <a:rPr lang="en-US" altLang="zh-TW" dirty="0" err="1"/>
              <a:t>Rohit</a:t>
            </a:r>
            <a:r>
              <a:rPr lang="en-US" altLang="zh-TW" dirty="0"/>
              <a:t> </a:t>
            </a:r>
            <a:r>
              <a:rPr lang="en-US" altLang="zh-TW" dirty="0" err="1"/>
              <a:t>Prabhavalkar</a:t>
            </a:r>
            <a:r>
              <a:rPr lang="en-US" altLang="zh-TW" dirty="0"/>
              <a:t>, Patrick Nguyen, </a:t>
            </a:r>
            <a:r>
              <a:rPr lang="en-US" altLang="zh-TW" dirty="0" err="1"/>
              <a:t>Zhifeng</a:t>
            </a:r>
            <a:r>
              <a:rPr lang="en-US" altLang="zh-TW" dirty="0"/>
              <a:t> Chen, </a:t>
            </a:r>
            <a:r>
              <a:rPr lang="en-US" altLang="zh-TW" dirty="0" err="1"/>
              <a:t>Anjuli</a:t>
            </a:r>
            <a:r>
              <a:rPr lang="en-US" altLang="zh-TW" dirty="0"/>
              <a:t> Kannan, Ron J Weiss, </a:t>
            </a:r>
            <a:r>
              <a:rPr lang="en-US" altLang="zh-TW" dirty="0" err="1"/>
              <a:t>Kanishka</a:t>
            </a:r>
            <a:r>
              <a:rPr lang="en-US" altLang="zh-TW" dirty="0"/>
              <a:t> Rao, et al., “State-of-the-art speech recognition with sequence-to-sequence models,” ICASSP, 2018</a:t>
            </a:r>
            <a:r>
              <a:rPr lang="en-US" altLang="zh-TW" dirty="0" smtClean="0"/>
              <a:t>.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ChangeArrowheads="1"/>
          </p:cNvSpPr>
          <p:nvPr/>
        </p:nvSpPr>
        <p:spPr bwMode="auto">
          <a:xfrm>
            <a:off x="0" y="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0" name="內容版面配置區 2"/>
          <p:cNvSpPr txBox="1">
            <a:spLocks/>
          </p:cNvSpPr>
          <p:nvPr/>
        </p:nvSpPr>
        <p:spPr bwMode="auto">
          <a:xfrm>
            <a:off x="0" y="1079500"/>
            <a:ext cx="91328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600" dirty="0"/>
              <a:t>Key Terms : key phrases and keywords</a:t>
            </a: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Key Phrase Boundary Detection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An Example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0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0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Left/right boundary of a key phrase detected by context statistics</a:t>
            </a:r>
            <a:endParaRPr lang="en-US" altLang="ja-JP" sz="1600" dirty="0">
              <a:solidFill>
                <a:srgbClr val="0000FF"/>
              </a:solidFill>
            </a:endParaRPr>
          </a:p>
        </p:txBody>
      </p:sp>
      <p:sp>
        <p:nvSpPr>
          <p:cNvPr id="42" name="內容版面配置區 2"/>
          <p:cNvSpPr txBox="1">
            <a:spLocks/>
          </p:cNvSpPr>
          <p:nvPr/>
        </p:nvSpPr>
        <p:spPr>
          <a:xfrm>
            <a:off x="9525" y="4572000"/>
            <a:ext cx="9132888" cy="100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“hidden” almost always followed by the same word</a:t>
            </a:r>
          </a:p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 Markov” almost always followed by the same word</a:t>
            </a:r>
          </a:p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 Markov model” is followed by many different words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6553200" y="440372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kern="0" dirty="0">
                <a:solidFill>
                  <a:srgbClr val="CF6DA4">
                    <a:lumMod val="75000"/>
                  </a:srgbClr>
                </a:solidFill>
              </a:rPr>
              <a:t>boundary</a:t>
            </a:r>
            <a:endParaRPr kumimoji="0" lang="zh-TW" altLang="en-US" b="1" kern="0" dirty="0">
              <a:solidFill>
                <a:srgbClr val="CF6DA4">
                  <a:lumMod val="75000"/>
                </a:srgbClr>
              </a:solidFill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708025" y="2667000"/>
            <a:ext cx="8221663" cy="1819275"/>
            <a:chOff x="708026" y="2667002"/>
            <a:chExt cx="8221662" cy="1819275"/>
          </a:xfrm>
        </p:grpSpPr>
        <p:sp>
          <p:nvSpPr>
            <p:cNvPr id="41" name="文字方塊 40"/>
            <p:cNvSpPr txBox="1"/>
            <p:nvPr/>
          </p:nvSpPr>
          <p:spPr>
            <a:xfrm>
              <a:off x="1952626" y="3276602"/>
              <a:ext cx="5081587" cy="615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3400" kern="0" dirty="0">
                  <a:solidFill>
                    <a:sysClr val="windowText" lastClr="000000"/>
                  </a:solidFill>
                </a:rPr>
                <a:t>hidden   Markov   model</a:t>
              </a:r>
              <a:endParaRPr kumimoji="0" lang="zh-TW" altLang="en-US" sz="34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1155" name="群組 42"/>
            <p:cNvGrpSpPr>
              <a:grpSpLocks/>
            </p:cNvGrpSpPr>
            <p:nvPr/>
          </p:nvGrpSpPr>
          <p:grpSpPr bwMode="auto">
            <a:xfrm>
              <a:off x="1139826" y="2892427"/>
              <a:ext cx="936625" cy="1368425"/>
              <a:chOff x="1403648" y="1772816"/>
              <a:chExt cx="936108" cy="1368152"/>
            </a:xfrm>
          </p:grpSpPr>
          <p:cxnSp>
            <p:nvCxnSpPr>
              <p:cNvPr id="91181" name="直線接點 43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2" name="直線接點 44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3" name="直線接點 45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4" name="直線接點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5" name="直線接點 47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1156" name="群組 48"/>
            <p:cNvGrpSpPr>
              <a:grpSpLocks/>
            </p:cNvGrpSpPr>
            <p:nvPr/>
          </p:nvGrpSpPr>
          <p:grpSpPr bwMode="auto">
            <a:xfrm flipH="1">
              <a:off x="6913564" y="2892427"/>
              <a:ext cx="935037" cy="1368425"/>
              <a:chOff x="1403648" y="1772816"/>
              <a:chExt cx="936108" cy="1368152"/>
            </a:xfrm>
          </p:grpSpPr>
          <p:cxnSp>
            <p:nvCxnSpPr>
              <p:cNvPr id="91176" name="直線接點 49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7" name="直線接點 50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8" name="直線接點 51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9" name="直線接點 52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0" name="直線接點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群組 69"/>
            <p:cNvGrpSpPr/>
            <p:nvPr/>
          </p:nvGrpSpPr>
          <p:grpSpPr>
            <a:xfrm>
              <a:off x="5284094" y="2820308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1" name="直線接點 60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2" name="向右箭號 61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63" name="群組 69"/>
            <p:cNvGrpSpPr/>
            <p:nvPr/>
          </p:nvGrpSpPr>
          <p:grpSpPr>
            <a:xfrm>
              <a:off x="3495675" y="2836074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4" name="直線接點 63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5" name="向右箭號 64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91159" name="群組 66"/>
            <p:cNvGrpSpPr>
              <a:grpSpLocks/>
            </p:cNvGrpSpPr>
            <p:nvPr/>
          </p:nvGrpSpPr>
          <p:grpSpPr bwMode="auto">
            <a:xfrm>
              <a:off x="7705725" y="2667002"/>
              <a:ext cx="1223963" cy="1819275"/>
              <a:chOff x="7524328" y="1547500"/>
              <a:chExt cx="1224136" cy="1818784"/>
            </a:xfrm>
          </p:grpSpPr>
          <p:sp>
            <p:nvSpPr>
              <p:cNvPr id="68" name="文字方塊 67"/>
              <p:cNvSpPr txBox="1"/>
              <p:nvPr/>
            </p:nvSpPr>
            <p:spPr>
              <a:xfrm>
                <a:off x="7524328" y="1547500"/>
                <a:ext cx="1224136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represent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683100" y="1950616"/>
                <a:ext cx="431861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is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7683100" y="2310882"/>
                <a:ext cx="647792" cy="3697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can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7668811" y="2636231"/>
                <a:ext cx="503308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668811" y="2996497"/>
                <a:ext cx="503308" cy="3697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160" name="群組 72"/>
            <p:cNvGrpSpPr>
              <a:grpSpLocks/>
            </p:cNvGrpSpPr>
            <p:nvPr/>
          </p:nvGrpSpPr>
          <p:grpSpPr bwMode="auto">
            <a:xfrm>
              <a:off x="708026" y="2676527"/>
              <a:ext cx="504825" cy="1736725"/>
              <a:chOff x="755576" y="1556792"/>
              <a:chExt cx="504056" cy="1737484"/>
            </a:xfrm>
          </p:grpSpPr>
          <p:sp>
            <p:nvSpPr>
              <p:cNvPr id="74" name="文字方塊 73"/>
              <p:cNvSpPr txBox="1"/>
              <p:nvPr/>
            </p:nvSpPr>
            <p:spPr>
              <a:xfrm>
                <a:off x="755576" y="1556792"/>
                <a:ext cx="504056" cy="37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is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755576" y="1907783"/>
                <a:ext cx="504056" cy="368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of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55576" y="2268303"/>
                <a:ext cx="504056" cy="368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in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755576" y="2924227"/>
                <a:ext cx="504056" cy="3700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55576" y="2636764"/>
                <a:ext cx="504056" cy="37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3522664" y="3657602"/>
              <a:ext cx="217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327650" y="3657602"/>
              <a:ext cx="215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163" name="群組 4"/>
            <p:cNvGrpSpPr>
              <a:grpSpLocks/>
            </p:cNvGrpSpPr>
            <p:nvPr/>
          </p:nvGrpSpPr>
          <p:grpSpPr bwMode="auto">
            <a:xfrm>
              <a:off x="6951664" y="2819400"/>
              <a:ext cx="287337" cy="1512888"/>
              <a:chOff x="8915400" y="2819400"/>
              <a:chExt cx="288032" cy="1512168"/>
            </a:xfrm>
          </p:grpSpPr>
          <p:cxnSp>
            <p:nvCxnSpPr>
              <p:cNvPr id="50" name="直線接點 49"/>
              <p:cNvCxnSpPr/>
              <p:nvPr/>
            </p:nvCxnSpPr>
            <p:spPr>
              <a:xfrm rot="5400000">
                <a:off x="8304126" y="3575486"/>
                <a:ext cx="1512168" cy="0"/>
              </a:xfrm>
              <a:prstGeom prst="line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51" name="向右箭號 50"/>
              <p:cNvSpPr/>
              <p:nvPr/>
            </p:nvSpPr>
            <p:spPr>
              <a:xfrm>
                <a:off x="8915399" y="3955511"/>
                <a:ext cx="288032" cy="288787"/>
              </a:xfrm>
              <a:prstGeom prst="rightArrow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</p:grp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5286375" y="2819400"/>
            <a:ext cx="287338" cy="1511300"/>
            <a:chOff x="5275263" y="2819400"/>
            <a:chExt cx="287337" cy="1511300"/>
          </a:xfrm>
        </p:grpSpPr>
        <p:cxnSp>
          <p:nvCxnSpPr>
            <p:cNvPr id="91152" name="直線接點 57"/>
            <p:cNvCxnSpPr>
              <a:cxnSpLocks noChangeShapeType="1"/>
            </p:cNvCxnSpPr>
            <p:nvPr/>
          </p:nvCxnSpPr>
          <p:spPr bwMode="auto">
            <a:xfrm rot="5400000">
              <a:off x="4663282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向右箭號 116"/>
            <p:cNvSpPr/>
            <p:nvPr/>
          </p:nvSpPr>
          <p:spPr bwMode="auto">
            <a:xfrm>
              <a:off x="5275263" y="3954463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6950075" y="2824163"/>
            <a:ext cx="287338" cy="1511300"/>
            <a:chOff x="9768781" y="2819400"/>
            <a:chExt cx="287337" cy="1511300"/>
          </a:xfrm>
        </p:grpSpPr>
        <p:cxnSp>
          <p:nvCxnSpPr>
            <p:cNvPr id="91150" name="直線接點 57"/>
            <p:cNvCxnSpPr>
              <a:cxnSpLocks noChangeShapeType="1"/>
            </p:cNvCxnSpPr>
            <p:nvPr/>
          </p:nvCxnSpPr>
          <p:spPr bwMode="auto">
            <a:xfrm rot="5400000">
              <a:off x="9156800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向右箭號 119"/>
            <p:cNvSpPr/>
            <p:nvPr/>
          </p:nvSpPr>
          <p:spPr bwMode="auto">
            <a:xfrm>
              <a:off x="9768781" y="3954462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44" name="群組 56"/>
          <p:cNvGrpSpPr>
            <a:grpSpLocks/>
          </p:cNvGrpSpPr>
          <p:nvPr/>
        </p:nvGrpSpPr>
        <p:grpSpPr bwMode="auto">
          <a:xfrm>
            <a:off x="3494088" y="2843213"/>
            <a:ext cx="287337" cy="1511300"/>
            <a:chOff x="3476114" y="1716574"/>
            <a:chExt cx="288032" cy="1512168"/>
          </a:xfrm>
        </p:grpSpPr>
        <p:cxnSp>
          <p:nvCxnSpPr>
            <p:cNvPr id="91148" name="直線接點 57"/>
            <p:cNvCxnSpPr>
              <a:cxnSpLocks noChangeShapeType="1"/>
            </p:cNvCxnSpPr>
            <p:nvPr/>
          </p:nvCxnSpPr>
          <p:spPr bwMode="auto">
            <a:xfrm rot="5400000">
              <a:off x="2864046" y="2472658"/>
              <a:ext cx="1512168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向右箭號 45"/>
            <p:cNvSpPr/>
            <p:nvPr/>
          </p:nvSpPr>
          <p:spPr>
            <a:xfrm>
              <a:off x="3476114" y="2852288"/>
              <a:ext cx="288032" cy="289091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813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2/2)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0" y="1079500"/>
            <a:ext cx="9132888" cy="507206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600" dirty="0"/>
              <a:t>Prosodic Features</a:t>
            </a:r>
            <a:endParaRPr lang="en-US" altLang="ja-JP" sz="2600" dirty="0"/>
          </a:p>
          <a:p>
            <a:pPr lvl="1">
              <a:defRPr/>
            </a:pPr>
            <a:r>
              <a:rPr lang="en-US" altLang="ja-JP" sz="2400" dirty="0" smtClean="0"/>
              <a:t>key terms probably produced with longer duration, wider pitch range and higher energy</a:t>
            </a:r>
          </a:p>
          <a:p>
            <a:pPr>
              <a:defRPr/>
            </a:pPr>
            <a:r>
              <a:rPr lang="en-US" altLang="ja-JP" sz="2600" dirty="0" smtClean="0"/>
              <a:t>Semantic Features (e.g. PLSA)</a:t>
            </a:r>
            <a:endParaRPr lang="en-US" altLang="ja-JP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ja-JP" sz="2400" dirty="0" smtClean="0"/>
              <a:t>key terms usually focused on smaller number of topics</a:t>
            </a:r>
          </a:p>
          <a:p>
            <a:pPr>
              <a:defRPr/>
            </a:pPr>
            <a:endParaRPr lang="en-US" altLang="ja-JP" sz="2600" dirty="0" smtClean="0"/>
          </a:p>
          <a:p>
            <a:pPr marL="0" indent="0">
              <a:buFontTx/>
              <a:buNone/>
              <a:defRPr/>
            </a:pPr>
            <a:endParaRPr lang="en-US" altLang="ja-JP" sz="2600" dirty="0"/>
          </a:p>
          <a:p>
            <a:pPr>
              <a:defRPr/>
            </a:pPr>
            <a:endParaRPr lang="en-US" altLang="ja-JP" sz="2600" dirty="0" smtClean="0"/>
          </a:p>
          <a:p>
            <a:pPr marL="0" indent="0">
              <a:buFontTx/>
              <a:buNone/>
              <a:defRPr/>
            </a:pPr>
            <a:endParaRPr lang="en-US" altLang="ja-JP" sz="2600" dirty="0" smtClean="0"/>
          </a:p>
          <a:p>
            <a:pPr>
              <a:defRPr/>
            </a:pPr>
            <a:r>
              <a:rPr lang="en-US" altLang="ja-JP" sz="2600" dirty="0" smtClean="0"/>
              <a:t>Lexical Features</a:t>
            </a:r>
          </a:p>
          <a:p>
            <a:pPr lvl="1">
              <a:defRPr/>
            </a:pPr>
            <a:r>
              <a:rPr lang="en-US" altLang="ja-JP" sz="2400" dirty="0" smtClean="0"/>
              <a:t>TF/IDF, POS tag, etc.</a:t>
            </a:r>
          </a:p>
        </p:txBody>
      </p:sp>
      <p:grpSp>
        <p:nvGrpSpPr>
          <p:cNvPr id="44" name="群組 43"/>
          <p:cNvGrpSpPr>
            <a:grpSpLocks/>
          </p:cNvGrpSpPr>
          <p:nvPr/>
        </p:nvGrpSpPr>
        <p:grpSpPr bwMode="auto">
          <a:xfrm>
            <a:off x="230188" y="3530600"/>
            <a:ext cx="8772525" cy="1498600"/>
            <a:chOff x="230251" y="3530396"/>
            <a:chExt cx="8772565" cy="1498736"/>
          </a:xfrm>
        </p:grpSpPr>
        <p:grpSp>
          <p:nvGrpSpPr>
            <p:cNvPr id="92167" name="群組 5"/>
            <p:cNvGrpSpPr>
              <a:grpSpLocks/>
            </p:cNvGrpSpPr>
            <p:nvPr/>
          </p:nvGrpSpPr>
          <p:grpSpPr bwMode="auto">
            <a:xfrm>
              <a:off x="230251" y="3546272"/>
              <a:ext cx="4368840" cy="1285066"/>
              <a:chOff x="4254986" y="3390676"/>
              <a:chExt cx="4368583" cy="1284714"/>
            </a:xfrm>
          </p:grpSpPr>
          <p:sp>
            <p:nvSpPr>
              <p:cNvPr id="42" name="文字方塊 41"/>
              <p:cNvSpPr txBox="1"/>
              <p:nvPr/>
            </p:nvSpPr>
            <p:spPr>
              <a:xfrm>
                <a:off x="6858345" y="3577967"/>
                <a:ext cx="1422107" cy="3538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700" kern="0" dirty="0" smtClean="0">
                    <a:solidFill>
                      <a:sysClr val="windowText" lastClr="000000"/>
                    </a:solidFill>
                    <a:latin typeface="Arial" charset="0"/>
                  </a:rPr>
                  <a:t>Not key </a:t>
                </a:r>
                <a:r>
                  <a:rPr kumimoji="0" lang="en-US" altLang="zh-TW" sz="1700" kern="0" dirty="0">
                    <a:solidFill>
                      <a:sysClr val="windowText" lastClr="000000"/>
                    </a:solidFill>
                    <a:latin typeface="Arial" charset="0"/>
                  </a:rPr>
                  <a:t>term</a:t>
                </a:r>
                <a:endParaRPr kumimoji="0" lang="zh-TW" altLang="en-US" sz="17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86" name="直線單箭頭接點 58"/>
              <p:cNvCxnSpPr>
                <a:cxnSpLocks noChangeShapeType="1"/>
              </p:cNvCxnSpPr>
              <p:nvPr/>
            </p:nvCxnSpPr>
            <p:spPr bwMode="auto">
              <a:xfrm>
                <a:off x="4630800" y="4515459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7" name="直線單箭頭接點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4149283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>
              <a:xfrm flipH="1">
                <a:off x="498202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H="1">
                <a:off x="5180448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 flipH="1">
                <a:off x="538046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H="1">
                <a:off x="5567777" y="4328717"/>
                <a:ext cx="58735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flipH="1">
                <a:off x="575509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flipH="1">
                <a:off x="5967805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flipH="1">
                <a:off x="616623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flipH="1">
                <a:off x="6598009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flipH="1">
                <a:off x="6378946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flipH="1">
                <a:off x="6785324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6972639" y="4422362"/>
                <a:ext cx="60322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 flipH="1">
                <a:off x="4818517" y="4422362"/>
                <a:ext cx="58735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1508" name="矩形 21507"/>
              <p:cNvSpPr/>
              <p:nvPr/>
            </p:nvSpPr>
            <p:spPr>
              <a:xfrm>
                <a:off x="4254986" y="3390676"/>
                <a:ext cx="774658" cy="33807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1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(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)</a:t>
                </a:r>
                <a:endParaRPr kumimoji="0" lang="zh-TW" altLang="en-US" sz="1600" b="1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201" name="矩形 21508"/>
              <p:cNvSpPr>
                <a:spLocks noChangeArrowheads="1"/>
              </p:cNvSpPr>
              <p:nvPr/>
            </p:nvSpPr>
            <p:spPr bwMode="auto">
              <a:xfrm>
                <a:off x="8347547" y="4336929"/>
                <a:ext cx="276022" cy="33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0" lang="en-US" altLang="zh-TW" sz="16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kumimoji="0" lang="zh-TW" altLang="en-US" sz="16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92168" name="群組 6"/>
            <p:cNvGrpSpPr>
              <a:grpSpLocks/>
            </p:cNvGrpSpPr>
            <p:nvPr/>
          </p:nvGrpSpPr>
          <p:grpSpPr bwMode="auto">
            <a:xfrm>
              <a:off x="4633976" y="3530396"/>
              <a:ext cx="4368840" cy="1300908"/>
              <a:chOff x="4254986" y="4679421"/>
              <a:chExt cx="4368583" cy="1300200"/>
            </a:xfrm>
          </p:grpSpPr>
          <p:sp>
            <p:nvSpPr>
              <p:cNvPr id="43" name="文字方塊 42"/>
              <p:cNvSpPr txBox="1"/>
              <p:nvPr/>
            </p:nvSpPr>
            <p:spPr>
              <a:xfrm>
                <a:off x="7134575" y="4882529"/>
                <a:ext cx="1020707" cy="353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700" kern="0" dirty="0">
                    <a:solidFill>
                      <a:sysClr val="windowText" lastClr="000000"/>
                    </a:solidFill>
                    <a:latin typeface="Arial" charset="0"/>
                  </a:rPr>
                  <a:t>key term</a:t>
                </a:r>
                <a:endParaRPr kumimoji="0" lang="zh-TW" altLang="en-US" sz="17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72" name="直線單箭頭接點 44"/>
              <p:cNvCxnSpPr>
                <a:cxnSpLocks noChangeShapeType="1"/>
              </p:cNvCxnSpPr>
              <p:nvPr/>
            </p:nvCxnSpPr>
            <p:spPr bwMode="auto">
              <a:xfrm>
                <a:off x="4630800" y="5826985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73" name="直線單箭頭接點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5460809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6036084" y="4984083"/>
                <a:ext cx="58734" cy="84258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005852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04279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685265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4877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24721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41071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80915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972659" y="5452183"/>
                <a:ext cx="60322" cy="374480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255006" y="4679421"/>
                <a:ext cx="774658" cy="33798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1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(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)</a:t>
                </a:r>
                <a:endParaRPr kumimoji="0" lang="zh-TW" altLang="en-US" sz="1600" b="1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184" name="矩形 113"/>
              <p:cNvSpPr>
                <a:spLocks noChangeArrowheads="1"/>
              </p:cNvSpPr>
              <p:nvPr/>
            </p:nvSpPr>
            <p:spPr bwMode="auto">
              <a:xfrm>
                <a:off x="8347547" y="5641251"/>
                <a:ext cx="276022" cy="338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0" lang="en-US" altLang="zh-TW" sz="16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kumimoji="0" lang="zh-TW" altLang="en-US" sz="16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9" name="文字方塊 38"/>
            <p:cNvSpPr txBox="1"/>
            <p:nvPr/>
          </p:nvSpPr>
          <p:spPr bwMode="auto">
            <a:xfrm>
              <a:off x="3511628" y="4675088"/>
              <a:ext cx="755653" cy="354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7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kumimoji="0" lang="zh-TW" altLang="en-US" sz="17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 bwMode="auto">
            <a:xfrm>
              <a:off x="7848698" y="4675088"/>
              <a:ext cx="755653" cy="354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7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kumimoji="0" lang="zh-TW" altLang="en-US" sz="17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03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/>
          </p:cNvSpPr>
          <p:nvPr/>
        </p:nvSpPr>
        <p:spPr bwMode="auto">
          <a:xfrm>
            <a:off x="609600" y="1458913"/>
            <a:ext cx="3009900" cy="4483100"/>
          </a:xfrm>
          <a:prstGeom prst="rect">
            <a:avLst/>
          </a:prstGeom>
          <a:solidFill>
            <a:srgbClr val="408000">
              <a:alpha val="48627"/>
            </a:srgbClr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788988" y="1717675"/>
            <a:ext cx="2357437" cy="438150"/>
            <a:chOff x="0" y="0"/>
            <a:chExt cx="2112" cy="392"/>
          </a:xfrm>
        </p:grpSpPr>
        <p:sp>
          <p:nvSpPr>
            <p:cNvPr id="94318" name="AutoShape 4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9" name="Oval 5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0" name="Oval 6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1" name="Oval 7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2" name="Oval 8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3" name="Oval 9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4" name="Oval 10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5" name="Oval 11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2" name="Group 12"/>
          <p:cNvGrpSpPr>
            <a:grpSpLocks/>
          </p:cNvGrpSpPr>
          <p:nvPr/>
        </p:nvGrpSpPr>
        <p:grpSpPr bwMode="auto">
          <a:xfrm>
            <a:off x="788988" y="2424113"/>
            <a:ext cx="2017712" cy="436562"/>
            <a:chOff x="0" y="0"/>
            <a:chExt cx="1808" cy="392"/>
          </a:xfrm>
        </p:grpSpPr>
        <p:sp>
          <p:nvSpPr>
            <p:cNvPr id="94311" name="AutoShape 13"/>
            <p:cNvSpPr>
              <a:spLocks/>
            </p:cNvSpPr>
            <p:nvPr/>
          </p:nvSpPr>
          <p:spPr bwMode="auto">
            <a:xfrm>
              <a:off x="0" y="0"/>
              <a:ext cx="180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2" name="Oval 14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3" name="Oval 15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4" name="Oval 16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5" name="Oval 17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6" name="Oval 18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7" name="Oval 19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3" name="Group 20"/>
          <p:cNvGrpSpPr>
            <a:grpSpLocks/>
          </p:cNvGrpSpPr>
          <p:nvPr/>
        </p:nvGrpSpPr>
        <p:grpSpPr bwMode="auto">
          <a:xfrm>
            <a:off x="788988" y="3128963"/>
            <a:ext cx="2705100" cy="438150"/>
            <a:chOff x="0" y="0"/>
            <a:chExt cx="2424" cy="392"/>
          </a:xfrm>
        </p:grpSpPr>
        <p:sp>
          <p:nvSpPr>
            <p:cNvPr id="94302" name="AutoShape 21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3" name="Oval 22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4" name="Oval 23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5" name="Oval 24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6" name="Oval 25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7" name="Oval 26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8" name="Oval 27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9" name="Oval 28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0" name="Oval 29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4" name="Group 30"/>
          <p:cNvGrpSpPr>
            <a:grpSpLocks/>
          </p:cNvGrpSpPr>
          <p:nvPr/>
        </p:nvGrpSpPr>
        <p:grpSpPr bwMode="auto">
          <a:xfrm>
            <a:off x="788988" y="3835400"/>
            <a:ext cx="1347787" cy="436563"/>
            <a:chOff x="0" y="0"/>
            <a:chExt cx="1208" cy="392"/>
          </a:xfrm>
        </p:grpSpPr>
        <p:sp>
          <p:nvSpPr>
            <p:cNvPr id="94297" name="AutoShape 31"/>
            <p:cNvSpPr>
              <a:spLocks/>
            </p:cNvSpPr>
            <p:nvPr/>
          </p:nvSpPr>
          <p:spPr bwMode="auto">
            <a:xfrm>
              <a:off x="0" y="0"/>
              <a:ext cx="120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8" name="Oval 32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9" name="Oval 33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0" name="Oval 34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1" name="Oval 35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5" name="Group 36"/>
          <p:cNvGrpSpPr>
            <a:grpSpLocks/>
          </p:cNvGrpSpPr>
          <p:nvPr/>
        </p:nvGrpSpPr>
        <p:grpSpPr bwMode="auto">
          <a:xfrm>
            <a:off x="788988" y="4540250"/>
            <a:ext cx="2357437" cy="438150"/>
            <a:chOff x="0" y="0"/>
            <a:chExt cx="2112" cy="392"/>
          </a:xfrm>
        </p:grpSpPr>
        <p:sp>
          <p:nvSpPr>
            <p:cNvPr id="94289" name="AutoShape 3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0" name="Oval 38"/>
            <p:cNvSpPr>
              <a:spLocks/>
            </p:cNvSpPr>
            <p:nvPr/>
          </p:nvSpPr>
          <p:spPr bwMode="auto">
            <a:xfrm>
              <a:off x="0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1" name="Oval 39"/>
            <p:cNvSpPr>
              <a:spLocks/>
            </p:cNvSpPr>
            <p:nvPr/>
          </p:nvSpPr>
          <p:spPr bwMode="auto">
            <a:xfrm>
              <a:off x="304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2" name="Oval 40"/>
            <p:cNvSpPr>
              <a:spLocks/>
            </p:cNvSpPr>
            <p:nvPr/>
          </p:nvSpPr>
          <p:spPr bwMode="auto">
            <a:xfrm>
              <a:off x="608" y="40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3" name="Oval 41"/>
            <p:cNvSpPr>
              <a:spLocks/>
            </p:cNvSpPr>
            <p:nvPr/>
          </p:nvSpPr>
          <p:spPr bwMode="auto">
            <a:xfrm>
              <a:off x="912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4" name="Oval 42"/>
            <p:cNvSpPr>
              <a:spLocks/>
            </p:cNvSpPr>
            <p:nvPr/>
          </p:nvSpPr>
          <p:spPr bwMode="auto">
            <a:xfrm>
              <a:off x="1216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5" name="Oval 43"/>
            <p:cNvSpPr>
              <a:spLocks/>
            </p:cNvSpPr>
            <p:nvPr/>
          </p:nvSpPr>
          <p:spPr bwMode="auto">
            <a:xfrm>
              <a:off x="1520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6" name="Oval 44"/>
            <p:cNvSpPr>
              <a:spLocks/>
            </p:cNvSpPr>
            <p:nvPr/>
          </p:nvSpPr>
          <p:spPr bwMode="auto">
            <a:xfrm>
              <a:off x="1824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6" name="Group 45"/>
          <p:cNvGrpSpPr>
            <a:grpSpLocks/>
          </p:cNvGrpSpPr>
          <p:nvPr/>
        </p:nvGrpSpPr>
        <p:grpSpPr bwMode="auto">
          <a:xfrm>
            <a:off x="762000" y="5245100"/>
            <a:ext cx="2732088" cy="438150"/>
            <a:chOff x="0" y="0"/>
            <a:chExt cx="2448" cy="392"/>
          </a:xfrm>
        </p:grpSpPr>
        <p:sp>
          <p:nvSpPr>
            <p:cNvPr id="94280" name="AutoShape 46"/>
            <p:cNvSpPr>
              <a:spLocks/>
            </p:cNvSpPr>
            <p:nvPr/>
          </p:nvSpPr>
          <p:spPr bwMode="auto">
            <a:xfrm>
              <a:off x="0" y="0"/>
              <a:ext cx="244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1" name="Oval 47"/>
            <p:cNvSpPr>
              <a:spLocks/>
            </p:cNvSpPr>
            <p:nvPr/>
          </p:nvSpPr>
          <p:spPr bwMode="auto">
            <a:xfrm>
              <a:off x="24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2" name="Oval 48"/>
            <p:cNvSpPr>
              <a:spLocks/>
            </p:cNvSpPr>
            <p:nvPr/>
          </p:nvSpPr>
          <p:spPr bwMode="auto">
            <a:xfrm>
              <a:off x="328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3" name="Oval 49"/>
            <p:cNvSpPr>
              <a:spLocks/>
            </p:cNvSpPr>
            <p:nvPr/>
          </p:nvSpPr>
          <p:spPr bwMode="auto">
            <a:xfrm>
              <a:off x="632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4" name="Oval 50"/>
            <p:cNvSpPr>
              <a:spLocks/>
            </p:cNvSpPr>
            <p:nvPr/>
          </p:nvSpPr>
          <p:spPr bwMode="auto">
            <a:xfrm>
              <a:off x="936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5" name="Oval 51"/>
            <p:cNvSpPr>
              <a:spLocks/>
            </p:cNvSpPr>
            <p:nvPr/>
          </p:nvSpPr>
          <p:spPr bwMode="auto">
            <a:xfrm>
              <a:off x="1240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6" name="Oval 52"/>
            <p:cNvSpPr>
              <a:spLocks/>
            </p:cNvSpPr>
            <p:nvPr/>
          </p:nvSpPr>
          <p:spPr bwMode="auto">
            <a:xfrm>
              <a:off x="1544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7" name="Oval 53"/>
            <p:cNvSpPr>
              <a:spLocks/>
            </p:cNvSpPr>
            <p:nvPr/>
          </p:nvSpPr>
          <p:spPr bwMode="auto">
            <a:xfrm>
              <a:off x="1848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8" name="Oval 54"/>
            <p:cNvSpPr>
              <a:spLocks/>
            </p:cNvSpPr>
            <p:nvPr/>
          </p:nvSpPr>
          <p:spPr bwMode="auto">
            <a:xfrm>
              <a:off x="2152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15" name="Rectangle 55"/>
          <p:cNvSpPr>
            <a:spLocks/>
          </p:cNvSpPr>
          <p:nvPr/>
        </p:nvSpPr>
        <p:spPr bwMode="auto">
          <a:xfrm>
            <a:off x="4029075" y="1458913"/>
            <a:ext cx="3009900" cy="1571625"/>
          </a:xfrm>
          <a:prstGeom prst="rect">
            <a:avLst/>
          </a:prstGeom>
          <a:solidFill>
            <a:srgbClr val="008000">
              <a:alpha val="27843"/>
            </a:srgbClr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94218" name="Group 56"/>
          <p:cNvGrpSpPr>
            <a:grpSpLocks/>
          </p:cNvGrpSpPr>
          <p:nvPr/>
        </p:nvGrpSpPr>
        <p:grpSpPr bwMode="auto">
          <a:xfrm>
            <a:off x="788988" y="1709738"/>
            <a:ext cx="2357437" cy="436562"/>
            <a:chOff x="0" y="0"/>
            <a:chExt cx="2112" cy="392"/>
          </a:xfrm>
        </p:grpSpPr>
        <p:sp>
          <p:nvSpPr>
            <p:cNvPr id="94272" name="AutoShape 5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3" name="Oval 58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4" name="Oval 59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5" name="Oval 60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6" name="Oval 61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7" name="Oval 62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8" name="Oval 63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9" name="Oval 64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9" name="Group 65"/>
          <p:cNvGrpSpPr>
            <a:grpSpLocks/>
          </p:cNvGrpSpPr>
          <p:nvPr/>
        </p:nvGrpSpPr>
        <p:grpSpPr bwMode="auto">
          <a:xfrm>
            <a:off x="788988" y="3121025"/>
            <a:ext cx="2705100" cy="436563"/>
            <a:chOff x="0" y="0"/>
            <a:chExt cx="2424" cy="392"/>
          </a:xfrm>
        </p:grpSpPr>
        <p:sp>
          <p:nvSpPr>
            <p:cNvPr id="94263" name="AutoShape 66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4" name="Oval 67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5" name="Oval 68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6" name="Oval 69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7" name="Oval 70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8" name="Oval 71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9" name="Oval 72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0" name="Oval 73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1" name="Oval 74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35" name="Rectangle 75"/>
          <p:cNvSpPr>
            <a:spLocks/>
          </p:cNvSpPr>
          <p:nvPr/>
        </p:nvSpPr>
        <p:spPr bwMode="auto">
          <a:xfrm>
            <a:off x="231775" y="174783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36" name="Rectangle 76"/>
          <p:cNvSpPr>
            <a:spLocks/>
          </p:cNvSpPr>
          <p:nvPr/>
        </p:nvSpPr>
        <p:spPr bwMode="auto">
          <a:xfrm>
            <a:off x="231775" y="24574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437" name="Rectangle 77"/>
          <p:cNvSpPr>
            <a:spLocks/>
          </p:cNvSpPr>
          <p:nvPr/>
        </p:nvSpPr>
        <p:spPr bwMode="auto">
          <a:xfrm>
            <a:off x="231775" y="3163888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438" name="Rectangle 78"/>
          <p:cNvSpPr>
            <a:spLocks/>
          </p:cNvSpPr>
          <p:nvPr/>
        </p:nvSpPr>
        <p:spPr bwMode="auto">
          <a:xfrm>
            <a:off x="231775" y="386873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439" name="Rectangle 79"/>
          <p:cNvSpPr>
            <a:spLocks/>
          </p:cNvSpPr>
          <p:nvPr/>
        </p:nvSpPr>
        <p:spPr bwMode="auto">
          <a:xfrm>
            <a:off x="231775" y="457358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440" name="Rectangle 80"/>
          <p:cNvSpPr>
            <a:spLocks/>
          </p:cNvSpPr>
          <p:nvPr/>
        </p:nvSpPr>
        <p:spPr bwMode="auto">
          <a:xfrm>
            <a:off x="231775" y="528002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443" name="Rectangle 83"/>
          <p:cNvSpPr>
            <a:spLocks/>
          </p:cNvSpPr>
          <p:nvPr/>
        </p:nvSpPr>
        <p:spPr bwMode="auto">
          <a:xfrm>
            <a:off x="173038" y="977900"/>
            <a:ext cx="21796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>
                <a:solidFill>
                  <a:srgbClr val="000000"/>
                </a:solidFill>
              </a:rPr>
              <a:t>document d: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3154363" y="1338263"/>
            <a:ext cx="3351212" cy="603250"/>
            <a:chOff x="0" y="100"/>
            <a:chExt cx="3002" cy="540"/>
          </a:xfrm>
        </p:grpSpPr>
        <p:sp>
          <p:nvSpPr>
            <p:cNvPr id="94261" name="Rectangle 85"/>
            <p:cNvSpPr>
              <a:spLocks/>
            </p:cNvSpPr>
            <p:nvPr/>
          </p:nvSpPr>
          <p:spPr bwMode="auto">
            <a:xfrm>
              <a:off x="601" y="100"/>
              <a:ext cx="240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</a:rPr>
                <a:t>Correctly recognized word</a:t>
              </a:r>
            </a:p>
          </p:txBody>
        </p:sp>
        <p:sp>
          <p:nvSpPr>
            <p:cNvPr id="94262" name="Line 86"/>
            <p:cNvSpPr>
              <a:spLocks noChangeShapeType="1"/>
            </p:cNvSpPr>
            <p:nvPr/>
          </p:nvSpPr>
          <p:spPr bwMode="auto">
            <a:xfrm rot="10800000" flipH="1">
              <a:off x="0" y="321"/>
              <a:ext cx="596" cy="319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5450" name="Rectangle 90"/>
          <p:cNvSpPr>
            <a:spLocks/>
          </p:cNvSpPr>
          <p:nvPr/>
        </p:nvSpPr>
        <p:spPr bwMode="auto">
          <a:xfrm>
            <a:off x="3681413" y="17526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51" name="Rectangle 91"/>
          <p:cNvSpPr>
            <a:spLocks/>
          </p:cNvSpPr>
          <p:nvPr/>
        </p:nvSpPr>
        <p:spPr bwMode="auto">
          <a:xfrm>
            <a:off x="3681413" y="245745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788988" y="1724025"/>
            <a:ext cx="2357437" cy="438150"/>
            <a:chOff x="0" y="0"/>
            <a:chExt cx="2112" cy="392"/>
          </a:xfrm>
        </p:grpSpPr>
        <p:sp>
          <p:nvSpPr>
            <p:cNvPr id="94253" name="AutoShape 5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4" name="Oval 58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5" name="Oval 59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6" name="Oval 60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7" name="Oval 61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8" name="Oval 62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9" name="Oval 63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0" name="Oval 64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52" name="Rectangle 92"/>
          <p:cNvSpPr>
            <a:spLocks/>
          </p:cNvSpPr>
          <p:nvPr/>
        </p:nvSpPr>
        <p:spPr bwMode="auto">
          <a:xfrm>
            <a:off x="3681413" y="977900"/>
            <a:ext cx="42465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>
                <a:solidFill>
                  <a:srgbClr val="000000"/>
                </a:solidFill>
              </a:rPr>
              <a:t>summary of document d:</a:t>
            </a:r>
          </a:p>
        </p:txBody>
      </p:sp>
      <p:sp>
        <p:nvSpPr>
          <p:cNvPr id="15453" name="Rectangle 93"/>
          <p:cNvSpPr>
            <a:spLocks/>
          </p:cNvSpPr>
          <p:nvPr/>
        </p:nvSpPr>
        <p:spPr bwMode="auto">
          <a:xfrm>
            <a:off x="3735388" y="3375194"/>
            <a:ext cx="52562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466725" indent="-250825">
              <a:spcBef>
                <a:spcPts val="1825"/>
              </a:spcBef>
              <a:buSzPct val="100000"/>
              <a:buFont typeface="Arial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</a:rPr>
              <a:t>Selecting most representative utterances in the original document but avoiding redundancy</a:t>
            </a:r>
          </a:p>
        </p:txBody>
      </p: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788988" y="3141663"/>
            <a:ext cx="2706687" cy="438150"/>
            <a:chOff x="0" y="0"/>
            <a:chExt cx="2424" cy="392"/>
          </a:xfrm>
        </p:grpSpPr>
        <p:sp>
          <p:nvSpPr>
            <p:cNvPr id="94244" name="AutoShape 66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5" name="Oval 67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6" name="Oval 68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7" name="Oval 69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8" name="Oval 70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9" name="Oval 71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0" name="Oval 72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1" name="Oval 73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2" name="Oval 74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5462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306638"/>
            <a:ext cx="144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1" name="Picture 1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474788"/>
            <a:ext cx="1579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2994025" y="3470275"/>
            <a:ext cx="3333750" cy="519113"/>
            <a:chOff x="0" y="0"/>
            <a:chExt cx="2987" cy="464"/>
          </a:xfrm>
        </p:grpSpPr>
        <p:sp>
          <p:nvSpPr>
            <p:cNvPr id="94242" name="Rectangle 88"/>
            <p:cNvSpPr>
              <a:spLocks/>
            </p:cNvSpPr>
            <p:nvPr/>
          </p:nvSpPr>
          <p:spPr bwMode="auto">
            <a:xfrm>
              <a:off x="658" y="217"/>
              <a:ext cx="232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Wrongly recognized word</a:t>
              </a:r>
            </a:p>
          </p:txBody>
        </p:sp>
        <p:sp>
          <p:nvSpPr>
            <p:cNvPr id="94243" name="Line 89"/>
            <p:cNvSpPr>
              <a:spLocks noChangeShapeType="1"/>
            </p:cNvSpPr>
            <p:nvPr/>
          </p:nvSpPr>
          <p:spPr bwMode="auto">
            <a:xfrm>
              <a:off x="0" y="0"/>
              <a:ext cx="596" cy="4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94237" name="Rectangle 82"/>
          <p:cNvSpPr>
            <a:spLocks/>
          </p:cNvSpPr>
          <p:nvPr/>
        </p:nvSpPr>
        <p:spPr bwMode="auto">
          <a:xfrm>
            <a:off x="1127125" y="1731963"/>
            <a:ext cx="182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200">
                <a:solidFill>
                  <a:srgbClr val="191919"/>
                </a:solidFill>
              </a:rPr>
              <a:t>t</a:t>
            </a:r>
            <a:r>
              <a:rPr lang="en-US" altLang="zh-TW" sz="2200" baseline="-6000">
                <a:solidFill>
                  <a:srgbClr val="191919"/>
                </a:solidFill>
              </a:rPr>
              <a:t>2</a:t>
            </a:r>
          </a:p>
        </p:txBody>
      </p:sp>
      <p:sp>
        <p:nvSpPr>
          <p:cNvPr id="94238" name="Rectangle 81"/>
          <p:cNvSpPr>
            <a:spLocks/>
          </p:cNvSpPr>
          <p:nvPr/>
        </p:nvSpPr>
        <p:spPr bwMode="auto">
          <a:xfrm>
            <a:off x="847725" y="1727200"/>
            <a:ext cx="18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200">
                <a:solidFill>
                  <a:srgbClr val="191919"/>
                </a:solidFill>
              </a:rPr>
              <a:t>t</a:t>
            </a:r>
            <a:r>
              <a:rPr lang="en-US" altLang="zh-TW" sz="2200" baseline="-6000">
                <a:solidFill>
                  <a:srgbClr val="191919"/>
                </a:solidFill>
              </a:rPr>
              <a:t>1</a:t>
            </a:r>
          </a:p>
        </p:txBody>
      </p: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3813765" y="4654266"/>
            <a:ext cx="52227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200" dirty="0">
                <a:solidFill>
                  <a:srgbClr val="0000FF"/>
                </a:solidFill>
              </a:rPr>
              <a:t>- 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Scoring sentences  based on prosodic,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  semantic, lexical features and confidence 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  measures, etc. 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- Based on a given summarization ratio</a:t>
            </a:r>
            <a:endParaRPr lang="en-US" altLang="zh-TW" sz="2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4240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Extractive Summarization of Spoken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Documents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07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951104" presetClass="entr" presetSubtype="5459502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951104" presetClass="entr" presetSubtype="5474312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4" presetID="53951104" presetClass="entr" presetSubtype="5474329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951104" presetClass="entr" presetSubtype="5474346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0" presetID="53951104" presetClass="entr" presetSubtype="547436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53951104" presetClass="entr" presetSubtype="5474380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951104" presetClass="entr" presetSubtype="547441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951104" presetClass="entr" presetSubtype="547444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943E-6 4.70397E-6 L 0.38594 -0.002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-1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951104" presetClass="entr" presetSubtype="5474470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611E-6 3.46129E-6 L 0.37239 -0.113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3" y="-56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951104" presetClass="entr" presetSubtype="5474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951104" presetClass="entr" presetSubtype="486457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951104" presetClass="entr" presetSubtype="547448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5" grpId="0" animBg="1"/>
      <p:bldP spid="15435" grpId="0" autoUpdateAnimBg="0"/>
      <p:bldP spid="15436" grpId="0" autoUpdateAnimBg="0"/>
      <p:bldP spid="15437" grpId="0" autoUpdateAnimBg="0"/>
      <p:bldP spid="15438" grpId="0" autoUpdateAnimBg="0"/>
      <p:bldP spid="15439" grpId="0" autoUpdateAnimBg="0"/>
      <p:bldP spid="15440" grpId="0" autoUpdateAnimBg="0"/>
      <p:bldP spid="15443" grpId="0" autoUpdateAnimBg="0"/>
      <p:bldP spid="15450" grpId="0" autoUpdateAnimBg="0"/>
      <p:bldP spid="15451" grpId="0" autoUpdateAnimBg="0"/>
      <p:bldP spid="15452" grpId="0" autoUpdateAnimBg="0"/>
      <p:bldP spid="154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2252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Titles for retrieved documents/segments helpful in browsing and selection of retrieved results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Short, readable, telling what the document/segment is about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One example: Scored Viterbi Search</a:t>
            </a:r>
          </a:p>
        </p:txBody>
      </p:sp>
      <p:sp>
        <p:nvSpPr>
          <p:cNvPr id="97284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</p:txBody>
      </p: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582613" y="3500438"/>
            <a:ext cx="7975600" cy="2474912"/>
            <a:chOff x="582431" y="3011490"/>
            <a:chExt cx="7975463" cy="2682873"/>
          </a:xfrm>
        </p:grpSpPr>
        <p:sp>
          <p:nvSpPr>
            <p:cNvPr id="52227" name="AutoShape 4"/>
            <p:cNvSpPr>
              <a:spLocks noChangeArrowheads="1"/>
            </p:cNvSpPr>
            <p:nvPr/>
          </p:nvSpPr>
          <p:spPr bwMode="auto">
            <a:xfrm>
              <a:off x="2041318" y="3128511"/>
              <a:ext cx="1020745" cy="991235"/>
            </a:xfrm>
            <a:prstGeom prst="can">
              <a:avLst>
                <a:gd name="adj" fmla="val 2584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0" lang="en-US" altLang="zh-TW" sz="1400" dirty="0">
                  <a:latin typeface="+mn-lt"/>
                  <a:ea typeface="新細明體" charset="-120"/>
                </a:rPr>
                <a:t>Training</a:t>
              </a:r>
            </a:p>
            <a:p>
              <a:pPr algn="ctr" eaLnBrk="0" hangingPunct="0">
                <a:defRPr/>
              </a:pPr>
              <a:r>
                <a:rPr kumimoji="0" lang="en-US" altLang="zh-TW" sz="1400" dirty="0">
                  <a:latin typeface="+mn-lt"/>
                  <a:ea typeface="新細明體" charset="-120"/>
                </a:rPr>
                <a:t>corpus</a:t>
              </a:r>
            </a:p>
          </p:txBody>
        </p:sp>
        <p:grpSp>
          <p:nvGrpSpPr>
            <p:cNvPr id="97288" name="群組 2"/>
            <p:cNvGrpSpPr>
              <a:grpSpLocks/>
            </p:cNvGrpSpPr>
            <p:nvPr/>
          </p:nvGrpSpPr>
          <p:grpSpPr bwMode="auto">
            <a:xfrm>
              <a:off x="3829050" y="3011490"/>
              <a:ext cx="4021138" cy="1169987"/>
              <a:chOff x="3729038" y="1905000"/>
              <a:chExt cx="3903662" cy="1371600"/>
            </a:xfrm>
          </p:grpSpPr>
          <p:sp>
            <p:nvSpPr>
              <p:cNvPr id="52242" name="Rectangle 2"/>
              <p:cNvSpPr>
                <a:spLocks noChangeArrowheads="1"/>
              </p:cNvSpPr>
              <p:nvPr/>
            </p:nvSpPr>
            <p:spPr bwMode="auto">
              <a:xfrm>
                <a:off x="3728807" y="1905000"/>
                <a:ext cx="3903595" cy="1371859"/>
              </a:xfrm>
              <a:prstGeom prst="rect">
                <a:avLst/>
              </a:prstGeom>
              <a:solidFill>
                <a:srgbClr val="CCFF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52243" name="AutoShape 5"/>
              <p:cNvSpPr>
                <a:spLocks noChangeArrowheads="1"/>
              </p:cNvSpPr>
              <p:nvPr/>
            </p:nvSpPr>
            <p:spPr bwMode="auto">
              <a:xfrm>
                <a:off x="5194389" y="1981663"/>
                <a:ext cx="1066438" cy="1218534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Ordering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4" name="AutoShape 6"/>
              <p:cNvSpPr>
                <a:spLocks noChangeArrowheads="1"/>
              </p:cNvSpPr>
              <p:nvPr/>
            </p:nvSpPr>
            <p:spPr bwMode="auto">
              <a:xfrm>
                <a:off x="3898327" y="1981663"/>
                <a:ext cx="1066438" cy="1218534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Selection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5" name="AutoShape 7"/>
              <p:cNvSpPr>
                <a:spLocks noChangeArrowheads="1"/>
              </p:cNvSpPr>
              <p:nvPr/>
            </p:nvSpPr>
            <p:spPr bwMode="auto">
              <a:xfrm>
                <a:off x="6425724" y="1981663"/>
                <a:ext cx="1054109" cy="1218534"/>
              </a:xfrm>
              <a:prstGeom prst="can">
                <a:avLst>
                  <a:gd name="adj" fmla="val 25842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Title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Length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</p:grpSp>
        <p:sp>
          <p:nvSpPr>
            <p:cNvPr id="52229" name="Text Box 9"/>
            <p:cNvSpPr txBox="1">
              <a:spLocks noChangeArrowheads="1"/>
            </p:cNvSpPr>
            <p:nvPr/>
          </p:nvSpPr>
          <p:spPr bwMode="auto">
            <a:xfrm>
              <a:off x="582431" y="5074841"/>
              <a:ext cx="1627159" cy="33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1400" dirty="0" smtClean="0">
                  <a:latin typeface="+mn-lt"/>
                </a:rPr>
                <a:t>Spoken document</a:t>
              </a:r>
            </a:p>
          </p:txBody>
        </p:sp>
        <p:sp>
          <p:nvSpPr>
            <p:cNvPr id="52230" name="Rectangle 10"/>
            <p:cNvSpPr>
              <a:spLocks noChangeArrowheads="1"/>
            </p:cNvSpPr>
            <p:nvPr/>
          </p:nvSpPr>
          <p:spPr bwMode="auto">
            <a:xfrm>
              <a:off x="2992215" y="4991733"/>
              <a:ext cx="1774795" cy="56718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kumimoji="0" lang="en-US" altLang="zh-TW" sz="1400" dirty="0" smtClean="0">
                  <a:latin typeface="+mn-lt"/>
                  <a:ea typeface="新細明體" charset="-120"/>
                </a:rPr>
                <a:t>Recognition </a:t>
              </a:r>
              <a:r>
                <a:rPr kumimoji="0" lang="en-US" altLang="zh-TW" sz="1400" dirty="0">
                  <a:latin typeface="+mn-lt"/>
                  <a:ea typeface="新細明體" charset="-120"/>
                </a:rPr>
                <a:t>and </a:t>
              </a:r>
            </a:p>
            <a:p>
              <a:pPr algn="ctr" eaLnBrk="0" hangingPunct="0">
                <a:defRPr/>
              </a:pPr>
              <a:r>
                <a:rPr kumimoji="0" lang="en-US" altLang="zh-TW" sz="1400" dirty="0" smtClean="0">
                  <a:latin typeface="+mn-lt"/>
                  <a:ea typeface="新細明體" charset="-120"/>
                </a:rPr>
                <a:t>Summarization</a:t>
              </a:r>
              <a:endParaRPr kumimoji="0" lang="en-US" altLang="zh-TW" sz="1400" dirty="0">
                <a:latin typeface="+mn-lt"/>
                <a:ea typeface="新細明體" charset="-120"/>
              </a:endParaRPr>
            </a:p>
          </p:txBody>
        </p:sp>
        <p:sp>
          <p:nvSpPr>
            <p:cNvPr id="52231" name="Rectangle 11"/>
            <p:cNvSpPr>
              <a:spLocks noChangeArrowheads="1"/>
            </p:cNvSpPr>
            <p:nvPr/>
          </p:nvSpPr>
          <p:spPr bwMode="auto">
            <a:xfrm>
              <a:off x="5809978" y="4835638"/>
              <a:ext cx="1203304" cy="85872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0" lang="en-US" altLang="zh-TW" sz="1400">
                  <a:latin typeface="+mn-lt"/>
                  <a:ea typeface="新細明體" charset="-120"/>
                </a:rPr>
                <a:t>Viterbi</a:t>
              </a:r>
            </a:p>
            <a:p>
              <a:pPr algn="ctr" eaLnBrk="0" hangingPunct="0">
                <a:defRPr/>
              </a:pPr>
              <a:r>
                <a:rPr kumimoji="0" lang="en-US" altLang="zh-TW" sz="1400">
                  <a:latin typeface="+mn-lt"/>
                  <a:ea typeface="新細明體" charset="-120"/>
                </a:rPr>
                <a:t>Algorithm</a:t>
              </a:r>
            </a:p>
          </p:txBody>
        </p:sp>
        <p:sp>
          <p:nvSpPr>
            <p:cNvPr id="52232" name="Text Box 13"/>
            <p:cNvSpPr txBox="1">
              <a:spLocks noChangeArrowheads="1"/>
            </p:cNvSpPr>
            <p:nvPr/>
          </p:nvSpPr>
          <p:spPr bwMode="auto">
            <a:xfrm>
              <a:off x="7835593" y="4978471"/>
              <a:ext cx="722301" cy="56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r>
                <a:rPr kumimoji="0" lang="en-US" altLang="zh-TW" sz="1400" dirty="0" smtClean="0">
                  <a:latin typeface="+mn-lt"/>
                </a:rPr>
                <a:t>Output</a:t>
              </a:r>
            </a:p>
            <a:p>
              <a:pPr algn="ctr">
                <a:defRPr/>
              </a:pPr>
              <a:r>
                <a:rPr kumimoji="0" lang="en-US" altLang="zh-TW" sz="1400" dirty="0" smtClean="0">
                  <a:latin typeface="+mn-lt"/>
                </a:rPr>
                <a:t>Title</a:t>
              </a:r>
            </a:p>
          </p:txBody>
        </p:sp>
        <p:sp>
          <p:nvSpPr>
            <p:cNvPr id="52233" name="Line 14"/>
            <p:cNvSpPr>
              <a:spLocks noChangeShapeType="1"/>
            </p:cNvSpPr>
            <p:nvPr/>
          </p:nvSpPr>
          <p:spPr bwMode="auto">
            <a:xfrm flipV="1">
              <a:off x="4776534" y="5264140"/>
              <a:ext cx="1000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52234" name="Text Box 15"/>
            <p:cNvSpPr txBox="1">
              <a:spLocks noChangeArrowheads="1"/>
            </p:cNvSpPr>
            <p:nvPr/>
          </p:nvSpPr>
          <p:spPr bwMode="auto">
            <a:xfrm>
              <a:off x="4833683" y="4914799"/>
              <a:ext cx="1095356" cy="33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1400" dirty="0" smtClean="0">
                  <a:latin typeface="+mn-lt"/>
                </a:rPr>
                <a:t>Summary</a:t>
              </a:r>
            </a:p>
          </p:txBody>
        </p:sp>
        <p:sp>
          <p:nvSpPr>
            <p:cNvPr id="52237" name="AutoShape 21"/>
            <p:cNvSpPr>
              <a:spLocks noChangeArrowheads="1"/>
            </p:cNvSpPr>
            <p:nvPr/>
          </p:nvSpPr>
          <p:spPr bwMode="auto">
            <a:xfrm>
              <a:off x="3089050" y="3486457"/>
              <a:ext cx="692138" cy="251251"/>
            </a:xfrm>
            <a:prstGeom prst="leftRightArrow">
              <a:avLst>
                <a:gd name="adj1" fmla="val 50000"/>
                <a:gd name="adj2" fmla="val 50476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52238" name="AutoShape 22"/>
            <p:cNvSpPr>
              <a:spLocks noChangeArrowheads="1"/>
            </p:cNvSpPr>
            <p:nvPr/>
          </p:nvSpPr>
          <p:spPr bwMode="auto">
            <a:xfrm>
              <a:off x="6202084" y="4217836"/>
              <a:ext cx="180972" cy="585104"/>
            </a:xfrm>
            <a:prstGeom prst="upDownArrow">
              <a:avLst>
                <a:gd name="adj1" fmla="val 50000"/>
                <a:gd name="adj2" fmla="val 69600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2185778" y="5264140"/>
              <a:ext cx="777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7027570" y="5286512"/>
              <a:ext cx="8159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07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2308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Example 1: retrieved results clustered by Latent Topics and organized in a two-dimensional tree structure (multi-layered map)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labeled by a set of key terms representing a group of retrieved documents/segments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expanded into a map in the next layer</a:t>
            </a:r>
          </a:p>
        </p:txBody>
      </p:sp>
      <p:grpSp>
        <p:nvGrpSpPr>
          <p:cNvPr id="149511" name="Group 43"/>
          <p:cNvGrpSpPr>
            <a:grpSpLocks noChangeAspect="1"/>
          </p:cNvGrpSpPr>
          <p:nvPr/>
        </p:nvGrpSpPr>
        <p:grpSpPr bwMode="auto">
          <a:xfrm>
            <a:off x="1630363" y="3505200"/>
            <a:ext cx="3779837" cy="2632075"/>
            <a:chOff x="691" y="2540"/>
            <a:chExt cx="1578" cy="1156"/>
          </a:xfrm>
        </p:grpSpPr>
        <p:grpSp>
          <p:nvGrpSpPr>
            <p:cNvPr id="98311" name="Group 8"/>
            <p:cNvGrpSpPr>
              <a:grpSpLocks/>
            </p:cNvGrpSpPr>
            <p:nvPr/>
          </p:nvGrpSpPr>
          <p:grpSpPr bwMode="auto">
            <a:xfrm>
              <a:off x="691" y="2540"/>
              <a:ext cx="986" cy="680"/>
              <a:chOff x="2094" y="2614"/>
              <a:chExt cx="986" cy="680"/>
            </a:xfrm>
          </p:grpSpPr>
          <p:sp>
            <p:nvSpPr>
              <p:cNvPr id="98327" name="AutoShape 9"/>
              <p:cNvSpPr>
                <a:spLocks noChangeArrowheads="1"/>
              </p:cNvSpPr>
              <p:nvPr/>
            </p:nvSpPr>
            <p:spPr bwMode="auto">
              <a:xfrm>
                <a:off x="2094" y="2885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CC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8" name="Oval 10"/>
              <p:cNvSpPr>
                <a:spLocks noChangeArrowheads="1"/>
              </p:cNvSpPr>
              <p:nvPr/>
            </p:nvSpPr>
            <p:spPr bwMode="auto">
              <a:xfrm>
                <a:off x="2361" y="292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9" name="Oval 11"/>
              <p:cNvSpPr>
                <a:spLocks noChangeArrowheads="1"/>
              </p:cNvSpPr>
              <p:nvPr/>
            </p:nvSpPr>
            <p:spPr bwMode="auto">
              <a:xfrm>
                <a:off x="2569" y="292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0" name="Oval 12"/>
              <p:cNvSpPr>
                <a:spLocks noChangeArrowheads="1"/>
              </p:cNvSpPr>
              <p:nvPr/>
            </p:nvSpPr>
            <p:spPr bwMode="auto">
              <a:xfrm>
                <a:off x="2795" y="2920"/>
                <a:ext cx="165" cy="90"/>
              </a:xfrm>
              <a:prstGeom prst="ellipse">
                <a:avLst/>
              </a:prstGeom>
              <a:solidFill>
                <a:srgbClr val="FF6600">
                  <a:alpha val="78038"/>
                </a:srgbClr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1" name="Oval 13"/>
              <p:cNvSpPr>
                <a:spLocks noChangeArrowheads="1"/>
              </p:cNvSpPr>
              <p:nvPr/>
            </p:nvSpPr>
            <p:spPr bwMode="auto">
              <a:xfrm>
                <a:off x="2259" y="305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2" name="Oval 14"/>
              <p:cNvSpPr>
                <a:spLocks noChangeArrowheads="1"/>
              </p:cNvSpPr>
              <p:nvPr/>
            </p:nvSpPr>
            <p:spPr bwMode="auto">
              <a:xfrm>
                <a:off x="2467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3" name="Oval 15"/>
              <p:cNvSpPr>
                <a:spLocks noChangeArrowheads="1"/>
              </p:cNvSpPr>
              <p:nvPr/>
            </p:nvSpPr>
            <p:spPr bwMode="auto">
              <a:xfrm>
                <a:off x="2693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4" name="Oval 16"/>
              <p:cNvSpPr>
                <a:spLocks noChangeArrowheads="1"/>
              </p:cNvSpPr>
              <p:nvPr/>
            </p:nvSpPr>
            <p:spPr bwMode="auto">
              <a:xfrm>
                <a:off x="2185" y="318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5" name="Oval 17"/>
              <p:cNvSpPr>
                <a:spLocks noChangeArrowheads="1"/>
              </p:cNvSpPr>
              <p:nvPr/>
            </p:nvSpPr>
            <p:spPr bwMode="auto">
              <a:xfrm>
                <a:off x="2393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6" name="Oval 18"/>
              <p:cNvSpPr>
                <a:spLocks noChangeArrowheads="1"/>
              </p:cNvSpPr>
              <p:nvPr/>
            </p:nvSpPr>
            <p:spPr bwMode="auto">
              <a:xfrm>
                <a:off x="2619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7" name="Line 19"/>
              <p:cNvSpPr>
                <a:spLocks noChangeShapeType="1"/>
              </p:cNvSpPr>
              <p:nvPr/>
            </p:nvSpPr>
            <p:spPr bwMode="auto">
              <a:xfrm flipH="1">
                <a:off x="2096" y="2614"/>
                <a:ext cx="330" cy="67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38" name="Line 20"/>
              <p:cNvSpPr>
                <a:spLocks noChangeShapeType="1"/>
              </p:cNvSpPr>
              <p:nvPr/>
            </p:nvSpPr>
            <p:spPr bwMode="auto">
              <a:xfrm flipH="1">
                <a:off x="2340" y="2614"/>
                <a:ext cx="86" cy="26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39" name="Line 21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402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40" name="Line 22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654" cy="27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8312" name="Group 23"/>
            <p:cNvGrpSpPr>
              <a:grpSpLocks/>
            </p:cNvGrpSpPr>
            <p:nvPr/>
          </p:nvGrpSpPr>
          <p:grpSpPr bwMode="auto">
            <a:xfrm>
              <a:off x="1277" y="2934"/>
              <a:ext cx="992" cy="762"/>
              <a:chOff x="2680" y="3008"/>
              <a:chExt cx="992" cy="762"/>
            </a:xfrm>
          </p:grpSpPr>
          <p:sp>
            <p:nvSpPr>
              <p:cNvPr id="98313" name="AutoShape 24"/>
              <p:cNvSpPr>
                <a:spLocks noChangeArrowheads="1"/>
              </p:cNvSpPr>
              <p:nvPr/>
            </p:nvSpPr>
            <p:spPr bwMode="auto">
              <a:xfrm>
                <a:off x="2686" y="3357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FF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4" name="Oval 25"/>
              <p:cNvSpPr>
                <a:spLocks noChangeArrowheads="1"/>
              </p:cNvSpPr>
              <p:nvPr/>
            </p:nvSpPr>
            <p:spPr bwMode="auto">
              <a:xfrm>
                <a:off x="2953" y="339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5" name="Oval 26"/>
              <p:cNvSpPr>
                <a:spLocks noChangeArrowheads="1"/>
              </p:cNvSpPr>
              <p:nvPr/>
            </p:nvSpPr>
            <p:spPr bwMode="auto">
              <a:xfrm>
                <a:off x="3161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6" name="Oval 27"/>
              <p:cNvSpPr>
                <a:spLocks noChangeArrowheads="1"/>
              </p:cNvSpPr>
              <p:nvPr/>
            </p:nvSpPr>
            <p:spPr bwMode="auto">
              <a:xfrm>
                <a:off x="3387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7" name="Oval 28"/>
              <p:cNvSpPr>
                <a:spLocks noChangeArrowheads="1"/>
              </p:cNvSpPr>
              <p:nvPr/>
            </p:nvSpPr>
            <p:spPr bwMode="auto">
              <a:xfrm>
                <a:off x="2851" y="3528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8" name="Oval 29"/>
              <p:cNvSpPr>
                <a:spLocks noChangeArrowheads="1"/>
              </p:cNvSpPr>
              <p:nvPr/>
            </p:nvSpPr>
            <p:spPr bwMode="auto">
              <a:xfrm>
                <a:off x="3059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9" name="Oval 30"/>
              <p:cNvSpPr>
                <a:spLocks noChangeArrowheads="1"/>
              </p:cNvSpPr>
              <p:nvPr/>
            </p:nvSpPr>
            <p:spPr bwMode="auto">
              <a:xfrm>
                <a:off x="3285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0" name="Oval 31"/>
              <p:cNvSpPr>
                <a:spLocks noChangeArrowheads="1"/>
              </p:cNvSpPr>
              <p:nvPr/>
            </p:nvSpPr>
            <p:spPr bwMode="auto">
              <a:xfrm>
                <a:off x="2777" y="36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1" name="Oval 32"/>
              <p:cNvSpPr>
                <a:spLocks noChangeArrowheads="1"/>
              </p:cNvSpPr>
              <p:nvPr/>
            </p:nvSpPr>
            <p:spPr bwMode="auto">
              <a:xfrm>
                <a:off x="2985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2" name="Oval 33"/>
              <p:cNvSpPr>
                <a:spLocks noChangeArrowheads="1"/>
              </p:cNvSpPr>
              <p:nvPr/>
            </p:nvSpPr>
            <p:spPr bwMode="auto">
              <a:xfrm>
                <a:off x="3211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3" name="Line 34"/>
              <p:cNvSpPr>
                <a:spLocks noChangeShapeType="1"/>
              </p:cNvSpPr>
              <p:nvPr/>
            </p:nvSpPr>
            <p:spPr bwMode="auto">
              <a:xfrm flipH="1">
                <a:off x="2680" y="3008"/>
                <a:ext cx="215" cy="76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4" name="Line 35"/>
              <p:cNvSpPr>
                <a:spLocks noChangeShapeType="1"/>
              </p:cNvSpPr>
              <p:nvPr/>
            </p:nvSpPr>
            <p:spPr bwMode="auto">
              <a:xfrm>
                <a:off x="2900" y="3011"/>
                <a:ext cx="32" cy="3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5" name="Line 36"/>
              <p:cNvSpPr>
                <a:spLocks noChangeShapeType="1"/>
              </p:cNvSpPr>
              <p:nvPr/>
            </p:nvSpPr>
            <p:spPr bwMode="auto">
              <a:xfrm>
                <a:off x="2905" y="3012"/>
                <a:ext cx="515" cy="7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6" name="Line 37"/>
              <p:cNvSpPr>
                <a:spLocks noChangeShapeType="1"/>
              </p:cNvSpPr>
              <p:nvPr/>
            </p:nvSpPr>
            <p:spPr bwMode="auto">
              <a:xfrm>
                <a:off x="2909" y="3009"/>
                <a:ext cx="763" cy="34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98309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latin typeface="Times New Roman" pitchFamily="18" charset="0"/>
                <a:cs typeface="Times New Roman" pitchFamily="18" charset="0"/>
              </a:rPr>
              <a:t>Semantic Structuring (1/2)</a:t>
            </a: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6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1|0.1|0.1|0.1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spcBef>
            <a:spcPct val="50000"/>
          </a:spcBef>
          <a:defRPr sz="3200" spc="-150" dirty="0">
            <a:solidFill>
              <a:srgbClr val="000000"/>
            </a:solidFill>
            <a:latin typeface="華康魏碑體" panose="03000709000000000000" pitchFamily="65" charset="-120"/>
            <a:ea typeface="華康魏碑體" panose="03000709000000000000" pitchFamily="65" charset="-12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3729</Words>
  <Application>Microsoft Office PowerPoint</Application>
  <PresentationFormat>如螢幕大小 (4:3)</PresentationFormat>
  <Paragraphs>905</Paragraphs>
  <Slides>49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65" baseType="lpstr">
      <vt:lpstr>ＭＳ Ｐゴシック</vt:lpstr>
      <vt:lpstr>MS PMincho</vt:lpstr>
      <vt:lpstr>華康隸書體</vt:lpstr>
      <vt:lpstr>華康隸書體W5</vt:lpstr>
      <vt:lpstr>華康魏碑體</vt:lpstr>
      <vt:lpstr>微軟正黑體</vt:lpstr>
      <vt:lpstr>新細明體</vt:lpstr>
      <vt:lpstr>標楷體</vt:lpstr>
      <vt:lpstr>Arial</vt:lpstr>
      <vt:lpstr>Calibri</vt:lpstr>
      <vt:lpstr>Cambria Math</vt:lpstr>
      <vt:lpstr>Georgia</vt:lpstr>
      <vt:lpstr>Times New Roman</vt:lpstr>
      <vt:lpstr>Wingdings</vt:lpstr>
      <vt:lpstr>1_Office 佈景主題</vt:lpstr>
      <vt:lpstr>2_Office 佈景主題</vt:lpstr>
      <vt:lpstr>PowerPoint 簡報</vt:lpstr>
      <vt:lpstr>User-Content Interaction for Spoken Content Retrieval</vt:lpstr>
      <vt:lpstr>Multi-media/Spoken Document Understanding and Organization</vt:lpstr>
      <vt:lpstr>Integration Relationships among the Involved Technology Areas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Summarization</vt:lpstr>
      <vt:lpstr>Spoken Document Summarization</vt:lpstr>
      <vt:lpstr>Unsupervised Approach: Maximum Margin Relevance (MMR)</vt:lpstr>
      <vt:lpstr>Supervised Approach: SVM or Similar</vt:lpstr>
      <vt:lpstr>Domain Adaptation of Supervised Approach </vt:lpstr>
      <vt:lpstr>Domain Adaptation of Supervised Approach </vt:lpstr>
      <vt:lpstr>Domain Adaptation of Supervised Approach </vt:lpstr>
      <vt:lpstr>Document Summarization</vt:lpstr>
      <vt:lpstr>Document Summarization</vt:lpstr>
      <vt:lpstr>Abstractive Summarization (1/4) </vt:lpstr>
      <vt:lpstr>Abstractive Summarization (2/4)</vt:lpstr>
      <vt:lpstr>Abstractive Summarization (3/4)</vt:lpstr>
      <vt:lpstr>Abstractive Summarization (3/4)</vt:lpstr>
      <vt:lpstr>Abstractive Summarization (3/4)</vt:lpstr>
      <vt:lpstr>Abstractive Summarization (4/4) </vt:lpstr>
      <vt:lpstr>Abstractive Summarization (4/4)</vt:lpstr>
      <vt:lpstr>Sequence-to-Sequence Learning (1/3) </vt:lpstr>
      <vt:lpstr>Sequence-to-Sequence Learning (2/3) </vt:lpstr>
      <vt:lpstr>Sequence-to-Sequence Learning (3/3) </vt:lpstr>
      <vt:lpstr>End-to-end Deep Learning for Speech Recognition</vt:lpstr>
      <vt:lpstr>PowerPoint 簡報</vt:lpstr>
      <vt:lpstr>PowerPoint 簡報</vt:lpstr>
      <vt:lpstr>Markov Decision Process (MDP)</vt:lpstr>
      <vt:lpstr>Multi-modal Interactive  Dialogue</vt:lpstr>
      <vt:lpstr>Reinforcement Learning</vt:lpstr>
      <vt:lpstr>Question-Answering (QA) in Speech </vt:lpstr>
      <vt:lpstr>Three Types of QA</vt:lpstr>
      <vt:lpstr>Factoid QA</vt:lpstr>
      <vt:lpstr>Factoid QA – Question Processing </vt:lpstr>
      <vt:lpstr>An Example Factoid QA</vt:lpstr>
      <vt:lpstr>Definitional QA</vt:lpstr>
      <vt:lpstr>References</vt:lpstr>
      <vt:lpstr>PowerPoint 簡報</vt:lpstr>
      <vt:lpstr>PowerPoint 簡報</vt:lpstr>
      <vt:lpstr>References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231</cp:revision>
  <cp:lastPrinted>2018-11-19T23:58:02Z</cp:lastPrinted>
  <dcterms:created xsi:type="dcterms:W3CDTF">2013-01-13T14:50:10Z</dcterms:created>
  <dcterms:modified xsi:type="dcterms:W3CDTF">2018-11-20T00:00:27Z</dcterms:modified>
</cp:coreProperties>
</file>