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2"/>
  </p:notesMasterIdLst>
  <p:handoutMasterIdLst>
    <p:handoutMasterId r:id="rId13"/>
  </p:handoutMasterIdLst>
  <p:sldIdLst>
    <p:sldId id="294" r:id="rId3"/>
    <p:sldId id="308" r:id="rId4"/>
    <p:sldId id="330" r:id="rId5"/>
    <p:sldId id="323" r:id="rId6"/>
    <p:sldId id="331" r:id="rId7"/>
    <p:sldId id="327" r:id="rId8"/>
    <p:sldId id="314" r:id="rId9"/>
    <p:sldId id="332" r:id="rId10"/>
    <p:sldId id="324" r:id="rId11"/>
  </p:sldIdLst>
  <p:sldSz cx="9144000" cy="6858000" type="screen4x3"/>
  <p:notesSz cx="6797675" cy="9928225"/>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651">
          <p15:clr>
            <a:srgbClr val="A4A3A4"/>
          </p15:clr>
        </p15:guide>
        <p15:guide id="2" pos="1066">
          <p15:clr>
            <a:srgbClr val="A4A3A4"/>
          </p15:clr>
        </p15:guide>
        <p15:guide id="3" pos="444">
          <p15:clr>
            <a:srgbClr val="A4A3A4"/>
          </p15:clr>
        </p15:guide>
        <p15:guide id="4" pos="1753">
          <p15:clr>
            <a:srgbClr val="A4A3A4"/>
          </p15:clr>
        </p15:guide>
        <p15:guide id="5" pos="332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7" autoAdjust="0"/>
    <p:restoredTop sz="94718" autoAdjust="0"/>
  </p:normalViewPr>
  <p:slideViewPr>
    <p:cSldViewPr>
      <p:cViewPr varScale="1">
        <p:scale>
          <a:sx n="93" d="100"/>
          <a:sy n="93" d="100"/>
        </p:scale>
        <p:origin x="1858" y="82"/>
      </p:cViewPr>
      <p:guideLst>
        <p:guide orient="horz" pos="1651"/>
        <p:guide pos="1066"/>
        <p:guide pos="444"/>
        <p:guide pos="1753"/>
        <p:guide pos="3322"/>
      </p:guideLst>
    </p:cSldViewPr>
  </p:slideViewPr>
  <p:notesTextViewPr>
    <p:cViewPr>
      <p:scale>
        <a:sx n="100" d="100"/>
        <a:sy n="100" d="100"/>
      </p:scale>
      <p:origin x="0" y="0"/>
    </p:cViewPr>
  </p:notesTextViewPr>
  <p:sorterViewPr>
    <p:cViewPr>
      <p:scale>
        <a:sx n="106" d="100"/>
        <a:sy n="106" d="100"/>
      </p:scale>
      <p:origin x="0" y="0"/>
    </p:cViewPr>
  </p:sorterViewPr>
  <p:notesViewPr>
    <p:cSldViewPr>
      <p:cViewPr varScale="1">
        <p:scale>
          <a:sx n="56" d="100"/>
          <a:sy n="56" d="100"/>
        </p:scale>
        <p:origin x="-3288" y="-10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投影片編號版面配置區 4"/>
          <p:cNvSpPr>
            <a:spLocks noGrp="1"/>
          </p:cNvSpPr>
          <p:nvPr>
            <p:ph type="sldNum" sz="quarter" idx="3"/>
          </p:nvPr>
        </p:nvSpPr>
        <p:spPr>
          <a:xfrm>
            <a:off x="3830885" y="9430218"/>
            <a:ext cx="2946400" cy="496412"/>
          </a:xfrm>
          <a:prstGeom prst="rect">
            <a:avLst/>
          </a:prstGeom>
        </p:spPr>
        <p:txBody>
          <a:bodyPr vert="horz" lIns="91440" tIns="45720" rIns="91440" bIns="45720" rtlCol="0" anchor="b"/>
          <a:lstStyle>
            <a:lvl1pPr algn="r">
              <a:defRPr sz="1200">
                <a:latin typeface="Arial" pitchFamily="34" charset="0"/>
              </a:defRPr>
            </a:lvl1pPr>
          </a:lstStyle>
          <a:p>
            <a:pPr>
              <a:defRPr/>
            </a:pPr>
            <a:fld id="{95083CF9-D66E-42BE-936D-ABE33566950E}" type="slidenum">
              <a:rPr lang="zh-TW" altLang="en-US"/>
              <a:pPr>
                <a:defRPr/>
              </a:pPr>
              <a:t>‹#›</a:t>
            </a:fld>
            <a:endParaRPr lang="zh-TW" altLang="en-US"/>
          </a:p>
        </p:txBody>
      </p:sp>
      <p:sp>
        <p:nvSpPr>
          <p:cNvPr id="2" name="日期版面配置區 1"/>
          <p:cNvSpPr>
            <a:spLocks noGrp="1"/>
          </p:cNvSpPr>
          <p:nvPr>
            <p:ph type="dt" sz="quarter" idx="1"/>
          </p:nvPr>
        </p:nvSpPr>
        <p:spPr>
          <a:xfrm>
            <a:off x="3830885" y="0"/>
            <a:ext cx="2946400" cy="496412"/>
          </a:xfrm>
          <a:prstGeom prst="rect">
            <a:avLst/>
          </a:prstGeom>
        </p:spPr>
        <p:txBody>
          <a:bodyPr vert="horz" lIns="91440" tIns="45720" rIns="91440" bIns="45720" rtlCol="0"/>
          <a:lstStyle>
            <a:lvl1pPr algn="r">
              <a:defRPr sz="1200">
                <a:latin typeface="Arial" pitchFamily="34" charset="0"/>
              </a:defRPr>
            </a:lvl1pPr>
          </a:lstStyle>
          <a:p>
            <a:pPr>
              <a:defRPr/>
            </a:pPr>
            <a:fld id="{27E974AF-5B8E-4695-B97F-2B58B28CE259}" type="datetimeFigureOut">
              <a:rPr lang="zh-TW" altLang="en-US">
                <a:solidFill>
                  <a:schemeClr val="bg1">
                    <a:lumMod val="65000"/>
                  </a:schemeClr>
                </a:solidFill>
              </a:rPr>
              <a:pPr>
                <a:defRPr/>
              </a:pPr>
              <a:t>2018/05/07</a:t>
            </a:fld>
            <a:endParaRPr lang="zh-TW" altLang="en-US">
              <a:solidFill>
                <a:schemeClr val="bg1">
                  <a:lumMod val="65000"/>
                </a:schemeClr>
              </a:solidFill>
            </a:endParaRPr>
          </a:p>
        </p:txBody>
      </p:sp>
      <p:sp>
        <p:nvSpPr>
          <p:cNvPr id="3" name="頁首版面配置區 2"/>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atin typeface="Arial" pitchFamily="34" charset="0"/>
              </a:defRPr>
            </a:lvl1pPr>
          </a:lstStyle>
          <a:p>
            <a:pPr>
              <a:defRPr/>
            </a:pPr>
            <a:r>
              <a:rPr lang="en-US" altLang="zh-TW">
                <a:solidFill>
                  <a:schemeClr val="bg1">
                    <a:lumMod val="65000"/>
                  </a:schemeClr>
                </a:solidFill>
              </a:rPr>
              <a:t>16.0</a:t>
            </a:r>
            <a:endParaRPr lang="zh-TW" altLang="en-US">
              <a:solidFill>
                <a:schemeClr val="bg1">
                  <a:lumMod val="65000"/>
                </a:schemeClr>
              </a:solidFill>
            </a:endParaRPr>
          </a:p>
        </p:txBody>
      </p:sp>
    </p:spTree>
    <p:extLst>
      <p:ext uri="{BB962C8B-B14F-4D97-AF65-F5344CB8AC3E}">
        <p14:creationId xmlns:p14="http://schemas.microsoft.com/office/powerpoint/2010/main" val="681796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1" y="0"/>
            <a:ext cx="2944813" cy="496412"/>
          </a:xfrm>
          <a:prstGeom prst="rect">
            <a:avLst/>
          </a:prstGeom>
          <a:noFill/>
          <a:ln w="9525">
            <a:noFill/>
            <a:miter lim="800000"/>
            <a:headEnd/>
            <a:tailEnd/>
          </a:ln>
          <a:effectLst/>
        </p:spPr>
        <p:txBody>
          <a:bodyPr vert="horz" wrap="square" lIns="92696" tIns="46347" rIns="92696" bIns="46347" numCol="1" anchor="t" anchorCtr="0" compatLnSpc="1">
            <a:prstTxWarp prst="textNoShape">
              <a:avLst/>
            </a:prstTxWarp>
          </a:bodyPr>
          <a:lstStyle>
            <a:lvl1pPr defTabSz="927100">
              <a:defRPr sz="1300">
                <a:latin typeface="Arial" charset="0"/>
              </a:defRPr>
            </a:lvl1pPr>
          </a:lstStyle>
          <a:p>
            <a:pPr>
              <a:defRPr/>
            </a:pPr>
            <a:endParaRPr lang="en-US" altLang="zh-TW"/>
          </a:p>
        </p:txBody>
      </p:sp>
      <p:sp>
        <p:nvSpPr>
          <p:cNvPr id="47107" name="Rectangle 3"/>
          <p:cNvSpPr>
            <a:spLocks noGrp="1" noChangeArrowheads="1"/>
          </p:cNvSpPr>
          <p:nvPr>
            <p:ph type="dt" idx="1"/>
          </p:nvPr>
        </p:nvSpPr>
        <p:spPr bwMode="auto">
          <a:xfrm>
            <a:off x="3851276" y="0"/>
            <a:ext cx="2944813" cy="496412"/>
          </a:xfrm>
          <a:prstGeom prst="rect">
            <a:avLst/>
          </a:prstGeom>
          <a:noFill/>
          <a:ln w="9525">
            <a:noFill/>
            <a:miter lim="800000"/>
            <a:headEnd/>
            <a:tailEnd/>
          </a:ln>
          <a:effectLst/>
        </p:spPr>
        <p:txBody>
          <a:bodyPr vert="horz" wrap="square" lIns="92696" tIns="46347" rIns="92696" bIns="46347" numCol="1" anchor="t" anchorCtr="0" compatLnSpc="1">
            <a:prstTxWarp prst="textNoShape">
              <a:avLst/>
            </a:prstTxWarp>
          </a:bodyPr>
          <a:lstStyle>
            <a:lvl1pPr algn="r" defTabSz="927100">
              <a:defRPr sz="1300">
                <a:latin typeface="Arial" charset="0"/>
              </a:defRPr>
            </a:lvl1pPr>
          </a:lstStyle>
          <a:p>
            <a:pPr>
              <a:defRPr/>
            </a:pPr>
            <a:endParaRPr lang="en-US" altLang="zh-TW"/>
          </a:p>
        </p:txBody>
      </p:sp>
      <p:sp>
        <p:nvSpPr>
          <p:cNvPr id="11268" name="Rectangle 4"/>
          <p:cNvSpPr>
            <a:spLocks noGrp="1" noRot="1" noChangeAspect="1" noChangeArrowheads="1" noTextEdit="1"/>
          </p:cNvSpPr>
          <p:nvPr>
            <p:ph type="sldImg" idx="2"/>
          </p:nvPr>
        </p:nvSpPr>
        <p:spPr bwMode="auto">
          <a:xfrm>
            <a:off x="920750"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677863" y="4715109"/>
            <a:ext cx="5441950" cy="4469297"/>
          </a:xfrm>
          <a:prstGeom prst="rect">
            <a:avLst/>
          </a:prstGeom>
          <a:noFill/>
          <a:ln w="9525">
            <a:noFill/>
            <a:miter lim="800000"/>
            <a:headEnd/>
            <a:tailEnd/>
          </a:ln>
          <a:effectLst/>
        </p:spPr>
        <p:txBody>
          <a:bodyPr vert="horz" wrap="square" lIns="92696" tIns="46347" rIns="92696" bIns="46347"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47110" name="Rectangle 6"/>
          <p:cNvSpPr>
            <a:spLocks noGrp="1" noChangeArrowheads="1"/>
          </p:cNvSpPr>
          <p:nvPr>
            <p:ph type="ftr" sz="quarter" idx="4"/>
          </p:nvPr>
        </p:nvSpPr>
        <p:spPr bwMode="auto">
          <a:xfrm>
            <a:off x="1" y="9430218"/>
            <a:ext cx="2944813" cy="496412"/>
          </a:xfrm>
          <a:prstGeom prst="rect">
            <a:avLst/>
          </a:prstGeom>
          <a:noFill/>
          <a:ln w="9525">
            <a:noFill/>
            <a:miter lim="800000"/>
            <a:headEnd/>
            <a:tailEnd/>
          </a:ln>
          <a:effectLst/>
        </p:spPr>
        <p:txBody>
          <a:bodyPr vert="horz" wrap="square" lIns="92696" tIns="46347" rIns="92696" bIns="46347" numCol="1" anchor="b" anchorCtr="0" compatLnSpc="1">
            <a:prstTxWarp prst="textNoShape">
              <a:avLst/>
            </a:prstTxWarp>
          </a:bodyPr>
          <a:lstStyle>
            <a:lvl1pPr defTabSz="927100">
              <a:defRPr sz="1300">
                <a:latin typeface="Arial" charset="0"/>
              </a:defRPr>
            </a:lvl1pPr>
          </a:lstStyle>
          <a:p>
            <a:pPr>
              <a:defRPr/>
            </a:pPr>
            <a:endParaRPr lang="en-US" altLang="zh-TW"/>
          </a:p>
        </p:txBody>
      </p:sp>
      <p:sp>
        <p:nvSpPr>
          <p:cNvPr id="47111" name="Rectangle 7"/>
          <p:cNvSpPr>
            <a:spLocks noGrp="1" noChangeArrowheads="1"/>
          </p:cNvSpPr>
          <p:nvPr>
            <p:ph type="sldNum" sz="quarter" idx="5"/>
          </p:nvPr>
        </p:nvSpPr>
        <p:spPr bwMode="auto">
          <a:xfrm>
            <a:off x="3851276" y="9430218"/>
            <a:ext cx="2944813" cy="496412"/>
          </a:xfrm>
          <a:prstGeom prst="rect">
            <a:avLst/>
          </a:prstGeom>
          <a:noFill/>
          <a:ln w="9525">
            <a:noFill/>
            <a:miter lim="800000"/>
            <a:headEnd/>
            <a:tailEnd/>
          </a:ln>
          <a:effectLst/>
        </p:spPr>
        <p:txBody>
          <a:bodyPr vert="horz" wrap="square" lIns="92696" tIns="46347" rIns="92696" bIns="46347" numCol="1" anchor="b" anchorCtr="0" compatLnSpc="1">
            <a:prstTxWarp prst="textNoShape">
              <a:avLst/>
            </a:prstTxWarp>
          </a:bodyPr>
          <a:lstStyle>
            <a:lvl1pPr algn="r" defTabSz="927100">
              <a:defRPr sz="1300">
                <a:latin typeface="Arial" charset="0"/>
              </a:defRPr>
            </a:lvl1pPr>
          </a:lstStyle>
          <a:p>
            <a:pPr>
              <a:defRPr/>
            </a:pPr>
            <a:fld id="{DA97680B-69BC-41C2-902B-48779AC6EAB1}" type="slidenum">
              <a:rPr lang="en-US" altLang="zh-TW"/>
              <a:pPr>
                <a:defRPr/>
              </a:pPr>
              <a:t>‹#›</a:t>
            </a:fld>
            <a:endParaRPr lang="en-US" altLang="zh-TW"/>
          </a:p>
        </p:txBody>
      </p:sp>
    </p:spTree>
    <p:extLst>
      <p:ext uri="{BB962C8B-B14F-4D97-AF65-F5344CB8AC3E}">
        <p14:creationId xmlns:p14="http://schemas.microsoft.com/office/powerpoint/2010/main" val="440826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DA97680B-69BC-41C2-902B-48779AC6EAB1}" type="slidenum">
              <a:rPr lang="en-US" altLang="zh-TW" smtClean="0"/>
              <a:pPr>
                <a:defRPr/>
              </a:pPr>
              <a:t>5</a:t>
            </a:fld>
            <a:endParaRPr lang="en-US" altLang="zh-TW"/>
          </a:p>
        </p:txBody>
      </p:sp>
    </p:spTree>
    <p:extLst>
      <p:ext uri="{BB962C8B-B14F-4D97-AF65-F5344CB8AC3E}">
        <p14:creationId xmlns:p14="http://schemas.microsoft.com/office/powerpoint/2010/main" val="410733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DA97680B-69BC-41C2-902B-48779AC6EAB1}" type="slidenum">
              <a:rPr lang="en-US" altLang="zh-TW" smtClean="0"/>
              <a:pPr>
                <a:defRPr/>
              </a:pPr>
              <a:t>6</a:t>
            </a:fld>
            <a:endParaRPr lang="en-US" altLang="zh-TW"/>
          </a:p>
        </p:txBody>
      </p:sp>
    </p:spTree>
    <p:extLst>
      <p:ext uri="{BB962C8B-B14F-4D97-AF65-F5344CB8AC3E}">
        <p14:creationId xmlns:p14="http://schemas.microsoft.com/office/powerpoint/2010/main" val="331332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DA97680B-69BC-41C2-902B-48779AC6EAB1}" type="slidenum">
              <a:rPr lang="en-US" altLang="zh-TW" smtClean="0"/>
              <a:pPr>
                <a:defRPr/>
              </a:pPr>
              <a:t>7</a:t>
            </a:fld>
            <a:endParaRPr lang="en-US" altLang="zh-TW"/>
          </a:p>
        </p:txBody>
      </p:sp>
    </p:spTree>
    <p:extLst>
      <p:ext uri="{BB962C8B-B14F-4D97-AF65-F5344CB8AC3E}">
        <p14:creationId xmlns:p14="http://schemas.microsoft.com/office/powerpoint/2010/main" val="261898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DA97680B-69BC-41C2-902B-48779AC6EAB1}" type="slidenum">
              <a:rPr lang="en-US" altLang="zh-TW" smtClean="0"/>
              <a:pPr>
                <a:defRPr/>
              </a:pPr>
              <a:t>8</a:t>
            </a:fld>
            <a:endParaRPr lang="en-US" altLang="zh-TW"/>
          </a:p>
        </p:txBody>
      </p:sp>
    </p:spTree>
    <p:extLst>
      <p:ext uri="{BB962C8B-B14F-4D97-AF65-F5344CB8AC3E}">
        <p14:creationId xmlns:p14="http://schemas.microsoft.com/office/powerpoint/2010/main" val="302657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404352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19130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0484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26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59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38588"/>
            <a:ext cx="4038600" cy="21875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8602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3406138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1912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3398707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393097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76155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52237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926539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11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534670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159302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1031075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472379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148455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59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38588"/>
            <a:ext cx="4038600" cy="21875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54811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648200" y="1600200"/>
            <a:ext cx="4038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2319887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a:prstGeom prst="rect">
            <a:avLst/>
          </a:prstGeom>
        </p:spPr>
        <p:txBody>
          <a:bodyPr/>
          <a:lstStyle/>
          <a:p>
            <a:pPr lvl="0"/>
            <a:endParaRPr lang="zh-TW" altLang="en-US" noProof="0" smtClean="0"/>
          </a:p>
        </p:txBody>
      </p:sp>
    </p:spTree>
    <p:extLst>
      <p:ext uri="{BB962C8B-B14F-4D97-AF65-F5344CB8AC3E}">
        <p14:creationId xmlns:p14="http://schemas.microsoft.com/office/powerpoint/2010/main" val="200981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419513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8115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86861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8136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89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86109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55004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766763"/>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8.wmf"/><Relationship Id="rId10"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0" y="2060848"/>
            <a:ext cx="9144000" cy="1108075"/>
          </a:xfrm>
          <a:gradFill rotWithShape="1">
            <a:gsLst>
              <a:gs pos="0">
                <a:schemeClr val="accent1">
                  <a:alpha val="39000"/>
                </a:schemeClr>
              </a:gs>
              <a:gs pos="100000">
                <a:srgbClr val="FFFFFF"/>
              </a:gs>
            </a:gsLst>
            <a:lin ang="5400000" scaled="1"/>
          </a:gra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Tx/>
              <a:buNone/>
            </a:pPr>
            <a:r>
              <a:rPr lang="en-US" altLang="zh-TW" sz="3000" dirty="0" smtClean="0">
                <a:latin typeface="Benguiat Bk BT" pitchFamily="18" charset="0"/>
              </a:rPr>
              <a:t>16.0 </a:t>
            </a:r>
            <a:r>
              <a:rPr lang="en-US" altLang="zh-TW" sz="3000" dirty="0" smtClean="0">
                <a:latin typeface="Benguiat Bk BT" pitchFamily="18" charset="0"/>
              </a:rPr>
              <a:t>An Important </a:t>
            </a:r>
            <a:r>
              <a:rPr lang="en-US" altLang="zh-TW" sz="3000" dirty="0" smtClean="0">
                <a:latin typeface="Benguiat Bk BT" pitchFamily="18" charset="0"/>
              </a:rPr>
              <a:t>Fundamental </a:t>
            </a:r>
            <a:r>
              <a:rPr lang="en-US" altLang="zh-TW" sz="3000" dirty="0" smtClean="0">
                <a:latin typeface="Benguiat Bk BT" pitchFamily="18" charset="0"/>
              </a:rPr>
              <a:t>Approach </a:t>
            </a:r>
          </a:p>
          <a:p>
            <a:pPr algn="ctr" eaLnBrk="1" hangingPunct="1">
              <a:buFontTx/>
              <a:buNone/>
            </a:pPr>
            <a:r>
              <a:rPr lang="en-US" altLang="zh-TW" sz="3000" dirty="0" smtClean="0">
                <a:latin typeface="Times New Roman" pitchFamily="18" charset="0"/>
                <a:cs typeface="Times New Roman" pitchFamily="18" charset="0"/>
              </a:rPr>
              <a:t>– </a:t>
            </a:r>
            <a:r>
              <a:rPr lang="en-US" altLang="zh-TW" sz="3000" dirty="0" smtClean="0">
                <a:latin typeface="Benguiat Bk BT" pitchFamily="18" charset="0"/>
              </a:rPr>
              <a:t>EM </a:t>
            </a:r>
            <a:r>
              <a:rPr lang="en-US" altLang="zh-TW" sz="3000" dirty="0" smtClean="0">
                <a:latin typeface="Benguiat Bk BT" pitchFamily="18" charset="0"/>
              </a:rPr>
              <a:t>Algorithm</a:t>
            </a:r>
          </a:p>
        </p:txBody>
      </p:sp>
      <p:sp>
        <p:nvSpPr>
          <p:cNvPr id="2051" name="Text Box 3"/>
          <p:cNvSpPr txBox="1">
            <a:spLocks noChangeArrowheads="1"/>
          </p:cNvSpPr>
          <p:nvPr/>
        </p:nvSpPr>
        <p:spPr bwMode="auto">
          <a:xfrm>
            <a:off x="323850" y="3284538"/>
            <a:ext cx="882015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58888" indent="-1258888" defTabSz="1258888" eaLnBrk="0" hangingPunct="0">
              <a:defRPr kumimoji="1">
                <a:solidFill>
                  <a:schemeClr val="tx1"/>
                </a:solidFill>
                <a:latin typeface="Arial" pitchFamily="34" charset="0"/>
                <a:ea typeface="新細明體" pitchFamily="18" charset="-120"/>
              </a:defRPr>
            </a:lvl1pPr>
            <a:lvl2pPr marL="742950" indent="-285750" defTabSz="1258888" eaLnBrk="0" hangingPunct="0">
              <a:defRPr kumimoji="1">
                <a:solidFill>
                  <a:schemeClr val="tx1"/>
                </a:solidFill>
                <a:latin typeface="Arial" pitchFamily="34" charset="0"/>
                <a:ea typeface="新細明體" pitchFamily="18" charset="-120"/>
              </a:defRPr>
            </a:lvl2pPr>
            <a:lvl3pPr marL="1143000" indent="-228600" defTabSz="1258888" eaLnBrk="0" hangingPunct="0">
              <a:defRPr kumimoji="1">
                <a:solidFill>
                  <a:schemeClr val="tx1"/>
                </a:solidFill>
                <a:latin typeface="Arial" pitchFamily="34" charset="0"/>
                <a:ea typeface="新細明體" pitchFamily="18" charset="-120"/>
              </a:defRPr>
            </a:lvl3pPr>
            <a:lvl4pPr marL="1600200" indent="-228600" defTabSz="1258888" eaLnBrk="0" hangingPunct="0">
              <a:defRPr kumimoji="1">
                <a:solidFill>
                  <a:schemeClr val="tx1"/>
                </a:solidFill>
                <a:latin typeface="Arial" pitchFamily="34" charset="0"/>
                <a:ea typeface="新細明體" pitchFamily="18" charset="-120"/>
              </a:defRPr>
            </a:lvl4pPr>
            <a:lvl5pPr marL="2057400" indent="-228600" defTabSz="1258888" eaLnBrk="0" hangingPunct="0">
              <a:defRPr kumimoji="1">
                <a:solidFill>
                  <a:schemeClr val="tx1"/>
                </a:solidFill>
                <a:latin typeface="Arial" pitchFamily="34" charset="0"/>
                <a:ea typeface="新細明體" pitchFamily="18" charset="-120"/>
              </a:defRPr>
            </a:lvl5pPr>
            <a:lvl6pPr marL="2514600" indent="-228600" defTabSz="1258888"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defTabSz="12588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defTabSz="1258888"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defTabSz="12588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lnSpc>
                <a:spcPct val="90000"/>
              </a:lnSpc>
              <a:spcBef>
                <a:spcPct val="50000"/>
              </a:spcBef>
              <a:defRPr/>
            </a:pPr>
            <a:r>
              <a:rPr lang="en-US" altLang="zh-TW" sz="2400" b="1" dirty="0" smtClean="0">
                <a:latin typeface="Times New Roman" pitchFamily="18" charset="0"/>
              </a:rPr>
              <a:t>References</a:t>
            </a:r>
            <a:r>
              <a:rPr lang="en-US" altLang="zh-TW" sz="2400" dirty="0" smtClean="0">
                <a:latin typeface="Times New Roman" pitchFamily="18" charset="0"/>
              </a:rPr>
              <a:t>: 1. 4.3.2, 4.4.2 of Huang, or 9.1-9.3 of </a:t>
            </a:r>
            <a:r>
              <a:rPr lang="en-US" altLang="zh-TW" sz="2400" dirty="0" err="1" smtClean="0">
                <a:latin typeface="Times New Roman" pitchFamily="18" charset="0"/>
              </a:rPr>
              <a:t>Jelinek</a:t>
            </a:r>
            <a:r>
              <a:rPr lang="en-US" altLang="zh-TW" sz="2400" dirty="0" smtClean="0">
                <a:latin typeface="Times New Roman" pitchFamily="18" charset="0"/>
              </a:rPr>
              <a:t> </a:t>
            </a:r>
          </a:p>
          <a:p>
            <a:pPr marL="1584000" indent="0" eaLnBrk="1" hangingPunct="1">
              <a:lnSpc>
                <a:spcPct val="90000"/>
              </a:lnSpc>
              <a:spcBef>
                <a:spcPct val="50000"/>
              </a:spcBef>
              <a:defRPr/>
            </a:pPr>
            <a:r>
              <a:rPr lang="en-US" altLang="zh-TW" sz="2400" dirty="0" smtClean="0">
                <a:latin typeface="Times New Roman" pitchFamily="18" charset="0"/>
              </a:rPr>
              <a:t>2. 6.4.3 of </a:t>
            </a:r>
            <a:r>
              <a:rPr lang="en-US" altLang="zh-TW" sz="2400" dirty="0" err="1" smtClean="0">
                <a:latin typeface="Times New Roman" pitchFamily="18" charset="0"/>
              </a:rPr>
              <a:t>Rabiner</a:t>
            </a:r>
            <a:r>
              <a:rPr lang="en-US" altLang="zh-TW" sz="2400" dirty="0" smtClean="0">
                <a:latin typeface="Times New Roman" pitchFamily="18" charset="0"/>
              </a:rPr>
              <a:t> and </a:t>
            </a:r>
            <a:r>
              <a:rPr lang="en-US" altLang="zh-TW" sz="2400" dirty="0" err="1" smtClean="0">
                <a:latin typeface="Times New Roman" pitchFamily="18" charset="0"/>
              </a:rPr>
              <a:t>Juang</a:t>
            </a:r>
            <a:endParaRPr lang="en-US" altLang="zh-TW" sz="2400" dirty="0" smtClean="0">
              <a:latin typeface="Times New Roman" pitchFamily="18" charset="0"/>
            </a:endParaRPr>
          </a:p>
          <a:p>
            <a:pPr marL="1872000" indent="-288000" eaLnBrk="1" hangingPunct="1">
              <a:lnSpc>
                <a:spcPct val="90000"/>
              </a:lnSpc>
              <a:spcBef>
                <a:spcPct val="50000"/>
              </a:spcBef>
              <a:defRPr/>
            </a:pPr>
            <a:r>
              <a:rPr lang="en-US" altLang="zh-TW" sz="2400" dirty="0" smtClean="0">
                <a:latin typeface="Times New Roman" pitchFamily="18" charset="0"/>
              </a:rPr>
              <a:t>3. http://www.stanford .</a:t>
            </a:r>
            <a:r>
              <a:rPr lang="en-US" altLang="zh-TW" sz="2400" dirty="0" err="1" smtClean="0">
                <a:latin typeface="Times New Roman" pitchFamily="18" charset="0"/>
              </a:rPr>
              <a:t>edu</a:t>
            </a:r>
            <a:r>
              <a:rPr lang="en-US" altLang="zh-TW" sz="2400" dirty="0" smtClean="0">
                <a:latin typeface="Times New Roman" pitchFamily="18" charset="0"/>
              </a:rPr>
              <a:t>/class/cs229/materials.html</a:t>
            </a:r>
          </a:p>
          <a:p>
            <a:pPr marL="1872000" indent="-288000" eaLnBrk="1" hangingPunct="1">
              <a:lnSpc>
                <a:spcPct val="90000"/>
              </a:lnSpc>
              <a:spcBef>
                <a:spcPct val="50000"/>
              </a:spcBef>
              <a:defRPr/>
            </a:pPr>
            <a:r>
              <a:rPr lang="en-US" altLang="zh-TW" sz="2400" dirty="0" smtClean="0">
                <a:latin typeface="Times New Roman" pitchFamily="18" charset="0"/>
              </a:rPr>
              <a:t>4.http</a:t>
            </a:r>
            <a:r>
              <a:rPr lang="en-US" altLang="zh-TW" sz="2400" dirty="0">
                <a:latin typeface="Times New Roman" pitchFamily="18" charset="0"/>
              </a:rPr>
              <a:t>://</a:t>
            </a:r>
            <a:r>
              <a:rPr lang="en-US" altLang="zh-TW" sz="2400" dirty="0" smtClean="0">
                <a:latin typeface="Times New Roman" pitchFamily="18" charset="0"/>
              </a:rPr>
              <a:t>melodi.ee.washington.edu/people/</a:t>
            </a:r>
            <a:r>
              <a:rPr lang="en-US" altLang="zh-TW" sz="2400" dirty="0" err="1" smtClean="0">
                <a:latin typeface="Times New Roman" pitchFamily="18" charset="0"/>
              </a:rPr>
              <a:t>bilmes</a:t>
            </a:r>
            <a:r>
              <a:rPr lang="en-US" altLang="zh-TW" sz="2400" dirty="0" smtClean="0">
                <a:latin typeface="Times New Roman" pitchFamily="18" charset="0"/>
              </a:rPr>
              <a:t>/</a:t>
            </a:r>
            <a:r>
              <a:rPr lang="en-US" altLang="zh-TW" sz="2400" dirty="0" err="1" smtClean="0">
                <a:latin typeface="Times New Roman" pitchFamily="18" charset="0"/>
              </a:rPr>
              <a:t>mypapers</a:t>
            </a:r>
            <a:r>
              <a:rPr lang="en-US" altLang="zh-TW" sz="2400" dirty="0" smtClean="0">
                <a:latin typeface="Times New Roman" pitchFamily="18" charset="0"/>
              </a:rPr>
              <a:t>/em.pdf</a:t>
            </a:r>
          </a:p>
          <a:p>
            <a:pPr marL="1872000" indent="-288000" eaLnBrk="1" hangingPunct="1">
              <a:lnSpc>
                <a:spcPct val="90000"/>
              </a:lnSpc>
              <a:spcBef>
                <a:spcPct val="50000"/>
              </a:spcBef>
              <a:defRPr/>
            </a:pPr>
            <a:r>
              <a:rPr lang="en-US" altLang="zh-TW" sz="2400" dirty="0" smtClean="0">
                <a:latin typeface="Times New Roman" pitchFamily="18" charset="0"/>
              </a:rPr>
              <a:t>5.http</a:t>
            </a:r>
            <a:r>
              <a:rPr lang="en-US" altLang="zh-TW" sz="2400" dirty="0">
                <a:latin typeface="Times New Roman" pitchFamily="18" charset="0"/>
              </a:rPr>
              <a:t>://www.academia.edu/2785880/A_note_on_EM_algorithm_for_probabilistic_latent_semantic_analysis</a:t>
            </a:r>
            <a:endParaRPr lang="en-US" altLang="zh-TW"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solidFill>
                  <a:schemeClr val="tx1"/>
                </a:solidFill>
                <a:latin typeface="Times New Roman" pitchFamily="18" charset="0"/>
              </a:rPr>
              <a:t>EM (Expectation and Maximization) Algorithm</a:t>
            </a:r>
          </a:p>
        </p:txBody>
      </p:sp>
      <p:sp>
        <p:nvSpPr>
          <p:cNvPr id="3075" name="Rectangle 3"/>
          <p:cNvSpPr>
            <a:spLocks noGrp="1" noChangeArrowheads="1"/>
          </p:cNvSpPr>
          <p:nvPr>
            <p:ph type="body" idx="1"/>
          </p:nvPr>
        </p:nvSpPr>
        <p:spPr bwMode="auto">
          <a:xfrm>
            <a:off x="0" y="906463"/>
            <a:ext cx="9144000" cy="57531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lnSpc>
                <a:spcPct val="90000"/>
              </a:lnSpc>
              <a:buFont typeface="Wingdings" pitchFamily="2" charset="2"/>
              <a:buChar char=""/>
              <a:defRPr/>
            </a:pPr>
            <a:r>
              <a:rPr lang="en-US" altLang="zh-TW" sz="2400" dirty="0" smtClean="0">
                <a:latin typeface="Times New Roman" pitchFamily="18" charset="0"/>
              </a:rPr>
              <a:t> </a:t>
            </a:r>
            <a:r>
              <a:rPr lang="en-US" altLang="zh-TW" sz="2400" b="1" dirty="0" smtClean="0">
                <a:latin typeface="Times New Roman" pitchFamily="18" charset="0"/>
              </a:rPr>
              <a:t>Goal</a:t>
            </a:r>
            <a:r>
              <a:rPr lang="en-US" altLang="zh-TW" sz="2400" dirty="0" smtClean="0">
                <a:latin typeface="Times New Roman" pitchFamily="18" charset="0"/>
              </a:rPr>
              <a:t> </a:t>
            </a:r>
            <a:r>
              <a:rPr lang="en-US" altLang="zh-TW" sz="2400" i="1" dirty="0" smtClean="0">
                <a:latin typeface="Times New Roman" pitchFamily="18" charset="0"/>
              </a:rPr>
              <a:t/>
            </a:r>
            <a:br>
              <a:rPr lang="en-US" altLang="zh-TW" sz="2400" i="1" dirty="0" smtClean="0">
                <a:latin typeface="Times New Roman" pitchFamily="18" charset="0"/>
              </a:rPr>
            </a:br>
            <a:r>
              <a:rPr lang="en-US" altLang="zh-TW" sz="2200" i="1" dirty="0" smtClean="0">
                <a:latin typeface="Times New Roman" pitchFamily="18" charset="0"/>
              </a:rPr>
              <a:t>estimating the parameters for some probabilistic models based on some criteria</a:t>
            </a:r>
          </a:p>
          <a:p>
            <a:pPr eaLnBrk="1" hangingPunct="1">
              <a:lnSpc>
                <a:spcPct val="90000"/>
              </a:lnSpc>
              <a:defRPr/>
            </a:pPr>
            <a:r>
              <a:rPr lang="en-US" altLang="zh-TW" sz="2400" b="1" dirty="0" smtClean="0">
                <a:latin typeface="Times New Roman" pitchFamily="18" charset="0"/>
              </a:rPr>
              <a:t>Parameter Estimation Principles given some observations</a:t>
            </a:r>
          </a:p>
          <a:p>
            <a:pPr marL="0" indent="0" eaLnBrk="1" hangingPunct="1">
              <a:lnSpc>
                <a:spcPct val="90000"/>
              </a:lnSpc>
              <a:buFontTx/>
              <a:buNone/>
              <a:defRPr/>
            </a:pPr>
            <a:r>
              <a:rPr lang="en-US" altLang="zh-TW" sz="2400" b="1" dirty="0" smtClean="0">
                <a:latin typeface="Times New Roman" pitchFamily="18" charset="0"/>
              </a:rPr>
              <a:t>     </a:t>
            </a:r>
            <a:r>
              <a:rPr lang="en-US" altLang="zh-TW" sz="2400" b="1" i="1" dirty="0" smtClean="0">
                <a:latin typeface="Times New Roman" pitchFamily="18" charset="0"/>
              </a:rPr>
              <a:t>X</a:t>
            </a:r>
            <a:r>
              <a:rPr lang="en-US" altLang="zh-TW" sz="2400" b="1" dirty="0" smtClean="0">
                <a:latin typeface="Times New Roman" pitchFamily="18" charset="0"/>
              </a:rPr>
              <a:t>=[</a:t>
            </a:r>
            <a:r>
              <a:rPr lang="en-US" altLang="zh-TW" sz="2400" b="1" i="1" dirty="0" smtClean="0">
                <a:latin typeface="Times New Roman" pitchFamily="18" charset="0"/>
              </a:rPr>
              <a:t>x</a:t>
            </a:r>
            <a:r>
              <a:rPr lang="en-US" altLang="zh-TW" sz="2400" b="1" baseline="-25000" dirty="0" smtClean="0">
                <a:latin typeface="Times New Roman" pitchFamily="18" charset="0"/>
              </a:rPr>
              <a:t>1</a:t>
            </a:r>
            <a:r>
              <a:rPr lang="en-US" altLang="zh-TW" sz="2400" b="1" dirty="0" smtClean="0">
                <a:latin typeface="Times New Roman" pitchFamily="18" charset="0"/>
              </a:rPr>
              <a:t>, </a:t>
            </a:r>
            <a:r>
              <a:rPr lang="en-US" altLang="zh-TW" sz="2400" b="1" i="1" dirty="0" smtClean="0">
                <a:latin typeface="Times New Roman" pitchFamily="18" charset="0"/>
              </a:rPr>
              <a:t>x</a:t>
            </a:r>
            <a:r>
              <a:rPr lang="en-US" altLang="zh-TW" sz="2400" b="1" baseline="-25000" dirty="0" smtClean="0">
                <a:latin typeface="Times New Roman" pitchFamily="18" charset="0"/>
              </a:rPr>
              <a:t>2</a:t>
            </a:r>
            <a:r>
              <a:rPr lang="en-US" altLang="zh-TW" sz="2400" b="1" dirty="0" smtClean="0">
                <a:latin typeface="Times New Roman" pitchFamily="18" charset="0"/>
              </a:rPr>
              <a:t>, ……, </a:t>
            </a:r>
            <a:r>
              <a:rPr lang="en-US" altLang="zh-TW" sz="2400" b="1" i="1" dirty="0" err="1" smtClean="0">
                <a:latin typeface="Times New Roman" pitchFamily="18" charset="0"/>
              </a:rPr>
              <a:t>x</a:t>
            </a:r>
            <a:r>
              <a:rPr lang="en-US" altLang="zh-TW" sz="2400" b="1" baseline="-25000" dirty="0" err="1" smtClean="0">
                <a:latin typeface="Times New Roman" pitchFamily="18" charset="0"/>
              </a:rPr>
              <a:t>N</a:t>
            </a:r>
            <a:r>
              <a:rPr lang="en-US" altLang="zh-TW" sz="2400" b="1" dirty="0" smtClean="0">
                <a:latin typeface="Times New Roman" pitchFamily="18" charset="0"/>
              </a:rPr>
              <a:t>]:</a:t>
            </a:r>
          </a:p>
          <a:p>
            <a:pPr lvl="1" eaLnBrk="1" hangingPunct="1">
              <a:lnSpc>
                <a:spcPct val="90000"/>
              </a:lnSpc>
              <a:defRPr/>
            </a:pPr>
            <a:r>
              <a:rPr lang="en-US" altLang="zh-TW" sz="2200" dirty="0" smtClean="0">
                <a:latin typeface="Times New Roman" pitchFamily="18" charset="0"/>
              </a:rPr>
              <a:t>Maximum Likelihood  (ML) Principle</a:t>
            </a:r>
            <a:br>
              <a:rPr lang="en-US" altLang="zh-TW" sz="2200" dirty="0" smtClean="0">
                <a:latin typeface="Times New Roman" pitchFamily="18" charset="0"/>
              </a:rPr>
            </a:br>
            <a:r>
              <a:rPr lang="en-US" altLang="zh-TW" sz="2200" dirty="0" smtClean="0">
                <a:latin typeface="Times New Roman" pitchFamily="18" charset="0"/>
              </a:rPr>
              <a:t>find the model parameter set </a:t>
            </a:r>
            <a:r>
              <a:rPr lang="en-US" altLang="zh-TW" sz="2200" b="1" dirty="0" smtClean="0">
                <a:latin typeface="Times New Roman" pitchFamily="18" charset="0"/>
                <a:sym typeface="Symbol" pitchFamily="18" charset="2"/>
              </a:rPr>
              <a:t></a:t>
            </a:r>
            <a:r>
              <a:rPr lang="en-US" altLang="zh-TW" sz="2200" dirty="0" smtClean="0">
                <a:latin typeface="Times New Roman" pitchFamily="18" charset="0"/>
              </a:rPr>
              <a:t> such that the likelihood function is maximized, P(</a:t>
            </a:r>
            <a:r>
              <a:rPr lang="en-US" altLang="zh-TW" sz="2200" b="1" i="1" dirty="0" smtClean="0">
                <a:latin typeface="Times New Roman" pitchFamily="18" charset="0"/>
              </a:rPr>
              <a:t>X</a:t>
            </a:r>
            <a:r>
              <a:rPr lang="en-US" altLang="zh-TW" sz="2200" dirty="0" smtClean="0">
                <a:latin typeface="Times New Roman" pitchFamily="18" charset="0"/>
              </a:rPr>
              <a:t> |</a:t>
            </a:r>
            <a:r>
              <a:rPr lang="en-US" altLang="zh-TW" sz="2200" b="1" dirty="0" smtClean="0">
                <a:latin typeface="Times New Roman" pitchFamily="18" charset="0"/>
                <a:sym typeface="Symbol" pitchFamily="18" charset="2"/>
              </a:rPr>
              <a:t></a:t>
            </a:r>
            <a:r>
              <a:rPr lang="en-US" altLang="zh-TW" sz="2200" dirty="0" smtClean="0">
                <a:latin typeface="Times New Roman" pitchFamily="18" charset="0"/>
              </a:rPr>
              <a:t>)= max.</a:t>
            </a:r>
          </a:p>
          <a:p>
            <a:pPr marL="1076325" lvl="2" indent="-144463" eaLnBrk="1" hangingPunct="1">
              <a:lnSpc>
                <a:spcPct val="90000"/>
              </a:lnSpc>
              <a:defRPr/>
            </a:pPr>
            <a:r>
              <a:rPr lang="en-US" altLang="zh-TW" sz="2000" dirty="0" smtClean="0">
                <a:latin typeface="Times New Roman" pitchFamily="18" charset="0"/>
              </a:rPr>
              <a:t>For example, if </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is the parameters of a normal distribution, and </a:t>
            </a:r>
            <a:r>
              <a:rPr lang="en-US" altLang="zh-TW" sz="2000" b="1" dirty="0" smtClean="0">
                <a:latin typeface="Times New Roman" pitchFamily="18" charset="0"/>
              </a:rPr>
              <a:t>X</a:t>
            </a:r>
            <a:r>
              <a:rPr lang="en-US" altLang="zh-TW" sz="2000" dirty="0" smtClean="0">
                <a:latin typeface="Times New Roman" pitchFamily="18" charset="0"/>
              </a:rPr>
              <a:t> is </a:t>
            </a:r>
            <a:r>
              <a:rPr lang="en-US" altLang="zh-TW" sz="2000" dirty="0" err="1" smtClean="0">
                <a:latin typeface="Times New Roman" pitchFamily="18" charset="0"/>
              </a:rPr>
              <a:t>i.i.d</a:t>
            </a:r>
            <a:r>
              <a:rPr lang="en-US" altLang="zh-TW" sz="2000" dirty="0" smtClean="0">
                <a:latin typeface="Times New Roman" pitchFamily="18" charset="0"/>
              </a:rPr>
              <a:t>, then the ML estimate of </a:t>
            </a:r>
            <a:r>
              <a:rPr lang="en-US" altLang="zh-TW" sz="2000" b="1" dirty="0" smtClean="0">
                <a:latin typeface="Times New Roman" pitchFamily="18" charset="0"/>
                <a:sym typeface="Symbol" pitchFamily="18" charset="2"/>
              </a:rPr>
              <a:t> </a:t>
            </a:r>
            <a:r>
              <a:rPr lang="en-US" altLang="zh-TW" sz="2000" dirty="0" smtClean="0">
                <a:latin typeface="Times New Roman" pitchFamily="18" charset="0"/>
              </a:rPr>
              <a:t>={</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can be shown to be </a:t>
            </a:r>
            <a:br>
              <a:rPr lang="en-US" altLang="zh-TW" sz="2000" dirty="0" smtClean="0">
                <a:latin typeface="Times New Roman" pitchFamily="18" charset="0"/>
              </a:rPr>
            </a:br>
            <a:endParaRPr lang="en-US" altLang="zh-TW" sz="2000" dirty="0" smtClean="0">
              <a:latin typeface="Times New Roman" pitchFamily="18" charset="0"/>
            </a:endParaRPr>
          </a:p>
          <a:p>
            <a:pPr marL="1076325" lvl="2" indent="-144463" eaLnBrk="1" hangingPunct="1">
              <a:lnSpc>
                <a:spcPct val="90000"/>
              </a:lnSpc>
              <a:defRPr/>
            </a:pPr>
            <a:endParaRPr lang="en-US" altLang="zh-TW" sz="2000" dirty="0" smtClean="0">
              <a:latin typeface="Times New Roman" pitchFamily="18" charset="0"/>
            </a:endParaRPr>
          </a:p>
          <a:p>
            <a:pPr lvl="1" eaLnBrk="1" hangingPunct="1">
              <a:lnSpc>
                <a:spcPct val="90000"/>
              </a:lnSpc>
              <a:spcBef>
                <a:spcPct val="100000"/>
              </a:spcBef>
              <a:defRPr/>
            </a:pPr>
            <a:r>
              <a:rPr lang="en-US" altLang="zh-TW" sz="2200" dirty="0" smtClean="0">
                <a:latin typeface="Times New Roman" pitchFamily="18" charset="0"/>
              </a:rPr>
              <a:t>the Maximum A Posteriori (MAP) Principle </a:t>
            </a:r>
          </a:p>
          <a:p>
            <a:pPr marL="1076325" lvl="2" indent="-144463" eaLnBrk="1" hangingPunct="1">
              <a:lnSpc>
                <a:spcPct val="90000"/>
              </a:lnSpc>
              <a:defRPr/>
            </a:pPr>
            <a:r>
              <a:rPr lang="en-US" altLang="zh-TW" sz="2000" dirty="0" smtClean="0">
                <a:latin typeface="Times New Roman" pitchFamily="18" charset="0"/>
              </a:rPr>
              <a:t>Find the model parameter </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so that the A Posterior probability is maximized</a:t>
            </a:r>
          </a:p>
          <a:p>
            <a:pPr lvl="1" eaLnBrk="1" hangingPunct="1">
              <a:lnSpc>
                <a:spcPct val="90000"/>
              </a:lnSpc>
              <a:buFontTx/>
              <a:buNone/>
              <a:defRPr/>
            </a:pPr>
            <a:r>
              <a:rPr lang="en-US" altLang="zh-TW" sz="2200" dirty="0" smtClean="0">
                <a:latin typeface="Times New Roman" pitchFamily="18" charset="0"/>
              </a:rPr>
              <a:t>		   </a:t>
            </a:r>
            <a:r>
              <a:rPr lang="en-US" altLang="zh-TW" sz="2000" dirty="0" smtClean="0">
                <a:latin typeface="Times New Roman" pitchFamily="18" charset="0"/>
              </a:rPr>
              <a:t>i.e. P(</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a:t>
            </a:r>
            <a:r>
              <a:rPr lang="en-US" altLang="zh-TW" sz="2000" b="1" i="1" dirty="0" smtClean="0">
                <a:latin typeface="Times New Roman" pitchFamily="18" charset="0"/>
              </a:rPr>
              <a:t>X</a:t>
            </a:r>
            <a:r>
              <a:rPr lang="en-US" altLang="zh-TW" sz="2000" dirty="0" smtClean="0">
                <a:latin typeface="Times New Roman" pitchFamily="18" charset="0"/>
              </a:rPr>
              <a:t>)= P(</a:t>
            </a:r>
            <a:r>
              <a:rPr lang="en-US" altLang="zh-TW" sz="2000" b="1" i="1" dirty="0" smtClean="0">
                <a:latin typeface="Times New Roman" pitchFamily="18" charset="0"/>
              </a:rPr>
              <a:t>X</a:t>
            </a:r>
            <a:r>
              <a:rPr lang="en-US" altLang="zh-TW" sz="2000" dirty="0" smtClean="0">
                <a:latin typeface="Times New Roman" pitchFamily="18" charset="0"/>
              </a:rPr>
              <a:t> |</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P(</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P(</a:t>
            </a:r>
            <a:r>
              <a:rPr lang="en-US" altLang="zh-TW" sz="2000" b="1" i="1" dirty="0" smtClean="0">
                <a:latin typeface="Times New Roman" pitchFamily="18" charset="0"/>
              </a:rPr>
              <a:t>X</a:t>
            </a:r>
            <a:r>
              <a:rPr lang="en-US" altLang="zh-TW" sz="2000" dirty="0" smtClean="0">
                <a:latin typeface="Times New Roman" pitchFamily="18" charset="0"/>
              </a:rPr>
              <a:t>)= max</a:t>
            </a:r>
          </a:p>
          <a:p>
            <a:pPr lvl="1" eaLnBrk="1" hangingPunct="1">
              <a:lnSpc>
                <a:spcPct val="90000"/>
              </a:lnSpc>
              <a:buFontTx/>
              <a:buNone/>
              <a:defRPr/>
            </a:pPr>
            <a:r>
              <a:rPr lang="en-US" altLang="zh-TW" sz="2000" dirty="0" smtClean="0">
                <a:latin typeface="Times New Roman" pitchFamily="18" charset="0"/>
              </a:rPr>
              <a:t>		       </a:t>
            </a:r>
            <a:r>
              <a:rPr lang="en-US" altLang="zh-TW" sz="2000" dirty="0" smtClean="0">
                <a:sym typeface="Symbol" pitchFamily="18" charset="2"/>
              </a:rPr>
              <a:t> </a:t>
            </a:r>
            <a:r>
              <a:rPr lang="en-US" altLang="zh-TW" sz="2000" dirty="0" smtClean="0">
                <a:latin typeface="Times New Roman" pitchFamily="18" charset="0"/>
              </a:rPr>
              <a:t>P(</a:t>
            </a:r>
            <a:r>
              <a:rPr lang="en-US" altLang="zh-TW" sz="2000" b="1" i="1" dirty="0" smtClean="0">
                <a:latin typeface="Times New Roman" pitchFamily="18" charset="0"/>
              </a:rPr>
              <a:t>X</a:t>
            </a:r>
            <a:r>
              <a:rPr lang="en-US" altLang="zh-TW" sz="2000" dirty="0" smtClean="0">
                <a:latin typeface="Times New Roman" pitchFamily="18" charset="0"/>
              </a:rPr>
              <a:t> |</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P(</a:t>
            </a:r>
            <a:r>
              <a:rPr lang="en-US" altLang="zh-TW" sz="2000" b="1" dirty="0" smtClean="0">
                <a:latin typeface="Times New Roman" pitchFamily="18" charset="0"/>
                <a:sym typeface="Symbol" pitchFamily="18" charset="2"/>
              </a:rPr>
              <a:t></a:t>
            </a:r>
            <a:r>
              <a:rPr lang="en-US" altLang="zh-TW" sz="2000" dirty="0" smtClean="0">
                <a:latin typeface="Times New Roman" pitchFamily="18" charset="0"/>
              </a:rPr>
              <a:t>) = max</a:t>
            </a:r>
          </a:p>
        </p:txBody>
      </p:sp>
      <p:graphicFrame>
        <p:nvGraphicFramePr>
          <p:cNvPr id="3076" name="Object 4"/>
          <p:cNvGraphicFramePr>
            <a:graphicFrameLocks noGrp="1" noChangeAspect="1"/>
          </p:cNvGraphicFramePr>
          <p:nvPr>
            <p:ph sz="half" idx="4294967295"/>
          </p:nvPr>
        </p:nvGraphicFramePr>
        <p:xfrm>
          <a:off x="2124075" y="4308475"/>
          <a:ext cx="4535488" cy="625475"/>
        </p:xfrm>
        <a:graphic>
          <a:graphicData uri="http://schemas.openxmlformats.org/presentationml/2006/ole">
            <mc:AlternateContent xmlns:mc="http://schemas.openxmlformats.org/markup-compatibility/2006">
              <mc:Choice xmlns:v="urn:schemas-microsoft-com:vml" Requires="v">
                <p:oleObj spid="_x0000_s3117" name="方程式" r:id="rId3" imgW="2578100" imgH="355600" progId="Equation.3">
                  <p:embed/>
                </p:oleObj>
              </mc:Choice>
              <mc:Fallback>
                <p:oleObj name="方程式" r:id="rId3" imgW="25781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308475"/>
                        <a:ext cx="45354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latin typeface="Times New Roman" pitchFamily="18" charset="0"/>
                <a:cs typeface="Times New Roman" pitchFamily="18" charset="0"/>
              </a:rPr>
              <a:t>Parameter Estimation</a:t>
            </a:r>
            <a:endParaRPr lang="en-US" altLang="zh-TW" sz="3300" b="1" smtClean="0">
              <a:solidFill>
                <a:schemeClr val="tx1"/>
              </a:solidFill>
              <a:latin typeface="Times New Roman"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5" y="1029133"/>
            <a:ext cx="5748719" cy="5748719"/>
          </a:xfrm>
          <a:prstGeom prst="rect">
            <a:avLst/>
          </a:prstGeom>
        </p:spPr>
      </p:pic>
      <mc:AlternateContent xmlns:mc="http://schemas.openxmlformats.org/markup-compatibility/2006" xmlns:a14="http://schemas.microsoft.com/office/drawing/2010/main">
        <mc:Choice Requires="a14">
          <p:sp>
            <p:nvSpPr>
              <p:cNvPr id="3" name="文字方塊 2"/>
              <p:cNvSpPr txBox="1"/>
              <p:nvPr/>
            </p:nvSpPr>
            <p:spPr>
              <a:xfrm>
                <a:off x="3563888" y="764752"/>
                <a:ext cx="252000" cy="432000"/>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r>
                        <a:rPr lang="zh-TW" altLang="en-US" sz="2800" i="1" smtClean="0">
                          <a:solidFill>
                            <a:srgbClr val="FF0000"/>
                          </a:solidFill>
                          <a:latin typeface="Cambria Math"/>
                        </a:rPr>
                        <m:t>𝜇</m:t>
                      </m:r>
                    </m:oMath>
                  </m:oMathPara>
                </a14:m>
                <a:endParaRPr lang="zh-TW" altLang="en-US" sz="2800" dirty="0">
                  <a:solidFill>
                    <a:srgbClr val="FF0000"/>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563888" y="764752"/>
                <a:ext cx="252000" cy="432000"/>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634276" y="5661248"/>
                <a:ext cx="252000" cy="432000"/>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r>
                        <m:rPr>
                          <m:sty m:val="p"/>
                        </m:rPr>
                        <a:rPr lang="el-GR" altLang="zh-TW" sz="2800" i="1" smtClean="0">
                          <a:solidFill>
                            <a:srgbClr val="FF0000"/>
                          </a:solidFill>
                          <a:latin typeface="Cambria Math"/>
                          <a:ea typeface="Cambria Math"/>
                        </a:rPr>
                        <m:t>Σ</m:t>
                      </m:r>
                    </m:oMath>
                  </m:oMathPara>
                </a14:m>
                <a:endParaRPr lang="zh-TW" altLang="en-US" sz="2800" dirty="0">
                  <a:solidFill>
                    <a:srgbClr val="FF0000"/>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3634276" y="5661248"/>
                <a:ext cx="252000" cy="432000"/>
              </a:xfrm>
              <a:prstGeom prst="rect">
                <a:avLst/>
              </a:prstGeom>
              <a:blipFill rotWithShape="1">
                <a:blip r:embed="rId4"/>
                <a:stretch>
                  <a:fillRect/>
                </a:stretch>
              </a:blipFill>
            </p:spPr>
            <p:txBody>
              <a:bodyPr/>
              <a:lstStyle/>
              <a:p>
                <a:r>
                  <a:rPr lang="zh-TW"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solidFill>
                  <a:schemeClr val="tx1"/>
                </a:solidFill>
                <a:latin typeface="Times New Roman" pitchFamily="18" charset="0"/>
              </a:rPr>
              <a:t>EM ( Expectation and Maximization) Algorithm</a:t>
            </a:r>
          </a:p>
        </p:txBody>
      </p:sp>
      <p:sp>
        <p:nvSpPr>
          <p:cNvPr id="5123" name="Rectangle 3"/>
          <p:cNvSpPr>
            <a:spLocks noGrp="1" noChangeArrowheads="1"/>
          </p:cNvSpPr>
          <p:nvPr>
            <p:ph type="body" idx="1"/>
          </p:nvPr>
        </p:nvSpPr>
        <p:spPr bwMode="auto">
          <a:xfrm>
            <a:off x="0" y="906463"/>
            <a:ext cx="9144000" cy="238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0975" indent="-180975" eaLnBrk="1" hangingPunct="1">
              <a:lnSpc>
                <a:spcPct val="90000"/>
              </a:lnSpc>
            </a:pPr>
            <a:r>
              <a:rPr lang="en-US" altLang="zh-TW" sz="2400" b="1" dirty="0" smtClean="0">
                <a:latin typeface="Times New Roman" pitchFamily="18" charset="0"/>
              </a:rPr>
              <a:t>Why EM?</a:t>
            </a:r>
          </a:p>
          <a:p>
            <a:pPr marL="628650" lvl="1" indent="-266700" eaLnBrk="1" hangingPunct="1">
              <a:lnSpc>
                <a:spcPct val="90000"/>
              </a:lnSpc>
            </a:pPr>
            <a:r>
              <a:rPr lang="en-US" altLang="zh-TW" sz="2200" dirty="0" smtClean="0">
                <a:latin typeface="Times New Roman" pitchFamily="18" charset="0"/>
              </a:rPr>
              <a:t>In some cases the evaluation of the objective function (e.g. likelihood function) depends on some intermediate variables (latent data) which are not observable (e.g.</a:t>
            </a:r>
            <a:r>
              <a:rPr lang="en-US" altLang="zh-TW" sz="2200" i="1" dirty="0" smtClean="0">
                <a:latin typeface="Times New Roman" pitchFamily="18" charset="0"/>
              </a:rPr>
              <a:t> </a:t>
            </a:r>
            <a:r>
              <a:rPr lang="en-US" altLang="zh-TW" sz="2200" dirty="0" smtClean="0">
                <a:latin typeface="Times New Roman" pitchFamily="18" charset="0"/>
              </a:rPr>
              <a:t>the state sequence</a:t>
            </a:r>
            <a:r>
              <a:rPr lang="en-US" altLang="zh-TW" sz="2200" i="1" dirty="0" smtClean="0">
                <a:latin typeface="Times New Roman" pitchFamily="18" charset="0"/>
              </a:rPr>
              <a:t> </a:t>
            </a:r>
            <a:r>
              <a:rPr lang="en-US" altLang="zh-TW" sz="2200" dirty="0" smtClean="0">
                <a:latin typeface="Times New Roman" pitchFamily="18" charset="0"/>
              </a:rPr>
              <a:t>for HMM parameter training)</a:t>
            </a:r>
          </a:p>
          <a:p>
            <a:pPr marL="628650" lvl="1" indent="-266700" eaLnBrk="1" hangingPunct="1">
              <a:lnSpc>
                <a:spcPct val="90000"/>
              </a:lnSpc>
            </a:pPr>
            <a:r>
              <a:rPr lang="en-US" altLang="zh-TW" sz="2200" dirty="0" smtClean="0">
                <a:latin typeface="Times New Roman" pitchFamily="18" charset="0"/>
              </a:rPr>
              <a:t>direct estimation of the desired parameters without such latent data is impossible or difficult</a:t>
            </a:r>
            <a:br>
              <a:rPr lang="en-US" altLang="zh-TW" sz="2200" dirty="0" smtClean="0">
                <a:latin typeface="Times New Roman" pitchFamily="18" charset="0"/>
              </a:rPr>
            </a:br>
            <a:r>
              <a:rPr lang="en-US" altLang="zh-TW" sz="2200" dirty="0" smtClean="0">
                <a:latin typeface="Times New Roman" pitchFamily="18" charset="0"/>
              </a:rPr>
              <a:t>e.g. to estimate {A,B, </a:t>
            </a:r>
            <a:r>
              <a:rPr lang="en-US" altLang="zh-TW" sz="2200" dirty="0" smtClean="0">
                <a:latin typeface="Times New Roman" pitchFamily="18" charset="0"/>
                <a:sym typeface="Symbol" pitchFamily="18" charset="2"/>
              </a:rPr>
              <a:t></a:t>
            </a:r>
            <a:r>
              <a:rPr lang="en-US" altLang="zh-TW" sz="2200" dirty="0" smtClean="0">
                <a:latin typeface="Times New Roman" pitchFamily="18" charset="0"/>
              </a:rPr>
              <a:t>} for HMM without knowing the state sequence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矩形 5"/>
          <p:cNvSpPr>
            <a:spLocks noChangeArrowheads="1"/>
          </p:cNvSpPr>
          <p:nvPr/>
        </p:nvSpPr>
        <p:spPr bwMode="auto">
          <a:xfrm>
            <a:off x="7956550" y="1557338"/>
            <a:ext cx="18415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6154" name="矩形 12"/>
          <p:cNvSpPr>
            <a:spLocks noChangeArrowheads="1"/>
          </p:cNvSpPr>
          <p:nvPr/>
        </p:nvSpPr>
        <p:spPr bwMode="auto">
          <a:xfrm>
            <a:off x="4859338" y="3860800"/>
            <a:ext cx="18573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6155" name="矩形 13"/>
          <p:cNvSpPr>
            <a:spLocks noChangeArrowheads="1"/>
          </p:cNvSpPr>
          <p:nvPr/>
        </p:nvSpPr>
        <p:spPr bwMode="auto">
          <a:xfrm>
            <a:off x="5651500" y="3860800"/>
            <a:ext cx="185738"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900"/>
          </a:p>
        </p:txBody>
      </p:sp>
      <p:sp>
        <p:nvSpPr>
          <p:cNvPr id="6159" name="矩形 17"/>
          <p:cNvSpPr>
            <a:spLocks noChangeArrowheads="1"/>
          </p:cNvSpPr>
          <p:nvPr/>
        </p:nvSpPr>
        <p:spPr bwMode="auto">
          <a:xfrm>
            <a:off x="2484438" y="4797425"/>
            <a:ext cx="5588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800"/>
              <a:t>             </a:t>
            </a:r>
            <a:endParaRPr lang="zh-TW" altLang="en-US" sz="800"/>
          </a:p>
        </p:txBody>
      </p:sp>
      <p:sp>
        <p:nvSpPr>
          <p:cNvPr id="6164"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solidFill>
                  <a:schemeClr val="tx1"/>
                </a:solidFill>
                <a:latin typeface="Times New Roman" pitchFamily="18" charset="0"/>
              </a:rPr>
              <a:t>EM ( Expectation and Maximization) Algorithm</a:t>
            </a:r>
          </a:p>
        </p:txBody>
      </p:sp>
      <p:sp>
        <p:nvSpPr>
          <p:cNvPr id="4" name="矩形 3"/>
          <p:cNvSpPr/>
          <p:nvPr/>
        </p:nvSpPr>
        <p:spPr>
          <a:xfrm>
            <a:off x="0" y="907200"/>
            <a:ext cx="9144000" cy="2059025"/>
          </a:xfrm>
          <a:prstGeom prst="rect">
            <a:avLst/>
          </a:prstGeom>
        </p:spPr>
        <p:txBody>
          <a:bodyPr>
            <a:spAutoFit/>
          </a:bodyPr>
          <a:lstStyle/>
          <a:p>
            <a:pPr marL="180975" indent="-180975">
              <a:lnSpc>
                <a:spcPct val="90000"/>
              </a:lnSpc>
              <a:spcBef>
                <a:spcPct val="20000"/>
              </a:spcBef>
              <a:buChar char="•"/>
            </a:pPr>
            <a:r>
              <a:rPr lang="en-US" altLang="zh-TW" sz="2200" b="1" dirty="0" smtClean="0">
                <a:latin typeface="Times New Roman" pitchFamily="18" charset="0"/>
                <a:ea typeface="+mn-ea"/>
              </a:rPr>
              <a:t>Iterative </a:t>
            </a:r>
            <a:r>
              <a:rPr lang="en-US" altLang="zh-TW" sz="2200" b="1" dirty="0">
                <a:latin typeface="Times New Roman" pitchFamily="18" charset="0"/>
                <a:ea typeface="+mn-ea"/>
              </a:rPr>
              <a:t>Procedure with Two Steps in Each Iteration:</a:t>
            </a:r>
          </a:p>
          <a:p>
            <a:pPr marL="704850" lvl="1" indent="-342900" eaLnBrk="1" hangingPunct="1">
              <a:lnSpc>
                <a:spcPct val="90000"/>
              </a:lnSpc>
              <a:buFont typeface="Times New Roman" panose="02020603050405020304" pitchFamily="18" charset="0"/>
              <a:buChar char="–"/>
            </a:pPr>
            <a:r>
              <a:rPr lang="en-US" altLang="zh-TW" sz="2000" b="1" i="1" dirty="0">
                <a:latin typeface="Times New Roman" pitchFamily="18" charset="0"/>
              </a:rPr>
              <a:t>E</a:t>
            </a:r>
            <a:r>
              <a:rPr lang="en-US" altLang="zh-TW" sz="2000" dirty="0">
                <a:latin typeface="Times New Roman" pitchFamily="18" charset="0"/>
              </a:rPr>
              <a:t> (Expectation): expectation of the objective function with respect to a distribution (values and probabilities) of the latent data based on the current estimates of the desired parameters conditioned on the given observations</a:t>
            </a:r>
          </a:p>
          <a:p>
            <a:pPr marL="704850" lvl="1" indent="-342900" eaLnBrk="1" hangingPunct="1">
              <a:lnSpc>
                <a:spcPct val="90000"/>
              </a:lnSpc>
              <a:buFont typeface="Times New Roman" panose="02020603050405020304" pitchFamily="18" charset="0"/>
              <a:buChar char="–"/>
            </a:pPr>
            <a:r>
              <a:rPr lang="en-US" altLang="zh-TW" sz="2000" b="1" i="1" dirty="0">
                <a:latin typeface="Times New Roman" pitchFamily="18" charset="0"/>
              </a:rPr>
              <a:t>M </a:t>
            </a:r>
            <a:r>
              <a:rPr lang="en-US" altLang="zh-TW" sz="2000" dirty="0">
                <a:latin typeface="Times New Roman" pitchFamily="18" charset="0"/>
              </a:rPr>
              <a:t>(Maximization): generating a new set of estimates of the desired parameters by maximizing the objective function (e.g. according to ML or MAP)</a:t>
            </a:r>
          </a:p>
          <a:p>
            <a:pPr marL="704850" lvl="1" indent="-342900" eaLnBrk="1" hangingPunct="1">
              <a:lnSpc>
                <a:spcPct val="90000"/>
              </a:lnSpc>
              <a:buFont typeface="Times New Roman" panose="02020603050405020304" pitchFamily="18" charset="0"/>
              <a:buChar char="–"/>
            </a:pPr>
            <a:r>
              <a:rPr lang="en-US" altLang="zh-TW" sz="2000" dirty="0">
                <a:latin typeface="Times New Roman" pitchFamily="18" charset="0"/>
              </a:rPr>
              <a:t>the objective function increased after each iteration, eventually converged</a:t>
            </a:r>
          </a:p>
        </p:txBody>
      </p:sp>
      <p:grpSp>
        <p:nvGrpSpPr>
          <p:cNvPr id="24" name="群組 23"/>
          <p:cNvGrpSpPr/>
          <p:nvPr/>
        </p:nvGrpSpPr>
        <p:grpSpPr>
          <a:xfrm>
            <a:off x="2196224" y="3068960"/>
            <a:ext cx="4392000" cy="1042020"/>
            <a:chOff x="1763713" y="1125538"/>
            <a:chExt cx="4392000" cy="1042020"/>
          </a:xfrm>
        </p:grpSpPr>
        <p:sp>
          <p:nvSpPr>
            <p:cNvPr id="25" name="矩形 3"/>
            <p:cNvSpPr>
              <a:spLocks noChangeArrowheads="1"/>
            </p:cNvSpPr>
            <p:nvPr/>
          </p:nvSpPr>
          <p:spPr bwMode="auto">
            <a:xfrm>
              <a:off x="1763713" y="1125538"/>
              <a:ext cx="2232000" cy="40011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rPr>
                <a:t>X</a:t>
              </a:r>
              <a:r>
                <a:rPr kumimoji="1" lang="zh-TW" altLang="en-US"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rPr>
                <a:t>：</a:t>
              </a: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rPr>
                <a:t>available data</a:t>
              </a:r>
              <a:endParaRPr kumimoji="1" lang="zh-TW" altLang="en-US" sz="2000" b="0" i="0" u="none" strike="noStrike" kern="0" cap="none" spc="0" normalizeH="0" baseline="0" noProof="0" dirty="0">
                <a:ln>
                  <a:noFill/>
                </a:ln>
                <a:solidFill>
                  <a:prstClr val="black"/>
                </a:solidFill>
                <a:effectLst/>
                <a:uLnTx/>
                <a:uFillTx/>
                <a:ea typeface="新細明體" pitchFamily="18" charset="-120"/>
              </a:endParaRPr>
            </a:p>
          </p:txBody>
        </p:sp>
        <p:sp>
          <p:nvSpPr>
            <p:cNvPr id="26" name="矩形 4"/>
            <p:cNvSpPr>
              <a:spLocks noChangeArrowheads="1"/>
            </p:cNvSpPr>
            <p:nvPr/>
          </p:nvSpPr>
          <p:spPr bwMode="auto">
            <a:xfrm>
              <a:off x="1763713" y="1445508"/>
              <a:ext cx="4392000" cy="40011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2000" b="1"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a:t>
              </a:r>
              <a:r>
                <a:rPr kumimoji="1" lang="en-US" altLang="zh-TW" sz="2000" b="0" i="0" u="none" strike="noStrike" kern="0" cap="none" spc="0" normalizeH="0" baseline="30000" noProof="0" dirty="0">
                  <a:ln>
                    <a:noFill/>
                  </a:ln>
                  <a:solidFill>
                    <a:prstClr val="black"/>
                  </a:solidFill>
                  <a:effectLst/>
                  <a:uLnTx/>
                  <a:uFillTx/>
                  <a:latin typeface="Times New Roman" pitchFamily="18" charset="0"/>
                  <a:ea typeface="新細明體" pitchFamily="18" charset="-120"/>
                  <a:sym typeface="Symbol" pitchFamily="18" charset="2"/>
                </a:rPr>
                <a:t>(k) </a:t>
              </a:r>
              <a:r>
                <a:rPr kumimoji="1" lang="zh-TW" altLang="en-US"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a:t>
              </a: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k-</a:t>
              </a:r>
              <a:r>
                <a:rPr kumimoji="1" lang="en-US" altLang="zh-TW" sz="2000" b="0" i="0" u="none" strike="noStrike" kern="0" cap="none" spc="0" normalizeH="0" baseline="0" noProof="0" dirty="0" err="1">
                  <a:ln>
                    <a:noFill/>
                  </a:ln>
                  <a:solidFill>
                    <a:prstClr val="black"/>
                  </a:solidFill>
                  <a:effectLst/>
                  <a:uLnTx/>
                  <a:uFillTx/>
                  <a:latin typeface="Times New Roman" pitchFamily="18" charset="0"/>
                  <a:ea typeface="新細明體" pitchFamily="18" charset="-120"/>
                  <a:sym typeface="Symbol" pitchFamily="18" charset="2"/>
                </a:rPr>
                <a:t>th</a:t>
              </a: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 estimate of the parameter set </a:t>
              </a:r>
              <a:r>
                <a:rPr kumimoji="1" lang="en-US" altLang="zh-TW" sz="2000" b="1"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a:t>
              </a:r>
              <a:endParaRPr kumimoji="1" lang="zh-TW" altLang="en-US" sz="2000" b="0" i="0" u="none" strike="noStrike" kern="0" cap="none" spc="0" normalizeH="0" baseline="0" noProof="0" dirty="0">
                <a:ln>
                  <a:noFill/>
                </a:ln>
                <a:solidFill>
                  <a:prstClr val="black"/>
                </a:solidFill>
                <a:effectLst/>
                <a:uLnTx/>
                <a:uFillTx/>
                <a:ea typeface="新細明體" pitchFamily="18" charset="-120"/>
              </a:endParaRPr>
            </a:p>
          </p:txBody>
        </p:sp>
        <p:sp>
          <p:nvSpPr>
            <p:cNvPr id="27" name="矩形 6"/>
            <p:cNvSpPr>
              <a:spLocks noChangeArrowheads="1"/>
            </p:cNvSpPr>
            <p:nvPr/>
          </p:nvSpPr>
          <p:spPr bwMode="auto">
            <a:xfrm>
              <a:off x="1812925" y="1767448"/>
              <a:ext cx="1800000" cy="40011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z</a:t>
              </a:r>
              <a:r>
                <a:rPr kumimoji="1" lang="zh-TW" altLang="en-US"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a:t>
              </a:r>
              <a:r>
                <a:rPr kumimoji="1" lang="en-US" altLang="zh-TW" sz="2000" b="0" i="0" u="none" strike="noStrike" kern="0" cap="none" spc="0" normalizeH="0" baseline="0" noProof="0" dirty="0">
                  <a:ln>
                    <a:noFill/>
                  </a:ln>
                  <a:solidFill>
                    <a:prstClr val="black"/>
                  </a:solidFill>
                  <a:effectLst/>
                  <a:uLnTx/>
                  <a:uFillTx/>
                  <a:latin typeface="Times New Roman" pitchFamily="18" charset="0"/>
                  <a:ea typeface="新細明體" pitchFamily="18" charset="-120"/>
                  <a:sym typeface="Symbol" pitchFamily="18" charset="2"/>
                </a:rPr>
                <a:t>latent data</a:t>
              </a:r>
              <a:endParaRPr kumimoji="1" lang="zh-TW" altLang="en-US" sz="2000" b="0" i="0" u="none" strike="noStrike" kern="0" cap="none" spc="0" normalizeH="0" baseline="0" noProof="0" dirty="0">
                <a:ln>
                  <a:noFill/>
                </a:ln>
                <a:solidFill>
                  <a:prstClr val="black"/>
                </a:solidFill>
                <a:effectLst/>
                <a:uLnTx/>
                <a:uFillTx/>
                <a:ea typeface="新細明體" pitchFamily="18" charset="-120"/>
              </a:endParaRPr>
            </a:p>
          </p:txBody>
        </p:sp>
      </p:grpSp>
      <p:grpSp>
        <p:nvGrpSpPr>
          <p:cNvPr id="28" name="群組 27"/>
          <p:cNvGrpSpPr>
            <a:grpSpLocks noChangeAspect="1"/>
          </p:cNvGrpSpPr>
          <p:nvPr/>
        </p:nvGrpSpPr>
        <p:grpSpPr>
          <a:xfrm>
            <a:off x="1259632" y="4121167"/>
            <a:ext cx="6195116" cy="2548193"/>
            <a:chOff x="138036" y="2871788"/>
            <a:chExt cx="8604327" cy="3539157"/>
          </a:xfrm>
        </p:grpSpPr>
        <p:pic>
          <p:nvPicPr>
            <p:cNvPr id="29" name="圖片 2"/>
            <p:cNvPicPr>
              <a:picLocks noChangeAspect="1"/>
            </p:cNvPicPr>
            <p:nvPr/>
          </p:nvPicPr>
          <p:blipFill rotWithShape="1">
            <a:blip r:embed="rId3">
              <a:extLst>
                <a:ext uri="{28A0092B-C50C-407E-A947-70E740481C1C}">
                  <a14:useLocalDpi xmlns:a14="http://schemas.microsoft.com/office/drawing/2010/main" val="0"/>
                </a:ext>
              </a:extLst>
            </a:blip>
            <a:srcRect l="9751" t="40298" b="14289"/>
            <a:stretch/>
          </p:blipFill>
          <p:spPr bwMode="auto">
            <a:xfrm>
              <a:off x="1209124" y="2871788"/>
              <a:ext cx="7533239"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
            <p:cNvSpPr>
              <a:spLocks noChangeArrowheads="1"/>
            </p:cNvSpPr>
            <p:nvPr/>
          </p:nvSpPr>
          <p:spPr bwMode="auto">
            <a:xfrm>
              <a:off x="3215587" y="5949280"/>
              <a:ext cx="338073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a:solidFill>
                    <a:srgbClr val="0070C0"/>
                  </a:solidFill>
                  <a:latin typeface="Times New Roman" pitchFamily="18" charset="0"/>
                  <a:sym typeface="Symbol" pitchFamily="18" charset="2"/>
                </a:rPr>
                <a:t>P(X|)</a:t>
              </a:r>
              <a:r>
                <a:rPr lang="zh-TW" altLang="en-US" dirty="0">
                  <a:solidFill>
                    <a:srgbClr val="0070C0"/>
                  </a:solidFill>
                  <a:latin typeface="Times New Roman" pitchFamily="18" charset="0"/>
                  <a:sym typeface="Symbol" pitchFamily="18" charset="2"/>
                </a:rPr>
                <a:t>：</a:t>
              </a:r>
              <a:r>
                <a:rPr lang="en-US" altLang="zh-TW" dirty="0">
                  <a:solidFill>
                    <a:srgbClr val="0070C0"/>
                  </a:solidFill>
                  <a:latin typeface="Times New Roman" pitchFamily="18" charset="0"/>
                  <a:sym typeface="Symbol" pitchFamily="18" charset="2"/>
                </a:rPr>
                <a:t>objective function</a:t>
              </a:r>
              <a:endParaRPr lang="zh-TW" altLang="en-US" dirty="0">
                <a:solidFill>
                  <a:srgbClr val="0070C0"/>
                </a:solidFill>
              </a:endParaRPr>
            </a:p>
          </p:txBody>
        </p:sp>
        <p:sp>
          <p:nvSpPr>
            <p:cNvPr id="31" name="矩形 8"/>
            <p:cNvSpPr>
              <a:spLocks noChangeArrowheads="1"/>
            </p:cNvSpPr>
            <p:nvPr/>
          </p:nvSpPr>
          <p:spPr bwMode="auto">
            <a:xfrm>
              <a:off x="1692275" y="3388283"/>
              <a:ext cx="1727200" cy="54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200" dirty="0">
                  <a:latin typeface="Times New Roman" pitchFamily="18" charset="0"/>
                </a:rPr>
                <a:t>(X, </a:t>
              </a:r>
              <a:r>
                <a:rPr lang="en-US" altLang="zh-TW" sz="2200" b="1" dirty="0">
                  <a:latin typeface="Times New Roman" pitchFamily="18" charset="0"/>
                  <a:sym typeface="Symbol" pitchFamily="18" charset="2"/>
                </a:rPr>
                <a:t></a:t>
              </a:r>
              <a:r>
                <a:rPr lang="en-US" altLang="zh-TW" sz="2200" baseline="30000" dirty="0">
                  <a:latin typeface="Times New Roman" pitchFamily="18" charset="0"/>
                  <a:sym typeface="Symbol" pitchFamily="18" charset="2"/>
                </a:rPr>
                <a:t>(k)</a:t>
              </a:r>
              <a:r>
                <a:rPr lang="en-US" altLang="zh-TW" sz="2200" dirty="0">
                  <a:latin typeface="Times New Roman" pitchFamily="18" charset="0"/>
                  <a:sym typeface="Symbol" pitchFamily="18" charset="2"/>
                </a:rPr>
                <a:t>)</a:t>
              </a:r>
              <a:endParaRPr lang="zh-TW" altLang="en-US" sz="2200" dirty="0"/>
            </a:p>
          </p:txBody>
        </p:sp>
        <p:sp>
          <p:nvSpPr>
            <p:cNvPr id="32" name="矩形 9"/>
            <p:cNvSpPr>
              <a:spLocks noChangeArrowheads="1"/>
            </p:cNvSpPr>
            <p:nvPr/>
          </p:nvSpPr>
          <p:spPr bwMode="auto">
            <a:xfrm>
              <a:off x="4505823" y="3377035"/>
              <a:ext cx="2300000" cy="60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200" dirty="0" err="1">
                  <a:latin typeface="Times New Roman" pitchFamily="18" charset="0"/>
                  <a:sym typeface="Symbol" pitchFamily="18" charset="2"/>
                </a:rPr>
                <a:t>P</a:t>
              </a:r>
              <a:r>
                <a:rPr lang="en-US" altLang="zh-TW" sz="2200" baseline="-25000" dirty="0" err="1">
                  <a:latin typeface="Times New Roman" pitchFamily="18" charset="0"/>
                  <a:sym typeface="Symbol" pitchFamily="18" charset="2"/>
                </a:rPr>
                <a:t>z</a:t>
              </a:r>
              <a:r>
                <a:rPr lang="en-US" altLang="zh-TW" sz="2200" baseline="30000" dirty="0">
                  <a:latin typeface="Times New Roman" pitchFamily="18" charset="0"/>
                  <a:sym typeface="Symbol" pitchFamily="18" charset="2"/>
                </a:rPr>
                <a:t>(k)</a:t>
              </a:r>
              <a:r>
                <a:rPr lang="en-US" altLang="zh-TW" sz="2200" dirty="0">
                  <a:latin typeface="Times New Roman" pitchFamily="18" charset="0"/>
                  <a:sym typeface="Symbol" pitchFamily="18" charset="2"/>
                </a:rPr>
                <a:t>(</a:t>
              </a:r>
              <a:r>
                <a:rPr lang="en-US" altLang="zh-TW" sz="2200" dirty="0" err="1">
                  <a:latin typeface="Times New Roman" pitchFamily="18" charset="0"/>
                  <a:sym typeface="Symbol" pitchFamily="18" charset="2"/>
                </a:rPr>
                <a:t>z|X</a:t>
              </a:r>
              <a:r>
                <a:rPr lang="en-US" altLang="zh-TW" sz="2200" dirty="0">
                  <a:latin typeface="Times New Roman" pitchFamily="18" charset="0"/>
                  <a:sym typeface="Symbol" pitchFamily="18" charset="2"/>
                </a:rPr>
                <a:t>, </a:t>
              </a:r>
              <a:r>
                <a:rPr lang="en-US" altLang="zh-TW" sz="2200" b="1" dirty="0">
                  <a:latin typeface="Times New Roman" pitchFamily="18" charset="0"/>
                  <a:sym typeface="Symbol" pitchFamily="18" charset="2"/>
                </a:rPr>
                <a:t></a:t>
              </a:r>
              <a:r>
                <a:rPr lang="en-US" altLang="zh-TW" sz="2200" baseline="30000" dirty="0">
                  <a:latin typeface="Times New Roman" pitchFamily="18" charset="0"/>
                  <a:sym typeface="Symbol" pitchFamily="18" charset="2"/>
                </a:rPr>
                <a:t>(k)</a:t>
              </a:r>
              <a:r>
                <a:rPr lang="en-US" altLang="zh-TW" sz="2200" dirty="0">
                  <a:latin typeface="Times New Roman" pitchFamily="18" charset="0"/>
                  <a:sym typeface="Symbol" pitchFamily="18" charset="2"/>
                </a:rPr>
                <a:t>)</a:t>
              </a:r>
              <a:endParaRPr lang="zh-TW" altLang="en-US" sz="2200" dirty="0"/>
            </a:p>
          </p:txBody>
        </p:sp>
        <p:sp>
          <p:nvSpPr>
            <p:cNvPr id="33" name="矩形 13"/>
            <p:cNvSpPr>
              <a:spLocks noChangeArrowheads="1"/>
            </p:cNvSpPr>
            <p:nvPr/>
          </p:nvSpPr>
          <p:spPr bwMode="auto">
            <a:xfrm>
              <a:off x="5651500" y="3860800"/>
              <a:ext cx="185738" cy="231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900"/>
            </a:p>
          </p:txBody>
        </p:sp>
        <p:sp>
          <p:nvSpPr>
            <p:cNvPr id="34" name="矩形 14"/>
            <p:cNvSpPr>
              <a:spLocks noChangeArrowheads="1"/>
            </p:cNvSpPr>
            <p:nvPr/>
          </p:nvSpPr>
          <p:spPr bwMode="auto">
            <a:xfrm>
              <a:off x="4840452" y="4835664"/>
              <a:ext cx="1970000" cy="550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100" dirty="0" err="1">
                  <a:latin typeface="Times New Roman" pitchFamily="18" charset="0"/>
                  <a:sym typeface="Symbol" pitchFamily="18" charset="2"/>
                </a:rPr>
                <a:t>E</a:t>
              </a:r>
              <a:r>
                <a:rPr lang="en-US" altLang="zh-TW" sz="2100" baseline="-25000" dirty="0" err="1">
                  <a:latin typeface="Times New Roman" pitchFamily="18" charset="0"/>
                  <a:sym typeface="Symbol" pitchFamily="18" charset="2"/>
                </a:rPr>
                <a:t>z</a:t>
              </a:r>
              <a:r>
                <a:rPr lang="en-US" altLang="zh-TW" sz="2100" baseline="30000" dirty="0">
                  <a:latin typeface="Times New Roman" pitchFamily="18" charset="0"/>
                  <a:sym typeface="Symbol" pitchFamily="18" charset="2"/>
                </a:rPr>
                <a:t>(k)</a:t>
              </a:r>
              <a:r>
                <a:rPr lang="en-US" altLang="zh-TW" sz="2100" dirty="0">
                  <a:latin typeface="Times New Roman" pitchFamily="18" charset="0"/>
                  <a:sym typeface="Symbol" pitchFamily="18" charset="2"/>
                </a:rPr>
                <a:t>[P(X|</a:t>
              </a:r>
              <a:r>
                <a:rPr lang="en-US" altLang="zh-TW" sz="2100" b="1" dirty="0">
                  <a:latin typeface="Times New Roman" pitchFamily="18" charset="0"/>
                  <a:sym typeface="Symbol" pitchFamily="18" charset="2"/>
                </a:rPr>
                <a:t></a:t>
              </a:r>
              <a:r>
                <a:rPr lang="en-US" altLang="zh-TW" sz="2100" dirty="0">
                  <a:latin typeface="Times New Roman" pitchFamily="18" charset="0"/>
                  <a:sym typeface="Symbol" pitchFamily="18" charset="2"/>
                </a:rPr>
                <a:t>)]</a:t>
              </a:r>
              <a:endParaRPr lang="zh-TW" altLang="en-US" sz="2100" dirty="0"/>
            </a:p>
          </p:txBody>
        </p:sp>
        <p:sp>
          <p:nvSpPr>
            <p:cNvPr id="35" name="矩形 10"/>
            <p:cNvSpPr>
              <a:spLocks noChangeArrowheads="1"/>
            </p:cNvSpPr>
            <p:nvPr/>
          </p:nvSpPr>
          <p:spPr bwMode="auto">
            <a:xfrm>
              <a:off x="2332038" y="4959350"/>
              <a:ext cx="1226699" cy="5386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200" b="1" dirty="0">
                  <a:solidFill>
                    <a:srgbClr val="FF0000"/>
                  </a:solidFill>
                  <a:latin typeface="Times New Roman" pitchFamily="18" charset="0"/>
                  <a:sym typeface="Symbol" pitchFamily="18" charset="2"/>
                </a:rPr>
                <a:t></a:t>
              </a:r>
              <a:r>
                <a:rPr lang="en-US" altLang="zh-TW" sz="2200" baseline="30000" dirty="0">
                  <a:solidFill>
                    <a:srgbClr val="FF0000"/>
                  </a:solidFill>
                  <a:latin typeface="Times New Roman" pitchFamily="18" charset="0"/>
                  <a:sym typeface="Symbol" pitchFamily="18" charset="2"/>
                </a:rPr>
                <a:t>(k+1)</a:t>
              </a:r>
              <a:r>
                <a:rPr lang="en-US" altLang="zh-TW" sz="2200" dirty="0">
                  <a:solidFill>
                    <a:srgbClr val="FF0000"/>
                  </a:solidFill>
                  <a:latin typeface="Times New Roman" pitchFamily="18" charset="0"/>
                  <a:sym typeface="Symbol" pitchFamily="18" charset="2"/>
                </a:rPr>
                <a:t> =</a:t>
              </a:r>
              <a:endParaRPr lang="zh-TW" altLang="en-US" sz="2200" dirty="0">
                <a:solidFill>
                  <a:srgbClr val="FF0000"/>
                </a:solidFill>
              </a:endParaRPr>
            </a:p>
          </p:txBody>
        </p:sp>
        <p:sp>
          <p:nvSpPr>
            <p:cNvPr id="36" name="Text Box 7"/>
            <p:cNvSpPr txBox="1">
              <a:spLocks noChangeArrowheads="1"/>
            </p:cNvSpPr>
            <p:nvPr/>
          </p:nvSpPr>
          <p:spPr bwMode="auto">
            <a:xfrm>
              <a:off x="3427194" y="4910138"/>
              <a:ext cx="1227358" cy="6155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80000"/>
                </a:lnSpc>
              </a:pPr>
              <a:r>
                <a:rPr lang="en-US" altLang="zh-TW" dirty="0" err="1">
                  <a:solidFill>
                    <a:srgbClr val="FF0000"/>
                  </a:solidFill>
                  <a:latin typeface="Times New Roman" pitchFamily="18" charset="0"/>
                </a:rPr>
                <a:t>arg</a:t>
              </a:r>
              <a:r>
                <a:rPr lang="en-US" altLang="zh-TW" dirty="0">
                  <a:solidFill>
                    <a:srgbClr val="FF0000"/>
                  </a:solidFill>
                  <a:latin typeface="Times New Roman" pitchFamily="18" charset="0"/>
                </a:rPr>
                <a:t> max</a:t>
              </a:r>
            </a:p>
            <a:p>
              <a:pPr algn="ctr" eaLnBrk="1" hangingPunct="1">
                <a:lnSpc>
                  <a:spcPct val="80000"/>
                </a:lnSpc>
              </a:pPr>
              <a:r>
                <a:rPr lang="en-US" altLang="zh-TW" b="1" dirty="0">
                  <a:solidFill>
                    <a:srgbClr val="FF0000"/>
                  </a:solidFill>
                  <a:latin typeface="Times New Roman" pitchFamily="18" charset="0"/>
                  <a:sym typeface="Symbol" pitchFamily="18" charset="2"/>
                </a:rPr>
                <a:t>      </a:t>
              </a:r>
            </a:p>
          </p:txBody>
        </p:sp>
        <p:sp>
          <p:nvSpPr>
            <p:cNvPr id="37" name="矩形 17"/>
            <p:cNvSpPr>
              <a:spLocks noChangeArrowheads="1"/>
            </p:cNvSpPr>
            <p:nvPr/>
          </p:nvSpPr>
          <p:spPr bwMode="auto">
            <a:xfrm>
              <a:off x="2484438" y="4797425"/>
              <a:ext cx="5588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800"/>
                <a:t>             </a:t>
              </a:r>
              <a:endParaRPr lang="zh-TW" altLang="en-US" sz="800"/>
            </a:p>
          </p:txBody>
        </p:sp>
        <p:sp>
          <p:nvSpPr>
            <p:cNvPr id="38" name="矩形 18"/>
            <p:cNvSpPr>
              <a:spLocks noChangeArrowheads="1"/>
            </p:cNvSpPr>
            <p:nvPr/>
          </p:nvSpPr>
          <p:spPr bwMode="auto">
            <a:xfrm>
              <a:off x="4526281" y="4777106"/>
              <a:ext cx="203200" cy="7266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800" b="1" dirty="0">
                  <a:solidFill>
                    <a:srgbClr val="FF0000"/>
                  </a:solidFill>
                  <a:latin typeface="Times New Roman" pitchFamily="18" charset="0"/>
                  <a:sym typeface="Symbol" pitchFamily="18" charset="2"/>
                </a:rPr>
                <a:t>{</a:t>
              </a:r>
              <a:endParaRPr lang="zh-TW" altLang="en-US" sz="2800" dirty="0">
                <a:solidFill>
                  <a:srgbClr val="FF0000"/>
                </a:solidFill>
              </a:endParaRPr>
            </a:p>
          </p:txBody>
        </p:sp>
        <p:sp>
          <p:nvSpPr>
            <p:cNvPr id="39" name="矩形 20"/>
            <p:cNvSpPr>
              <a:spLocks noChangeArrowheads="1"/>
            </p:cNvSpPr>
            <p:nvPr/>
          </p:nvSpPr>
          <p:spPr bwMode="auto">
            <a:xfrm>
              <a:off x="466725" y="5716928"/>
              <a:ext cx="229870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a:solidFill>
                    <a:srgbClr val="0070C0"/>
                  </a:solidFill>
                  <a:latin typeface="Times New Roman" pitchFamily="18" charset="0"/>
                  <a:sym typeface="Symbol" pitchFamily="18" charset="2"/>
                </a:rPr>
                <a:t>Maximization(M)</a:t>
              </a:r>
              <a:endParaRPr lang="zh-TW" altLang="en-US" dirty="0">
                <a:solidFill>
                  <a:srgbClr val="0070C0"/>
                </a:solidFill>
              </a:endParaRPr>
            </a:p>
          </p:txBody>
        </p:sp>
        <p:sp>
          <p:nvSpPr>
            <p:cNvPr id="40" name="矩形 19"/>
            <p:cNvSpPr>
              <a:spLocks noChangeArrowheads="1"/>
            </p:cNvSpPr>
            <p:nvPr/>
          </p:nvSpPr>
          <p:spPr bwMode="auto">
            <a:xfrm>
              <a:off x="6893177" y="4745814"/>
              <a:ext cx="203200" cy="7266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800" b="1" dirty="0">
                  <a:solidFill>
                    <a:srgbClr val="FF0000"/>
                  </a:solidFill>
                  <a:latin typeface="Times New Roman" pitchFamily="18" charset="0"/>
                  <a:sym typeface="Symbol" pitchFamily="18" charset="2"/>
                </a:rPr>
                <a:t>}</a:t>
              </a:r>
              <a:endParaRPr lang="zh-TW" altLang="en-US" sz="2800" dirty="0">
                <a:solidFill>
                  <a:srgbClr val="FF0000"/>
                </a:solidFill>
              </a:endParaRPr>
            </a:p>
          </p:txBody>
        </p:sp>
        <p:sp>
          <p:nvSpPr>
            <p:cNvPr id="41" name="矩形 21"/>
            <p:cNvSpPr>
              <a:spLocks noChangeArrowheads="1"/>
            </p:cNvSpPr>
            <p:nvPr/>
          </p:nvSpPr>
          <p:spPr bwMode="auto">
            <a:xfrm>
              <a:off x="138036" y="4355930"/>
              <a:ext cx="197810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a:solidFill>
                    <a:srgbClr val="FF0000"/>
                  </a:solidFill>
                  <a:latin typeface="Times New Roman" pitchFamily="18" charset="0"/>
                  <a:sym typeface="Symbol" pitchFamily="18" charset="2"/>
                </a:rPr>
                <a:t>Expectation(E)</a:t>
              </a:r>
              <a:endParaRPr lang="zh-TW" altLang="en-US" dirty="0">
                <a:solidFill>
                  <a:srgbClr val="FF0000"/>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latin typeface="Times New Roman" pitchFamily="18" charset="0"/>
              </a:rPr>
              <a:t>EM Algorithm: An example</a:t>
            </a:r>
          </a:p>
        </p:txBody>
      </p:sp>
      <p:sp>
        <p:nvSpPr>
          <p:cNvPr id="7171" name="Text Box 3"/>
          <p:cNvSpPr txBox="1">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endParaRPr lang="en-US" altLang="zh-TW" sz="2000" b="1" smtClean="0"/>
          </a:p>
          <a:p>
            <a:pPr eaLnBrk="1" hangingPunct="1">
              <a:spcBef>
                <a:spcPct val="0"/>
              </a:spcBef>
            </a:pPr>
            <a:endParaRPr lang="en-US" altLang="zh-TW" sz="2000" b="1" smtClean="0"/>
          </a:p>
          <a:p>
            <a:pPr eaLnBrk="1" hangingPunct="1">
              <a:spcBef>
                <a:spcPct val="0"/>
              </a:spcBef>
            </a:pPr>
            <a:endParaRPr lang="en-US" altLang="zh-TW" sz="2000" b="1" smtClean="0"/>
          </a:p>
          <a:p>
            <a:pPr eaLnBrk="1" hangingPunct="1">
              <a:spcBef>
                <a:spcPct val="0"/>
              </a:spcBef>
            </a:pPr>
            <a:endParaRPr lang="en-US" altLang="zh-TW" sz="2000" b="1" smtClean="0"/>
          </a:p>
          <a:p>
            <a:pPr eaLnBrk="1" hangingPunct="1">
              <a:spcBef>
                <a:spcPct val="0"/>
              </a:spcBef>
            </a:pPr>
            <a:endParaRPr lang="en-US" altLang="zh-TW" sz="2000" b="1" smtClean="0"/>
          </a:p>
          <a:p>
            <a:pPr eaLnBrk="1" hangingPunct="1">
              <a:spcBef>
                <a:spcPct val="0"/>
              </a:spcBef>
            </a:pPr>
            <a:endParaRPr lang="en-US" altLang="zh-TW" sz="2000" b="1" smtClean="0"/>
          </a:p>
          <a:p>
            <a:pPr eaLnBrk="1" hangingPunct="1">
              <a:spcBef>
                <a:spcPct val="0"/>
              </a:spcBef>
            </a:pPr>
            <a:endParaRPr lang="en-US" altLang="zh-TW" sz="2000" b="1" smtClean="0"/>
          </a:p>
        </p:txBody>
      </p:sp>
      <p:grpSp>
        <p:nvGrpSpPr>
          <p:cNvPr id="7172" name="Group 4"/>
          <p:cNvGrpSpPr>
            <a:grpSpLocks/>
          </p:cNvGrpSpPr>
          <p:nvPr/>
        </p:nvGrpSpPr>
        <p:grpSpPr bwMode="auto">
          <a:xfrm>
            <a:off x="530225" y="946150"/>
            <a:ext cx="8039100" cy="1666741"/>
            <a:chOff x="401" y="596"/>
            <a:chExt cx="5126" cy="1096"/>
          </a:xfrm>
        </p:grpSpPr>
        <p:sp>
          <p:nvSpPr>
            <p:cNvPr id="7176" name="Text Box 5"/>
            <p:cNvSpPr txBox="1">
              <a:spLocks noChangeArrowheads="1"/>
            </p:cNvSpPr>
            <p:nvPr/>
          </p:nvSpPr>
          <p:spPr bwMode="auto">
            <a:xfrm>
              <a:off x="401" y="1449"/>
              <a:ext cx="512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600" dirty="0">
                  <a:latin typeface="Times New Roman" pitchFamily="18" charset="0"/>
                </a:rPr>
                <a:t>Parameter to be estimated : </a:t>
              </a:r>
              <a:r>
                <a:rPr lang="en-US" altLang="zh-TW" b="1" dirty="0">
                  <a:sym typeface="Symbol" pitchFamily="18" charset="2"/>
                </a:rPr>
                <a:t>λ</a:t>
              </a:r>
              <a:r>
                <a:rPr lang="en-US" altLang="zh-TW" sz="1600" dirty="0">
                  <a:latin typeface="Times New Roman" pitchFamily="18" charset="0"/>
                  <a:sym typeface="Symbol" pitchFamily="18" charset="2"/>
                </a:rPr>
                <a:t>={</a:t>
              </a:r>
              <a:r>
                <a:rPr lang="en-US" altLang="zh-TW" sz="1600" dirty="0">
                  <a:latin typeface="Times New Roman" pitchFamily="18" charset="0"/>
                </a:rPr>
                <a:t>P(A),P(B),P(</a:t>
              </a:r>
              <a:r>
                <a:rPr lang="en-US" altLang="zh-TW" sz="1600" dirty="0">
                  <a:solidFill>
                    <a:srgbClr val="FF0000"/>
                  </a:solidFill>
                  <a:latin typeface="Times New Roman" pitchFamily="18" charset="0"/>
                </a:rPr>
                <a:t>R</a:t>
              </a:r>
              <a:r>
                <a:rPr lang="en-US" altLang="zh-TW" sz="1600" dirty="0">
                  <a:latin typeface="Times New Roman" pitchFamily="18" charset="0"/>
                </a:rPr>
                <a:t>|A),P(</a:t>
              </a:r>
              <a:r>
                <a:rPr lang="en-US" altLang="zh-TW" sz="1600" dirty="0">
                  <a:solidFill>
                    <a:schemeClr val="folHlink"/>
                  </a:solidFill>
                  <a:latin typeface="Times New Roman" pitchFamily="18" charset="0"/>
                </a:rPr>
                <a:t>G</a:t>
              </a:r>
              <a:r>
                <a:rPr lang="en-US" altLang="zh-TW" sz="1600" dirty="0">
                  <a:latin typeface="Times New Roman" pitchFamily="18" charset="0"/>
                </a:rPr>
                <a:t>|A), P(</a:t>
              </a:r>
              <a:r>
                <a:rPr lang="en-US" altLang="zh-TW" sz="1600" dirty="0">
                  <a:solidFill>
                    <a:srgbClr val="FF0000"/>
                  </a:solidFill>
                  <a:latin typeface="Times New Roman" pitchFamily="18" charset="0"/>
                </a:rPr>
                <a:t>R</a:t>
              </a:r>
              <a:r>
                <a:rPr lang="en-US" altLang="zh-TW" sz="1600" dirty="0">
                  <a:latin typeface="Times New Roman" pitchFamily="18" charset="0"/>
                </a:rPr>
                <a:t>|</a:t>
              </a:r>
              <a:r>
                <a:rPr lang="en-US" altLang="zh-TW" sz="1600" b="1" dirty="0">
                  <a:latin typeface="Times New Roman" pitchFamily="18" charset="0"/>
                </a:rPr>
                <a:t>B</a:t>
              </a:r>
              <a:r>
                <a:rPr lang="en-US" altLang="zh-TW" sz="1600" dirty="0">
                  <a:latin typeface="Times New Roman" pitchFamily="18" charset="0"/>
                </a:rPr>
                <a:t>), P(</a:t>
              </a:r>
              <a:r>
                <a:rPr lang="en-US" altLang="zh-TW" sz="1600" dirty="0">
                  <a:solidFill>
                    <a:schemeClr val="folHlink"/>
                  </a:solidFill>
                  <a:latin typeface="Times New Roman" pitchFamily="18" charset="0"/>
                </a:rPr>
                <a:t>G</a:t>
              </a:r>
              <a:r>
                <a:rPr lang="en-US" altLang="zh-TW" sz="1600" dirty="0">
                  <a:latin typeface="Times New Roman" pitchFamily="18" charset="0"/>
                </a:rPr>
                <a:t>|B</a:t>
              </a:r>
              <a:r>
                <a:rPr lang="en-US" altLang="zh-TW" sz="1600" dirty="0" smtClean="0">
                  <a:latin typeface="Times New Roman" pitchFamily="18" charset="0"/>
                </a:rPr>
                <a:t>)}, </a:t>
              </a:r>
              <a:r>
                <a:rPr lang="en-US" altLang="zh-TW" sz="1600" dirty="0" err="1">
                  <a:latin typeface="Times New Roman" pitchFamily="18" charset="0"/>
                </a:rPr>
                <a:t>logP</a:t>
              </a:r>
              <a:r>
                <a:rPr lang="en-US" altLang="zh-TW" sz="1600" dirty="0">
                  <a:latin typeface="Times New Roman" pitchFamily="18" charset="0"/>
                </a:rPr>
                <a:t>(O| </a:t>
              </a:r>
              <a:r>
                <a:rPr lang="en-US" altLang="zh-TW" sz="1600">
                  <a:sym typeface="Symbol" pitchFamily="18" charset="2"/>
                </a:rPr>
                <a:t>λ</a:t>
              </a:r>
              <a:r>
                <a:rPr lang="en-US" altLang="zh-TW" sz="1600" smtClean="0">
                  <a:latin typeface="Times New Roman" pitchFamily="18" charset="0"/>
                </a:rPr>
                <a:t>) = max </a:t>
              </a:r>
              <a:endParaRPr lang="en-US" altLang="zh-TW" sz="1600" dirty="0">
                <a:latin typeface="Times New Roman" pitchFamily="18" charset="0"/>
              </a:endParaRPr>
            </a:p>
          </p:txBody>
        </p:sp>
        <p:sp>
          <p:nvSpPr>
            <p:cNvPr id="7177" name="AutoShape 6"/>
            <p:cNvSpPr>
              <a:spLocks noChangeArrowheads="1"/>
            </p:cNvSpPr>
            <p:nvPr/>
          </p:nvSpPr>
          <p:spPr bwMode="auto">
            <a:xfrm>
              <a:off x="431" y="618"/>
              <a:ext cx="1536" cy="731"/>
            </a:xfrm>
            <a:prstGeom prst="roundRect">
              <a:avLst>
                <a:gd name="adj" fmla="val 16667"/>
              </a:avLst>
            </a:prstGeom>
            <a:gradFill rotWithShape="0">
              <a:gsLst>
                <a:gs pos="0">
                  <a:srgbClr val="00CCFF"/>
                </a:gs>
                <a:gs pos="100000">
                  <a:srgbClr val="FFFFFF"/>
                </a:gs>
              </a:gsLst>
              <a:lin ang="5400000" scaled="1"/>
            </a:gradFill>
            <a:ln w="9525">
              <a:solidFill>
                <a:schemeClr val="tx1"/>
              </a:solidFill>
              <a:round/>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zh-TW"/>
            </a:p>
          </p:txBody>
        </p:sp>
        <p:sp>
          <p:nvSpPr>
            <p:cNvPr id="7178" name="AutoShape 7"/>
            <p:cNvSpPr>
              <a:spLocks noChangeArrowheads="1"/>
            </p:cNvSpPr>
            <p:nvPr/>
          </p:nvSpPr>
          <p:spPr bwMode="auto">
            <a:xfrm>
              <a:off x="623" y="810"/>
              <a:ext cx="432" cy="423"/>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79" name="Oval 8"/>
            <p:cNvSpPr>
              <a:spLocks noChangeArrowheads="1"/>
            </p:cNvSpPr>
            <p:nvPr/>
          </p:nvSpPr>
          <p:spPr bwMode="auto">
            <a:xfrm>
              <a:off x="719"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0" name="Oval 9"/>
            <p:cNvSpPr>
              <a:spLocks noChangeArrowheads="1"/>
            </p:cNvSpPr>
            <p:nvPr/>
          </p:nvSpPr>
          <p:spPr bwMode="auto">
            <a:xfrm>
              <a:off x="767"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1" name="Oval 10"/>
            <p:cNvSpPr>
              <a:spLocks noChangeArrowheads="1"/>
            </p:cNvSpPr>
            <p:nvPr/>
          </p:nvSpPr>
          <p:spPr bwMode="auto">
            <a:xfrm>
              <a:off x="863"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2" name="Oval 11"/>
            <p:cNvSpPr>
              <a:spLocks noChangeArrowheads="1"/>
            </p:cNvSpPr>
            <p:nvPr/>
          </p:nvSpPr>
          <p:spPr bwMode="auto">
            <a:xfrm>
              <a:off x="623"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3" name="Oval 12"/>
            <p:cNvSpPr>
              <a:spLocks noChangeArrowheads="1"/>
            </p:cNvSpPr>
            <p:nvPr/>
          </p:nvSpPr>
          <p:spPr bwMode="auto">
            <a:xfrm>
              <a:off x="815" y="1041"/>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4" name="Oval 13"/>
            <p:cNvSpPr>
              <a:spLocks noChangeArrowheads="1"/>
            </p:cNvSpPr>
            <p:nvPr/>
          </p:nvSpPr>
          <p:spPr bwMode="auto">
            <a:xfrm>
              <a:off x="911"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5" name="AutoShape 14"/>
            <p:cNvSpPr>
              <a:spLocks noChangeArrowheads="1"/>
            </p:cNvSpPr>
            <p:nvPr/>
          </p:nvSpPr>
          <p:spPr bwMode="auto">
            <a:xfrm>
              <a:off x="1199" y="810"/>
              <a:ext cx="432" cy="423"/>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6" name="Oval 15"/>
            <p:cNvSpPr>
              <a:spLocks noChangeArrowheads="1"/>
            </p:cNvSpPr>
            <p:nvPr/>
          </p:nvSpPr>
          <p:spPr bwMode="auto">
            <a:xfrm>
              <a:off x="1295"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7" name="Oval 16"/>
            <p:cNvSpPr>
              <a:spLocks noChangeArrowheads="1"/>
            </p:cNvSpPr>
            <p:nvPr/>
          </p:nvSpPr>
          <p:spPr bwMode="auto">
            <a:xfrm>
              <a:off x="1343"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8" name="Oval 17"/>
            <p:cNvSpPr>
              <a:spLocks noChangeArrowheads="1"/>
            </p:cNvSpPr>
            <p:nvPr/>
          </p:nvSpPr>
          <p:spPr bwMode="auto">
            <a:xfrm>
              <a:off x="1439" y="1118"/>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89" name="Oval 18"/>
            <p:cNvSpPr>
              <a:spLocks noChangeArrowheads="1"/>
            </p:cNvSpPr>
            <p:nvPr/>
          </p:nvSpPr>
          <p:spPr bwMode="auto">
            <a:xfrm>
              <a:off x="1199"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0" name="Oval 19"/>
            <p:cNvSpPr>
              <a:spLocks noChangeArrowheads="1"/>
            </p:cNvSpPr>
            <p:nvPr/>
          </p:nvSpPr>
          <p:spPr bwMode="auto">
            <a:xfrm>
              <a:off x="1391" y="1041"/>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1" name="Oval 20"/>
            <p:cNvSpPr>
              <a:spLocks noChangeArrowheads="1"/>
            </p:cNvSpPr>
            <p:nvPr/>
          </p:nvSpPr>
          <p:spPr bwMode="auto">
            <a:xfrm>
              <a:off x="1487"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2" name="Text Box 21"/>
            <p:cNvSpPr txBox="1">
              <a:spLocks noChangeArrowheads="1"/>
            </p:cNvSpPr>
            <p:nvPr/>
          </p:nvSpPr>
          <p:spPr bwMode="auto">
            <a:xfrm>
              <a:off x="721" y="596"/>
              <a:ext cx="22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A</a:t>
              </a:r>
            </a:p>
          </p:txBody>
        </p:sp>
        <p:sp>
          <p:nvSpPr>
            <p:cNvPr id="7193" name="Text Box 22"/>
            <p:cNvSpPr txBox="1">
              <a:spLocks noChangeArrowheads="1"/>
            </p:cNvSpPr>
            <p:nvPr/>
          </p:nvSpPr>
          <p:spPr bwMode="auto">
            <a:xfrm>
              <a:off x="1325" y="596"/>
              <a:ext cx="21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B</a:t>
              </a:r>
            </a:p>
          </p:txBody>
        </p:sp>
        <p:sp>
          <p:nvSpPr>
            <p:cNvPr id="7194" name="AutoShape 23"/>
            <p:cNvSpPr>
              <a:spLocks noChangeArrowheads="1"/>
            </p:cNvSpPr>
            <p:nvPr/>
          </p:nvSpPr>
          <p:spPr bwMode="auto">
            <a:xfrm>
              <a:off x="2111" y="849"/>
              <a:ext cx="672" cy="307"/>
            </a:xfrm>
            <a:prstGeom prst="notchedRightArrow">
              <a:avLst>
                <a:gd name="adj1" fmla="val 50000"/>
                <a:gd name="adj2" fmla="val 54723"/>
              </a:avLst>
            </a:prstGeom>
            <a:gradFill rotWithShape="0">
              <a:gsLst>
                <a:gs pos="0">
                  <a:schemeClr val="accent1"/>
                </a:gs>
                <a:gs pos="100000">
                  <a:schemeClr val="bg1"/>
                </a:gs>
              </a:gsLst>
              <a:lin ang="5400000" scaled="1"/>
            </a:gradFill>
            <a:ln w="9525">
              <a:solidFill>
                <a:schemeClr val="tx1"/>
              </a:solidFill>
              <a:miter lim="800000"/>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a:latin typeface="Times New Roman" pitchFamily="18" charset="0"/>
                </a:rPr>
                <a:t>output</a:t>
              </a:r>
            </a:p>
          </p:txBody>
        </p:sp>
        <p:sp>
          <p:nvSpPr>
            <p:cNvPr id="7195" name="Oval 24"/>
            <p:cNvSpPr>
              <a:spLocks noChangeArrowheads="1"/>
            </p:cNvSpPr>
            <p:nvPr/>
          </p:nvSpPr>
          <p:spPr bwMode="auto">
            <a:xfrm>
              <a:off x="2879" y="964"/>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6" name="Oval 25"/>
            <p:cNvSpPr>
              <a:spLocks noChangeArrowheads="1"/>
            </p:cNvSpPr>
            <p:nvPr/>
          </p:nvSpPr>
          <p:spPr bwMode="auto">
            <a:xfrm>
              <a:off x="3071" y="964"/>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7" name="Oval 26"/>
            <p:cNvSpPr>
              <a:spLocks noChangeArrowheads="1"/>
            </p:cNvSpPr>
            <p:nvPr/>
          </p:nvSpPr>
          <p:spPr bwMode="auto">
            <a:xfrm>
              <a:off x="3263" y="964"/>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7198" name="Text Box 27"/>
            <p:cNvSpPr txBox="1">
              <a:spLocks noChangeArrowheads="1"/>
            </p:cNvSpPr>
            <p:nvPr/>
          </p:nvSpPr>
          <p:spPr bwMode="auto">
            <a:xfrm>
              <a:off x="2831" y="1095"/>
              <a:ext cx="232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600">
                  <a:latin typeface="Times New Roman" pitchFamily="18" charset="0"/>
                </a:rPr>
                <a:t>Observed data : </a:t>
              </a:r>
              <a:r>
                <a:rPr lang="en-US" altLang="zh-TW" sz="1600" b="1">
                  <a:latin typeface="Times New Roman" pitchFamily="18" charset="0"/>
                </a:rPr>
                <a:t>O</a:t>
              </a:r>
              <a:r>
                <a:rPr lang="en-US" altLang="zh-TW" sz="1600">
                  <a:latin typeface="Times New Roman" pitchFamily="18" charset="0"/>
                </a:rPr>
                <a:t> : “ball sequence”: RGG</a:t>
              </a:r>
            </a:p>
            <a:p>
              <a:pPr eaLnBrk="1" hangingPunct="1"/>
              <a:r>
                <a:rPr lang="en-US" altLang="zh-TW" sz="1600">
                  <a:latin typeface="Times New Roman" pitchFamily="18" charset="0"/>
                </a:rPr>
                <a:t>Latent data : </a:t>
              </a:r>
              <a:r>
                <a:rPr lang="en-US" altLang="zh-TW" sz="1600" b="1">
                  <a:latin typeface="Times New Roman" pitchFamily="18" charset="0"/>
                </a:rPr>
                <a:t>q</a:t>
              </a:r>
              <a:r>
                <a:rPr lang="en-US" altLang="zh-TW" sz="1600">
                  <a:latin typeface="Times New Roman" pitchFamily="18" charset="0"/>
                </a:rPr>
                <a:t> : “bottle sequence”: AAB</a:t>
              </a:r>
            </a:p>
          </p:txBody>
        </p:sp>
        <p:sp>
          <p:nvSpPr>
            <p:cNvPr id="7199" name="Text Box 28"/>
            <p:cNvSpPr txBox="1">
              <a:spLocks noChangeArrowheads="1"/>
            </p:cNvSpPr>
            <p:nvPr/>
          </p:nvSpPr>
          <p:spPr bwMode="auto">
            <a:xfrm>
              <a:off x="3418" y="938"/>
              <a:ext cx="47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600">
                  <a:latin typeface="Times New Roman" pitchFamily="18" charset="0"/>
                </a:rPr>
                <a:t>(RGG)</a:t>
              </a:r>
            </a:p>
          </p:txBody>
        </p:sp>
      </p:grpSp>
      <p:sp>
        <p:nvSpPr>
          <p:cNvPr id="7173" name="Rectangle 29"/>
          <p:cNvSpPr>
            <a:spLocks noChangeArrowheads="1"/>
          </p:cNvSpPr>
          <p:nvPr/>
        </p:nvSpPr>
        <p:spPr bwMode="auto">
          <a:xfrm>
            <a:off x="68263" y="2733675"/>
            <a:ext cx="9059862"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90000"/>
              </a:lnSpc>
              <a:buFontTx/>
              <a:buChar char="•"/>
            </a:pPr>
            <a:r>
              <a:rPr lang="en-US" altLang="zh-TW" sz="2000" b="1" dirty="0">
                <a:latin typeface="Times New Roman" pitchFamily="18" charset="0"/>
              </a:rPr>
              <a:t>First, randomly assigned </a:t>
            </a:r>
            <a:r>
              <a:rPr lang="en-US" altLang="zh-TW" dirty="0">
                <a:sym typeface="Symbol" pitchFamily="18" charset="2"/>
              </a:rPr>
              <a:t>λ</a:t>
            </a:r>
            <a:r>
              <a:rPr lang="en-US" altLang="zh-TW" baseline="30000" dirty="0">
                <a:latin typeface="Times New Roman" pitchFamily="18" charset="0"/>
                <a:sym typeface="Symbol" pitchFamily="18" charset="2"/>
              </a:rPr>
              <a:t>(0)</a:t>
            </a:r>
            <a:r>
              <a:rPr lang="en-US" altLang="zh-TW" dirty="0">
                <a:latin typeface="Times New Roman" pitchFamily="18" charset="0"/>
                <a:sym typeface="Symbol" pitchFamily="18" charset="2"/>
              </a:rPr>
              <a:t>={</a:t>
            </a:r>
            <a:r>
              <a:rPr lang="en-US" altLang="zh-TW" dirty="0">
                <a:latin typeface="Times New Roman" pitchFamily="18" charset="0"/>
              </a:rPr>
              <a:t>P</a:t>
            </a:r>
            <a:r>
              <a:rPr lang="en-US" altLang="zh-TW" baseline="30000" dirty="0">
                <a:latin typeface="Times New Roman" pitchFamily="18" charset="0"/>
                <a:sym typeface="Symbol" pitchFamily="18" charset="2"/>
              </a:rPr>
              <a:t>(0)</a:t>
            </a:r>
            <a:r>
              <a:rPr lang="en-US" altLang="zh-TW" dirty="0">
                <a:latin typeface="Times New Roman" pitchFamily="18" charset="0"/>
              </a:rPr>
              <a:t>(A),P</a:t>
            </a:r>
            <a:r>
              <a:rPr lang="en-US" altLang="zh-TW" baseline="30000" dirty="0">
                <a:latin typeface="Times New Roman" pitchFamily="18" charset="0"/>
                <a:sym typeface="Symbol" pitchFamily="18" charset="2"/>
              </a:rPr>
              <a:t>(0)</a:t>
            </a:r>
            <a:r>
              <a:rPr lang="en-US" altLang="zh-TW" dirty="0">
                <a:latin typeface="Times New Roman" pitchFamily="18" charset="0"/>
              </a:rPr>
              <a:t>(B),P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rgbClr val="FF0000"/>
                </a:solidFill>
                <a:latin typeface="Times New Roman" pitchFamily="18" charset="0"/>
              </a:rPr>
              <a:t>R</a:t>
            </a:r>
            <a:r>
              <a:rPr lang="en-US" altLang="zh-TW" dirty="0">
                <a:latin typeface="Times New Roman" pitchFamily="18" charset="0"/>
              </a:rPr>
              <a:t>|A),P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chemeClr val="folHlink"/>
                </a:solidFill>
                <a:latin typeface="Times New Roman" pitchFamily="18" charset="0"/>
              </a:rPr>
              <a:t>G</a:t>
            </a:r>
            <a:r>
              <a:rPr lang="en-US" altLang="zh-TW" dirty="0">
                <a:latin typeface="Times New Roman" pitchFamily="18" charset="0"/>
              </a:rPr>
              <a:t>|A), 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rgbClr val="FF0000"/>
                </a:solidFill>
                <a:latin typeface="Times New Roman" pitchFamily="18" charset="0"/>
              </a:rPr>
              <a:t>R</a:t>
            </a:r>
            <a:r>
              <a:rPr lang="en-US" altLang="zh-TW" dirty="0">
                <a:latin typeface="Times New Roman" pitchFamily="18" charset="0"/>
              </a:rPr>
              <a:t>|B), P </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chemeClr val="folHlink"/>
                </a:solidFill>
                <a:latin typeface="Times New Roman" pitchFamily="18" charset="0"/>
              </a:rPr>
              <a:t>G</a:t>
            </a:r>
            <a:r>
              <a:rPr lang="en-US" altLang="zh-TW" dirty="0">
                <a:latin typeface="Times New Roman" pitchFamily="18" charset="0"/>
              </a:rPr>
              <a:t>|B)}</a:t>
            </a:r>
            <a:br>
              <a:rPr lang="en-US" altLang="zh-TW" dirty="0">
                <a:latin typeface="Times New Roman" pitchFamily="18" charset="0"/>
              </a:rPr>
            </a:br>
            <a:r>
              <a:rPr lang="en-US" altLang="zh-TW" dirty="0">
                <a:latin typeface="Times New Roman" pitchFamily="18" charset="0"/>
              </a:rPr>
              <a:t>for example :                                                               </a:t>
            </a:r>
            <a:r>
              <a:rPr lang="en-US" altLang="zh-TW" dirty="0">
                <a:latin typeface="Times New Roman" pitchFamily="18" charset="0"/>
                <a:sym typeface="Symbol" pitchFamily="18" charset="2"/>
              </a:rPr>
              <a:t>{</a:t>
            </a:r>
            <a:r>
              <a:rPr lang="en-US" altLang="zh-TW" dirty="0">
                <a:latin typeface="Times New Roman" pitchFamily="18" charset="0"/>
              </a:rPr>
              <a:t>P</a:t>
            </a:r>
            <a:r>
              <a:rPr lang="en-US" altLang="zh-TW" baseline="30000" dirty="0">
                <a:latin typeface="Times New Roman" pitchFamily="18" charset="0"/>
                <a:sym typeface="Symbol" pitchFamily="18" charset="2"/>
              </a:rPr>
              <a:t>(0)</a:t>
            </a:r>
            <a:r>
              <a:rPr lang="en-US" altLang="zh-TW" dirty="0">
                <a:latin typeface="Times New Roman" pitchFamily="18" charset="0"/>
              </a:rPr>
              <a:t>(A)=0.4,P</a:t>
            </a:r>
            <a:r>
              <a:rPr lang="en-US" altLang="zh-TW" baseline="30000" dirty="0">
                <a:latin typeface="Times New Roman" pitchFamily="18" charset="0"/>
                <a:sym typeface="Symbol" pitchFamily="18" charset="2"/>
              </a:rPr>
              <a:t>(0)</a:t>
            </a:r>
            <a:r>
              <a:rPr lang="en-US" altLang="zh-TW" dirty="0">
                <a:latin typeface="Times New Roman" pitchFamily="18" charset="0"/>
              </a:rPr>
              <a:t>(B)=0.6,P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rgbClr val="FF0000"/>
                </a:solidFill>
                <a:latin typeface="Times New Roman" pitchFamily="18" charset="0"/>
              </a:rPr>
              <a:t>R</a:t>
            </a:r>
            <a:r>
              <a:rPr lang="en-US" altLang="zh-TW" dirty="0">
                <a:latin typeface="Times New Roman" pitchFamily="18" charset="0"/>
              </a:rPr>
              <a:t>|A)=0.5,P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chemeClr val="folHlink"/>
                </a:solidFill>
                <a:latin typeface="Times New Roman" pitchFamily="18" charset="0"/>
              </a:rPr>
              <a:t>G</a:t>
            </a:r>
            <a:r>
              <a:rPr lang="en-US" altLang="zh-TW" dirty="0">
                <a:latin typeface="Times New Roman" pitchFamily="18" charset="0"/>
              </a:rPr>
              <a:t>|A) =0.5, P</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rgbClr val="FF0000"/>
                </a:solidFill>
                <a:latin typeface="Times New Roman" pitchFamily="18" charset="0"/>
              </a:rPr>
              <a:t>R</a:t>
            </a:r>
            <a:r>
              <a:rPr lang="en-US" altLang="zh-TW" dirty="0">
                <a:latin typeface="Times New Roman" pitchFamily="18" charset="0"/>
              </a:rPr>
              <a:t>|B) =0.5, P </a:t>
            </a:r>
            <a:r>
              <a:rPr lang="en-US" altLang="zh-TW" baseline="30000" dirty="0">
                <a:latin typeface="Times New Roman" pitchFamily="18" charset="0"/>
                <a:sym typeface="Symbol" pitchFamily="18" charset="2"/>
              </a:rPr>
              <a:t>(0)</a:t>
            </a:r>
            <a:r>
              <a:rPr lang="en-US" altLang="zh-TW" dirty="0">
                <a:latin typeface="Times New Roman" pitchFamily="18" charset="0"/>
              </a:rPr>
              <a:t>(</a:t>
            </a:r>
            <a:r>
              <a:rPr lang="en-US" altLang="zh-TW" dirty="0">
                <a:solidFill>
                  <a:schemeClr val="folHlink"/>
                </a:solidFill>
                <a:latin typeface="Times New Roman" pitchFamily="18" charset="0"/>
              </a:rPr>
              <a:t>G</a:t>
            </a:r>
            <a:r>
              <a:rPr lang="en-US" altLang="zh-TW" dirty="0">
                <a:latin typeface="Times New Roman" pitchFamily="18" charset="0"/>
              </a:rPr>
              <a:t>|B) =0.5}</a:t>
            </a:r>
            <a:endParaRPr lang="en-US" altLang="zh-TW" dirty="0">
              <a:solidFill>
                <a:srgbClr val="FF0000"/>
              </a:solidFill>
              <a:latin typeface="Times New Roman" pitchFamily="18" charset="0"/>
            </a:endParaRPr>
          </a:p>
          <a:p>
            <a:pPr eaLnBrk="1" hangingPunct="1">
              <a:lnSpc>
                <a:spcPct val="90000"/>
              </a:lnSpc>
              <a:buFontTx/>
              <a:buChar char="•"/>
            </a:pPr>
            <a:r>
              <a:rPr lang="en-US" altLang="zh-TW" sz="2000" b="1" dirty="0">
                <a:solidFill>
                  <a:srgbClr val="FF0000"/>
                </a:solidFill>
                <a:latin typeface="Times New Roman" pitchFamily="18" charset="0"/>
              </a:rPr>
              <a:t>Expectation Step</a:t>
            </a:r>
            <a:r>
              <a:rPr lang="en-US" altLang="zh-TW" sz="2000" b="1" dirty="0">
                <a:latin typeface="Times New Roman" pitchFamily="18" charset="0"/>
              </a:rPr>
              <a:t> : find the </a:t>
            </a:r>
            <a:r>
              <a:rPr lang="en-US" altLang="zh-TW" sz="2000" i="1" dirty="0">
                <a:latin typeface="Times New Roman" pitchFamily="18" charset="0"/>
              </a:rPr>
              <a:t>expectation</a:t>
            </a:r>
            <a:r>
              <a:rPr lang="en-US" altLang="zh-TW" sz="2000" b="1" dirty="0">
                <a:latin typeface="Times New Roman" pitchFamily="18" charset="0"/>
              </a:rPr>
              <a:t> of </a:t>
            </a:r>
            <a:r>
              <a:rPr lang="en-US" altLang="zh-TW" sz="2000" b="1" dirty="0" err="1">
                <a:latin typeface="Times New Roman" pitchFamily="18" charset="0"/>
              </a:rPr>
              <a:t>logP</a:t>
            </a:r>
            <a:r>
              <a:rPr lang="en-US" altLang="zh-TW" sz="2000" b="1" dirty="0">
                <a:latin typeface="Times New Roman" pitchFamily="18" charset="0"/>
              </a:rPr>
              <a:t>(O| </a:t>
            </a:r>
            <a:r>
              <a:rPr lang="en-US" altLang="zh-TW" sz="2000" b="1" dirty="0">
                <a:sym typeface="Symbol" pitchFamily="18" charset="2"/>
              </a:rPr>
              <a:t>λ</a:t>
            </a:r>
            <a:r>
              <a:rPr lang="en-US" altLang="zh-TW" sz="2000" b="1" dirty="0">
                <a:latin typeface="Times New Roman" pitchFamily="18" charset="0"/>
              </a:rPr>
              <a:t>) </a:t>
            </a:r>
            <a:br>
              <a:rPr lang="en-US" altLang="zh-TW" sz="2000" b="1" dirty="0">
                <a:latin typeface="Times New Roman" pitchFamily="18" charset="0"/>
              </a:rPr>
            </a:br>
            <a:r>
              <a:rPr lang="en-US" altLang="zh-TW" dirty="0">
                <a:latin typeface="Times New Roman" pitchFamily="18" charset="0"/>
              </a:rPr>
              <a:t>8 possible state sequences q</a:t>
            </a:r>
            <a:r>
              <a:rPr lang="en-US" altLang="zh-TW" baseline="-25000" dirty="0">
                <a:latin typeface="Times New Roman" pitchFamily="18" charset="0"/>
              </a:rPr>
              <a:t>i</a:t>
            </a:r>
            <a:r>
              <a:rPr lang="en-US" altLang="zh-TW" dirty="0">
                <a:latin typeface="Times New Roman" pitchFamily="18" charset="0"/>
              </a:rPr>
              <a:t> :{AAA},{BBB},{AAB},{BBA},{ABA},{BAB},{ABB},{BAA}</a:t>
            </a:r>
          </a:p>
          <a:p>
            <a:pPr eaLnBrk="1" hangingPunct="1">
              <a:lnSpc>
                <a:spcPct val="90000"/>
              </a:lnSpc>
              <a:buFontTx/>
              <a:buChar char="•"/>
            </a:pPr>
            <a:endParaRPr lang="en-US" altLang="zh-TW" sz="2000" b="1" dirty="0">
              <a:latin typeface="Times New Roman" pitchFamily="18" charset="0"/>
            </a:endParaRPr>
          </a:p>
          <a:p>
            <a:pPr eaLnBrk="1" hangingPunct="1">
              <a:lnSpc>
                <a:spcPct val="90000"/>
              </a:lnSpc>
              <a:buFontTx/>
              <a:buChar char="•"/>
            </a:pPr>
            <a:endParaRPr lang="en-US" altLang="zh-TW" sz="2000" b="1" dirty="0">
              <a:latin typeface="Times New Roman" pitchFamily="18" charset="0"/>
            </a:endParaRPr>
          </a:p>
          <a:p>
            <a:pPr eaLnBrk="1" hangingPunct="1">
              <a:lnSpc>
                <a:spcPct val="90000"/>
              </a:lnSpc>
              <a:buFontTx/>
              <a:buChar char="•"/>
            </a:pPr>
            <a:endParaRPr lang="en-US" altLang="zh-TW" sz="2000" b="1" dirty="0">
              <a:solidFill>
                <a:srgbClr val="FF0000"/>
              </a:solidFill>
              <a:latin typeface="Times New Roman" pitchFamily="18" charset="0"/>
            </a:endParaRPr>
          </a:p>
          <a:p>
            <a:pPr eaLnBrk="1" hangingPunct="1">
              <a:lnSpc>
                <a:spcPct val="90000"/>
              </a:lnSpc>
              <a:buFontTx/>
              <a:buChar char="•"/>
            </a:pPr>
            <a:endParaRPr lang="en-US" altLang="zh-TW" sz="2000" b="1" dirty="0">
              <a:solidFill>
                <a:srgbClr val="FF0000"/>
              </a:solidFill>
              <a:latin typeface="Times New Roman" pitchFamily="18" charset="0"/>
            </a:endParaRPr>
          </a:p>
          <a:p>
            <a:pPr eaLnBrk="1" hangingPunct="1">
              <a:lnSpc>
                <a:spcPct val="90000"/>
              </a:lnSpc>
              <a:buFontTx/>
              <a:buChar char="•"/>
            </a:pPr>
            <a:endParaRPr lang="en-US" altLang="zh-TW" sz="2000" b="1" dirty="0">
              <a:solidFill>
                <a:srgbClr val="FF0000"/>
              </a:solidFill>
              <a:latin typeface="Times New Roman" pitchFamily="18" charset="0"/>
            </a:endParaRPr>
          </a:p>
          <a:p>
            <a:pPr eaLnBrk="1" hangingPunct="1">
              <a:lnSpc>
                <a:spcPct val="90000"/>
              </a:lnSpc>
              <a:buFontTx/>
              <a:buChar char="•"/>
            </a:pPr>
            <a:endParaRPr lang="en-US" altLang="zh-TW" sz="2000" b="1" dirty="0">
              <a:solidFill>
                <a:srgbClr val="FF0000"/>
              </a:solidFill>
              <a:latin typeface="Times New Roman" pitchFamily="18" charset="0"/>
            </a:endParaRPr>
          </a:p>
          <a:p>
            <a:pPr eaLnBrk="1" hangingPunct="1">
              <a:lnSpc>
                <a:spcPct val="90000"/>
              </a:lnSpc>
              <a:buFontTx/>
              <a:buChar char="•"/>
            </a:pPr>
            <a:endParaRPr lang="en-US" altLang="zh-TW" sz="2000" b="1" dirty="0">
              <a:solidFill>
                <a:srgbClr val="FF0000"/>
              </a:solidFill>
              <a:latin typeface="Times New Roman" pitchFamily="18" charset="0"/>
            </a:endParaRPr>
          </a:p>
          <a:p>
            <a:pPr eaLnBrk="1" hangingPunct="1">
              <a:lnSpc>
                <a:spcPct val="90000"/>
              </a:lnSpc>
              <a:spcBef>
                <a:spcPct val="30000"/>
              </a:spcBef>
              <a:buFontTx/>
              <a:buChar char="•"/>
            </a:pPr>
            <a:r>
              <a:rPr lang="en-US" altLang="zh-TW" sz="2000" b="1" dirty="0">
                <a:solidFill>
                  <a:srgbClr val="FF0000"/>
                </a:solidFill>
                <a:latin typeface="Times New Roman" pitchFamily="18" charset="0"/>
              </a:rPr>
              <a:t>Maximization Step</a:t>
            </a:r>
            <a:r>
              <a:rPr lang="en-US" altLang="zh-TW" sz="2000" b="1" dirty="0">
                <a:latin typeface="Times New Roman" pitchFamily="18" charset="0"/>
              </a:rPr>
              <a:t> : </a:t>
            </a:r>
            <a:r>
              <a:rPr lang="en-US" altLang="zh-TW" sz="2000" b="1" dirty="0" err="1">
                <a:latin typeface="Times New Roman" pitchFamily="18" charset="0"/>
              </a:rPr>
              <a:t>find</a:t>
            </a:r>
            <a:r>
              <a:rPr lang="en-US" altLang="zh-TW" sz="2000" dirty="0" err="1">
                <a:sym typeface="Symbol" pitchFamily="18" charset="2"/>
              </a:rPr>
              <a:t>λ</a:t>
            </a:r>
            <a:r>
              <a:rPr lang="en-US" altLang="zh-TW" sz="2000" baseline="30000" dirty="0">
                <a:latin typeface="Times New Roman" pitchFamily="18" charset="0"/>
                <a:sym typeface="Symbol" pitchFamily="18" charset="2"/>
              </a:rPr>
              <a:t>(1) </a:t>
            </a:r>
            <a:r>
              <a:rPr lang="en-US" altLang="zh-TW" sz="2000" b="1" dirty="0">
                <a:latin typeface="Times New Roman" pitchFamily="18" charset="0"/>
                <a:sym typeface="Symbol" pitchFamily="18" charset="2"/>
              </a:rPr>
              <a:t>to maximize the expectation function </a:t>
            </a:r>
            <a:r>
              <a:rPr lang="en-US" altLang="zh-TW" sz="1900" dirty="0" err="1">
                <a:latin typeface="Times New Roman" pitchFamily="18" charset="0"/>
                <a:sym typeface="Symbol" pitchFamily="18" charset="2"/>
              </a:rPr>
              <a:t>E</a:t>
            </a:r>
            <a:r>
              <a:rPr lang="en-US" altLang="zh-TW" sz="1900" baseline="-25000" dirty="0" err="1">
                <a:latin typeface="Times New Roman" pitchFamily="18" charset="0"/>
                <a:sym typeface="Symbol" pitchFamily="18" charset="2"/>
              </a:rPr>
              <a:t>q</a:t>
            </a:r>
            <a:r>
              <a:rPr lang="en-US" altLang="zh-TW" sz="1900" dirty="0">
                <a:latin typeface="Times New Roman" pitchFamily="18" charset="0"/>
                <a:sym typeface="Symbol" pitchFamily="18" charset="2"/>
              </a:rPr>
              <a:t>(</a:t>
            </a:r>
            <a:r>
              <a:rPr lang="en-US" altLang="zh-TW" sz="1900" dirty="0" err="1">
                <a:latin typeface="Times New Roman" pitchFamily="18" charset="0"/>
                <a:sym typeface="Symbol" pitchFamily="18" charset="2"/>
              </a:rPr>
              <a:t>logP</a:t>
            </a:r>
            <a:r>
              <a:rPr lang="en-US" altLang="zh-TW" sz="1900" dirty="0">
                <a:latin typeface="Times New Roman" pitchFamily="18" charset="0"/>
                <a:sym typeface="Symbol" pitchFamily="18" charset="2"/>
              </a:rPr>
              <a:t>(</a:t>
            </a:r>
            <a:r>
              <a:rPr lang="en-US" altLang="zh-TW" sz="1900" dirty="0" err="1">
                <a:latin typeface="Times New Roman" pitchFamily="18" charset="0"/>
                <a:sym typeface="Symbol" pitchFamily="18" charset="2"/>
              </a:rPr>
              <a:t>O</a:t>
            </a:r>
            <a:r>
              <a:rPr lang="en-US" altLang="zh-TW" sz="1900" dirty="0" err="1">
                <a:latin typeface="Times New Roman" pitchFamily="18" charset="0"/>
              </a:rPr>
              <a:t>|</a:t>
            </a:r>
            <a:r>
              <a:rPr lang="en-US" altLang="zh-TW" sz="1900" dirty="0" err="1">
                <a:sym typeface="Symbol" pitchFamily="18" charset="2"/>
              </a:rPr>
              <a:t>λ</a:t>
            </a:r>
            <a:r>
              <a:rPr lang="en-US" altLang="zh-TW" sz="1900" dirty="0">
                <a:sym typeface="Symbol" pitchFamily="18" charset="2"/>
              </a:rPr>
              <a:t>))</a:t>
            </a:r>
            <a:endParaRPr lang="en-US" altLang="zh-TW" sz="1900" b="1" dirty="0">
              <a:latin typeface="Times New Roman" pitchFamily="18" charset="0"/>
              <a:sym typeface="Symbol" pitchFamily="18" charset="2"/>
            </a:endParaRPr>
          </a:p>
          <a:p>
            <a:pPr eaLnBrk="1" hangingPunct="1">
              <a:lnSpc>
                <a:spcPct val="90000"/>
              </a:lnSpc>
              <a:buFontTx/>
              <a:buChar char="•"/>
            </a:pPr>
            <a:r>
              <a:rPr lang="en-US" altLang="zh-TW" sz="2000" b="1" dirty="0">
                <a:latin typeface="Times New Roman" pitchFamily="18" charset="0"/>
                <a:sym typeface="Symbol" pitchFamily="18" charset="2"/>
              </a:rPr>
              <a:t>Iterations : </a:t>
            </a:r>
            <a:r>
              <a:rPr lang="en-US" altLang="zh-TW" sz="2000" dirty="0">
                <a:sym typeface="Symbol" pitchFamily="18" charset="2"/>
              </a:rPr>
              <a:t>λ</a:t>
            </a:r>
            <a:r>
              <a:rPr lang="en-US" altLang="zh-TW" sz="2000" baseline="30000" dirty="0">
                <a:latin typeface="Times New Roman" pitchFamily="18" charset="0"/>
                <a:sym typeface="Symbol" pitchFamily="18" charset="2"/>
              </a:rPr>
              <a:t>(0)</a:t>
            </a:r>
            <a:r>
              <a:rPr lang="en-US" altLang="zh-TW" sz="2000" dirty="0">
                <a:latin typeface="Times New Roman" pitchFamily="18" charset="0"/>
                <a:sym typeface="Wingdings" pitchFamily="2" charset="2"/>
              </a:rPr>
              <a:t> </a:t>
            </a:r>
            <a:r>
              <a:rPr lang="en-US" altLang="zh-TW" sz="2000" dirty="0">
                <a:sym typeface="Symbol" pitchFamily="18" charset="2"/>
              </a:rPr>
              <a:t>λ</a:t>
            </a:r>
            <a:r>
              <a:rPr lang="en-US" altLang="zh-TW" sz="2000" baseline="30000" dirty="0">
                <a:latin typeface="Times New Roman" pitchFamily="18" charset="0"/>
                <a:sym typeface="Symbol" pitchFamily="18" charset="2"/>
              </a:rPr>
              <a:t>(1) </a:t>
            </a:r>
            <a:r>
              <a:rPr lang="en-US" altLang="zh-TW" sz="2000" dirty="0">
                <a:latin typeface="Times New Roman" pitchFamily="18" charset="0"/>
                <a:sym typeface="Wingdings" pitchFamily="2" charset="2"/>
              </a:rPr>
              <a:t></a:t>
            </a:r>
            <a:r>
              <a:rPr lang="en-US" altLang="zh-TW" sz="2000" baseline="30000" dirty="0">
                <a:latin typeface="Times New Roman" pitchFamily="18" charset="0"/>
                <a:sym typeface="Symbol" pitchFamily="18" charset="2"/>
              </a:rPr>
              <a:t> </a:t>
            </a:r>
            <a:r>
              <a:rPr lang="en-US" altLang="zh-TW" sz="2000" dirty="0">
                <a:sym typeface="Symbol" pitchFamily="18" charset="2"/>
              </a:rPr>
              <a:t>λ</a:t>
            </a:r>
            <a:r>
              <a:rPr lang="en-US" altLang="zh-TW" sz="2000" baseline="30000" dirty="0">
                <a:latin typeface="Times New Roman" pitchFamily="18" charset="0"/>
                <a:sym typeface="Symbol" pitchFamily="18" charset="2"/>
              </a:rPr>
              <a:t>(2) </a:t>
            </a:r>
            <a:r>
              <a:rPr lang="en-US" altLang="zh-TW" sz="2000" dirty="0">
                <a:latin typeface="Times New Roman" pitchFamily="18" charset="0"/>
                <a:sym typeface="Wingdings" pitchFamily="2" charset="2"/>
              </a:rPr>
              <a:t>....</a:t>
            </a:r>
            <a:endParaRPr lang="en-US" altLang="zh-TW" sz="2000" dirty="0">
              <a:latin typeface="Times New Roman" pitchFamily="18" charset="0"/>
              <a:sym typeface="Symbol" pitchFamily="18" charset="2"/>
            </a:endParaRPr>
          </a:p>
        </p:txBody>
      </p:sp>
      <p:graphicFrame>
        <p:nvGraphicFramePr>
          <p:cNvPr id="7174" name="Object 30"/>
          <p:cNvGraphicFramePr>
            <a:graphicFrameLocks noGrp="1" noChangeAspect="1"/>
          </p:cNvGraphicFramePr>
          <p:nvPr>
            <p:ph sz="half" idx="2"/>
          </p:nvPr>
        </p:nvGraphicFramePr>
        <p:xfrm>
          <a:off x="381000" y="4095750"/>
          <a:ext cx="8729663" cy="1817688"/>
        </p:xfrm>
        <a:graphic>
          <a:graphicData uri="http://schemas.openxmlformats.org/presentationml/2006/ole">
            <mc:AlternateContent xmlns:mc="http://schemas.openxmlformats.org/markup-compatibility/2006">
              <mc:Choice xmlns:v="urn:schemas-microsoft-com:vml" Requires="v">
                <p:oleObj spid="_x0000_s7240" name="方程式" r:id="rId4" imgW="6337300" imgH="1308100" progId="Equation.3">
                  <p:embed/>
                </p:oleObj>
              </mc:Choice>
              <mc:Fallback>
                <p:oleObj name="方程式" r:id="rId4" imgW="6337300" imgH="1308100" progId="Equation.3">
                  <p:embed/>
                  <p:pic>
                    <p:nvPicPr>
                      <p:cNvPr id="0" name="Object 3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095750"/>
                        <a:ext cx="8729663" cy="181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31"/>
          <p:cNvSpPr txBox="1">
            <a:spLocks noChangeArrowheads="1"/>
          </p:cNvSpPr>
          <p:nvPr/>
        </p:nvSpPr>
        <p:spPr bwMode="auto">
          <a:xfrm>
            <a:off x="271463" y="4676775"/>
            <a:ext cx="345598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For example, when q</a:t>
            </a:r>
            <a:r>
              <a:rPr lang="en-US" altLang="zh-TW" baseline="-25000">
                <a:latin typeface="Times New Roman" pitchFamily="18" charset="0"/>
              </a:rPr>
              <a:t>i </a:t>
            </a:r>
            <a:r>
              <a:rPr lang="en-US" altLang="zh-TW">
                <a:latin typeface="Times New Roman" pitchFamily="18" charset="0"/>
              </a:rPr>
              <a:t>= {AAB}</a:t>
            </a:r>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latin typeface="Times New Roman" pitchFamily="18" charset="0"/>
              </a:rPr>
              <a:t>EM Algorithm</a:t>
            </a:r>
          </a:p>
        </p:txBody>
      </p:sp>
      <p:sp>
        <p:nvSpPr>
          <p:cNvPr id="8195" name="Rectangle 3"/>
          <p:cNvSpPr>
            <a:spLocks noGrp="1" noChangeArrowheads="1"/>
          </p:cNvSpPr>
          <p:nvPr>
            <p:ph type="body" idx="1"/>
          </p:nvPr>
        </p:nvSpPr>
        <p:spPr bwMode="auto">
          <a:xfrm>
            <a:off x="0" y="906463"/>
            <a:ext cx="9144000" cy="323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66700" indent="-266700" eaLnBrk="1" hangingPunct="1"/>
            <a:r>
              <a:rPr lang="en-US" altLang="zh-TW" sz="2400" b="1" dirty="0" smtClean="0">
                <a:latin typeface="Times New Roman" pitchFamily="18" charset="0"/>
              </a:rPr>
              <a:t>In Each Iteration (assuming </a:t>
            </a:r>
            <a:r>
              <a:rPr lang="en-US" altLang="zh-TW" sz="2400" b="1" dirty="0" err="1" smtClean="0">
                <a:latin typeface="Times New Roman" pitchFamily="18" charset="0"/>
              </a:rPr>
              <a:t>logP</a:t>
            </a:r>
            <a:r>
              <a:rPr lang="en-US" altLang="zh-TW" sz="2400" b="1" dirty="0" smtClean="0">
                <a:latin typeface="Times New Roman" pitchFamily="18" charset="0"/>
              </a:rPr>
              <a:t>(</a:t>
            </a:r>
            <a:r>
              <a:rPr lang="en-US" altLang="zh-TW" sz="2400" b="1" i="1" dirty="0" smtClean="0">
                <a:latin typeface="Times New Roman" pitchFamily="18" charset="0"/>
              </a:rPr>
              <a:t>x</a:t>
            </a:r>
            <a:r>
              <a:rPr lang="en-US" altLang="zh-TW" sz="2400" b="1" dirty="0" smtClean="0">
                <a:latin typeface="Times New Roman" pitchFamily="18" charset="0"/>
              </a:rPr>
              <a:t> </a:t>
            </a:r>
            <a:r>
              <a:rPr lang="en-US" altLang="zh-TW" sz="2400" b="1" dirty="0" smtClean="0">
                <a:latin typeface="Times New Roman" pitchFamily="18" charset="0"/>
                <a:sym typeface="Symbol" pitchFamily="18" charset="2"/>
              </a:rPr>
              <a:t>|</a:t>
            </a:r>
            <a:r>
              <a:rPr lang="en-US" altLang="zh-TW" sz="2400" b="1" dirty="0" smtClean="0">
                <a:latin typeface="Times New Roman" pitchFamily="18" charset="0"/>
              </a:rPr>
              <a:t>) is the objective function)</a:t>
            </a:r>
            <a:r>
              <a:rPr lang="en-US" altLang="zh-TW" sz="2800" b="1" dirty="0" smtClean="0">
                <a:latin typeface="Times New Roman" pitchFamily="18" charset="0"/>
              </a:rPr>
              <a:t> </a:t>
            </a:r>
          </a:p>
          <a:p>
            <a:pPr marL="714375" lvl="1" indent="-266700" eaLnBrk="1" hangingPunct="1"/>
            <a:r>
              <a:rPr lang="en-US" altLang="zh-TW" sz="2200" dirty="0" smtClean="0">
                <a:latin typeface="Times New Roman" pitchFamily="18" charset="0"/>
              </a:rPr>
              <a:t>E step: expressing the log-likelihood </a:t>
            </a:r>
            <a:r>
              <a:rPr lang="en-US" altLang="zh-TW" sz="2200" dirty="0" err="1" smtClean="0">
                <a:latin typeface="Times New Roman" pitchFamily="18" charset="0"/>
                <a:sym typeface="Symbol" pitchFamily="18" charset="2"/>
              </a:rPr>
              <a:t>logP</a:t>
            </a:r>
            <a:r>
              <a:rPr lang="en-US" altLang="zh-TW" sz="2200" dirty="0" smtClean="0">
                <a:latin typeface="Times New Roman" pitchFamily="18" charset="0"/>
                <a:sym typeface="Symbol" pitchFamily="18" charset="2"/>
              </a:rPr>
              <a:t>(</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dirty="0" smtClean="0">
                <a:latin typeface="Times New Roman" pitchFamily="18" charset="0"/>
                <a:sym typeface="Symbol" pitchFamily="18" charset="2"/>
              </a:rPr>
              <a:t>) </a:t>
            </a:r>
            <a:r>
              <a:rPr lang="en-US" altLang="zh-TW" sz="2200" dirty="0" smtClean="0">
                <a:latin typeface="Times New Roman" pitchFamily="18" charset="0"/>
              </a:rPr>
              <a:t>in terms of </a:t>
            </a:r>
            <a:r>
              <a:rPr lang="en-US" altLang="zh-TW" sz="2200" i="1" dirty="0" smtClean="0">
                <a:solidFill>
                  <a:srgbClr val="FF0066"/>
                </a:solidFill>
                <a:latin typeface="Times New Roman" pitchFamily="18" charset="0"/>
              </a:rPr>
              <a:t>the distribution of the latent data </a:t>
            </a:r>
            <a:r>
              <a:rPr lang="en-US" altLang="zh-TW" sz="2200" i="1" dirty="0" smtClean="0">
                <a:solidFill>
                  <a:srgbClr val="FF0066"/>
                </a:solidFill>
                <a:latin typeface="Times New Roman" pitchFamily="18" charset="0"/>
              </a:rPr>
              <a:t>conditioned</a:t>
            </a:r>
            <a:r>
              <a:rPr lang="en-US" altLang="zh-TW" sz="2200" i="1" dirty="0" smtClean="0">
                <a:latin typeface="Times New Roman" pitchFamily="18" charset="0"/>
              </a:rPr>
              <a:t> </a:t>
            </a:r>
            <a:r>
              <a:rPr lang="en-US" altLang="zh-TW" sz="2200" i="1" dirty="0" smtClean="0">
                <a:latin typeface="Times New Roman" pitchFamily="18" charset="0"/>
              </a:rPr>
              <a:t>on </a:t>
            </a:r>
            <a:r>
              <a:rPr lang="en-US" altLang="zh-TW" sz="2200" dirty="0" smtClean="0">
                <a:latin typeface="Times New Roman" pitchFamily="18" charset="0"/>
              </a:rPr>
              <a:t>[</a:t>
            </a:r>
            <a:r>
              <a:rPr lang="en-US" altLang="zh-TW" sz="2200" i="1" dirty="0" smtClean="0">
                <a:latin typeface="Times New Roman" pitchFamily="18" charset="0"/>
              </a:rPr>
              <a:t>x, </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endParaRPr lang="en-US" altLang="zh-TW" sz="2200" i="1" dirty="0" smtClean="0">
              <a:latin typeface="Times New Roman" pitchFamily="18" charset="0"/>
            </a:endParaRPr>
          </a:p>
          <a:p>
            <a:pPr marL="714375" lvl="1" indent="-266700" eaLnBrk="1" hangingPunct="1"/>
            <a:r>
              <a:rPr lang="en-US" altLang="zh-TW" sz="2200" dirty="0" smtClean="0">
                <a:latin typeface="Times New Roman" pitchFamily="18" charset="0"/>
              </a:rPr>
              <a:t>M step: find a way to maximized the above function, such that the above function increases monotonically, i.e.,</a:t>
            </a:r>
            <a:r>
              <a:rPr lang="en-US" altLang="zh-TW" sz="2200" dirty="0" smtClean="0">
                <a:latin typeface="Times New Roman" pitchFamily="18" charset="0"/>
                <a:sym typeface="Symbol" pitchFamily="18" charset="2"/>
              </a:rPr>
              <a:t> </a:t>
            </a:r>
            <a:r>
              <a:rPr lang="en-US" altLang="zh-TW" sz="2200" dirty="0" err="1" smtClean="0">
                <a:latin typeface="Times New Roman" pitchFamily="18" charset="0"/>
                <a:sym typeface="Symbol" pitchFamily="18" charset="2"/>
              </a:rPr>
              <a:t>logP</a:t>
            </a:r>
            <a:r>
              <a:rPr lang="en-US" altLang="zh-TW" sz="2200" dirty="0" smtClean="0">
                <a:latin typeface="Times New Roman" pitchFamily="18" charset="0"/>
                <a:sym typeface="Symbol" pitchFamily="18" charset="2"/>
              </a:rPr>
              <a:t>(</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(k+1)</a:t>
            </a:r>
            <a:r>
              <a:rPr lang="en-US" altLang="zh-TW" sz="2200" dirty="0" smtClean="0">
                <a:latin typeface="Times New Roman" pitchFamily="18" charset="0"/>
                <a:sym typeface="Symbol" pitchFamily="18" charset="2"/>
              </a:rPr>
              <a:t>)</a:t>
            </a:r>
            <a:r>
              <a:rPr lang="en-US" altLang="zh-TW" sz="2200" dirty="0" err="1" smtClean="0">
                <a:latin typeface="Times New Roman" pitchFamily="18" charset="0"/>
                <a:sym typeface="Symbol" pitchFamily="18" charset="2"/>
              </a:rPr>
              <a:t>logP</a:t>
            </a:r>
            <a:r>
              <a:rPr lang="en-US" altLang="zh-TW" sz="2200" dirty="0" smtClean="0">
                <a:latin typeface="Times New Roman" pitchFamily="18" charset="0"/>
                <a:sym typeface="Symbol" pitchFamily="18" charset="2"/>
              </a:rPr>
              <a:t>(</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p>
          <a:p>
            <a:pPr marL="266700" indent="-266700" eaLnBrk="1" hangingPunct="1"/>
            <a:r>
              <a:rPr lang="en-US" altLang="zh-TW" sz="2400" b="1" dirty="0" smtClean="0">
                <a:latin typeface="Times New Roman" pitchFamily="18" charset="0"/>
                <a:sym typeface="Symbol" pitchFamily="18" charset="2"/>
              </a:rPr>
              <a:t>The Conditions for each Iteration to Proceed based on the Criterion</a:t>
            </a:r>
            <a:endParaRPr lang="en-US" altLang="zh-TW" sz="2400" b="1" i="1" dirty="0" smtClean="0">
              <a:latin typeface="Times New Roman" pitchFamily="18" charset="0"/>
              <a:sym typeface="Symbol" pitchFamily="18" charset="2"/>
            </a:endParaRPr>
          </a:p>
          <a:p>
            <a:pPr marL="714375" lvl="1" indent="-266700" eaLnBrk="1" hangingPunct="1"/>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 : observed (incomplete) data,  </a:t>
            </a:r>
            <a:r>
              <a:rPr lang="en-US" altLang="zh-TW" sz="2200" b="1" i="1" dirty="0" smtClean="0">
                <a:latin typeface="Times New Roman" pitchFamily="18" charset="0"/>
                <a:sym typeface="Symbol" pitchFamily="18" charset="2"/>
              </a:rPr>
              <a:t>z</a:t>
            </a:r>
            <a:r>
              <a:rPr lang="en-US" altLang="zh-TW" sz="2200" dirty="0" smtClean="0">
                <a:latin typeface="Times New Roman" pitchFamily="18" charset="0"/>
                <a:sym typeface="Symbol" pitchFamily="18" charset="2"/>
              </a:rPr>
              <a:t> : latent data, {</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 </a:t>
            </a:r>
            <a:r>
              <a:rPr lang="en-US" altLang="zh-TW" sz="2200" b="1" i="1" dirty="0" smtClean="0">
                <a:latin typeface="Times New Roman" pitchFamily="18" charset="0"/>
                <a:sym typeface="Symbol" pitchFamily="18" charset="2"/>
              </a:rPr>
              <a:t>z</a:t>
            </a:r>
            <a:r>
              <a:rPr lang="en-US" altLang="zh-TW" sz="2200" dirty="0" smtClean="0">
                <a:latin typeface="Times New Roman" pitchFamily="18" charset="0"/>
                <a:sym typeface="Symbol" pitchFamily="18" charset="2"/>
              </a:rPr>
              <a:t>} : complete data</a:t>
            </a:r>
          </a:p>
        </p:txBody>
      </p:sp>
      <p:graphicFrame>
        <p:nvGraphicFramePr>
          <p:cNvPr id="8196" name="Object 4"/>
          <p:cNvGraphicFramePr>
            <a:graphicFrameLocks noChangeAspect="1"/>
          </p:cNvGraphicFramePr>
          <p:nvPr/>
        </p:nvGraphicFramePr>
        <p:xfrm>
          <a:off x="1187450" y="4221163"/>
          <a:ext cx="5335588" cy="2151062"/>
        </p:xfrm>
        <a:graphic>
          <a:graphicData uri="http://schemas.openxmlformats.org/presentationml/2006/ole">
            <mc:AlternateContent xmlns:mc="http://schemas.openxmlformats.org/markup-compatibility/2006">
              <mc:Choice xmlns:v="urn:schemas-microsoft-com:vml" Requires="v">
                <p:oleObj spid="_x0000_s8237" name="方程式" r:id="rId4" imgW="3009900" imgH="1308100" progId="Equation.3">
                  <p:embed/>
                </p:oleObj>
              </mc:Choice>
              <mc:Fallback>
                <p:oleObj name="方程式" r:id="rId4" imgW="3009900" imgH="1308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221163"/>
                        <a:ext cx="5335588" cy="215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0" y="0"/>
            <a:ext cx="91440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en-US" altLang="zh-TW" sz="3300" b="1" smtClean="0">
                <a:latin typeface="Times New Roman" pitchFamily="18" charset="0"/>
              </a:rPr>
              <a:t>EM Algorithm</a:t>
            </a:r>
          </a:p>
        </p:txBody>
      </p:sp>
      <p:sp>
        <p:nvSpPr>
          <p:cNvPr id="9219" name="Rectangle 3"/>
          <p:cNvSpPr>
            <a:spLocks noGrp="1" noChangeArrowheads="1"/>
          </p:cNvSpPr>
          <p:nvPr>
            <p:ph type="body" sz="half" idx="1"/>
          </p:nvPr>
        </p:nvSpPr>
        <p:spPr bwMode="auto">
          <a:xfrm>
            <a:off x="0" y="908050"/>
            <a:ext cx="9144000" cy="5949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lnSpc>
                <a:spcPct val="90000"/>
              </a:lnSpc>
            </a:pPr>
            <a:r>
              <a:rPr lang="en-US" altLang="zh-TW" sz="2400" b="1" dirty="0" smtClean="0">
                <a:latin typeface="Times New Roman" pitchFamily="18" charset="0"/>
              </a:rPr>
              <a:t>For the EM Iterations to </a:t>
            </a:r>
            <a:r>
              <a:rPr lang="en-US" altLang="zh-TW" sz="2400" b="1" dirty="0" smtClean="0">
                <a:latin typeface="Times New Roman" pitchFamily="18" charset="0"/>
                <a:sym typeface="Symbol" pitchFamily="18" charset="2"/>
              </a:rPr>
              <a:t>Proceed based on the Criterion</a:t>
            </a:r>
            <a:r>
              <a:rPr lang="en-US" altLang="zh-TW" sz="2400" b="1" dirty="0" smtClean="0">
                <a:latin typeface="Times New Roman" pitchFamily="18" charset="0"/>
              </a:rPr>
              <a:t>:</a:t>
            </a:r>
          </a:p>
          <a:p>
            <a:pPr lvl="1" eaLnBrk="1" hangingPunct="1">
              <a:lnSpc>
                <a:spcPct val="90000"/>
              </a:lnSpc>
            </a:pPr>
            <a:endParaRPr lang="en-US" altLang="zh-TW" sz="2400" dirty="0" smtClean="0">
              <a:latin typeface="Times New Roman" pitchFamily="18" charset="0"/>
            </a:endParaRPr>
          </a:p>
          <a:p>
            <a:pPr lvl="1" eaLnBrk="1" hangingPunct="1">
              <a:lnSpc>
                <a:spcPct val="90000"/>
              </a:lnSpc>
            </a:pPr>
            <a:endParaRPr lang="en-US" altLang="zh-TW" sz="2400" dirty="0" smtClean="0">
              <a:latin typeface="Times New Roman" pitchFamily="18" charset="0"/>
            </a:endParaRPr>
          </a:p>
          <a:p>
            <a:pPr lvl="1" eaLnBrk="1" hangingPunct="1">
              <a:lnSpc>
                <a:spcPct val="90000"/>
              </a:lnSpc>
            </a:pPr>
            <a:endParaRPr lang="en-US" altLang="zh-TW" sz="2400" dirty="0" smtClean="0">
              <a:latin typeface="Times New Roman" pitchFamily="18" charset="0"/>
            </a:endParaRPr>
          </a:p>
          <a:p>
            <a:pPr lvl="1" eaLnBrk="1" hangingPunct="1">
              <a:lnSpc>
                <a:spcPct val="90000"/>
              </a:lnSpc>
              <a:spcBef>
                <a:spcPct val="0"/>
              </a:spcBef>
            </a:pPr>
            <a:r>
              <a:rPr lang="en-US" altLang="zh-TW" sz="2200" dirty="0" smtClean="0">
                <a:latin typeface="Times New Roman" pitchFamily="18" charset="0"/>
              </a:rPr>
              <a:t>to make sure</a:t>
            </a:r>
            <a:r>
              <a:rPr lang="en-US" altLang="zh-TW" sz="2200" dirty="0" smtClean="0">
                <a:latin typeface="Times New Roman" pitchFamily="18" charset="0"/>
                <a:sym typeface="Symbol" pitchFamily="18" charset="2"/>
              </a:rPr>
              <a:t> </a:t>
            </a:r>
            <a:r>
              <a:rPr lang="en-US" altLang="zh-TW" sz="2200" dirty="0" err="1" smtClean="0">
                <a:latin typeface="Times New Roman" pitchFamily="18" charset="0"/>
                <a:sym typeface="Symbol" pitchFamily="18" charset="2"/>
              </a:rPr>
              <a:t>logP</a:t>
            </a:r>
            <a:r>
              <a:rPr lang="en-US" altLang="zh-TW" sz="2200" dirty="0" smtClean="0">
                <a:latin typeface="Times New Roman" pitchFamily="18" charset="0"/>
                <a:sym typeface="Symbol" pitchFamily="18" charset="2"/>
              </a:rPr>
              <a:t>(</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[k+1]</a:t>
            </a:r>
            <a:r>
              <a:rPr lang="en-US" altLang="zh-TW" sz="2200" dirty="0" smtClean="0">
                <a:latin typeface="Times New Roman" pitchFamily="18" charset="0"/>
                <a:sym typeface="Symbol" pitchFamily="18" charset="2"/>
              </a:rPr>
              <a:t>)  </a:t>
            </a:r>
            <a:r>
              <a:rPr lang="en-US" altLang="zh-TW" sz="2200" dirty="0" err="1" smtClean="0">
                <a:latin typeface="Times New Roman" pitchFamily="18" charset="0"/>
                <a:sym typeface="Symbol" pitchFamily="18" charset="2"/>
              </a:rPr>
              <a:t>logP</a:t>
            </a:r>
            <a:r>
              <a:rPr lang="en-US" altLang="zh-TW" sz="2200" dirty="0" smtClean="0">
                <a:latin typeface="Times New Roman" pitchFamily="18" charset="0"/>
                <a:sym typeface="Symbol" pitchFamily="18" charset="2"/>
              </a:rPr>
              <a:t>(</a:t>
            </a:r>
            <a:r>
              <a:rPr lang="en-US" altLang="zh-TW" sz="2200" b="1" i="1" dirty="0" smtClean="0">
                <a:latin typeface="Times New Roman" pitchFamily="18" charset="0"/>
                <a:sym typeface="Symbol" pitchFamily="18" charset="2"/>
              </a:rPr>
              <a:t>x</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p>
          <a:p>
            <a:pPr lvl="1" eaLnBrk="1" hangingPunct="1">
              <a:lnSpc>
                <a:spcPct val="90000"/>
              </a:lnSpc>
            </a:pPr>
            <a:endParaRPr lang="en-US" altLang="zh-TW" sz="2600" dirty="0" smtClean="0">
              <a:latin typeface="Times New Roman" pitchFamily="18" charset="0"/>
              <a:sym typeface="Symbol" pitchFamily="18" charset="2"/>
            </a:endParaRPr>
          </a:p>
          <a:p>
            <a:pPr lvl="1" eaLnBrk="1" hangingPunct="1">
              <a:lnSpc>
                <a:spcPct val="90000"/>
              </a:lnSpc>
            </a:pPr>
            <a:r>
              <a:rPr lang="en-US" altLang="zh-TW" sz="2200" i="1" dirty="0" smtClean="0">
                <a:latin typeface="Times New Roman" pitchFamily="18" charset="0"/>
                <a:sym typeface="Symbol" pitchFamily="18" charset="2"/>
              </a:rPr>
              <a:t>H</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[k+1]</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 </a:t>
            </a:r>
            <a:r>
              <a:rPr lang="en-US" altLang="zh-TW" sz="2200" i="1" dirty="0" smtClean="0">
                <a:latin typeface="Times New Roman" pitchFamily="18" charset="0"/>
                <a:sym typeface="Symbol" pitchFamily="18" charset="2"/>
              </a:rPr>
              <a:t>H</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 due to Jenson’s Inequality</a:t>
            </a:r>
          </a:p>
          <a:p>
            <a:pPr lvl="2" eaLnBrk="1" hangingPunct="1">
              <a:lnSpc>
                <a:spcPct val="90000"/>
              </a:lnSpc>
              <a:spcBef>
                <a:spcPct val="0"/>
              </a:spcBef>
              <a:buFontTx/>
              <a:buNone/>
            </a:pPr>
            <a:r>
              <a:rPr lang="en-US" altLang="zh-TW" sz="2600" dirty="0" smtClean="0">
                <a:latin typeface="Times New Roman" pitchFamily="18" charset="0"/>
                <a:sym typeface="Symbol" pitchFamily="18" charset="2"/>
              </a:rPr>
              <a:t/>
            </a:r>
            <a:br>
              <a:rPr lang="en-US" altLang="zh-TW" sz="2600" dirty="0" smtClean="0">
                <a:latin typeface="Times New Roman" pitchFamily="18" charset="0"/>
                <a:sym typeface="Symbol" pitchFamily="18" charset="2"/>
              </a:rPr>
            </a:br>
            <a:endParaRPr lang="en-US" altLang="zh-TW" sz="2600" dirty="0" smtClean="0">
              <a:latin typeface="Times New Roman" pitchFamily="18" charset="0"/>
              <a:sym typeface="Symbol" pitchFamily="18" charset="2"/>
            </a:endParaRPr>
          </a:p>
          <a:p>
            <a:pPr lvl="1" eaLnBrk="1" hangingPunct="1">
              <a:lnSpc>
                <a:spcPct val="90000"/>
              </a:lnSpc>
              <a:spcBef>
                <a:spcPct val="0"/>
              </a:spcBef>
            </a:pPr>
            <a:r>
              <a:rPr lang="en-US" altLang="zh-TW" sz="2200" dirty="0" smtClean="0">
                <a:latin typeface="Times New Roman" pitchFamily="18" charset="0"/>
                <a:sym typeface="Symbol" pitchFamily="18" charset="2"/>
              </a:rPr>
              <a:t>the only requirement is to have </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[k+1]</a:t>
            </a:r>
            <a:r>
              <a:rPr lang="en-US" altLang="zh-TW" sz="2200" dirty="0" smtClean="0">
                <a:latin typeface="Times New Roman" pitchFamily="18" charset="0"/>
                <a:sym typeface="Symbol" pitchFamily="18" charset="2"/>
              </a:rPr>
              <a:t> such that</a:t>
            </a:r>
            <a:r>
              <a:rPr lang="en-US" altLang="zh-TW" sz="2600" dirty="0" smtClean="0">
                <a:latin typeface="Times New Roman" pitchFamily="18" charset="0"/>
                <a:sym typeface="Symbol" pitchFamily="18" charset="2"/>
              </a:rPr>
              <a:t> </a:t>
            </a:r>
            <a:br>
              <a:rPr lang="en-US" altLang="zh-TW" sz="2600" dirty="0" smtClean="0">
                <a:latin typeface="Times New Roman" pitchFamily="18" charset="0"/>
                <a:sym typeface="Symbol" pitchFamily="18" charset="2"/>
              </a:rPr>
            </a:br>
            <a:r>
              <a:rPr lang="en-US" altLang="zh-TW" sz="3000" dirty="0" smtClean="0">
                <a:latin typeface="Times New Roman" pitchFamily="18" charset="0"/>
                <a:sym typeface="Symbol" pitchFamily="18" charset="2"/>
              </a:rPr>
              <a:t>                </a:t>
            </a:r>
            <a:r>
              <a:rPr lang="en-US" altLang="zh-TW" sz="2000" i="1" dirty="0" smtClean="0">
                <a:latin typeface="Times New Roman" pitchFamily="18" charset="0"/>
                <a:sym typeface="Symbol" pitchFamily="18" charset="2"/>
              </a:rPr>
              <a:t>Q</a:t>
            </a:r>
            <a:r>
              <a:rPr lang="en-US" altLang="zh-TW" sz="2000" dirty="0" smtClean="0">
                <a:latin typeface="Times New Roman" pitchFamily="18" charset="0"/>
                <a:sym typeface="Symbol" pitchFamily="18" charset="2"/>
              </a:rPr>
              <a:t>(</a:t>
            </a:r>
            <a:r>
              <a:rPr lang="en-US" altLang="zh-TW" sz="2000" b="1" dirty="0" smtClean="0">
                <a:latin typeface="Times New Roman" pitchFamily="18" charset="0"/>
                <a:sym typeface="Symbol" pitchFamily="18" charset="2"/>
              </a:rPr>
              <a:t></a:t>
            </a:r>
            <a:r>
              <a:rPr lang="en-US" altLang="zh-TW" sz="2000" baseline="30000" dirty="0" smtClean="0">
                <a:latin typeface="Times New Roman" pitchFamily="18" charset="0"/>
                <a:sym typeface="Symbol" pitchFamily="18" charset="2"/>
              </a:rPr>
              <a:t>[k+1]</a:t>
            </a:r>
            <a:r>
              <a:rPr lang="en-US" altLang="zh-TW" sz="2000" dirty="0" smtClean="0">
                <a:latin typeface="Times New Roman" pitchFamily="18" charset="0"/>
                <a:sym typeface="Symbol" pitchFamily="18" charset="2"/>
              </a:rPr>
              <a:t>,</a:t>
            </a:r>
            <a:r>
              <a:rPr lang="en-US" altLang="zh-TW" sz="2000" b="1" dirty="0" smtClean="0">
                <a:latin typeface="Times New Roman" pitchFamily="18" charset="0"/>
                <a:sym typeface="Symbol" pitchFamily="18" charset="2"/>
              </a:rPr>
              <a:t></a:t>
            </a:r>
            <a:r>
              <a:rPr lang="en-US" altLang="zh-TW" sz="2000" baseline="30000" dirty="0" smtClean="0">
                <a:latin typeface="Times New Roman" pitchFamily="18" charset="0"/>
                <a:sym typeface="Symbol" pitchFamily="18" charset="2"/>
              </a:rPr>
              <a:t>[k]</a:t>
            </a:r>
            <a:r>
              <a:rPr lang="en-US" altLang="zh-TW" sz="2000" dirty="0" smtClean="0">
                <a:latin typeface="Times New Roman" pitchFamily="18" charset="0"/>
                <a:sym typeface="Symbol" pitchFamily="18" charset="2"/>
              </a:rPr>
              <a:t>) -</a:t>
            </a:r>
            <a:r>
              <a:rPr lang="en-US" altLang="zh-TW" sz="2000" i="1" dirty="0" smtClean="0">
                <a:latin typeface="Times New Roman" pitchFamily="18" charset="0"/>
                <a:sym typeface="Symbol" pitchFamily="18" charset="2"/>
              </a:rPr>
              <a:t>Q</a:t>
            </a:r>
            <a:r>
              <a:rPr lang="en-US" altLang="zh-TW" sz="2000" dirty="0" smtClean="0">
                <a:latin typeface="Times New Roman" pitchFamily="18" charset="0"/>
                <a:sym typeface="Symbol" pitchFamily="18" charset="2"/>
              </a:rPr>
              <a:t>(</a:t>
            </a:r>
            <a:r>
              <a:rPr lang="en-US" altLang="zh-TW" sz="2000" b="1" dirty="0" smtClean="0">
                <a:latin typeface="Times New Roman" pitchFamily="18" charset="0"/>
                <a:sym typeface="Symbol" pitchFamily="18" charset="2"/>
              </a:rPr>
              <a:t></a:t>
            </a:r>
            <a:r>
              <a:rPr lang="en-US" altLang="zh-TW" sz="2000" baseline="30000" dirty="0" smtClean="0">
                <a:latin typeface="Times New Roman" pitchFamily="18" charset="0"/>
                <a:sym typeface="Symbol" pitchFamily="18" charset="2"/>
              </a:rPr>
              <a:t>[k]</a:t>
            </a:r>
            <a:r>
              <a:rPr lang="en-US" altLang="zh-TW" sz="2000" dirty="0" smtClean="0">
                <a:latin typeface="Times New Roman" pitchFamily="18" charset="0"/>
                <a:sym typeface="Symbol" pitchFamily="18" charset="2"/>
              </a:rPr>
              <a:t>,</a:t>
            </a:r>
            <a:r>
              <a:rPr lang="en-US" altLang="zh-TW" sz="2000" b="1" dirty="0" smtClean="0">
                <a:latin typeface="Times New Roman" pitchFamily="18" charset="0"/>
                <a:sym typeface="Symbol" pitchFamily="18" charset="2"/>
              </a:rPr>
              <a:t></a:t>
            </a:r>
            <a:r>
              <a:rPr lang="en-US" altLang="zh-TW" sz="2000" baseline="30000" dirty="0" smtClean="0">
                <a:latin typeface="Times New Roman" pitchFamily="18" charset="0"/>
                <a:sym typeface="Symbol" pitchFamily="18" charset="2"/>
              </a:rPr>
              <a:t>[k]</a:t>
            </a:r>
            <a:r>
              <a:rPr lang="en-US" altLang="zh-TW" sz="2000" dirty="0" smtClean="0">
                <a:latin typeface="Times New Roman" pitchFamily="18" charset="0"/>
                <a:sym typeface="Symbol" pitchFamily="18" charset="2"/>
              </a:rPr>
              <a:t>)  0</a:t>
            </a:r>
            <a:r>
              <a:rPr lang="en-US" altLang="zh-TW" sz="2400" dirty="0" smtClean="0">
                <a:latin typeface="Times New Roman" pitchFamily="18" charset="0"/>
                <a:sym typeface="Symbol" pitchFamily="18" charset="2"/>
              </a:rPr>
              <a:t> </a:t>
            </a:r>
          </a:p>
          <a:p>
            <a:pPr lvl="1" eaLnBrk="1" hangingPunct="1">
              <a:lnSpc>
                <a:spcPct val="90000"/>
              </a:lnSpc>
              <a:spcBef>
                <a:spcPts val="200"/>
              </a:spcBef>
            </a:pPr>
            <a:r>
              <a:rPr lang="en-US" altLang="zh-TW" sz="2200" dirty="0" smtClean="0">
                <a:latin typeface="Times New Roman" pitchFamily="18" charset="0"/>
                <a:sym typeface="Symbol" pitchFamily="18" charset="2"/>
              </a:rPr>
              <a:t>E-step: to estimate</a:t>
            </a:r>
            <a:r>
              <a:rPr lang="en-US" altLang="zh-TW" sz="2200" i="1" dirty="0" smtClean="0">
                <a:latin typeface="Times New Roman" pitchFamily="18" charset="0"/>
                <a:sym typeface="Symbol" pitchFamily="18" charset="2"/>
              </a:rPr>
              <a:t> </a:t>
            </a:r>
            <a:r>
              <a:rPr lang="en-US" altLang="zh-TW" sz="2200" dirty="0" smtClean="0">
                <a:latin typeface="Times New Roman" pitchFamily="18" charset="0"/>
                <a:sym typeface="Symbol" pitchFamily="18" charset="2"/>
              </a:rPr>
              <a:t>Q(</a:t>
            </a:r>
            <a:r>
              <a:rPr lang="en-US" altLang="zh-TW" sz="2200" b="1" dirty="0" smtClean="0">
                <a:latin typeface="Times New Roman" pitchFamily="18" charset="0"/>
                <a:sym typeface="Symbol" pitchFamily="18" charset="2"/>
              </a:rPr>
              <a:t></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 auxiliary function (increase in this function means increase in objective function, maximizing this function may be easier), the expectation of the objective function in terms of the distribution of the latent data conditioned on (x,</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p>
          <a:p>
            <a:pPr lvl="1" eaLnBrk="1" hangingPunct="1">
              <a:lnSpc>
                <a:spcPct val="90000"/>
              </a:lnSpc>
              <a:spcBef>
                <a:spcPts val="300"/>
              </a:spcBef>
            </a:pPr>
            <a:r>
              <a:rPr lang="en-US" altLang="zh-TW" sz="2200" dirty="0" smtClean="0">
                <a:latin typeface="Times New Roman" pitchFamily="18" charset="0"/>
                <a:sym typeface="Symbol" pitchFamily="18" charset="2"/>
              </a:rPr>
              <a:t>M-step: </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[k+1] </a:t>
            </a:r>
            <a:r>
              <a:rPr lang="en-US" altLang="zh-TW" sz="2200" dirty="0" smtClean="0">
                <a:latin typeface="Times New Roman" pitchFamily="18" charset="0"/>
                <a:sym typeface="Symbol" pitchFamily="18" charset="2"/>
              </a:rPr>
              <a:t>=             Q(</a:t>
            </a:r>
            <a:r>
              <a:rPr lang="en-US" altLang="zh-TW" sz="2200" b="1" dirty="0" smtClean="0">
                <a:latin typeface="Times New Roman" pitchFamily="18" charset="0"/>
                <a:sym typeface="Symbol" pitchFamily="18" charset="2"/>
              </a:rPr>
              <a:t></a:t>
            </a:r>
            <a:r>
              <a:rPr lang="en-US" altLang="zh-TW" sz="2200" dirty="0" smtClean="0">
                <a:latin typeface="Times New Roman" pitchFamily="18" charset="0"/>
                <a:sym typeface="Symbol" pitchFamily="18" charset="2"/>
              </a:rPr>
              <a:t>,</a:t>
            </a:r>
            <a:r>
              <a:rPr lang="en-US" altLang="zh-TW" sz="2200" b="1" dirty="0" smtClean="0">
                <a:latin typeface="Times New Roman" pitchFamily="18" charset="0"/>
                <a:sym typeface="Symbol" pitchFamily="18" charset="2"/>
              </a:rPr>
              <a:t></a:t>
            </a:r>
            <a:r>
              <a:rPr lang="en-US" altLang="zh-TW" sz="2200" baseline="30000" dirty="0" smtClean="0">
                <a:latin typeface="Times New Roman" pitchFamily="18" charset="0"/>
                <a:sym typeface="Symbol" pitchFamily="18" charset="2"/>
              </a:rPr>
              <a:t>[k]</a:t>
            </a:r>
            <a:r>
              <a:rPr lang="en-US" altLang="zh-TW" sz="2200" dirty="0" smtClean="0">
                <a:latin typeface="Times New Roman" pitchFamily="18" charset="0"/>
                <a:sym typeface="Symbol" pitchFamily="18" charset="2"/>
              </a:rPr>
              <a:t>)</a:t>
            </a:r>
          </a:p>
        </p:txBody>
      </p:sp>
      <p:graphicFrame>
        <p:nvGraphicFramePr>
          <p:cNvPr id="9220" name="Object 4"/>
          <p:cNvGraphicFramePr>
            <a:graphicFrameLocks noGrp="1" noChangeAspect="1"/>
          </p:cNvGraphicFramePr>
          <p:nvPr>
            <p:ph sz="quarter" idx="2"/>
          </p:nvPr>
        </p:nvGraphicFramePr>
        <p:xfrm>
          <a:off x="871538" y="1385888"/>
          <a:ext cx="5068887" cy="1098550"/>
        </p:xfrm>
        <a:graphic>
          <a:graphicData uri="http://schemas.openxmlformats.org/presentationml/2006/ole">
            <mc:AlternateContent xmlns:mc="http://schemas.openxmlformats.org/markup-compatibility/2006">
              <mc:Choice xmlns:v="urn:schemas-microsoft-com:vml" Requires="v">
                <p:oleObj spid="_x0000_s11383" name="方程式" r:id="rId4" imgW="3009900" imgH="660400" progId="Equation.3">
                  <p:embed/>
                </p:oleObj>
              </mc:Choice>
              <mc:Fallback>
                <p:oleObj name="方程式" r:id="rId4" imgW="3009900" imgH="6604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38" y="1385888"/>
                        <a:ext cx="506888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p:cNvGraphicFramePr>
            <a:graphicFrameLocks noChangeAspect="1"/>
          </p:cNvGraphicFramePr>
          <p:nvPr/>
        </p:nvGraphicFramePr>
        <p:xfrm>
          <a:off x="836613" y="2862263"/>
          <a:ext cx="5375275" cy="363537"/>
        </p:xfrm>
        <a:graphic>
          <a:graphicData uri="http://schemas.openxmlformats.org/presentationml/2006/ole">
            <mc:AlternateContent xmlns:mc="http://schemas.openxmlformats.org/markup-compatibility/2006">
              <mc:Choice xmlns:v="urn:schemas-microsoft-com:vml" Requires="v">
                <p:oleObj spid="_x0000_s11384" name="方程式" r:id="rId6" imgW="3238500" imgH="215900" progId="Equation.3">
                  <p:embed/>
                </p:oleObj>
              </mc:Choice>
              <mc:Fallback>
                <p:oleObj name="方程式" r:id="rId6" imgW="32385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613" y="2862263"/>
                        <a:ext cx="53752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Grp="1" noChangeAspect="1"/>
          </p:cNvGraphicFramePr>
          <p:nvPr>
            <p:ph sz="quarter" idx="3"/>
          </p:nvPr>
        </p:nvGraphicFramePr>
        <p:xfrm>
          <a:off x="827088" y="3643313"/>
          <a:ext cx="5186362" cy="722312"/>
        </p:xfrm>
        <a:graphic>
          <a:graphicData uri="http://schemas.openxmlformats.org/presentationml/2006/ole">
            <mc:AlternateContent xmlns:mc="http://schemas.openxmlformats.org/markup-compatibility/2006">
              <mc:Choice xmlns:v="urn:schemas-microsoft-com:vml" Requires="v">
                <p:oleObj spid="_x0000_s11385" name="方程式" r:id="rId8" imgW="2921000" imgH="406400" progId="Equation.3">
                  <p:embed/>
                </p:oleObj>
              </mc:Choice>
              <mc:Fallback>
                <p:oleObj name="方程式" r:id="rId8" imgW="2921000" imgH="406400" progId="Equation.3">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3643313"/>
                        <a:ext cx="5186362"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7"/>
          <p:cNvSpPr txBox="1">
            <a:spLocks noChangeArrowheads="1"/>
          </p:cNvSpPr>
          <p:nvPr/>
        </p:nvSpPr>
        <p:spPr bwMode="auto">
          <a:xfrm>
            <a:off x="2382838" y="6246813"/>
            <a:ext cx="11715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80000"/>
              </a:lnSpc>
            </a:pPr>
            <a:r>
              <a:rPr lang="en-US" altLang="zh-TW">
                <a:latin typeface="Times New Roman" pitchFamily="18" charset="0"/>
              </a:rPr>
              <a:t>arg max</a:t>
            </a:r>
          </a:p>
          <a:p>
            <a:pPr algn="ctr" eaLnBrk="1" hangingPunct="1">
              <a:lnSpc>
                <a:spcPct val="80000"/>
              </a:lnSpc>
            </a:pPr>
            <a:r>
              <a:rPr lang="en-US" altLang="zh-TW" b="1">
                <a:latin typeface="Times New Roman" pitchFamily="18" charset="0"/>
                <a:sym typeface="Symbol" pitchFamily="18" charset="2"/>
              </a:rPr>
              <a:t>      </a:t>
            </a:r>
          </a:p>
        </p:txBody>
      </p:sp>
      <mc:AlternateContent xmlns:mc="http://schemas.openxmlformats.org/markup-compatibility/2006" xmlns:a14="http://schemas.microsoft.com/office/drawing/2010/main">
        <mc:Choice Requires="a14">
          <p:sp>
            <p:nvSpPr>
              <p:cNvPr id="2" name="文字方塊 1"/>
              <p:cNvSpPr txBox="1"/>
              <p:nvPr/>
            </p:nvSpPr>
            <p:spPr>
              <a:xfrm>
                <a:off x="4006220" y="2071896"/>
                <a:ext cx="5102284" cy="421462"/>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(estimate of the objective function given </a:t>
                </a:r>
                <a14:m>
                  <m:oMath xmlns:m="http://schemas.openxmlformats.org/officeDocument/2006/math">
                    <m:sSup>
                      <m:sSupPr>
                        <m:ctrlPr>
                          <a:rPr lang="en-US" altLang="zh-TW" sz="2000" i="1" smtClean="0">
                            <a:latin typeface="Cambria Math" panose="02040503050406030204" pitchFamily="18" charset="0"/>
                            <a:cs typeface="Times New Roman" panose="02020603050405020304" pitchFamily="18" charset="0"/>
                          </a:rPr>
                        </m:ctrlPr>
                      </m:sSupPr>
                      <m:e>
                        <m:r>
                          <a:rPr lang="zh-TW" altLang="en-US" sz="2000" i="1" smtClean="0">
                            <a:latin typeface="Cambria Math"/>
                            <a:cs typeface="Times New Roman" panose="02020603050405020304" pitchFamily="18" charset="0"/>
                          </a:rPr>
                          <m:t>𝜃</m:t>
                        </m:r>
                      </m:e>
                      <m:sup>
                        <m:d>
                          <m:dPr>
                            <m:begChr m:val="["/>
                            <m:endChr m:val="]"/>
                            <m:ctrlPr>
                              <a:rPr lang="en-US" altLang="zh-TW" sz="2000" i="1" smtClean="0">
                                <a:latin typeface="Cambria Math" panose="02040503050406030204" pitchFamily="18" charset="0"/>
                                <a:cs typeface="Times New Roman" panose="02020603050405020304" pitchFamily="18" charset="0"/>
                              </a:rPr>
                            </m:ctrlPr>
                          </m:dPr>
                          <m:e>
                            <m:r>
                              <a:rPr lang="en-US" altLang="zh-TW" sz="2000" b="0" i="1" smtClean="0">
                                <a:latin typeface="Cambria Math"/>
                                <a:cs typeface="Times New Roman" panose="02020603050405020304" pitchFamily="18" charset="0"/>
                              </a:rPr>
                              <m:t>𝑘</m:t>
                            </m:r>
                          </m:e>
                        </m:d>
                      </m:sup>
                    </m:sSup>
                  </m:oMath>
                </a14:m>
                <a:r>
                  <a:rPr lang="en-US" altLang="zh-TW" sz="2000" dirty="0" smtClean="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4006220" y="2071896"/>
                <a:ext cx="5102284" cy="421462"/>
              </a:xfrm>
              <a:prstGeom prst="rect">
                <a:avLst/>
              </a:prstGeom>
              <a:blipFill rotWithShape="1">
                <a:blip r:embed="rId10"/>
                <a:stretch>
                  <a:fillRect l="-1195" t="-1449" b="-260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57586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0" y="0"/>
            <a:ext cx="9144000" cy="830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lnSpc>
                <a:spcPct val="80000"/>
              </a:lnSpc>
            </a:pPr>
            <a:r>
              <a:rPr lang="en-US" altLang="zh-TW" sz="3000" b="1" smtClean="0">
                <a:latin typeface="Times New Roman" pitchFamily="18" charset="0"/>
              </a:rPr>
              <a:t>Example: Use of EM Algorithm in Solving Problem 3 of HMM</a:t>
            </a:r>
          </a:p>
        </p:txBody>
      </p:sp>
      <p:sp>
        <p:nvSpPr>
          <p:cNvPr id="10243" name="Rectangle 3"/>
          <p:cNvSpPr>
            <a:spLocks noGrp="1" noChangeArrowheads="1"/>
          </p:cNvSpPr>
          <p:nvPr>
            <p:ph type="body" idx="4294967295"/>
          </p:nvPr>
        </p:nvSpPr>
        <p:spPr bwMode="auto">
          <a:xfrm>
            <a:off x="0" y="906463"/>
            <a:ext cx="9144000" cy="5078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r>
              <a:rPr lang="en-US" altLang="zh-TW" sz="2400" b="1" smtClean="0">
                <a:latin typeface="Times New Roman" pitchFamily="18" charset="0"/>
              </a:rPr>
              <a:t>Observed data : </a:t>
            </a:r>
            <a:r>
              <a:rPr lang="en-US" altLang="zh-TW" sz="2400" b="1" i="1" smtClean="0">
                <a:solidFill>
                  <a:schemeClr val="accent2"/>
                </a:solidFill>
                <a:latin typeface="Times New Roman" pitchFamily="18" charset="0"/>
              </a:rPr>
              <a:t>observations </a:t>
            </a:r>
            <a:r>
              <a:rPr lang="en-US" altLang="zh-TW" sz="2400" b="1" smtClean="0">
                <a:solidFill>
                  <a:schemeClr val="accent2"/>
                </a:solidFill>
                <a:latin typeface="Times New Roman" pitchFamily="18" charset="0"/>
              </a:rPr>
              <a:t>O</a:t>
            </a:r>
            <a:r>
              <a:rPr lang="en-US" altLang="zh-TW" sz="2400" b="1" smtClean="0">
                <a:latin typeface="Times New Roman" pitchFamily="18" charset="0"/>
              </a:rPr>
              <a:t>, latent data : </a:t>
            </a:r>
            <a:r>
              <a:rPr lang="en-US" altLang="zh-TW" sz="2400" b="1" i="1" smtClean="0">
                <a:solidFill>
                  <a:srgbClr val="FF0066"/>
                </a:solidFill>
                <a:latin typeface="Times New Roman" pitchFamily="18" charset="0"/>
              </a:rPr>
              <a:t>state sequence </a:t>
            </a:r>
            <a:r>
              <a:rPr lang="en-US" altLang="zh-TW" sz="2400" b="1" smtClean="0">
                <a:solidFill>
                  <a:srgbClr val="FF0066"/>
                </a:solidFill>
                <a:latin typeface="Times New Roman" pitchFamily="18" charset="0"/>
              </a:rPr>
              <a:t>q</a:t>
            </a:r>
          </a:p>
          <a:p>
            <a:pPr marL="180975" indent="-180975" eaLnBrk="1" hangingPunct="1">
              <a:spcBef>
                <a:spcPct val="50000"/>
              </a:spcBef>
            </a:pPr>
            <a:r>
              <a:rPr lang="en-US" altLang="zh-TW" sz="2400" b="1" smtClean="0">
                <a:latin typeface="Times New Roman" pitchFamily="18" charset="0"/>
              </a:rPr>
              <a:t>The probability of the complete data is</a:t>
            </a:r>
            <a:r>
              <a:rPr lang="en-US" altLang="zh-TW" sz="2400" smtClean="0">
                <a:latin typeface="Times New Roman" pitchFamily="18" charset="0"/>
              </a:rPr>
              <a:t> </a:t>
            </a:r>
            <a:br>
              <a:rPr lang="en-US" altLang="zh-TW" sz="2400" smtClean="0">
                <a:latin typeface="Times New Roman" pitchFamily="18" charset="0"/>
              </a:rPr>
            </a:br>
            <a:r>
              <a:rPr lang="en-US" altLang="zh-TW" sz="2400" smtClean="0">
                <a:latin typeface="Times New Roman" pitchFamily="18" charset="0"/>
              </a:rPr>
              <a:t>              </a:t>
            </a:r>
            <a:r>
              <a:rPr lang="en-US" altLang="zh-TW" sz="2400" i="1" smtClean="0">
                <a:latin typeface="Times New Roman" pitchFamily="18" charset="0"/>
              </a:rPr>
              <a:t>P</a:t>
            </a:r>
            <a:r>
              <a:rPr lang="en-US" altLang="zh-TW" sz="2400" smtClean="0">
                <a:latin typeface="Times New Roman" pitchFamily="18" charset="0"/>
              </a:rPr>
              <a:t>(</a:t>
            </a:r>
            <a:r>
              <a:rPr lang="en-US" altLang="zh-TW" sz="2400" b="1" smtClean="0">
                <a:solidFill>
                  <a:schemeClr val="accent2"/>
                </a:solidFill>
                <a:latin typeface="Times New Roman" pitchFamily="18" charset="0"/>
              </a:rPr>
              <a:t>O</a:t>
            </a:r>
            <a:r>
              <a:rPr lang="en-US" altLang="zh-TW" sz="2400" smtClean="0">
                <a:latin typeface="Times New Roman" pitchFamily="18" charset="0"/>
              </a:rPr>
              <a:t>,</a:t>
            </a:r>
            <a:r>
              <a:rPr lang="en-US" altLang="zh-TW" sz="2400" b="1" smtClean="0">
                <a:solidFill>
                  <a:srgbClr val="FF0066"/>
                </a:solidFill>
                <a:latin typeface="Times New Roman" pitchFamily="18" charset="0"/>
              </a:rPr>
              <a:t>q</a:t>
            </a:r>
            <a:r>
              <a:rPr lang="en-US" altLang="zh-TW" sz="2400" smtClean="0">
                <a:latin typeface="Times New Roman" pitchFamily="18" charset="0"/>
              </a:rPr>
              <a:t>|</a:t>
            </a:r>
            <a:r>
              <a:rPr lang="en-US" altLang="zh-TW" sz="2400" b="1" smtClean="0">
                <a:latin typeface="Times New Roman" pitchFamily="18" charset="0"/>
                <a:sym typeface="Symbol" pitchFamily="18" charset="2"/>
              </a:rPr>
              <a:t>λ</a:t>
            </a:r>
            <a:r>
              <a:rPr lang="en-US" altLang="zh-TW" sz="2400" smtClean="0">
                <a:latin typeface="Times New Roman" pitchFamily="18" charset="0"/>
                <a:sym typeface="Symbol" pitchFamily="18" charset="2"/>
              </a:rPr>
              <a:t>)</a:t>
            </a:r>
            <a:r>
              <a:rPr lang="en-US" altLang="zh-TW" sz="2400" b="1" smtClean="0">
                <a:latin typeface="Times New Roman" pitchFamily="18" charset="0"/>
                <a:sym typeface="Symbol" pitchFamily="18" charset="2"/>
              </a:rPr>
              <a:t>= </a:t>
            </a:r>
            <a:r>
              <a:rPr lang="en-US" altLang="zh-TW" sz="2400" i="1" smtClean="0">
                <a:latin typeface="Times New Roman" pitchFamily="18" charset="0"/>
              </a:rPr>
              <a:t>P</a:t>
            </a:r>
            <a:r>
              <a:rPr lang="en-US" altLang="zh-TW" sz="2400" smtClean="0">
                <a:latin typeface="Times New Roman" pitchFamily="18" charset="0"/>
              </a:rPr>
              <a:t>(</a:t>
            </a:r>
            <a:r>
              <a:rPr lang="en-US" altLang="zh-TW" sz="2400" b="1" smtClean="0">
                <a:solidFill>
                  <a:schemeClr val="accent2"/>
                </a:solidFill>
                <a:latin typeface="Times New Roman" pitchFamily="18" charset="0"/>
              </a:rPr>
              <a:t>O</a:t>
            </a:r>
            <a:r>
              <a:rPr lang="en-US" altLang="zh-TW" sz="2400" smtClean="0">
                <a:latin typeface="Times New Roman" pitchFamily="18" charset="0"/>
              </a:rPr>
              <a:t>|</a:t>
            </a:r>
            <a:r>
              <a:rPr lang="en-US" altLang="zh-TW" sz="2400" b="1" smtClean="0">
                <a:solidFill>
                  <a:srgbClr val="FF0066"/>
                </a:solidFill>
                <a:latin typeface="Times New Roman" pitchFamily="18" charset="0"/>
              </a:rPr>
              <a:t>q</a:t>
            </a:r>
            <a:r>
              <a:rPr lang="en-US" altLang="zh-TW" sz="2400" smtClean="0">
                <a:latin typeface="Times New Roman" pitchFamily="18" charset="0"/>
              </a:rPr>
              <a:t>,</a:t>
            </a:r>
            <a:r>
              <a:rPr lang="en-US" altLang="zh-TW" sz="2400" b="1" smtClean="0">
                <a:latin typeface="Times New Roman" pitchFamily="18" charset="0"/>
                <a:sym typeface="Symbol" pitchFamily="18" charset="2"/>
              </a:rPr>
              <a:t>λ</a:t>
            </a:r>
            <a:r>
              <a:rPr lang="en-US" altLang="zh-TW" sz="2400" smtClean="0">
                <a:latin typeface="Times New Roman" pitchFamily="18" charset="0"/>
                <a:sym typeface="Symbol" pitchFamily="18" charset="2"/>
              </a:rPr>
              <a:t>)</a:t>
            </a:r>
            <a:r>
              <a:rPr lang="en-US" altLang="zh-TW" sz="2400" i="1" smtClean="0">
                <a:latin typeface="Times New Roman" pitchFamily="18" charset="0"/>
              </a:rPr>
              <a:t>P</a:t>
            </a:r>
            <a:r>
              <a:rPr lang="en-US" altLang="zh-TW" sz="2400" smtClean="0">
                <a:latin typeface="Times New Roman" pitchFamily="18" charset="0"/>
              </a:rPr>
              <a:t>(</a:t>
            </a:r>
            <a:r>
              <a:rPr lang="en-US" altLang="zh-TW" sz="2400" b="1" smtClean="0">
                <a:solidFill>
                  <a:srgbClr val="FF0066"/>
                </a:solidFill>
                <a:latin typeface="Times New Roman" pitchFamily="18" charset="0"/>
              </a:rPr>
              <a:t>q</a:t>
            </a:r>
            <a:r>
              <a:rPr lang="en-US" altLang="zh-TW" sz="2400" smtClean="0">
                <a:latin typeface="Times New Roman" pitchFamily="18" charset="0"/>
              </a:rPr>
              <a:t>|</a:t>
            </a:r>
            <a:r>
              <a:rPr lang="en-US" altLang="zh-TW" sz="2400" b="1" smtClean="0">
                <a:latin typeface="Times New Roman" pitchFamily="18" charset="0"/>
                <a:sym typeface="Symbol" pitchFamily="18" charset="2"/>
              </a:rPr>
              <a:t>λ</a:t>
            </a:r>
            <a:r>
              <a:rPr lang="en-US" altLang="zh-TW" sz="2400" smtClean="0">
                <a:latin typeface="Times New Roman" pitchFamily="18" charset="0"/>
                <a:sym typeface="Symbol" pitchFamily="18" charset="2"/>
              </a:rPr>
              <a:t>)</a:t>
            </a:r>
            <a:endParaRPr lang="en-US" altLang="zh-TW" sz="2400" b="1" smtClean="0">
              <a:latin typeface="Times New Roman" pitchFamily="18" charset="0"/>
              <a:sym typeface="Symbol" pitchFamily="18" charset="2"/>
            </a:endParaRPr>
          </a:p>
          <a:p>
            <a:pPr marL="180975" indent="-180975" eaLnBrk="1" hangingPunct="1"/>
            <a:r>
              <a:rPr lang="en-US" altLang="zh-TW" sz="2400" b="1" smtClean="0">
                <a:latin typeface="Times New Roman" pitchFamily="18" charset="0"/>
                <a:sym typeface="Symbol" pitchFamily="18" charset="2"/>
              </a:rPr>
              <a:t>E-Step :</a:t>
            </a:r>
            <a:br>
              <a:rPr lang="en-US" altLang="zh-TW" sz="2400" b="1" smtClean="0">
                <a:latin typeface="Times New Roman" pitchFamily="18" charset="0"/>
                <a:sym typeface="Symbol" pitchFamily="18" charset="2"/>
              </a:rPr>
            </a:br>
            <a:r>
              <a:rPr lang="en-US" altLang="zh-TW" sz="2400" smtClean="0">
                <a:latin typeface="Times New Roman" pitchFamily="18" charset="0"/>
                <a:sym typeface="Symbol" pitchFamily="18" charset="2"/>
              </a:rPr>
              <a:t>Q(λ, λ</a:t>
            </a:r>
            <a:r>
              <a:rPr lang="en-US" altLang="zh-TW" sz="2400" baseline="30000" smtClean="0">
                <a:latin typeface="Times New Roman" pitchFamily="18" charset="0"/>
                <a:sym typeface="Symbol" pitchFamily="18" charset="2"/>
              </a:rPr>
              <a:t>[k]</a:t>
            </a:r>
            <a:r>
              <a:rPr lang="en-US" altLang="zh-TW" sz="2400" smtClean="0">
                <a:latin typeface="Times New Roman" pitchFamily="18" charset="0"/>
                <a:sym typeface="Symbol" pitchFamily="18" charset="2"/>
              </a:rPr>
              <a:t>)=E[log </a:t>
            </a:r>
            <a:r>
              <a:rPr lang="en-US" altLang="zh-TW" sz="2400" i="1" smtClean="0">
                <a:latin typeface="Times New Roman" pitchFamily="18" charset="0"/>
              </a:rPr>
              <a:t>P</a:t>
            </a:r>
            <a:r>
              <a:rPr lang="en-US" altLang="zh-TW" sz="2400" smtClean="0">
                <a:latin typeface="Times New Roman" pitchFamily="18" charset="0"/>
              </a:rPr>
              <a:t>(</a:t>
            </a:r>
            <a:r>
              <a:rPr lang="en-US" altLang="zh-TW" sz="2400" smtClean="0">
                <a:solidFill>
                  <a:schemeClr val="accent2"/>
                </a:solidFill>
                <a:latin typeface="Times New Roman" pitchFamily="18" charset="0"/>
              </a:rPr>
              <a:t>O</a:t>
            </a:r>
            <a:r>
              <a:rPr lang="en-US" altLang="zh-TW" sz="2400" smtClean="0">
                <a:latin typeface="Times New Roman" pitchFamily="18" charset="0"/>
              </a:rPr>
              <a:t>,</a:t>
            </a:r>
            <a:r>
              <a:rPr lang="en-US" altLang="zh-TW" sz="2400" smtClean="0">
                <a:solidFill>
                  <a:srgbClr val="FF0066"/>
                </a:solidFill>
                <a:latin typeface="Times New Roman" pitchFamily="18" charset="0"/>
              </a:rPr>
              <a:t>q</a:t>
            </a:r>
            <a:r>
              <a:rPr lang="en-US" altLang="zh-TW" sz="2400" smtClean="0">
                <a:latin typeface="Times New Roman" pitchFamily="18" charset="0"/>
              </a:rPr>
              <a:t>|</a:t>
            </a:r>
            <a:r>
              <a:rPr lang="en-US" altLang="zh-TW" sz="2400" smtClean="0">
                <a:latin typeface="Times New Roman" pitchFamily="18" charset="0"/>
                <a:sym typeface="Symbol" pitchFamily="18" charset="2"/>
              </a:rPr>
              <a:t>λ)</a:t>
            </a:r>
            <a:r>
              <a:rPr lang="en-US" altLang="zh-TW" sz="2400" smtClean="0">
                <a:latin typeface="Times New Roman" pitchFamily="18" charset="0"/>
              </a:rPr>
              <a:t>|</a:t>
            </a:r>
            <a:r>
              <a:rPr lang="en-US" altLang="zh-TW" sz="2400" smtClean="0">
                <a:solidFill>
                  <a:schemeClr val="accent2"/>
                </a:solidFill>
                <a:latin typeface="Times New Roman" pitchFamily="18" charset="0"/>
              </a:rPr>
              <a:t>O, </a:t>
            </a:r>
            <a:r>
              <a:rPr lang="en-US" altLang="zh-TW" sz="2400" smtClean="0">
                <a:latin typeface="Times New Roman" pitchFamily="18" charset="0"/>
                <a:sym typeface="Symbol" pitchFamily="18" charset="2"/>
              </a:rPr>
              <a:t>λ</a:t>
            </a:r>
            <a:r>
              <a:rPr lang="en-US" altLang="zh-TW" sz="2400" baseline="30000" smtClean="0">
                <a:latin typeface="Times New Roman" pitchFamily="18" charset="0"/>
                <a:sym typeface="Symbol" pitchFamily="18" charset="2"/>
              </a:rPr>
              <a:t>[k]</a:t>
            </a:r>
            <a:r>
              <a:rPr lang="en-US" altLang="zh-TW" sz="2400" smtClean="0">
                <a:latin typeface="Times New Roman" pitchFamily="18" charset="0"/>
              </a:rPr>
              <a:t>]= Σ</a:t>
            </a:r>
            <a:r>
              <a:rPr lang="en-US" altLang="zh-TW" sz="2400" baseline="-25000" smtClean="0">
                <a:latin typeface="Times New Roman" pitchFamily="18" charset="0"/>
              </a:rPr>
              <a:t>q</a:t>
            </a:r>
            <a:r>
              <a:rPr lang="en-US" altLang="zh-TW" sz="2400" smtClean="0">
                <a:latin typeface="Times New Roman" pitchFamily="18" charset="0"/>
              </a:rPr>
              <a:t> </a:t>
            </a:r>
            <a:r>
              <a:rPr lang="en-US" altLang="zh-TW" sz="2400" i="1" smtClean="0">
                <a:latin typeface="Times New Roman" pitchFamily="18" charset="0"/>
              </a:rPr>
              <a:t>P</a:t>
            </a:r>
            <a:r>
              <a:rPr lang="en-US" altLang="zh-TW" sz="2400" smtClean="0">
                <a:latin typeface="Times New Roman" pitchFamily="18" charset="0"/>
              </a:rPr>
              <a:t>(</a:t>
            </a:r>
            <a:r>
              <a:rPr lang="en-US" altLang="zh-TW" sz="2400" smtClean="0">
                <a:solidFill>
                  <a:srgbClr val="FF0066"/>
                </a:solidFill>
                <a:latin typeface="Times New Roman" pitchFamily="18" charset="0"/>
              </a:rPr>
              <a:t>q</a:t>
            </a:r>
            <a:r>
              <a:rPr lang="en-US" altLang="zh-TW" sz="2400" smtClean="0">
                <a:latin typeface="Times New Roman" pitchFamily="18" charset="0"/>
              </a:rPr>
              <a:t>|</a:t>
            </a:r>
            <a:r>
              <a:rPr lang="en-US" altLang="zh-TW" sz="2400" smtClean="0">
                <a:solidFill>
                  <a:schemeClr val="accent2"/>
                </a:solidFill>
                <a:latin typeface="Times New Roman" pitchFamily="18" charset="0"/>
              </a:rPr>
              <a:t>O,</a:t>
            </a:r>
            <a:r>
              <a:rPr lang="en-US" altLang="zh-TW" sz="2400" smtClean="0">
                <a:latin typeface="Times New Roman" pitchFamily="18" charset="0"/>
                <a:sym typeface="Symbol" pitchFamily="18" charset="2"/>
              </a:rPr>
              <a:t>λ</a:t>
            </a:r>
            <a:r>
              <a:rPr lang="en-US" altLang="zh-TW" sz="2400" baseline="30000" smtClean="0">
                <a:latin typeface="Times New Roman" pitchFamily="18" charset="0"/>
                <a:sym typeface="Symbol" pitchFamily="18" charset="2"/>
              </a:rPr>
              <a:t>[k]</a:t>
            </a:r>
            <a:r>
              <a:rPr lang="en-US" altLang="zh-TW" sz="2400" smtClean="0">
                <a:latin typeface="Times New Roman" pitchFamily="18" charset="0"/>
                <a:sym typeface="Symbol" pitchFamily="18" charset="2"/>
              </a:rPr>
              <a:t>)log[</a:t>
            </a:r>
            <a:r>
              <a:rPr lang="en-US" altLang="zh-TW" sz="2400" i="1" smtClean="0">
                <a:latin typeface="Times New Roman" pitchFamily="18" charset="0"/>
              </a:rPr>
              <a:t>P</a:t>
            </a:r>
            <a:r>
              <a:rPr lang="en-US" altLang="zh-TW" sz="2400" smtClean="0">
                <a:latin typeface="Times New Roman" pitchFamily="18" charset="0"/>
              </a:rPr>
              <a:t>(</a:t>
            </a:r>
            <a:r>
              <a:rPr lang="en-US" altLang="zh-TW" sz="2400" smtClean="0">
                <a:solidFill>
                  <a:schemeClr val="accent2"/>
                </a:solidFill>
                <a:latin typeface="Times New Roman" pitchFamily="18" charset="0"/>
              </a:rPr>
              <a:t>O</a:t>
            </a:r>
            <a:r>
              <a:rPr lang="en-US" altLang="zh-TW" sz="2400" smtClean="0">
                <a:latin typeface="Times New Roman" pitchFamily="18" charset="0"/>
              </a:rPr>
              <a:t>,</a:t>
            </a:r>
            <a:r>
              <a:rPr lang="en-US" altLang="zh-TW" sz="2400" smtClean="0">
                <a:solidFill>
                  <a:srgbClr val="FF0066"/>
                </a:solidFill>
                <a:latin typeface="Times New Roman" pitchFamily="18" charset="0"/>
              </a:rPr>
              <a:t>q</a:t>
            </a:r>
            <a:r>
              <a:rPr lang="en-US" altLang="zh-TW" sz="2400" smtClean="0">
                <a:latin typeface="Times New Roman" pitchFamily="18" charset="0"/>
              </a:rPr>
              <a:t>|</a:t>
            </a:r>
            <a:r>
              <a:rPr lang="en-US" altLang="zh-TW" sz="2400" smtClean="0">
                <a:latin typeface="Times New Roman" pitchFamily="18" charset="0"/>
                <a:sym typeface="Symbol" pitchFamily="18" charset="2"/>
              </a:rPr>
              <a:t>λ)]</a:t>
            </a:r>
          </a:p>
          <a:p>
            <a:pPr marL="628650" lvl="1" indent="-266700" eaLnBrk="1" hangingPunct="1"/>
            <a:r>
              <a:rPr lang="en-US" altLang="zh-TW" sz="2200" smtClean="0">
                <a:latin typeface="Times New Roman" pitchFamily="18" charset="0"/>
                <a:sym typeface="Symbol" pitchFamily="18" charset="2"/>
              </a:rPr>
              <a:t>λ</a:t>
            </a:r>
            <a:r>
              <a:rPr lang="en-US" altLang="zh-TW" sz="2200" baseline="30000" smtClean="0">
                <a:latin typeface="Times New Roman" pitchFamily="18" charset="0"/>
                <a:sym typeface="Symbol" pitchFamily="18" charset="2"/>
              </a:rPr>
              <a:t>[k]</a:t>
            </a:r>
            <a:r>
              <a:rPr lang="en-US" altLang="zh-TW" sz="2200" smtClean="0">
                <a:latin typeface="Times New Roman" pitchFamily="18" charset="0"/>
                <a:sym typeface="Symbol" pitchFamily="18" charset="2"/>
              </a:rPr>
              <a:t>: k-th estimate of λ (known), λ: unknown parameter to be estimated</a:t>
            </a:r>
          </a:p>
          <a:p>
            <a:pPr marL="180975" indent="-180975" eaLnBrk="1" hangingPunct="1"/>
            <a:r>
              <a:rPr lang="en-US" altLang="zh-TW" sz="2400" b="1" smtClean="0">
                <a:latin typeface="Times New Roman" pitchFamily="18" charset="0"/>
                <a:sym typeface="Symbol" pitchFamily="18" charset="2"/>
              </a:rPr>
              <a:t>M-Step :</a:t>
            </a:r>
          </a:p>
          <a:p>
            <a:pPr marL="628650" lvl="1" indent="-266700" eaLnBrk="1" hangingPunct="1"/>
            <a:r>
              <a:rPr lang="en-US" altLang="zh-TW" sz="2200" smtClean="0">
                <a:latin typeface="Times New Roman" pitchFamily="18" charset="0"/>
                <a:sym typeface="Symbol" pitchFamily="18" charset="2"/>
              </a:rPr>
              <a:t>Find λ </a:t>
            </a:r>
            <a:r>
              <a:rPr lang="en-US" altLang="zh-TW" sz="2200" baseline="30000" smtClean="0">
                <a:latin typeface="Times New Roman" pitchFamily="18" charset="0"/>
                <a:sym typeface="Symbol" pitchFamily="18" charset="2"/>
              </a:rPr>
              <a:t>[k+1]</a:t>
            </a:r>
            <a:r>
              <a:rPr lang="en-US" altLang="zh-TW" sz="2200" smtClean="0">
                <a:solidFill>
                  <a:schemeClr val="accent1"/>
                </a:solidFill>
                <a:latin typeface="Times New Roman" pitchFamily="18" charset="0"/>
                <a:sym typeface="Symbol" pitchFamily="18" charset="2"/>
              </a:rPr>
              <a:t> </a:t>
            </a:r>
            <a:r>
              <a:rPr lang="en-US" altLang="zh-TW" sz="2200" smtClean="0">
                <a:latin typeface="Times New Roman" pitchFamily="18" charset="0"/>
                <a:sym typeface="Symbol" pitchFamily="18" charset="2"/>
              </a:rPr>
              <a:t>such that λ </a:t>
            </a:r>
            <a:r>
              <a:rPr lang="en-US" altLang="zh-TW" sz="2200" baseline="30000" smtClean="0">
                <a:latin typeface="Times New Roman" pitchFamily="18" charset="0"/>
                <a:sym typeface="Symbol" pitchFamily="18" charset="2"/>
              </a:rPr>
              <a:t>[k+1]</a:t>
            </a:r>
            <a:r>
              <a:rPr lang="en-US" altLang="zh-TW" sz="2200" smtClean="0">
                <a:solidFill>
                  <a:schemeClr val="accent1"/>
                </a:solidFill>
                <a:latin typeface="Times New Roman" pitchFamily="18" charset="0"/>
                <a:sym typeface="Symbol" pitchFamily="18" charset="2"/>
              </a:rPr>
              <a:t> </a:t>
            </a:r>
            <a:r>
              <a:rPr lang="en-US" altLang="zh-TW" sz="2200" smtClean="0">
                <a:latin typeface="Times New Roman" pitchFamily="18" charset="0"/>
                <a:sym typeface="Symbol" pitchFamily="18" charset="2"/>
              </a:rPr>
              <a:t>=arg max</a:t>
            </a:r>
            <a:r>
              <a:rPr lang="en-US" altLang="zh-TW" sz="2200" baseline="-25000" smtClean="0">
                <a:latin typeface="Times New Roman" pitchFamily="18" charset="0"/>
                <a:sym typeface="Symbol" pitchFamily="18" charset="2"/>
              </a:rPr>
              <a:t>λ</a:t>
            </a:r>
            <a:r>
              <a:rPr lang="en-US" altLang="zh-TW" sz="2200" smtClean="0">
                <a:latin typeface="Times New Roman" pitchFamily="18" charset="0"/>
                <a:sym typeface="Symbol" pitchFamily="18" charset="2"/>
              </a:rPr>
              <a:t>Q(λ, λ</a:t>
            </a:r>
            <a:r>
              <a:rPr lang="en-US" altLang="zh-TW" sz="2200" baseline="30000" smtClean="0">
                <a:latin typeface="Times New Roman" pitchFamily="18" charset="0"/>
                <a:sym typeface="Symbol" pitchFamily="18" charset="2"/>
              </a:rPr>
              <a:t>[k]</a:t>
            </a:r>
            <a:r>
              <a:rPr lang="en-US" altLang="zh-TW" sz="2200" smtClean="0">
                <a:latin typeface="Times New Roman" pitchFamily="18" charset="0"/>
                <a:sym typeface="Symbol" pitchFamily="18" charset="2"/>
              </a:rPr>
              <a:t>) </a:t>
            </a:r>
          </a:p>
          <a:p>
            <a:pPr marL="180975" indent="-180975" eaLnBrk="1" hangingPunct="1"/>
            <a:r>
              <a:rPr lang="en-US" altLang="zh-TW" sz="2400" b="1" smtClean="0">
                <a:latin typeface="Times New Roman" pitchFamily="18" charset="0"/>
                <a:sym typeface="Symbol" pitchFamily="18" charset="2"/>
              </a:rPr>
              <a:t>Given the Various Constraints </a:t>
            </a:r>
            <a:r>
              <a:rPr lang="en-US" altLang="zh-TW" sz="2400" smtClean="0">
                <a:latin typeface="Times New Roman" pitchFamily="18" charset="0"/>
                <a:sym typeface="Symbol" pitchFamily="18" charset="2"/>
              </a:rPr>
              <a:t>(e.g.                                ),</a:t>
            </a:r>
            <a:r>
              <a:rPr lang="en-US" altLang="zh-TW" sz="2400" b="1" smtClean="0">
                <a:latin typeface="Times New Roman" pitchFamily="18" charset="0"/>
                <a:sym typeface="Symbol" pitchFamily="18" charset="2"/>
              </a:rPr>
              <a:t> It can be shown</a:t>
            </a:r>
          </a:p>
          <a:p>
            <a:pPr marL="628650" lvl="1" indent="-266700" eaLnBrk="1" hangingPunct="1"/>
            <a:r>
              <a:rPr lang="en-US" altLang="zh-TW" sz="2200" smtClean="0">
                <a:latin typeface="Times New Roman" pitchFamily="18" charset="0"/>
                <a:sym typeface="Symbol" pitchFamily="18" charset="2"/>
              </a:rPr>
              <a:t>the above maximization leads to the formulas obtained previously</a:t>
            </a:r>
          </a:p>
          <a:p>
            <a:pPr marL="628650" lvl="1" indent="-266700" eaLnBrk="1" hangingPunct="1"/>
            <a:r>
              <a:rPr lang="en-US" altLang="zh-TW" sz="2200" smtClean="0">
                <a:latin typeface="Times New Roman" pitchFamily="18" charset="0"/>
                <a:sym typeface="Symbol" pitchFamily="18" charset="2"/>
              </a:rPr>
              <a:t> </a:t>
            </a:r>
          </a:p>
        </p:txBody>
      </p:sp>
      <p:sp>
        <p:nvSpPr>
          <p:cNvPr id="10244" name="Rectangle 4"/>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aphicFrame>
        <p:nvGraphicFramePr>
          <p:cNvPr id="10245" name="Object 5"/>
          <p:cNvGraphicFramePr>
            <a:graphicFrameLocks noChangeAspect="1"/>
          </p:cNvGraphicFramePr>
          <p:nvPr/>
        </p:nvGraphicFramePr>
        <p:xfrm>
          <a:off x="4932363" y="4379913"/>
          <a:ext cx="2333625" cy="519112"/>
        </p:xfrm>
        <a:graphic>
          <a:graphicData uri="http://schemas.openxmlformats.org/presentationml/2006/ole">
            <mc:AlternateContent xmlns:mc="http://schemas.openxmlformats.org/markup-compatibility/2006">
              <mc:Choice xmlns:v="urn:schemas-microsoft-com:vml" Requires="v">
                <p:oleObj spid="_x0000_s10329" name="方程式" r:id="rId3" imgW="1167893" imgH="266584" progId="Equation.3">
                  <p:embed/>
                </p:oleObj>
              </mc:Choice>
              <mc:Fallback>
                <p:oleObj name="方程式" r:id="rId3" imgW="1167893" imgH="26658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379913"/>
                        <a:ext cx="2333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aphicFrame>
        <p:nvGraphicFramePr>
          <p:cNvPr id="10247" name="Object 7"/>
          <p:cNvGraphicFramePr>
            <a:graphicFrameLocks noChangeAspect="1"/>
          </p:cNvGraphicFramePr>
          <p:nvPr/>
        </p:nvGraphicFramePr>
        <p:xfrm>
          <a:off x="746125" y="5535613"/>
          <a:ext cx="2447925" cy="466725"/>
        </p:xfrm>
        <a:graphic>
          <a:graphicData uri="http://schemas.openxmlformats.org/presentationml/2006/ole">
            <mc:AlternateContent xmlns:mc="http://schemas.openxmlformats.org/markup-compatibility/2006">
              <mc:Choice xmlns:v="urn:schemas-microsoft-com:vml" Requires="v">
                <p:oleObj spid="_x0000_s10330" name="方程式" r:id="rId5" imgW="1129810" imgH="241195" progId="Equation.3">
                  <p:embed/>
                </p:oleObj>
              </mc:Choice>
              <mc:Fallback>
                <p:oleObj name="方程式" r:id="rId5" imgW="1129810"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5535613"/>
                        <a:ext cx="2447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Line 2"/>
          <p:cNvSpPr>
            <a:spLocks noChangeShapeType="1"/>
          </p:cNvSpPr>
          <p:nvPr/>
        </p:nvSpPr>
        <p:spPr bwMode="auto">
          <a:xfrm>
            <a:off x="0" y="788988"/>
            <a:ext cx="9144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5950</TotalTime>
  <Words>582</Words>
  <Application>Microsoft Office PowerPoint</Application>
  <PresentationFormat>如螢幕大小 (4:3)</PresentationFormat>
  <Paragraphs>106</Paragraphs>
  <Slides>9</Slides>
  <Notes>4</Notes>
  <HiddenSlides>0</HiddenSlides>
  <MMClips>0</MMClips>
  <ScaleCrop>false</ScaleCrop>
  <HeadingPairs>
    <vt:vector size="8" baseType="variant">
      <vt:variant>
        <vt:lpstr>使用字型</vt:lpstr>
      </vt:variant>
      <vt:variant>
        <vt:i4>7</vt:i4>
      </vt:variant>
      <vt:variant>
        <vt:lpstr>佈景主題</vt:lpstr>
      </vt:variant>
      <vt:variant>
        <vt:i4>2</vt:i4>
      </vt:variant>
      <vt:variant>
        <vt:lpstr>內嵌 OLE 伺服程式</vt:lpstr>
      </vt:variant>
      <vt:variant>
        <vt:i4>1</vt:i4>
      </vt:variant>
      <vt:variant>
        <vt:lpstr>投影片標題</vt:lpstr>
      </vt:variant>
      <vt:variant>
        <vt:i4>9</vt:i4>
      </vt:variant>
    </vt:vector>
  </HeadingPairs>
  <TitlesOfParts>
    <vt:vector size="19" baseType="lpstr">
      <vt:lpstr>Benguiat Bk BT</vt:lpstr>
      <vt:lpstr>新細明體</vt:lpstr>
      <vt:lpstr>Arial</vt:lpstr>
      <vt:lpstr>Cambria Math</vt:lpstr>
      <vt:lpstr>Symbol</vt:lpstr>
      <vt:lpstr>Times New Roman</vt:lpstr>
      <vt:lpstr>Wingdings</vt:lpstr>
      <vt:lpstr>1_預設簡報設計</vt:lpstr>
      <vt:lpstr>2_預設簡報設計</vt:lpstr>
      <vt:lpstr>方程式</vt:lpstr>
      <vt:lpstr>PowerPoint 簡報</vt:lpstr>
      <vt:lpstr>EM (Expectation and Maximization) Algorithm</vt:lpstr>
      <vt:lpstr>Parameter Estimation</vt:lpstr>
      <vt:lpstr>EM ( Expectation and Maximization) Algorithm</vt:lpstr>
      <vt:lpstr>EM ( Expectation and Maximization) Algorithm</vt:lpstr>
      <vt:lpstr>EM Algorithm: An example</vt:lpstr>
      <vt:lpstr>EM Algorithm</vt:lpstr>
      <vt:lpstr>EM Algorithm</vt:lpstr>
      <vt:lpstr>Example: Use of EM Algorithm in Solving Problem 3 of HMM</vt:lpstr>
    </vt:vector>
  </TitlesOfParts>
  <Company>speech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cp:lastModifiedBy>Lab</cp:lastModifiedBy>
  <cp:revision>824</cp:revision>
  <cp:lastPrinted>2017-02-21T09:05:46Z</cp:lastPrinted>
  <dcterms:created xsi:type="dcterms:W3CDTF">2002-02-22T11:13:19Z</dcterms:created>
  <dcterms:modified xsi:type="dcterms:W3CDTF">2018-05-07T03:59:52Z</dcterms:modified>
</cp:coreProperties>
</file>