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63" r:id="rId2"/>
  </p:sldMasterIdLst>
  <p:notesMasterIdLst>
    <p:notesMasterId r:id="rId36"/>
  </p:notesMasterIdLst>
  <p:handoutMasterIdLst>
    <p:handoutMasterId r:id="rId37"/>
  </p:handoutMasterIdLst>
  <p:sldIdLst>
    <p:sldId id="348" r:id="rId3"/>
    <p:sldId id="395" r:id="rId4"/>
    <p:sldId id="359" r:id="rId5"/>
    <p:sldId id="360" r:id="rId6"/>
    <p:sldId id="368" r:id="rId7"/>
    <p:sldId id="367" r:id="rId8"/>
    <p:sldId id="361" r:id="rId9"/>
    <p:sldId id="381" r:id="rId10"/>
    <p:sldId id="382" r:id="rId11"/>
    <p:sldId id="383" r:id="rId12"/>
    <p:sldId id="384" r:id="rId13"/>
    <p:sldId id="385" r:id="rId14"/>
    <p:sldId id="386" r:id="rId15"/>
    <p:sldId id="387" r:id="rId16"/>
    <p:sldId id="369" r:id="rId17"/>
    <p:sldId id="370" r:id="rId18"/>
    <p:sldId id="371" r:id="rId19"/>
    <p:sldId id="372" r:id="rId20"/>
    <p:sldId id="373" r:id="rId21"/>
    <p:sldId id="374" r:id="rId22"/>
    <p:sldId id="375" r:id="rId23"/>
    <p:sldId id="376" r:id="rId24"/>
    <p:sldId id="377" r:id="rId25"/>
    <p:sldId id="378" r:id="rId26"/>
    <p:sldId id="379" r:id="rId27"/>
    <p:sldId id="380" r:id="rId28"/>
    <p:sldId id="362" r:id="rId29"/>
    <p:sldId id="388" r:id="rId30"/>
    <p:sldId id="389" r:id="rId31"/>
    <p:sldId id="390" r:id="rId32"/>
    <p:sldId id="391" r:id="rId33"/>
    <p:sldId id="392" r:id="rId34"/>
    <p:sldId id="393" r:id="rId35"/>
  </p:sldIdLst>
  <p:sldSz cx="9144000" cy="6858000" type="screen4x3"/>
  <p:notesSz cx="6797675" cy="9928225"/>
  <p:defaultTextStyle>
    <a:defPPr>
      <a:defRPr lang="zh-TW"/>
    </a:defPPr>
    <a:lvl1pPr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003300"/>
    <a:srgbClr val="339933"/>
    <a:srgbClr val="000066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45" autoAdjust="0"/>
    <p:restoredTop sz="94660"/>
  </p:normalViewPr>
  <p:slideViewPr>
    <p:cSldViewPr>
      <p:cViewPr>
        <p:scale>
          <a:sx n="90" d="100"/>
          <a:sy n="90" d="100"/>
        </p:scale>
        <p:origin x="-1243" y="230"/>
      </p:cViewPr>
      <p:guideLst>
        <p:guide orient="horz" pos="845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3288" y="-101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30885" y="9431815"/>
            <a:ext cx="2946400" cy="494815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r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D11CE030-37DB-4012-87E6-78C53A0B011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quarter" idx="1"/>
          </p:nvPr>
        </p:nvSpPr>
        <p:spPr>
          <a:xfrm>
            <a:off x="3830885" y="0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0DB33560-56D2-4843-BAAF-EAAE66DE55F6}" type="datetimeFigureOut">
              <a:rPr lang="zh-TW" altLang="en-US">
                <a:solidFill>
                  <a:schemeClr val="bg1">
                    <a:lumMod val="65000"/>
                  </a:schemeClr>
                </a:solidFill>
              </a:rPr>
              <a:pPr>
                <a:defRPr/>
              </a:pPr>
              <a:t>2017/2/17</a:t>
            </a:fld>
            <a:endParaRPr lang="zh-TW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頁首版面配置區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>
                <a:solidFill>
                  <a:schemeClr val="bg1">
                    <a:lumMod val="65000"/>
                  </a:schemeClr>
                </a:solidFill>
              </a:rPr>
              <a:t>17.0</a:t>
            </a:r>
            <a:endParaRPr lang="zh-TW" altLang="en-US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2024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4813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94" tIns="46346" rIns="92694" bIns="46346" numCol="1" anchor="t" anchorCtr="0" compatLnSpc="1">
            <a:prstTxWarp prst="textNoShape">
              <a:avLst/>
            </a:prstTxWarp>
          </a:bodyPr>
          <a:lstStyle>
            <a:lvl1pPr algn="l" defTabSz="926727">
              <a:defRPr sz="13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94" tIns="46346" rIns="92694" bIns="46346" numCol="1" anchor="t" anchorCtr="0" compatLnSpc="1">
            <a:prstTxWarp prst="textNoShape">
              <a:avLst/>
            </a:prstTxWarp>
          </a:bodyPr>
          <a:lstStyle>
            <a:lvl1pPr algn="r" defTabSz="926727">
              <a:defRPr sz="13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2338" y="746125"/>
            <a:ext cx="495935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5109"/>
            <a:ext cx="5435600" cy="4467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94" tIns="46346" rIns="92694" bIns="463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30218"/>
            <a:ext cx="2944813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94" tIns="46346" rIns="92694" bIns="46346" numCol="1" anchor="b" anchorCtr="0" compatLnSpc="1">
            <a:prstTxWarp prst="textNoShape">
              <a:avLst/>
            </a:prstTxWarp>
          </a:bodyPr>
          <a:lstStyle>
            <a:lvl1pPr algn="l" defTabSz="926727">
              <a:defRPr sz="13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430218"/>
            <a:ext cx="2944813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94" tIns="46346" rIns="92694" bIns="46346" numCol="1" anchor="b" anchorCtr="0" compatLnSpc="1">
            <a:prstTxWarp prst="textNoShape">
              <a:avLst/>
            </a:prstTxWarp>
          </a:bodyPr>
          <a:lstStyle>
            <a:lvl1pPr algn="r" defTabSz="926727">
              <a:defRPr sz="13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EE84E242-9ADA-4E1F-A554-9E377D6D8DE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469633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algn="l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algn="l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algn="l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algn="l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5DA3789-1D35-4036-A099-B57F14586D23}" type="slidenum">
              <a:rPr lang="en-US" altLang="zh-TW" sz="1300" smtClean="0"/>
              <a:pPr algn="r" eaLnBrk="1" hangingPunct="1">
                <a:spcBef>
                  <a:spcPct val="0"/>
                </a:spcBef>
              </a:pPr>
              <a:t>1</a:t>
            </a:fld>
            <a:endParaRPr lang="en-US" altLang="zh-TW" sz="130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84E242-9ADA-4E1F-A554-9E377D6D8DE3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178321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84E242-9ADA-4E1F-A554-9E377D6D8DE3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702042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84E242-9ADA-4E1F-A554-9E377D6D8DE3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061495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84E242-9ADA-4E1F-A554-9E377D6D8DE3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578820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algn="l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algn="l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algn="l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algn="l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FBDDE79-2507-4DF3-AF9F-95E17403D336}" type="slidenum">
              <a:rPr lang="en-US" altLang="zh-TW" sz="1300" smtClean="0"/>
              <a:pPr algn="r" eaLnBrk="1" hangingPunct="1">
                <a:spcBef>
                  <a:spcPct val="0"/>
                </a:spcBef>
              </a:pPr>
              <a:t>15</a:t>
            </a:fld>
            <a:endParaRPr lang="en-US" altLang="zh-TW" sz="1300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84E242-9ADA-4E1F-A554-9E377D6D8DE3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882550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84E242-9ADA-4E1F-A554-9E377D6D8DE3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302510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algn="l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algn="l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algn="l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algn="l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3AAD0DD-D83D-4808-83EF-B87C5C0C0DC3}" type="slidenum">
              <a:rPr lang="en-US" altLang="zh-TW" sz="1300" smtClean="0"/>
              <a:pPr algn="r" eaLnBrk="1" hangingPunct="1">
                <a:spcBef>
                  <a:spcPct val="0"/>
                </a:spcBef>
              </a:pPr>
              <a:t>27</a:t>
            </a:fld>
            <a:endParaRPr lang="en-US" altLang="zh-TW" sz="1300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5B4E7-BB33-4D6F-845D-ED7CC2466066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704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algn="l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algn="l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algn="l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algn="l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373D9CA-1992-44E5-ACA4-97B1B1781972}" type="slidenum">
              <a:rPr lang="en-US" altLang="zh-TW" sz="1300" smtClean="0"/>
              <a:pPr algn="r" eaLnBrk="1" hangingPunct="1">
                <a:spcBef>
                  <a:spcPct val="0"/>
                </a:spcBef>
              </a:pPr>
              <a:t>3</a:t>
            </a:fld>
            <a:endParaRPr lang="en-US" altLang="zh-TW" sz="1300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algn="l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algn="l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algn="l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algn="l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3E321D1-34EB-402B-B4F2-945AA49FB4F1}" type="slidenum">
              <a:rPr lang="en-US" altLang="zh-TW" sz="1300" smtClean="0"/>
              <a:pPr algn="r" eaLnBrk="1" hangingPunct="1">
                <a:spcBef>
                  <a:spcPct val="0"/>
                </a:spcBef>
              </a:pPr>
              <a:t>4</a:t>
            </a:fld>
            <a:endParaRPr lang="en-US" altLang="zh-TW" sz="130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algn="l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algn="l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algn="l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algn="l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8CFAEE1-3EF2-4BB1-AF00-7590D86CD8DD}" type="slidenum">
              <a:rPr lang="en-US" altLang="zh-TW" sz="1300" smtClean="0"/>
              <a:pPr algn="r" eaLnBrk="1" hangingPunct="1">
                <a:spcBef>
                  <a:spcPct val="0"/>
                </a:spcBef>
              </a:pPr>
              <a:t>5</a:t>
            </a:fld>
            <a:endParaRPr lang="en-US" altLang="zh-TW" sz="1300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algn="l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algn="l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algn="l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algn="l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812A9E9-E87E-4BC5-A14D-923CE7D25113}" type="slidenum">
              <a:rPr lang="en-US" altLang="zh-TW" sz="1300" smtClean="0"/>
              <a:pPr algn="r" eaLnBrk="1" hangingPunct="1">
                <a:spcBef>
                  <a:spcPct val="0"/>
                </a:spcBef>
              </a:pPr>
              <a:t>6</a:t>
            </a:fld>
            <a:endParaRPr lang="en-US" altLang="zh-TW" sz="1300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algn="l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algn="l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algn="l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algn="l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A1521A2-CC37-4F1C-A624-45AC290F039A}" type="slidenum">
              <a:rPr lang="en-US" altLang="zh-TW" sz="1300" smtClean="0"/>
              <a:pPr algn="r" eaLnBrk="1" hangingPunct="1">
                <a:spcBef>
                  <a:spcPct val="0"/>
                </a:spcBef>
              </a:pPr>
              <a:t>7</a:t>
            </a:fld>
            <a:endParaRPr lang="en-US" altLang="zh-TW" sz="1300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84E242-9ADA-4E1F-A554-9E377D6D8DE3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47136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84E242-9ADA-4E1F-A554-9E377D6D8DE3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86261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84E242-9ADA-4E1F-A554-9E377D6D8DE3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32079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440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9876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7631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4413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01253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47F9F-BA6C-494F-A855-4D5546202169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2017/2/17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5EAB27-9B91-4AB3-9511-1F4AC5D414CC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703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</p:spPr>
        <p:txBody>
          <a:bodyPr/>
          <a:lstStyle>
            <a:lvl1pPr>
              <a:defRPr sz="33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C7AF77-1678-4368-A013-0B72E91A6CDB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2017/2/17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D1E6F7-9DA6-4DD6-994D-66C3697C694B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079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DC112A-082D-4C32-A633-57A20636A8C2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2017/2/17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2F274D-961F-4466-A345-626AFF41BFD1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5711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A70363-909E-44C5-822F-1D8956CAA38A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2017/2/17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D7F9F-7CA3-4466-B516-5ECB04B3AEFC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8879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016EC2-1A98-4F9C-B527-043AE18891D4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2017/2/17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ECDFEC-37B5-4037-99F1-FD55ABFCE71F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567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C9B637-BDD5-4F78-B553-124A3418330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2017/2/17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FAD2EE-9070-4EA4-BDEE-595D4D6C1F72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74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01917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5D3C8E-4750-4365-8898-9CCEDC620B9F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2017/2/17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026AE-3C3D-463C-883B-D7E2328BEEBB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0842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68DCB-0252-4487-AAD7-79FAF532595E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2017/2/17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C6A4C-7984-4ED7-BA5F-A6622E0FA0E5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7924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F90123-6CC5-42A8-9716-D14D82DA9507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2017/2/17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3F9F18-7F94-48AD-9903-A652C33B1084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0907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C2C390-28FA-4436-88BF-A0B74B09CC37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2017/2/17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1C1C77-071B-427B-BC6E-801FF3BAB20C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6231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BD9599-B1AC-4507-A098-3C8B6C217374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2017/2/17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BAF9B-6920-4B34-8375-0652D451E861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771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069519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0498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0093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7550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7637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533235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94175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0" y="766763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1173C5-26AD-4890-A9DA-4937097CE635}" type="datetime1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2017/2/17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C564347-7959-40C9-A3BC-E4990C1C2EFA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562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hokkan.org/software/crfsuite/" TargetMode="External"/><Relationship Id="rId2" Type="http://schemas.openxmlformats.org/officeDocument/2006/relationships/hyperlink" Target="http://crfpp.googlecode.com/svn/trunk/doc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0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492375"/>
            <a:ext cx="9144000" cy="1108075"/>
          </a:xfrm>
          <a:gradFill rotWithShape="1">
            <a:gsLst>
              <a:gs pos="0">
                <a:schemeClr val="accent1">
                  <a:alpha val="39000"/>
                </a:schemeClr>
              </a:gs>
              <a:gs pos="100000">
                <a:srgbClr val="FFFFFF"/>
              </a:gs>
            </a:gsLst>
            <a:lin ang="5400000" scaled="1"/>
          </a:gra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64" tIns="45680" rIns="91364" bIns="45680" numCol="1" anchor="t" anchorCtr="0" compatLnSpc="1">
            <a:prstTxWarp prst="textNoShape">
              <a:avLst/>
            </a:prstTxWarp>
          </a:bodyPr>
          <a:lstStyle/>
          <a:p>
            <a:pPr marL="363538" indent="-363538" algn="ctr" defTabSz="968375" eaLnBrk="1" hangingPunct="1">
              <a:buFontTx/>
              <a:buNone/>
            </a:pPr>
            <a:r>
              <a:rPr lang="en-US" altLang="zh-TW" sz="3000" smtClean="0">
                <a:latin typeface="Benguiat Bk BT" pitchFamily="18" charset="0"/>
              </a:rPr>
              <a:t>17.0 Spoken Dialogues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900113" y="3357563"/>
            <a:ext cx="8172450" cy="336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64" tIns="45680" rIns="91364" bIns="45680">
            <a:spAutoFit/>
          </a:bodyPr>
          <a:lstStyle>
            <a:lvl1pPr marL="1258888" indent="-1258888" defTabSz="1258888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defTabSz="1258888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defTabSz="1258888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defTabSz="1258888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defTabSz="1258888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ctr" defTabSz="12588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ctr" defTabSz="12588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ctr" defTabSz="12588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ctr" defTabSz="12588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TW" sz="2000" b="1">
                <a:latin typeface="Times New Roman" pitchFamily="18" charset="0"/>
              </a:rPr>
              <a:t>References</a:t>
            </a:r>
            <a:r>
              <a:rPr lang="en-US" altLang="zh-TW" sz="2000">
                <a:latin typeface="Times New Roman" pitchFamily="18" charset="0"/>
              </a:rPr>
              <a:t>: </a:t>
            </a:r>
            <a:r>
              <a:rPr lang="en-US" altLang="zh-TW">
                <a:latin typeface="Times New Roman" pitchFamily="18" charset="0"/>
              </a:rPr>
              <a:t>1.   11.1 - 11.2.1, Chapter 17 of Huang</a:t>
            </a:r>
          </a:p>
          <a:p>
            <a:pPr algn="l" eaLnBrk="1" hangingPunct="1">
              <a:lnSpc>
                <a:spcPct val="90000"/>
              </a:lnSpc>
            </a:pPr>
            <a:r>
              <a:rPr lang="en-US" altLang="zh-TW">
                <a:latin typeface="Times New Roman" pitchFamily="18" charset="0"/>
              </a:rPr>
              <a:t>	 2. “Conversational Interfaces: Advances and Challenges”, Proceedings </a:t>
            </a:r>
          </a:p>
          <a:p>
            <a:pPr algn="l" eaLnBrk="1" hangingPunct="1">
              <a:lnSpc>
                <a:spcPct val="90000"/>
              </a:lnSpc>
            </a:pPr>
            <a:r>
              <a:rPr lang="en-US" altLang="zh-TW">
                <a:latin typeface="Times New Roman" pitchFamily="18" charset="0"/>
              </a:rPr>
              <a:t>	       of the IEEE, Aug 2000</a:t>
            </a:r>
          </a:p>
          <a:p>
            <a:pPr algn="l" eaLnBrk="1" hangingPunct="1">
              <a:lnSpc>
                <a:spcPct val="90000"/>
              </a:lnSpc>
            </a:pPr>
            <a:r>
              <a:rPr lang="en-US" altLang="zh-TW">
                <a:latin typeface="Times New Roman" pitchFamily="18" charset="0"/>
              </a:rPr>
              <a:t>	 3. “The AT&amp;T spoken language understanding system”, IEEE Trans. on          </a:t>
            </a:r>
          </a:p>
          <a:p>
            <a:pPr algn="l" eaLnBrk="1" hangingPunct="1">
              <a:lnSpc>
                <a:spcPct val="90000"/>
              </a:lnSpc>
            </a:pPr>
            <a:r>
              <a:rPr lang="en-US" altLang="zh-TW">
                <a:latin typeface="Times New Roman" pitchFamily="18" charset="0"/>
              </a:rPr>
              <a:t>                            Speech and Audio Processing, vol.14, no.1, pp.213-222, 2006</a:t>
            </a:r>
          </a:p>
          <a:p>
            <a:pPr algn="l" eaLnBrk="1" hangingPunct="1">
              <a:lnSpc>
                <a:spcPct val="90000"/>
              </a:lnSpc>
            </a:pPr>
            <a:r>
              <a:rPr lang="en-US" altLang="zh-TW">
                <a:latin typeface="Times New Roman" pitchFamily="18" charset="0"/>
              </a:rPr>
              <a:t>	 4. “Talking to machine” in ICSLP, 2002</a:t>
            </a:r>
          </a:p>
          <a:p>
            <a:pPr algn="l" eaLnBrk="1" hangingPunct="1">
              <a:lnSpc>
                <a:spcPct val="90000"/>
              </a:lnSpc>
            </a:pPr>
            <a:r>
              <a:rPr lang="en-US" altLang="zh-TW">
                <a:latin typeface="Times New Roman" pitchFamily="18" charset="0"/>
              </a:rPr>
              <a:t>	 5. “A telephone-based conversational interface for weather information” </a:t>
            </a:r>
          </a:p>
          <a:p>
            <a:pPr algn="l" eaLnBrk="1" hangingPunct="1">
              <a:lnSpc>
                <a:spcPct val="90000"/>
              </a:lnSpc>
            </a:pPr>
            <a:r>
              <a:rPr lang="en-US" altLang="zh-TW">
                <a:latin typeface="Times New Roman" pitchFamily="18" charset="0"/>
              </a:rPr>
              <a:t>	     IEEE Trans. On Speech and Audio Processing, vol. 8, no. 1, pp. 85-</a:t>
            </a:r>
          </a:p>
          <a:p>
            <a:pPr algn="l" eaLnBrk="1" hangingPunct="1">
              <a:lnSpc>
                <a:spcPct val="90000"/>
              </a:lnSpc>
            </a:pPr>
            <a:r>
              <a:rPr lang="en-US" altLang="zh-TW">
                <a:latin typeface="Times New Roman" pitchFamily="18" charset="0"/>
              </a:rPr>
              <a:t>	     96, 2000.</a:t>
            </a:r>
          </a:p>
          <a:p>
            <a:pPr algn="l" eaLnBrk="1" hangingPunct="1">
              <a:lnSpc>
                <a:spcPct val="90000"/>
              </a:lnSpc>
            </a:pPr>
            <a:r>
              <a:rPr lang="en-US" altLang="zh-TW">
                <a:latin typeface="Times New Roman" pitchFamily="18" charset="0"/>
              </a:rPr>
              <a:t> 	 6. “Spoken Language Understanding”, IEEE Signal Processing </a:t>
            </a:r>
          </a:p>
          <a:p>
            <a:pPr algn="l" eaLnBrk="1" hangingPunct="1">
              <a:lnSpc>
                <a:spcPct val="90000"/>
              </a:lnSpc>
            </a:pPr>
            <a:r>
              <a:rPr lang="en-US" altLang="zh-TW">
                <a:latin typeface="Times New Roman" pitchFamily="18" charset="0"/>
              </a:rPr>
              <a:t>                           Magazine, vol.22, no. 5, pp. 16-31, 2005</a:t>
            </a:r>
          </a:p>
          <a:p>
            <a:pPr algn="l" eaLnBrk="1" hangingPunct="1">
              <a:lnSpc>
                <a:spcPct val="90000"/>
              </a:lnSpc>
            </a:pPr>
            <a:r>
              <a:rPr lang="en-US" altLang="zh-TW">
                <a:latin typeface="Times New Roman" pitchFamily="18" charset="0"/>
              </a:rPr>
              <a:t>	 7. “Spoken Language Understanding”, IEEE Signal Processing </a:t>
            </a:r>
          </a:p>
          <a:p>
            <a:pPr algn="l" eaLnBrk="1" hangingPunct="1">
              <a:lnSpc>
                <a:spcPct val="90000"/>
              </a:lnSpc>
            </a:pPr>
            <a:r>
              <a:rPr lang="en-US" altLang="zh-TW">
                <a:latin typeface="Times New Roman" pitchFamily="18" charset="0"/>
              </a:rPr>
              <a:t>                           Magazine, May 2008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</p:spPr>
        <p:txBody>
          <a:bodyPr anchor="ctr" anchorCtr="0"/>
          <a:lstStyle/>
          <a:p>
            <a:pPr algn="l"/>
            <a:r>
              <a:rPr lang="en-US" altLang="zh-TW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zh-TW" altLang="en-US" sz="3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907200"/>
            <a:ext cx="9144000" cy="4698722"/>
          </a:xfrm>
        </p:spPr>
        <p:txBody>
          <a:bodyPr>
            <a:spAutoFit/>
          </a:bodyPr>
          <a:lstStyle/>
          <a:p>
            <a:pPr marL="192088" indent="-192088" defTabSz="968375" eaLnBrk="1" hangingPunct="1">
              <a:spcBef>
                <a:spcPct val="0"/>
              </a:spcBef>
              <a:spcAft>
                <a:spcPts val="1000"/>
              </a:spcAft>
            </a:pPr>
            <a:r>
              <a:rPr lang="en-US" altLang="zh-TW" sz="3000" b="1" dirty="0">
                <a:latin typeface="Times New Roman" pitchFamily="18" charset="0"/>
              </a:rPr>
              <a:t>POS Tagging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Input sequence: natural language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sentence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marL="946150" lvl="2" indent="-139700" defTabSz="968375" eaLnBrk="1" hangingPunct="1">
              <a:spcBef>
                <a:spcPts val="1000"/>
              </a:spcBef>
              <a:spcAft>
                <a:spcPts val="1000"/>
              </a:spcAft>
            </a:pPr>
            <a:r>
              <a:rPr lang="en-US" altLang="zh-TW" sz="2600" dirty="0">
                <a:latin typeface="Times New Roman" pitchFamily="18" charset="0"/>
              </a:rPr>
              <a:t>Ex: “Amy ate lunch at KFC”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Output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sequence: POS tagging</a:t>
            </a:r>
          </a:p>
          <a:p>
            <a:pPr marL="946150" lvl="2" indent="-139700" defTabSz="968375" eaLnBrk="1" hangingPunct="1">
              <a:spcBef>
                <a:spcPts val="1000"/>
              </a:spcBef>
              <a:spcAft>
                <a:spcPts val="1000"/>
              </a:spcAft>
            </a:pPr>
            <a:r>
              <a:rPr lang="en-US" altLang="zh-TW" sz="2600" dirty="0">
                <a:latin typeface="Times New Roman" pitchFamily="18" charset="0"/>
              </a:rPr>
              <a:t>Possible POS tagging: NOUN, VERB, ADJECTIVE, ADVERB, PREPOSITION…</a:t>
            </a:r>
          </a:p>
          <a:p>
            <a:pPr marL="946150" lvl="2" indent="-139700" defTabSz="968375" eaLnBrk="1" hangingPunct="1">
              <a:spcBef>
                <a:spcPts val="1000"/>
              </a:spcBef>
              <a:spcAft>
                <a:spcPts val="1000"/>
              </a:spcAft>
            </a:pPr>
            <a:r>
              <a:rPr lang="en-US" altLang="zh-TW" sz="2600" dirty="0">
                <a:latin typeface="Times New Roman" pitchFamily="18" charset="0"/>
              </a:rPr>
              <a:t>Ex: “Amy(</a:t>
            </a:r>
            <a:r>
              <a:rPr lang="en-US" altLang="zh-TW" sz="26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NOUN</a:t>
            </a:r>
            <a:r>
              <a:rPr lang="en-US" altLang="zh-TW" sz="2600" dirty="0">
                <a:latin typeface="Times New Roman" pitchFamily="18" charset="0"/>
              </a:rPr>
              <a:t>) ate(</a:t>
            </a:r>
            <a:r>
              <a:rPr lang="en-US" altLang="zh-TW" sz="26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VERB</a:t>
            </a:r>
            <a:r>
              <a:rPr lang="en-US" altLang="zh-TW" sz="2600" dirty="0">
                <a:latin typeface="Times New Roman" pitchFamily="18" charset="0"/>
              </a:rPr>
              <a:t>) lunch(</a:t>
            </a:r>
            <a:r>
              <a:rPr lang="en-US" altLang="zh-TW" sz="26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NOUN</a:t>
            </a:r>
            <a:r>
              <a:rPr lang="en-US" altLang="zh-TW" sz="2600" dirty="0">
                <a:latin typeface="Times New Roman" pitchFamily="18" charset="0"/>
              </a:rPr>
              <a:t>) at(</a:t>
            </a:r>
            <a:r>
              <a:rPr lang="en-US" altLang="zh-TW" sz="26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PREPOSITION</a:t>
            </a:r>
            <a:r>
              <a:rPr lang="en-US" altLang="zh-TW" sz="2600" dirty="0">
                <a:latin typeface="Times New Roman" pitchFamily="18" charset="0"/>
              </a:rPr>
              <a:t>) KFC(</a:t>
            </a:r>
            <a:r>
              <a:rPr lang="en-US" altLang="zh-TW" sz="26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NOUN</a:t>
            </a:r>
            <a:r>
              <a:rPr lang="en-US" altLang="zh-TW" sz="2600" dirty="0">
                <a:latin typeface="Times New Roman" pitchFamily="18" charset="0"/>
              </a:rPr>
              <a:t>)”</a:t>
            </a:r>
          </a:p>
        </p:txBody>
      </p:sp>
    </p:spTree>
    <p:extLst>
      <p:ext uri="{BB962C8B-B14F-4D97-AF65-F5344CB8AC3E}">
        <p14:creationId xmlns:p14="http://schemas.microsoft.com/office/powerpoint/2010/main" val="170440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907200"/>
            <a:ext cx="9144000" cy="4153958"/>
          </a:xfrm>
        </p:spPr>
        <p:txBody>
          <a:bodyPr>
            <a:spAutoFit/>
          </a:bodyPr>
          <a:lstStyle/>
          <a:p>
            <a:pPr marL="192088" indent="-192088" defTabSz="968375" eaLnBrk="1" hangingPunct="1">
              <a:spcBef>
                <a:spcPct val="0"/>
              </a:spcBef>
              <a:spcAft>
                <a:spcPts val="1000"/>
              </a:spcAft>
            </a:pPr>
            <a:r>
              <a:rPr lang="en-US" altLang="zh-TW" sz="3000" b="1" dirty="0">
                <a:latin typeface="Times New Roman" pitchFamily="18" charset="0"/>
              </a:rPr>
              <a:t>POS Tagging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lvl="1"/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POS</a:t>
            </a:r>
            <a:r>
              <a:rPr lang="en-US" altLang="zh-TW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is determined by the 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word</a:t>
            </a:r>
            <a:r>
              <a:rPr lang="en-US" altLang="zh-TW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POS</a:t>
            </a:r>
            <a:r>
              <a:rPr lang="en-US" altLang="zh-TW" baseline="-25000" dirty="0" smtClean="0">
                <a:latin typeface="Times New Roman" pitchFamily="18" charset="0"/>
                <a:cs typeface="Times New Roman" pitchFamily="18" charset="0"/>
              </a:rPr>
              <a:t>i-1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2" name="群組 51"/>
          <p:cNvGrpSpPr/>
          <p:nvPr/>
        </p:nvGrpSpPr>
        <p:grpSpPr>
          <a:xfrm>
            <a:off x="323528" y="1772816"/>
            <a:ext cx="7918100" cy="2232248"/>
            <a:chOff x="323528" y="1772816"/>
            <a:chExt cx="7918100" cy="2232248"/>
          </a:xfrm>
        </p:grpSpPr>
        <p:sp>
          <p:nvSpPr>
            <p:cNvPr id="4" name="圓角矩形 3"/>
            <p:cNvSpPr/>
            <p:nvPr/>
          </p:nvSpPr>
          <p:spPr>
            <a:xfrm>
              <a:off x="1832916" y="1782059"/>
              <a:ext cx="936104" cy="648072"/>
            </a:xfrm>
            <a:prstGeom prst="roundRect">
              <a:avLst/>
            </a:prstGeom>
            <a:solidFill>
              <a:srgbClr val="006600"/>
            </a:solidFill>
            <a:ln>
              <a:solidFill>
                <a:srgbClr val="0033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/>
                <a:t>Amy</a:t>
              </a:r>
              <a:endParaRPr lang="zh-TW" altLang="en-US" sz="2000" b="1" dirty="0"/>
            </a:p>
          </p:txBody>
        </p:sp>
        <p:sp>
          <p:nvSpPr>
            <p:cNvPr id="5" name="圓角矩形 4"/>
            <p:cNvSpPr/>
            <p:nvPr/>
          </p:nvSpPr>
          <p:spPr>
            <a:xfrm>
              <a:off x="3179168" y="1782059"/>
              <a:ext cx="936104" cy="648072"/>
            </a:xfrm>
            <a:prstGeom prst="roundRect">
              <a:avLst/>
            </a:prstGeom>
            <a:solidFill>
              <a:srgbClr val="006600"/>
            </a:solidFill>
            <a:ln>
              <a:solidFill>
                <a:srgbClr val="0033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/>
                <a:t>ate</a:t>
              </a:r>
              <a:endParaRPr lang="zh-TW" altLang="en-US" sz="2000" b="1" dirty="0"/>
            </a:p>
          </p:txBody>
        </p:sp>
        <p:sp>
          <p:nvSpPr>
            <p:cNvPr id="6" name="圓角矩形 5"/>
            <p:cNvSpPr/>
            <p:nvPr/>
          </p:nvSpPr>
          <p:spPr>
            <a:xfrm>
              <a:off x="4547320" y="1772816"/>
              <a:ext cx="936104" cy="648072"/>
            </a:xfrm>
            <a:prstGeom prst="roundRect">
              <a:avLst/>
            </a:prstGeom>
            <a:solidFill>
              <a:srgbClr val="006600"/>
            </a:solidFill>
            <a:ln>
              <a:solidFill>
                <a:srgbClr val="0033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/>
                <a:t>lunch</a:t>
              </a:r>
              <a:endParaRPr lang="zh-TW" altLang="en-US" sz="2000" b="1" dirty="0"/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5915472" y="1782059"/>
              <a:ext cx="936104" cy="648072"/>
            </a:xfrm>
            <a:prstGeom prst="roundRect">
              <a:avLst/>
            </a:prstGeom>
            <a:solidFill>
              <a:srgbClr val="006600"/>
            </a:solidFill>
            <a:ln>
              <a:solidFill>
                <a:srgbClr val="0033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/>
                <a:t>at</a:t>
              </a:r>
              <a:endParaRPr lang="zh-TW" altLang="en-US" sz="2000" b="1" dirty="0"/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7283624" y="1772816"/>
              <a:ext cx="936104" cy="648072"/>
            </a:xfrm>
            <a:prstGeom prst="roundRect">
              <a:avLst/>
            </a:prstGeom>
            <a:solidFill>
              <a:srgbClr val="006600"/>
            </a:solidFill>
            <a:ln>
              <a:solidFill>
                <a:srgbClr val="0033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/>
                <a:t>KFC</a:t>
              </a:r>
              <a:endParaRPr lang="zh-TW" altLang="en-US" sz="2000" b="1" dirty="0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323528" y="1844824"/>
              <a:ext cx="150393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200" dirty="0" smtClean="0"/>
                <a:t>Input word</a:t>
              </a:r>
              <a:endParaRPr lang="zh-TW" altLang="en-US" sz="2200" dirty="0"/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827458" y="3494048"/>
              <a:ext cx="97013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200" dirty="0" smtClean="0"/>
                <a:t>output</a:t>
              </a:r>
              <a:endParaRPr lang="zh-TW" altLang="en-US" sz="2200" dirty="0"/>
            </a:p>
          </p:txBody>
        </p:sp>
        <p:sp>
          <p:nvSpPr>
            <p:cNvPr id="27" name="圓角矩形 26"/>
            <p:cNvSpPr/>
            <p:nvPr/>
          </p:nvSpPr>
          <p:spPr>
            <a:xfrm>
              <a:off x="1854816" y="3356992"/>
              <a:ext cx="936104" cy="648072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/>
                <a:t>POS</a:t>
              </a:r>
              <a:r>
                <a:rPr lang="en-US" altLang="zh-TW" sz="2000" b="1" baseline="-25000" dirty="0" smtClean="0"/>
                <a:t>1</a:t>
              </a:r>
              <a:endParaRPr lang="zh-TW" altLang="en-US" sz="2000" b="1" baseline="-25000" dirty="0"/>
            </a:p>
          </p:txBody>
        </p:sp>
        <p:sp>
          <p:nvSpPr>
            <p:cNvPr id="28" name="圓角矩形 27"/>
            <p:cNvSpPr/>
            <p:nvPr/>
          </p:nvSpPr>
          <p:spPr>
            <a:xfrm>
              <a:off x="3201068" y="3356992"/>
              <a:ext cx="936104" cy="648072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/>
                <a:t>POS</a:t>
              </a:r>
              <a:r>
                <a:rPr lang="en-US" altLang="zh-TW" sz="2000" b="1" baseline="-25000" dirty="0"/>
                <a:t>2</a:t>
              </a:r>
              <a:endParaRPr lang="zh-TW" altLang="en-US" sz="2000" b="1" baseline="-25000" dirty="0"/>
            </a:p>
          </p:txBody>
        </p:sp>
        <p:sp>
          <p:nvSpPr>
            <p:cNvPr id="29" name="圓角矩形 28"/>
            <p:cNvSpPr/>
            <p:nvPr/>
          </p:nvSpPr>
          <p:spPr>
            <a:xfrm>
              <a:off x="4569220" y="3356992"/>
              <a:ext cx="936104" cy="648072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/>
                <a:t>POS</a:t>
              </a:r>
              <a:r>
                <a:rPr lang="en-US" altLang="zh-TW" sz="2000" b="1" baseline="-25000" dirty="0"/>
                <a:t>3</a:t>
              </a:r>
              <a:endParaRPr lang="zh-TW" altLang="en-US" sz="2000" b="1" baseline="-25000" dirty="0"/>
            </a:p>
          </p:txBody>
        </p:sp>
        <p:sp>
          <p:nvSpPr>
            <p:cNvPr id="30" name="圓角矩形 29"/>
            <p:cNvSpPr/>
            <p:nvPr/>
          </p:nvSpPr>
          <p:spPr>
            <a:xfrm>
              <a:off x="5937372" y="3356992"/>
              <a:ext cx="936104" cy="648072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/>
                <a:t>POS</a:t>
              </a:r>
              <a:r>
                <a:rPr lang="en-US" altLang="zh-TW" sz="2000" b="1" baseline="-25000" dirty="0"/>
                <a:t>4</a:t>
              </a:r>
              <a:endParaRPr lang="zh-TW" altLang="en-US" sz="2000" b="1" baseline="-25000" dirty="0"/>
            </a:p>
          </p:txBody>
        </p:sp>
        <p:sp>
          <p:nvSpPr>
            <p:cNvPr id="31" name="圓角矩形 30"/>
            <p:cNvSpPr/>
            <p:nvPr/>
          </p:nvSpPr>
          <p:spPr>
            <a:xfrm>
              <a:off x="7305524" y="3356992"/>
              <a:ext cx="936104" cy="648072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/>
                <a:t>POS</a:t>
              </a:r>
              <a:r>
                <a:rPr lang="en-US" altLang="zh-TW" sz="2000" b="1" baseline="-25000" dirty="0"/>
                <a:t>5</a:t>
              </a:r>
              <a:endParaRPr lang="zh-TW" altLang="en-US" sz="2000" b="1" baseline="-25000" dirty="0"/>
            </a:p>
          </p:txBody>
        </p:sp>
        <p:cxnSp>
          <p:nvCxnSpPr>
            <p:cNvPr id="32" name="直線接點 31"/>
            <p:cNvCxnSpPr/>
            <p:nvPr/>
          </p:nvCxnSpPr>
          <p:spPr>
            <a:xfrm>
              <a:off x="2267744" y="2430131"/>
              <a:ext cx="0" cy="926861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/>
            <p:cNvSpPr/>
            <p:nvPr/>
          </p:nvSpPr>
          <p:spPr>
            <a:xfrm>
              <a:off x="2195736" y="2996952"/>
              <a:ext cx="144016" cy="1440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3611216" y="2996952"/>
              <a:ext cx="144016" cy="1440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4979368" y="2996952"/>
              <a:ext cx="144016" cy="1440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6347520" y="2996952"/>
              <a:ext cx="144016" cy="1440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7715672" y="2996952"/>
              <a:ext cx="144016" cy="1440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2915816" y="3573016"/>
              <a:ext cx="144016" cy="1440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3" name="直線接點 42"/>
            <p:cNvCxnSpPr>
              <a:stCxn id="27" idx="3"/>
              <a:endCxn id="28" idx="1"/>
            </p:cNvCxnSpPr>
            <p:nvPr/>
          </p:nvCxnSpPr>
          <p:spPr>
            <a:xfrm>
              <a:off x="2790920" y="3681028"/>
              <a:ext cx="410148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>
              <a:stCxn id="28" idx="3"/>
              <a:endCxn id="29" idx="1"/>
            </p:cNvCxnSpPr>
            <p:nvPr/>
          </p:nvCxnSpPr>
          <p:spPr>
            <a:xfrm>
              <a:off x="4137172" y="3681028"/>
              <a:ext cx="432048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/>
            <p:cNvCxnSpPr>
              <a:endCxn id="30" idx="1"/>
            </p:cNvCxnSpPr>
            <p:nvPr/>
          </p:nvCxnSpPr>
          <p:spPr>
            <a:xfrm>
              <a:off x="5505324" y="3681028"/>
              <a:ext cx="432048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/>
            <p:cNvCxnSpPr>
              <a:endCxn id="31" idx="1"/>
            </p:cNvCxnSpPr>
            <p:nvPr/>
          </p:nvCxnSpPr>
          <p:spPr>
            <a:xfrm>
              <a:off x="6873476" y="3678714"/>
              <a:ext cx="432048" cy="2314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/>
            <p:cNvSpPr/>
            <p:nvPr/>
          </p:nvSpPr>
          <p:spPr>
            <a:xfrm>
              <a:off x="4283968" y="3573016"/>
              <a:ext cx="144016" cy="1440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5652120" y="3573016"/>
              <a:ext cx="144016" cy="1440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7020272" y="3573016"/>
              <a:ext cx="144016" cy="1440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1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</p:spPr>
        <p:txBody>
          <a:bodyPr anchor="ctr" anchorCtr="0"/>
          <a:lstStyle/>
          <a:p>
            <a:pPr algn="l"/>
            <a:r>
              <a:rPr lang="en-US" altLang="zh-TW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zh-TW" altLang="en-US" sz="3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線接點 54"/>
          <p:cNvCxnSpPr/>
          <p:nvPr/>
        </p:nvCxnSpPr>
        <p:spPr>
          <a:xfrm>
            <a:off x="5051376" y="2420888"/>
            <a:ext cx="0" cy="92686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>
            <a:off x="6434828" y="2420887"/>
            <a:ext cx="0" cy="92686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>
            <a:off x="7787680" y="2430131"/>
            <a:ext cx="0" cy="92686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>
            <a:off x="3683224" y="2430131"/>
            <a:ext cx="0" cy="92686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01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</p:spPr>
        <p:txBody>
          <a:bodyPr anchor="ctr" anchorCtr="0"/>
          <a:lstStyle/>
          <a:p>
            <a:pPr algn="l"/>
            <a:r>
              <a:rPr lang="en-US" altLang="zh-TW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Training/Testing of CRF</a:t>
            </a:r>
            <a:endParaRPr lang="zh-TW" altLang="en-US" sz="3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0" y="907200"/>
                <a:ext cx="9144000" cy="5321521"/>
              </a:xfrm>
            </p:spPr>
            <p:txBody>
              <a:bodyPr>
                <a:spAutoFit/>
              </a:bodyPr>
              <a:lstStyle/>
              <a:p>
                <a:pPr marL="192088" indent="-192088" defTabSz="968375" eaLnBrk="1" hangingPunct="1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altLang="zh-TW" sz="3000" b="1" dirty="0" smtClean="0">
                    <a:latin typeface="Times New Roman" pitchFamily="18" charset="0"/>
                  </a:rPr>
                  <a:t>Training</a:t>
                </a:r>
              </a:p>
              <a:p>
                <a:pPr marL="592138" lvl="1" indent="-192088" defTabSz="968375" eaLnBrk="1" hangingPunct="1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altLang="zh-TW" sz="2600" dirty="0" smtClean="0">
                    <a:latin typeface="Times New Roman" pitchFamily="18" charset="0"/>
                  </a:rPr>
                  <a:t>Find </a:t>
                </a:r>
                <a:r>
                  <a:rPr lang="en-US" altLang="zh-TW" sz="2600" dirty="0">
                    <a:latin typeface="Times New Roman" pitchFamily="18" charset="0"/>
                  </a:rPr>
                  <a:t>a parameter set </a:t>
                </a:r>
                <a14:m>
                  <m:oMath xmlns:m="http://schemas.openxmlformats.org/officeDocument/2006/math">
                    <m:r>
                      <a:rPr lang="zh-TW" altLang="en-US" sz="2600" b="0" i="1">
                        <a:latin typeface="Cambria Math"/>
                      </a:rPr>
                      <m:t>𝜃</m:t>
                    </m:r>
                  </m:oMath>
                </a14:m>
                <a:r>
                  <a:rPr lang="zh-TW" altLang="en-US" sz="2600" dirty="0">
                    <a:latin typeface="Times New Roman" pitchFamily="18" charset="0"/>
                  </a:rPr>
                  <a:t> </a:t>
                </a:r>
                <a:r>
                  <a:rPr lang="en-US" altLang="zh-TW" sz="2600" dirty="0">
                    <a:latin typeface="Times New Roman" pitchFamily="18" charset="0"/>
                  </a:rPr>
                  <a:t>to maximize the conditioned likelihood function </a:t>
                </a:r>
                <a14:m>
                  <m:oMath xmlns:m="http://schemas.openxmlformats.org/officeDocument/2006/math">
                    <m:r>
                      <a:rPr lang="en-US" altLang="zh-TW" sz="2600" b="0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sz="2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2600" b="0" i="1">
                            <a:latin typeface="Cambria Math"/>
                          </a:rPr>
                          <m:t>𝑦</m:t>
                        </m:r>
                      </m:e>
                      <m:e>
                        <m:r>
                          <a:rPr lang="en-US" altLang="zh-TW" sz="2600" b="0" i="1">
                            <a:latin typeface="Cambria Math"/>
                          </a:rPr>
                          <m:t>𝑥</m:t>
                        </m:r>
                        <m:r>
                          <a:rPr lang="en-US" altLang="zh-TW" sz="2600" b="0">
                            <a:latin typeface="Cambria Math"/>
                          </a:rPr>
                          <m:t>;</m:t>
                        </m:r>
                        <m:r>
                          <a:rPr lang="zh-TW" altLang="en-US" sz="2600" b="0" i="1">
                            <a:latin typeface="Cambria Math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zh-TW" sz="2600" dirty="0" smtClean="0">
                    <a:latin typeface="Times New Roman" pitchFamily="18" charset="0"/>
                  </a:rPr>
                  <a:t> for the training set</a:t>
                </a:r>
                <a:endParaRPr lang="en-US" altLang="zh-TW" sz="2600" dirty="0">
                  <a:latin typeface="Times New Roman" pitchFamily="18" charset="0"/>
                </a:endParaRPr>
              </a:p>
              <a:p>
                <a:pPr marL="592138" lvl="1" indent="-192088" defTabSz="968375" eaLnBrk="1" hangingPunct="1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altLang="zh-TW" sz="2600" dirty="0">
                    <a:latin typeface="Times New Roman" pitchFamily="18" charset="0"/>
                  </a:rPr>
                  <a:t>Represent </a:t>
                </a:r>
                <a14:m>
                  <m:oMath xmlns:m="http://schemas.openxmlformats.org/officeDocument/2006/math">
                    <m:r>
                      <a:rPr lang="en-US" altLang="zh-TW" sz="2600" b="0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sz="2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2600" b="0" i="1">
                            <a:latin typeface="Cambria Math"/>
                          </a:rPr>
                          <m:t>𝑦</m:t>
                        </m:r>
                      </m:e>
                      <m:e>
                        <m:r>
                          <a:rPr lang="en-US" altLang="zh-TW" sz="2600" b="0" i="1">
                            <a:latin typeface="Cambria Math"/>
                          </a:rPr>
                          <m:t>𝑥</m:t>
                        </m:r>
                        <m:r>
                          <a:rPr lang="en-US" altLang="zh-TW" sz="2600" b="0">
                            <a:latin typeface="Cambria Math"/>
                          </a:rPr>
                          <m:t>;</m:t>
                        </m:r>
                        <m:r>
                          <a:rPr lang="zh-TW" altLang="en-US" sz="2600" b="0" i="1">
                            <a:latin typeface="Cambria Math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zh-TW" sz="2600" dirty="0">
                    <a:latin typeface="Times New Roman" pitchFamily="18" charset="0"/>
                  </a:rPr>
                  <a:t> as log likelihood function</a:t>
                </a:r>
              </a:p>
              <a:p>
                <a:pPr lvl="2">
                  <a:spcAft>
                    <a:spcPts val="500"/>
                  </a:spcAft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>
                            <a:latin typeface="Cambria Math"/>
                            <a:cs typeface="Times New Roman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latin typeface="Cambria Math"/>
                            <a:cs typeface="Times New Roman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TW" i="1">
                                <a:latin typeface="Cambria Math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altLang="zh-TW">
                                <a:latin typeface="Cambria Math"/>
                                <a:cs typeface="Times New Roman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/>
                                    <a:cs typeface="Times New Roman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>
                                    <a:latin typeface="Cambria Math"/>
                                    <a:cs typeface="Times New Roman" pitchFamily="18" charset="0"/>
                                  </a:rPr>
                                  <m:t>𝒚</m:t>
                                </m:r>
                              </m:e>
                              <m:e>
                                <m:r>
                                  <a:rPr lang="en-US" altLang="zh-TW">
                                    <a:latin typeface="Cambria Math"/>
                                    <a:cs typeface="Times New Roman" pitchFamily="18" charset="0"/>
                                  </a:rPr>
                                  <m:t>𝒙</m:t>
                                </m:r>
                                <m:r>
                                  <a:rPr lang="en-US" altLang="zh-TW">
                                    <a:latin typeface="Cambria Math"/>
                                    <a:cs typeface="Times New Roman" pitchFamily="18" charset="0"/>
                                  </a:rPr>
                                  <m:t>;</m:t>
                                </m:r>
                                <m:r>
                                  <a:rPr lang="zh-TW" altLang="en-US">
                                    <a:latin typeface="Cambria Math"/>
                                    <a:cs typeface="Times New Roman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altLang="zh-TW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lvl="2">
                  <a:spcAft>
                    <a:spcPts val="500"/>
                  </a:spcAft>
                </a:pPr>
                <a:r>
                  <a:rPr lang="en-US" altLang="zh-TW" dirty="0">
                    <a:latin typeface="Times New Roman" pitchFamily="18" charset="0"/>
                    <a:cs typeface="Times New Roman" pitchFamily="18" charset="0"/>
                  </a:rPr>
                  <a:t>solved by gradient descent </a:t>
                </a:r>
                <a:r>
                  <a:rPr lang="en-US" altLang="zh-TW" dirty="0" smtClean="0">
                    <a:latin typeface="Times New Roman" pitchFamily="18" charset="0"/>
                    <a:cs typeface="Times New Roman" pitchFamily="18" charset="0"/>
                  </a:rPr>
                  <a:t>algorithm</a:t>
                </a:r>
                <a:endParaRPr lang="en-US" altLang="zh-TW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192088" indent="-192088" defTabSz="968375" eaLnBrk="1" hangingPunct="1">
                  <a:spcBef>
                    <a:spcPts val="500"/>
                  </a:spcBef>
                  <a:spcAft>
                    <a:spcPts val="1000"/>
                  </a:spcAft>
                </a:pPr>
                <a:r>
                  <a:rPr lang="en-US" altLang="zh-TW" sz="3000" b="1" dirty="0" smtClean="0">
                    <a:latin typeface="Times New Roman" pitchFamily="18" charset="0"/>
                  </a:rPr>
                  <a:t>Testing</a:t>
                </a:r>
              </a:p>
              <a:p>
                <a:pPr marL="592138" lvl="1" indent="-192088" defTabSz="968375" eaLnBrk="1" hangingPunct="1">
                  <a:spcBef>
                    <a:spcPts val="500"/>
                  </a:spcBef>
                  <a:spcAft>
                    <a:spcPts val="1000"/>
                  </a:spcAft>
                </a:pPr>
                <a:r>
                  <a:rPr lang="en-US" altLang="zh-TW" sz="2600" dirty="0" smtClean="0">
                    <a:latin typeface="Times New Roman" pitchFamily="18" charset="0"/>
                  </a:rPr>
                  <a:t>Find </a:t>
                </a:r>
                <a:r>
                  <a:rPr lang="en-US" altLang="zh-TW" sz="2600" dirty="0">
                    <a:latin typeface="Times New Roman" pitchFamily="18" charset="0"/>
                  </a:rPr>
                  <a:t>a label sequence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600" b="0" i="1">
                        <a:latin typeface="Cambria Math"/>
                      </a:rPr>
                      <m:t>y</m:t>
                    </m:r>
                  </m:oMath>
                </a14:m>
                <a:r>
                  <a:rPr lang="en-US" altLang="zh-TW" sz="2600" dirty="0">
                    <a:latin typeface="Times New Roman" pitchFamily="18" charset="0"/>
                  </a:rPr>
                  <a:t> that </a:t>
                </a:r>
                <a:r>
                  <a:rPr lang="en-US" altLang="zh-TW" sz="2600" dirty="0" smtClean="0">
                    <a:latin typeface="Times New Roman" pitchFamily="18" charset="0"/>
                  </a:rPr>
                  <a:t>maximizes </a:t>
                </a:r>
                <a:r>
                  <a:rPr lang="en-US" altLang="zh-TW" sz="2600" dirty="0">
                    <a:latin typeface="Times New Roman" pitchFamily="18" charset="0"/>
                  </a:rPr>
                  <a:t>the conditioned likelihood function </a:t>
                </a:r>
                <a14:m>
                  <m:oMath xmlns:m="http://schemas.openxmlformats.org/officeDocument/2006/math">
                    <m:r>
                      <a:rPr lang="en-US" altLang="zh-TW" sz="2600" b="0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sz="2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2600" b="0" i="1">
                            <a:latin typeface="Cambria Math"/>
                          </a:rPr>
                          <m:t>𝑦</m:t>
                        </m:r>
                      </m:e>
                      <m:e>
                        <m:r>
                          <a:rPr lang="en-US" altLang="zh-TW" sz="2600" b="0" i="1">
                            <a:latin typeface="Cambria Math"/>
                          </a:rPr>
                          <m:t>𝑥</m:t>
                        </m:r>
                        <m:r>
                          <a:rPr lang="en-US" altLang="zh-TW" sz="2600" b="0">
                            <a:latin typeface="Cambria Math"/>
                          </a:rPr>
                          <m:t>;</m:t>
                        </m:r>
                        <m:r>
                          <a:rPr lang="zh-TW" altLang="en-US" sz="2600" b="0" i="1">
                            <a:latin typeface="Cambria Math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zh-TW" sz="2600" dirty="0" smtClean="0">
                    <a:latin typeface="Times New Roman" pitchFamily="18" charset="0"/>
                  </a:rPr>
                  <a:t> for the input </a:t>
                </a:r>
                <a14:m>
                  <m:oMath xmlns:m="http://schemas.openxmlformats.org/officeDocument/2006/math">
                    <m:r>
                      <a:rPr lang="en-US" altLang="zh-TW" sz="2600" b="0" i="1" smtClean="0">
                        <a:latin typeface="Cambria Math"/>
                      </a:rPr>
                      <m:t>𝑥</m:t>
                    </m:r>
                  </m:oMath>
                </a14:m>
                <a:endParaRPr lang="en-US" altLang="zh-TW" sz="2600" dirty="0">
                  <a:latin typeface="Times New Roman" pitchFamily="18" charset="0"/>
                </a:endParaRPr>
              </a:p>
              <a:p>
                <a:pPr marL="592138" lvl="1" indent="-192088" defTabSz="968375" eaLnBrk="1" hangingPunct="1">
                  <a:spcBef>
                    <a:spcPts val="500"/>
                  </a:spcBef>
                  <a:spcAft>
                    <a:spcPts val="1000"/>
                  </a:spcAft>
                </a:pPr>
                <a:r>
                  <a:rPr lang="en-US" altLang="zh-TW" sz="2600" dirty="0" smtClean="0">
                    <a:latin typeface="Times New Roman" pitchFamily="18" charset="0"/>
                  </a:rPr>
                  <a:t>Solved </a:t>
                </a:r>
                <a:r>
                  <a:rPr lang="en-US" altLang="zh-TW" sz="2600" dirty="0">
                    <a:latin typeface="Times New Roman" pitchFamily="18" charset="0"/>
                  </a:rPr>
                  <a:t>by forward-backward and </a:t>
                </a:r>
                <a:r>
                  <a:rPr lang="en-US" altLang="zh-TW" sz="2600" dirty="0" smtClean="0">
                    <a:latin typeface="Times New Roman" pitchFamily="18" charset="0"/>
                  </a:rPr>
                  <a:t>Viterbi </a:t>
                </a:r>
                <a:r>
                  <a:rPr lang="en-US" altLang="zh-TW" sz="2600" dirty="0" smtClean="0">
                    <a:latin typeface="Times New Roman" pitchFamily="18" charset="0"/>
                  </a:rPr>
                  <a:t>algorithms</a:t>
                </a:r>
                <a:endParaRPr lang="en-US" altLang="zh-TW" sz="2600" dirty="0">
                  <a:latin typeface="Times New Roman" pitchFamily="18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07200"/>
                <a:ext cx="9144000" cy="5321521"/>
              </a:xfrm>
              <a:blipFill rotWithShape="1">
                <a:blip r:embed="rId3"/>
                <a:stretch>
                  <a:fillRect l="-1333" t="-1489" r="-667" b="-1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318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</p:spPr>
        <p:txBody>
          <a:bodyPr anchor="ctr" anchorCtr="0"/>
          <a:lstStyle/>
          <a:p>
            <a:pPr algn="l"/>
            <a:r>
              <a:rPr lang="en-US" altLang="zh-TW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Semi-conditional Random Field (Semi-CRF)</a:t>
            </a:r>
            <a:endParaRPr lang="zh-TW" altLang="en-US" sz="3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0" y="907200"/>
                <a:ext cx="9144000" cy="3411703"/>
              </a:xfrm>
            </p:spPr>
            <p:txBody>
              <a:bodyPr>
                <a:spAutoFit/>
              </a:bodyPr>
              <a:lstStyle/>
              <a:p>
                <a:pPr marL="192088" indent="-192088" defTabSz="968375" eaLnBrk="1" hangingPunct="1">
                  <a:lnSpc>
                    <a:spcPct val="80000"/>
                  </a:lnSpc>
                  <a:spcBef>
                    <a:spcPct val="0"/>
                  </a:spcBef>
                  <a:spcAft>
                    <a:spcPts val="1500"/>
                  </a:spcAft>
                </a:pPr>
                <a:r>
                  <a:rPr lang="en-US" altLang="zh-TW" sz="3000" b="1" dirty="0" smtClean="0">
                    <a:latin typeface="Times New Roman" pitchFamily="18" charset="0"/>
                  </a:rPr>
                  <a:t>Semi-CRF uses “phrase” instead of “word”</a:t>
                </a:r>
                <a:endParaRPr lang="en-US" altLang="zh-TW" sz="3000" b="1" dirty="0">
                  <a:latin typeface="Times New Roman" pitchFamily="18" charset="0"/>
                </a:endParaRPr>
              </a:p>
              <a:p>
                <a:pPr marL="192088" indent="-192088" defTabSz="968375" eaLnBrk="1" hangingPunct="1">
                  <a:lnSpc>
                    <a:spcPct val="80000"/>
                  </a:lnSpc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altLang="zh-TW" sz="3000" b="1" dirty="0">
                    <a:latin typeface="Times New Roman" pitchFamily="18" charset="0"/>
                  </a:rPr>
                  <a:t>To find </a:t>
                </a:r>
                <a:r>
                  <a:rPr lang="en-US" altLang="zh-TW" sz="3000" b="1" dirty="0" smtClean="0">
                    <a:latin typeface="Times New Roman" pitchFamily="18" charset="0"/>
                  </a:rPr>
                  <a:t>the phrase and corresponding </a:t>
                </a:r>
                <a:r>
                  <a:rPr lang="en-US" altLang="zh-TW" sz="3000" b="1" dirty="0">
                    <a:latin typeface="Times New Roman" pitchFamily="18" charset="0"/>
                  </a:rPr>
                  <a:t>label sequence </a:t>
                </a:r>
                <a14:m>
                  <m:oMath xmlns:m="http://schemas.openxmlformats.org/officeDocument/2006/math">
                    <m:r>
                      <a:rPr lang="en-US" altLang="zh-TW" sz="3000" b="1" i="1" smtClean="0">
                        <a:latin typeface="Cambria Math"/>
                      </a:rPr>
                      <m:t>𝑺</m:t>
                    </m:r>
                  </m:oMath>
                </a14:m>
                <a:r>
                  <a:rPr lang="en-US" altLang="zh-TW" sz="3000" b="1" dirty="0">
                    <a:latin typeface="Times New Roman" pitchFamily="18" charset="0"/>
                  </a:rPr>
                  <a:t> that maximize:</a:t>
                </a:r>
              </a:p>
              <a:p>
                <a:pPr marL="0" indent="0">
                  <a:lnSpc>
                    <a:spcPct val="80000"/>
                  </a:lnSpc>
                  <a:spcBef>
                    <a:spcPts val="0"/>
                  </a:spcBef>
                  <a:spcAft>
                    <a:spcPts val="500"/>
                  </a:spcAft>
                  <a:buNone/>
                </a:pPr>
                <a:r>
                  <a:rPr lang="en-US" altLang="zh-TW" sz="2800" dirty="0"/>
                  <a:t>	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latin typeface="Cambria Math"/>
                          </a:rPr>
                          <m:t>𝑆</m:t>
                        </m:r>
                      </m:e>
                      <m:e>
                        <m:r>
                          <a:rPr lang="en-US" altLang="zh-TW" sz="28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sz="2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sz="2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sz="28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TW" sz="2800" b="0" i="1" smtClean="0">
                            <a:latin typeface="Cambria Math"/>
                          </a:rPr>
                          <m:t>𝑍</m:t>
                        </m:r>
                        <m:r>
                          <a:rPr lang="en-US" altLang="zh-TW" sz="2800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TW" sz="2800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TW" sz="2800" b="0" i="1" smtClean="0">
                            <a:latin typeface="Cambria Math"/>
                          </a:rPr>
                          <m:t>)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TW" sz="2800" b="0" i="0" smtClean="0">
                        <a:latin typeface="Cambria Math"/>
                      </a:rPr>
                      <m:t>exp</m:t>
                    </m:r>
                    <m:r>
                      <a:rPr lang="en-US" altLang="zh-TW" sz="2800" b="0" i="1" smtClean="0">
                        <a:latin typeface="Cambria Math"/>
                      </a:rPr>
                      <m:t>⁡{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TW" sz="28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sz="2800" b="0" i="1" smtClean="0">
                            <a:latin typeface="Cambria Math"/>
                          </a:rPr>
                          <m:t>𝑗</m:t>
                        </m:r>
                        <m:r>
                          <a:rPr lang="en-US" altLang="zh-TW" sz="28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TW" sz="2800" b="0" i="1" smtClean="0">
                            <a:latin typeface="Cambria Math"/>
                          </a:rPr>
                          <m:t>𝑁</m:t>
                        </m:r>
                      </m:sup>
                      <m:e>
                        <m:r>
                          <a:rPr lang="zh-TW" altLang="en-US" sz="2800" b="0" i="1" smtClean="0">
                            <a:latin typeface="Cambria Math"/>
                          </a:rPr>
                          <m:t>𝜃</m:t>
                        </m:r>
                        <m:r>
                          <a:rPr lang="zh-TW" altLang="en-US" sz="2800" b="0" i="1" smtClean="0">
                            <a:latin typeface="Cambria Math"/>
                          </a:rPr>
                          <m:t>∙</m:t>
                        </m:r>
                        <m:r>
                          <a:rPr lang="en-US" altLang="zh-TW" sz="2800" i="1">
                            <a:latin typeface="Cambria Math"/>
                          </a:rPr>
                          <m:t>𝑓</m:t>
                        </m:r>
                        <m:r>
                          <a:rPr lang="en-US" altLang="zh-TW" sz="280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altLang="zh-TW" sz="2800" i="1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TW" sz="28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sz="2800" i="1">
                            <a:latin typeface="Cambria Math"/>
                          </a:rPr>
                          <m:t>,</m:t>
                        </m:r>
                        <m:r>
                          <a:rPr lang="en-US" altLang="zh-TW" sz="2800" b="1" i="1" smtClean="0">
                            <a:latin typeface="Cambria Math"/>
                          </a:rPr>
                          <m:t>𝒙</m:t>
                        </m:r>
                        <m:r>
                          <a:rPr lang="en-US" altLang="zh-TW" sz="28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8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800" b="0" i="1" dirty="0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sz="2800" i="1" dirty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sz="2800" i="1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altLang="zh-TW" sz="2800" b="0" i="1" smtClean="0">
                        <a:latin typeface="Cambria Math"/>
                      </a:rPr>
                      <m:t>}</m:t>
                    </m:r>
                  </m:oMath>
                </a14:m>
                <a:endParaRPr lang="en-US" altLang="zh-TW" sz="2800" dirty="0" smtClean="0"/>
              </a:p>
              <a:p>
                <a:pPr lvl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TW" dirty="0">
                    <a:latin typeface="Times New Roman" pitchFamily="18" charset="0"/>
                    <a:cs typeface="Times New Roman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TW" dirty="0">
                            <a:latin typeface="Cambria Math"/>
                            <a:cs typeface="Times New Roman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dirty="0">
                            <a:latin typeface="Cambria Math"/>
                            <a:cs typeface="Times New Roman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dirty="0">
                    <a:latin typeface="Times New Roman" pitchFamily="18" charset="0"/>
                    <a:cs typeface="Times New Roman" pitchFamily="18" charset="0"/>
                  </a:rPr>
                  <a:t> is a phrase in input sequence </a:t>
                </a:r>
                <a14:m>
                  <m:oMath xmlns:m="http://schemas.openxmlformats.org/officeDocument/2006/math">
                    <m:r>
                      <a:rPr lang="en-US" altLang="zh-TW">
                        <a:latin typeface="Cambria Math"/>
                        <a:cs typeface="Times New Roman" pitchFamily="18" charset="0"/>
                      </a:rPr>
                      <m:t>𝒙</m:t>
                    </m:r>
                  </m:oMath>
                </a14:m>
                <a:r>
                  <a:rPr lang="en-US" altLang="zh-TW" dirty="0" smtClean="0">
                    <a:latin typeface="Times New Roman" pitchFamily="18" charset="0"/>
                    <a:cs typeface="Times New Roman" pitchFamily="18" charset="0"/>
                  </a:rPr>
                  <a:t> and its label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lvl="1">
                  <a:lnSpc>
                    <a:spcPct val="80000"/>
                  </a:lnSpc>
                  <a:spcBef>
                    <a:spcPts val="5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  <a:cs typeface="Times New Roman" pitchFamily="18" charset="0"/>
                      </a:rPr>
                      <m:t>𝑆</m:t>
                    </m:r>
                    <m:r>
                      <a:rPr lang="en-US" altLang="zh-TW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>
                                <a:latin typeface="Cambria Math"/>
                                <a:cs typeface="Times New Roman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  <a:cs typeface="Times New Roman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  <a:cs typeface="Times New Roman" pitchFamily="18" charset="0"/>
                          </a:rPr>
                          <m:t>,  </m:t>
                        </m:r>
                        <m:r>
                          <a:rPr lang="en-US" altLang="zh-TW" b="0" i="1" smtClean="0">
                            <a:latin typeface="Cambria Math"/>
                            <a:cs typeface="Times New Roman" pitchFamily="18" charset="0"/>
                          </a:rPr>
                          <m:t>𝑗</m:t>
                        </m:r>
                        <m:r>
                          <a:rPr lang="en-US" altLang="zh-TW" b="0" i="1" smtClean="0">
                            <a:latin typeface="Cambria Math"/>
                            <a:cs typeface="Times New Roman" pitchFamily="18" charset="0"/>
                          </a:rPr>
                          <m:t>=1, 2,  ⋯</m:t>
                        </m:r>
                        <m:r>
                          <a:rPr lang="en-US" altLang="zh-TW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altLang="zh-TW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>
                  <a:lnSpc>
                    <a:spcPct val="80000"/>
                  </a:lnSpc>
                  <a:spcBef>
                    <a:spcPts val="5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TW">
                            <a:latin typeface="Cambria Math"/>
                            <a:cs typeface="Times New Roman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cs typeface="Times New Roman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TW" alt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TW" dirty="0">
                    <a:latin typeface="Times New Roman" pitchFamily="18" charset="0"/>
                    <a:cs typeface="Times New Roman" pitchFamily="18" charset="0"/>
                  </a:rPr>
                  <a:t>is known in training but unknown in </a:t>
                </a:r>
                <a:r>
                  <a:rPr lang="en-US" altLang="zh-TW" dirty="0" smtClean="0">
                    <a:latin typeface="Times New Roman" pitchFamily="18" charset="0"/>
                    <a:cs typeface="Times New Roman" pitchFamily="18" charset="0"/>
                  </a:rPr>
                  <a:t>testing</a:t>
                </a:r>
                <a:endParaRPr lang="en-US" altLang="zh-TW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07200"/>
                <a:ext cx="9144000" cy="3411703"/>
              </a:xfrm>
              <a:blipFill rotWithShape="1">
                <a:blip r:embed="rId3"/>
                <a:stretch>
                  <a:fillRect l="-1333" t="-5009" r="-533" b="-30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71" t="28918" r="27939" b="46829"/>
          <a:stretch/>
        </p:blipFill>
        <p:spPr bwMode="auto">
          <a:xfrm>
            <a:off x="1583671" y="4509120"/>
            <a:ext cx="5580617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線接點 4"/>
          <p:cNvCxnSpPr/>
          <p:nvPr/>
        </p:nvCxnSpPr>
        <p:spPr bwMode="auto">
          <a:xfrm>
            <a:off x="1583671" y="4509120"/>
            <a:ext cx="2124233" cy="0"/>
          </a:xfrm>
          <a:prstGeom prst="line">
            <a:avLst/>
          </a:prstGeom>
          <a:ln>
            <a:prstDash val="lgDash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 bwMode="auto">
          <a:xfrm>
            <a:off x="1566736" y="6741368"/>
            <a:ext cx="2160000" cy="0"/>
          </a:xfrm>
          <a:prstGeom prst="line">
            <a:avLst/>
          </a:prstGeom>
          <a:ln>
            <a:prstDash val="lgDash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 bwMode="auto">
          <a:xfrm>
            <a:off x="1583671" y="4501500"/>
            <a:ext cx="0" cy="2232000"/>
          </a:xfrm>
          <a:prstGeom prst="line">
            <a:avLst/>
          </a:prstGeom>
          <a:ln>
            <a:prstDash val="lgDash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 bwMode="auto">
          <a:xfrm>
            <a:off x="3707904" y="4509120"/>
            <a:ext cx="0" cy="2232000"/>
          </a:xfrm>
          <a:prstGeom prst="line">
            <a:avLst/>
          </a:prstGeom>
          <a:ln>
            <a:prstDash val="lgDash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 bwMode="auto">
          <a:xfrm>
            <a:off x="3851920" y="4509120"/>
            <a:ext cx="3420000" cy="0"/>
          </a:xfrm>
          <a:prstGeom prst="line">
            <a:avLst/>
          </a:prstGeom>
          <a:ln>
            <a:prstDash val="lgDash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 bwMode="auto">
          <a:xfrm>
            <a:off x="4309369" y="6741368"/>
            <a:ext cx="2970000" cy="0"/>
          </a:xfrm>
          <a:prstGeom prst="line">
            <a:avLst/>
          </a:prstGeom>
          <a:ln>
            <a:prstDash val="lgDash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 bwMode="auto">
          <a:xfrm>
            <a:off x="7261696" y="4519976"/>
            <a:ext cx="0" cy="2232000"/>
          </a:xfrm>
          <a:prstGeom prst="line">
            <a:avLst/>
          </a:prstGeom>
          <a:ln>
            <a:prstDash val="lgDash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 bwMode="auto">
          <a:xfrm>
            <a:off x="3860304" y="4509120"/>
            <a:ext cx="0" cy="1440000"/>
          </a:xfrm>
          <a:prstGeom prst="line">
            <a:avLst/>
          </a:prstGeom>
          <a:ln>
            <a:prstDash val="lgDash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 bwMode="auto">
          <a:xfrm>
            <a:off x="4328418" y="5955630"/>
            <a:ext cx="0" cy="828000"/>
          </a:xfrm>
          <a:prstGeom prst="line">
            <a:avLst/>
          </a:prstGeom>
          <a:ln>
            <a:prstDash val="lgDash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auto">
          <a:xfrm>
            <a:off x="3860304" y="5949120"/>
            <a:ext cx="540000" cy="0"/>
          </a:xfrm>
          <a:prstGeom prst="line">
            <a:avLst/>
          </a:prstGeom>
          <a:ln>
            <a:prstDash val="lgDash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53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907200"/>
            <a:ext cx="9144000" cy="3616888"/>
          </a:xfrm>
        </p:spPr>
        <p:txBody>
          <a:bodyPr>
            <a:spAutoFit/>
          </a:bodyPr>
          <a:lstStyle/>
          <a:p>
            <a:pPr marL="192088" indent="-192088" defTabSz="968375" eaLnBrk="1" hangingPunct="1">
              <a:spcBef>
                <a:spcPct val="0"/>
              </a:spcBef>
              <a:spcAft>
                <a:spcPts val="1000"/>
              </a:spcAft>
            </a:pPr>
            <a:r>
              <a:rPr lang="en-US" altLang="zh-TW" sz="3000" b="1" dirty="0">
                <a:latin typeface="Times New Roman" pitchFamily="18" charset="0"/>
              </a:rPr>
              <a:t>Slot filling</a:t>
            </a:r>
          </a:p>
          <a:p>
            <a:pPr lvl="1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Input sequence: natural language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sentence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marL="946150" lvl="2" indent="-139700" defTabSz="968375"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altLang="zh-TW" sz="2600" dirty="0">
                <a:latin typeface="Times New Roman" pitchFamily="18" charset="0"/>
              </a:rPr>
              <a:t>Ex: Funny movie about bridesmaid starring </a:t>
            </a:r>
            <a:r>
              <a:rPr lang="en-US" altLang="zh-TW" sz="2600" dirty="0" err="1">
                <a:latin typeface="Times New Roman" pitchFamily="18" charset="0"/>
              </a:rPr>
              <a:t>Keira</a:t>
            </a:r>
            <a:r>
              <a:rPr lang="en-US" altLang="zh-TW" sz="2600" dirty="0">
                <a:latin typeface="Times New Roman" pitchFamily="18" charset="0"/>
              </a:rPr>
              <a:t> </a:t>
            </a:r>
            <a:r>
              <a:rPr lang="en-US" altLang="zh-TW" sz="2600" dirty="0" smtClean="0">
                <a:latin typeface="Times New Roman" pitchFamily="18" charset="0"/>
              </a:rPr>
              <a:t>Knightley</a:t>
            </a:r>
            <a:endParaRPr lang="en-US" altLang="zh-TW" sz="2600" dirty="0">
              <a:latin typeface="Times New Roman" pitchFamily="18" charset="0"/>
            </a:endParaRPr>
          </a:p>
          <a:p>
            <a:pPr lvl="1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Output sequence: slot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sequence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marL="946150" lvl="2" indent="-139700" defTabSz="968375"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altLang="zh-TW" sz="2600" dirty="0">
                <a:latin typeface="Times New Roman" pitchFamily="18" charset="0"/>
              </a:rPr>
              <a:t>GENRE, PLOT, ACTOR</a:t>
            </a:r>
          </a:p>
          <a:p>
            <a:pPr marL="946150" lvl="2" indent="-139700" defTabSz="968375"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altLang="zh-TW" sz="2600" dirty="0">
                <a:latin typeface="Times New Roman" pitchFamily="18" charset="0"/>
              </a:rPr>
              <a:t>Ex: [Funny](</a:t>
            </a:r>
            <a:r>
              <a:rPr lang="en-US" altLang="zh-TW" sz="26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GENRE</a:t>
            </a:r>
            <a:r>
              <a:rPr lang="en-US" altLang="zh-TW" sz="2600" dirty="0">
                <a:latin typeface="Times New Roman" pitchFamily="18" charset="0"/>
              </a:rPr>
              <a:t>) movie about [bridesmaid](</a:t>
            </a:r>
            <a:r>
              <a:rPr lang="en-US" altLang="zh-TW" sz="26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PLOT</a:t>
            </a:r>
            <a:r>
              <a:rPr lang="en-US" altLang="zh-TW" sz="2600" dirty="0">
                <a:latin typeface="Times New Roman" pitchFamily="18" charset="0"/>
              </a:rPr>
              <a:t>) starring [</a:t>
            </a:r>
            <a:r>
              <a:rPr lang="en-US" altLang="zh-TW" sz="2600" dirty="0" err="1">
                <a:latin typeface="Times New Roman" pitchFamily="18" charset="0"/>
              </a:rPr>
              <a:t>Keira</a:t>
            </a:r>
            <a:r>
              <a:rPr lang="en-US" altLang="zh-TW" sz="2600" dirty="0">
                <a:latin typeface="Times New Roman" pitchFamily="18" charset="0"/>
              </a:rPr>
              <a:t> Knightley](</a:t>
            </a:r>
            <a:r>
              <a:rPr lang="en-US" altLang="zh-TW" sz="26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ACTOR</a:t>
            </a:r>
            <a:r>
              <a:rPr lang="en-US" altLang="zh-TW" sz="2600" dirty="0" smtClean="0">
                <a:latin typeface="Times New Roman" pitchFamily="18" charset="0"/>
              </a:rPr>
              <a:t>)</a:t>
            </a:r>
            <a:endParaRPr lang="en-US" altLang="zh-TW" sz="2600" dirty="0">
              <a:latin typeface="Times New Roman" pitchFamily="18" charset="0"/>
            </a:endParaRP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</p:spPr>
        <p:txBody>
          <a:bodyPr anchor="ctr" anchorCtr="0"/>
          <a:lstStyle/>
          <a:p>
            <a:pPr algn="l"/>
            <a:r>
              <a:rPr lang="en-US" altLang="zh-TW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zh-TW" altLang="en-US" sz="3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60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263" y="215900"/>
            <a:ext cx="7491412" cy="4175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algn="l" defTabSz="968375" eaLnBrk="1" hangingPunct="1">
              <a:lnSpc>
                <a:spcPct val="85000"/>
              </a:lnSpc>
            </a:pPr>
            <a:r>
              <a:rPr lang="en-US" altLang="zh-TW" sz="2800" b="1" smtClean="0">
                <a:solidFill>
                  <a:schemeClr val="tx1"/>
                </a:solidFill>
                <a:latin typeface="Times New Roman" pitchFamily="18" charset="0"/>
              </a:rPr>
              <a:t>Discourse Analysis and Dialogue Management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66675" y="863600"/>
            <a:ext cx="9077325" cy="3281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marL="192088" indent="-192088" defTabSz="968375" eaLnBrk="1" hangingPunct="1">
              <a:spcBef>
                <a:spcPct val="0"/>
              </a:spcBef>
            </a:pPr>
            <a:r>
              <a:rPr lang="en-US" altLang="zh-TW" sz="1900" b="1" dirty="0" smtClean="0">
                <a:latin typeface="Times New Roman" pitchFamily="18" charset="0"/>
              </a:rPr>
              <a:t>Discourse Analysis</a:t>
            </a:r>
            <a:endParaRPr lang="en-US" altLang="zh-TW" sz="1700" b="1" dirty="0" smtClean="0">
              <a:latin typeface="Times New Roman" pitchFamily="18" charset="0"/>
            </a:endParaRPr>
          </a:p>
          <a:p>
            <a:pPr marL="563563" lvl="1" indent="-192088" defTabSz="968375" eaLnBrk="1" hangingPunct="1">
              <a:spcBef>
                <a:spcPct val="5000"/>
              </a:spcBef>
            </a:pPr>
            <a:r>
              <a:rPr lang="en-US" altLang="zh-TW" sz="1700" dirty="0" smtClean="0">
                <a:latin typeface="Times New Roman" pitchFamily="18" charset="0"/>
                <a:cs typeface="Times New Roman" pitchFamily="18" charset="0"/>
              </a:rPr>
              <a:t>conversion from relative expressions(e.g. tomorrow, next week, he, it…) to real objects</a:t>
            </a:r>
          </a:p>
          <a:p>
            <a:pPr marL="563563" lvl="1" indent="-192088" defTabSz="968375" eaLnBrk="1" hangingPunct="1">
              <a:spcBef>
                <a:spcPct val="5000"/>
              </a:spcBef>
            </a:pPr>
            <a:r>
              <a:rPr lang="en-US" altLang="zh-TW" sz="1700" dirty="0" smtClean="0">
                <a:latin typeface="Times New Roman" pitchFamily="18" charset="0"/>
                <a:cs typeface="Times New Roman" pitchFamily="18" charset="0"/>
              </a:rPr>
              <a:t>automatic inference: deciding on missing information based on available knowledge(e.g. “how many flights in the morning? ” implies the destination/origin previously mentioned)</a:t>
            </a:r>
          </a:p>
          <a:p>
            <a:pPr marL="563563" lvl="1" indent="-192088" defTabSz="968375" eaLnBrk="1" hangingPunct="1">
              <a:spcBef>
                <a:spcPct val="5000"/>
              </a:spcBef>
            </a:pPr>
            <a:r>
              <a:rPr lang="en-US" altLang="zh-TW" sz="1700" dirty="0" smtClean="0">
                <a:latin typeface="Times New Roman" pitchFamily="18" charset="0"/>
                <a:cs typeface="Times New Roman" pitchFamily="18" charset="0"/>
              </a:rPr>
              <a:t>inconsistency/ambiguity detection (e.g. need clarification by confirmation)</a:t>
            </a:r>
          </a:p>
          <a:p>
            <a:pPr marL="563563" lvl="1" indent="-192088" defTabSz="968375" eaLnBrk="1" hangingPunct="1">
              <a:spcBef>
                <a:spcPct val="5000"/>
              </a:spcBef>
            </a:pPr>
            <a:r>
              <a:rPr lang="en-US" altLang="zh-TW" sz="1700" dirty="0" smtClean="0">
                <a:latin typeface="Times New Roman" pitchFamily="18" charset="0"/>
                <a:cs typeface="Times New Roman" pitchFamily="18" charset="0"/>
              </a:rPr>
              <a:t>example approach: maintaining/updating the dialogue states(or semantic slots)</a:t>
            </a:r>
          </a:p>
          <a:p>
            <a:pPr marL="192088" indent="-192088" defTabSz="968375" eaLnBrk="1" hangingPunct="1">
              <a:spcBef>
                <a:spcPct val="5000"/>
              </a:spcBef>
            </a:pPr>
            <a:r>
              <a:rPr lang="en-US" altLang="zh-TW" sz="1900" b="1" dirty="0" smtClean="0">
                <a:latin typeface="Times New Roman" pitchFamily="18" charset="0"/>
                <a:cs typeface="Times New Roman" pitchFamily="18" charset="0"/>
              </a:rPr>
              <a:t>Dialogue Management</a:t>
            </a:r>
          </a:p>
          <a:p>
            <a:pPr marL="563563" lvl="1" indent="-192088" defTabSz="968375" eaLnBrk="1" hangingPunct="1">
              <a:spcBef>
                <a:spcPct val="5000"/>
              </a:spcBef>
            </a:pPr>
            <a:r>
              <a:rPr lang="en-US" altLang="zh-TW" sz="1700" dirty="0" smtClean="0">
                <a:latin typeface="Times New Roman" pitchFamily="18" charset="0"/>
                <a:cs typeface="Times New Roman" pitchFamily="18" charset="0"/>
              </a:rPr>
              <a:t>controlling the dialogue flow, interacting with the user, generating the next action</a:t>
            </a:r>
          </a:p>
          <a:p>
            <a:pPr marL="895350" lvl="2" indent="-152400" defTabSz="968375" eaLnBrk="1" hangingPunct="1">
              <a:spcBef>
                <a:spcPct val="5000"/>
              </a:spcBef>
            </a:pPr>
            <a:r>
              <a:rPr lang="en-US" altLang="zh-TW" sz="1500" dirty="0" smtClean="0">
                <a:latin typeface="Times New Roman" pitchFamily="18" charset="0"/>
                <a:cs typeface="Times New Roman" pitchFamily="18" charset="0"/>
              </a:rPr>
              <a:t>e.g. asking for incomplete information, confirmation, clarify inconsistency, filling up the empty slots one-by-one towards the completion of the task, optimizing the accuracy/efficiency/user friendliness of the dialogue</a:t>
            </a:r>
          </a:p>
          <a:p>
            <a:pPr marL="563563" lvl="1" indent="-192088" defTabSz="968375" eaLnBrk="1" hangingPunct="1">
              <a:spcBef>
                <a:spcPct val="5000"/>
              </a:spcBef>
            </a:pPr>
            <a:r>
              <a:rPr lang="en-US" altLang="zh-TW" sz="1700" dirty="0" smtClean="0">
                <a:latin typeface="Times New Roman" pitchFamily="18" charset="0"/>
                <a:cs typeface="Times New Roman" pitchFamily="18" charset="0"/>
              </a:rPr>
              <a:t>dialogue grammar: finite state machines as an example</a:t>
            </a:r>
          </a:p>
        </p:txBody>
      </p:sp>
      <p:sp>
        <p:nvSpPr>
          <p:cNvPr id="8196" name="Rectangle 9"/>
          <p:cNvSpPr>
            <a:spLocks noChangeArrowheads="1"/>
          </p:cNvSpPr>
          <p:nvPr/>
        </p:nvSpPr>
        <p:spPr bwMode="auto">
          <a:xfrm>
            <a:off x="73025" y="5446713"/>
            <a:ext cx="907732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/>
          <a:lstStyle>
            <a:lvl1pPr marL="192088" indent="-192088" defTabSz="968375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563563" indent="-192088" defTabSz="968375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defTabSz="968375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defTabSz="968375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defTabSz="968375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lvl="1" algn="l" eaLnBrk="1" hangingPunct="1">
              <a:buFontTx/>
              <a:buChar char="–"/>
            </a:pPr>
            <a:r>
              <a:rPr lang="en-US" altLang="zh-TW" sz="1700" dirty="0">
                <a:latin typeface="Times New Roman" pitchFamily="18" charset="0"/>
              </a:rPr>
              <a:t>plan-based dialogue management as another example</a:t>
            </a:r>
          </a:p>
          <a:p>
            <a:pPr lvl="1" algn="l" eaLnBrk="1" hangingPunct="1">
              <a:buFontTx/>
              <a:buChar char="–"/>
            </a:pPr>
            <a:r>
              <a:rPr lang="en-US" altLang="zh-TW" sz="1700" dirty="0">
                <a:latin typeface="Times New Roman" pitchFamily="18" charset="0"/>
              </a:rPr>
              <a:t>challenging for mixed-initiative dialogues</a:t>
            </a:r>
          </a:p>
          <a:p>
            <a:pPr algn="l" eaLnBrk="1" hangingPunct="1">
              <a:buFontTx/>
              <a:buChar char="•"/>
            </a:pPr>
            <a:r>
              <a:rPr lang="en-US" altLang="zh-TW" sz="1900" b="1" dirty="0">
                <a:latin typeface="Times New Roman" pitchFamily="18" charset="0"/>
              </a:rPr>
              <a:t>Performance Measure</a:t>
            </a:r>
            <a:endParaRPr lang="en-US" altLang="zh-TW" sz="1700" b="1" dirty="0">
              <a:latin typeface="Times New Roman" pitchFamily="18" charset="0"/>
            </a:endParaRPr>
          </a:p>
          <a:p>
            <a:pPr lvl="1" algn="l" eaLnBrk="1" hangingPunct="1">
              <a:spcBef>
                <a:spcPct val="5000"/>
              </a:spcBef>
              <a:buFontTx/>
              <a:buChar char="–"/>
            </a:pPr>
            <a:r>
              <a:rPr lang="en-US" altLang="zh-TW" sz="1700" dirty="0">
                <a:latin typeface="Times New Roman" pitchFamily="18" charset="0"/>
                <a:cs typeface="Times New Roman" pitchFamily="18" charset="0"/>
              </a:rPr>
              <a:t>internal: word error rate, slot accuracy (for understanding), etc.</a:t>
            </a:r>
          </a:p>
          <a:p>
            <a:pPr lvl="1" algn="l" eaLnBrk="1" hangingPunct="1">
              <a:spcBef>
                <a:spcPct val="5000"/>
              </a:spcBef>
              <a:buFontTx/>
              <a:buChar char="–"/>
            </a:pPr>
            <a:r>
              <a:rPr lang="en-US" altLang="zh-TW" sz="1700" dirty="0">
                <a:latin typeface="Times New Roman" pitchFamily="18" charset="0"/>
                <a:cs typeface="Times New Roman" pitchFamily="18" charset="0"/>
              </a:rPr>
              <a:t>overall: average success rate (for accuracy), average number of turns (for efficiency), etc.</a:t>
            </a:r>
          </a:p>
        </p:txBody>
      </p:sp>
      <p:grpSp>
        <p:nvGrpSpPr>
          <p:cNvPr id="8197" name="Group 35"/>
          <p:cNvGrpSpPr>
            <a:grpSpLocks/>
          </p:cNvGrpSpPr>
          <p:nvPr/>
        </p:nvGrpSpPr>
        <p:grpSpPr bwMode="auto">
          <a:xfrm>
            <a:off x="41275" y="3659188"/>
            <a:ext cx="9053513" cy="1787525"/>
            <a:chOff x="26" y="2305"/>
            <a:chExt cx="5703" cy="1126"/>
          </a:xfrm>
        </p:grpSpPr>
        <p:sp>
          <p:nvSpPr>
            <p:cNvPr id="8201" name="Rectangle 4"/>
            <p:cNvSpPr>
              <a:spLocks noChangeArrowheads="1"/>
            </p:cNvSpPr>
            <p:nvPr/>
          </p:nvSpPr>
          <p:spPr bwMode="auto">
            <a:xfrm>
              <a:off x="26" y="2799"/>
              <a:ext cx="834" cy="448"/>
            </a:xfrm>
            <a:prstGeom prst="rect">
              <a:avLst/>
            </a:prstGeom>
            <a:solidFill>
              <a:schemeClr val="accent1">
                <a:alpha val="39999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86393" tIns="43196" rIns="86393" bIns="43196" anchor="ctr"/>
            <a:lstStyle>
              <a:lvl1pPr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algn="ctr" defTabSz="863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algn="ctr" defTabSz="863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algn="ctr" defTabSz="863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algn="ctr" defTabSz="863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400" b="1">
                  <a:latin typeface="Times New Roman" pitchFamily="18" charset="0"/>
                </a:rPr>
                <a:t>Subdialogue:</a:t>
              </a:r>
            </a:p>
            <a:p>
              <a:pPr eaLnBrk="1" hangingPunct="1"/>
              <a:r>
                <a:rPr lang="en-US" altLang="zh-TW" sz="1400" b="1">
                  <a:latin typeface="Times New Roman" pitchFamily="18" charset="0"/>
                </a:rPr>
                <a:t>Conversation Opening</a:t>
              </a:r>
            </a:p>
          </p:txBody>
        </p:sp>
        <p:sp>
          <p:nvSpPr>
            <p:cNvPr id="8202" name="Rectangle 5"/>
            <p:cNvSpPr>
              <a:spLocks noChangeArrowheads="1"/>
            </p:cNvSpPr>
            <p:nvPr/>
          </p:nvSpPr>
          <p:spPr bwMode="auto">
            <a:xfrm>
              <a:off x="1103" y="2800"/>
              <a:ext cx="780" cy="446"/>
            </a:xfrm>
            <a:prstGeom prst="rect">
              <a:avLst/>
            </a:prstGeom>
            <a:solidFill>
              <a:schemeClr val="accent1">
                <a:alpha val="39999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86393" tIns="43196" rIns="86393" bIns="43196" anchor="ctr"/>
            <a:lstStyle>
              <a:lvl1pPr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algn="ctr" defTabSz="863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algn="ctr" defTabSz="863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algn="ctr" defTabSz="863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algn="ctr" defTabSz="863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400" b="1">
                  <a:latin typeface="Times New Roman" pitchFamily="18" charset="0"/>
                </a:rPr>
                <a:t>Subdialogue:</a:t>
              </a:r>
            </a:p>
            <a:p>
              <a:pPr eaLnBrk="1" hangingPunct="1"/>
              <a:r>
                <a:rPr lang="en-US" altLang="zh-TW" sz="1400" b="1">
                  <a:latin typeface="Times New Roman" pitchFamily="18" charset="0"/>
                </a:rPr>
                <a:t>Asking for Destination</a:t>
              </a:r>
            </a:p>
          </p:txBody>
        </p:sp>
        <p:sp>
          <p:nvSpPr>
            <p:cNvPr id="8203" name="Rectangle 6"/>
            <p:cNvSpPr>
              <a:spLocks noChangeArrowheads="1"/>
            </p:cNvSpPr>
            <p:nvPr/>
          </p:nvSpPr>
          <p:spPr bwMode="auto">
            <a:xfrm>
              <a:off x="3492" y="2771"/>
              <a:ext cx="710" cy="508"/>
            </a:xfrm>
            <a:prstGeom prst="rect">
              <a:avLst/>
            </a:prstGeom>
            <a:solidFill>
              <a:schemeClr val="accent1">
                <a:alpha val="39999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86393" tIns="43196" rIns="86393" bIns="43196" anchor="ctr"/>
            <a:lstStyle>
              <a:lvl1pPr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algn="ctr" defTabSz="863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algn="ctr" defTabSz="863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algn="ctr" defTabSz="863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algn="ctr" defTabSz="863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en-US" altLang="zh-TW" sz="1400" b="1">
                  <a:latin typeface="Times New Roman" pitchFamily="18" charset="0"/>
                </a:rPr>
                <a:t>Subdialogue: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zh-TW" sz="1400" b="1">
                  <a:latin typeface="Times New Roman" pitchFamily="18" charset="0"/>
                </a:rPr>
                <a:t>Asking for Departure Time</a:t>
              </a:r>
            </a:p>
          </p:txBody>
        </p:sp>
        <p:sp>
          <p:nvSpPr>
            <p:cNvPr id="8204" name="AutoShape 7"/>
            <p:cNvSpPr>
              <a:spLocks noChangeArrowheads="1"/>
            </p:cNvSpPr>
            <p:nvPr/>
          </p:nvSpPr>
          <p:spPr bwMode="auto">
            <a:xfrm>
              <a:off x="2028" y="2812"/>
              <a:ext cx="1285" cy="422"/>
            </a:xfrm>
            <a:prstGeom prst="diamond">
              <a:avLst/>
            </a:prstGeom>
            <a:solidFill>
              <a:srgbClr val="CCCCFF">
                <a:alpha val="39999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43196" rIns="0" bIns="43196" anchor="ctr"/>
            <a:lstStyle>
              <a:lvl1pPr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algn="ctr" defTabSz="863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algn="ctr" defTabSz="863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algn="ctr" defTabSz="863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algn="ctr" defTabSz="863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400" b="1" dirty="0" smtClean="0">
                  <a:latin typeface="Times New Roman" pitchFamily="18" charset="0"/>
                </a:rPr>
                <a:t>Destination</a:t>
              </a:r>
            </a:p>
            <a:p>
              <a:pPr eaLnBrk="1" hangingPunct="1"/>
              <a:r>
                <a:rPr lang="en-US" altLang="zh-TW" sz="1400" b="1" dirty="0" smtClean="0"/>
                <a:t> </a:t>
              </a:r>
              <a:r>
                <a:rPr lang="en-US" altLang="zh-TW" sz="1400" b="1" dirty="0">
                  <a:latin typeface="Times New Roman" pitchFamily="18" charset="0"/>
                </a:rPr>
                <a:t>filled up</a:t>
              </a:r>
            </a:p>
          </p:txBody>
        </p:sp>
        <p:sp>
          <p:nvSpPr>
            <p:cNvPr id="8205" name="AutoShape 8"/>
            <p:cNvSpPr>
              <a:spLocks noChangeArrowheads="1"/>
            </p:cNvSpPr>
            <p:nvPr/>
          </p:nvSpPr>
          <p:spPr bwMode="auto">
            <a:xfrm>
              <a:off x="4352" y="2722"/>
              <a:ext cx="1111" cy="680"/>
            </a:xfrm>
            <a:prstGeom prst="diamond">
              <a:avLst/>
            </a:prstGeom>
            <a:solidFill>
              <a:srgbClr val="CCCCFF">
                <a:alpha val="39999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43196" rIns="0" bIns="43196" anchor="ctr"/>
            <a:lstStyle>
              <a:lvl1pPr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algn="ctr" defTabSz="863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algn="ctr" defTabSz="863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algn="ctr" defTabSz="863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algn="ctr" defTabSz="863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400" b="1" dirty="0" smtClean="0">
                  <a:latin typeface="Times New Roman" pitchFamily="18" charset="0"/>
                </a:rPr>
                <a:t>Departure</a:t>
              </a:r>
            </a:p>
            <a:p>
              <a:pPr eaLnBrk="1" hangingPunct="1"/>
              <a:r>
                <a:rPr lang="en-US" altLang="zh-TW" sz="1400" b="1" dirty="0" smtClean="0">
                  <a:latin typeface="Times New Roman" pitchFamily="18" charset="0"/>
                </a:rPr>
                <a:t>Time </a:t>
              </a:r>
            </a:p>
            <a:p>
              <a:pPr eaLnBrk="1" hangingPunct="1"/>
              <a:r>
                <a:rPr lang="en-US" altLang="zh-TW" sz="1400" b="1" dirty="0" smtClean="0">
                  <a:latin typeface="Times New Roman" pitchFamily="18" charset="0"/>
                </a:rPr>
                <a:t>filled </a:t>
              </a:r>
              <a:r>
                <a:rPr lang="en-US" altLang="zh-TW" sz="1400" b="1" dirty="0">
                  <a:latin typeface="Times New Roman" pitchFamily="18" charset="0"/>
                </a:rPr>
                <a:t>up</a:t>
              </a:r>
              <a:endParaRPr lang="en-US" altLang="zh-TW" sz="1400" b="1" dirty="0"/>
            </a:p>
          </p:txBody>
        </p:sp>
        <p:grpSp>
          <p:nvGrpSpPr>
            <p:cNvPr id="8206" name="Group 31"/>
            <p:cNvGrpSpPr>
              <a:grpSpLocks/>
            </p:cNvGrpSpPr>
            <p:nvPr/>
          </p:nvGrpSpPr>
          <p:grpSpPr bwMode="auto">
            <a:xfrm>
              <a:off x="866" y="3022"/>
              <a:ext cx="237" cy="0"/>
              <a:chOff x="866" y="3022"/>
              <a:chExt cx="237" cy="0"/>
            </a:xfrm>
          </p:grpSpPr>
          <p:sp>
            <p:nvSpPr>
              <p:cNvPr id="8219" name="Line 10"/>
              <p:cNvSpPr>
                <a:spLocks noChangeShapeType="1"/>
              </p:cNvSpPr>
              <p:nvPr/>
            </p:nvSpPr>
            <p:spPr bwMode="auto">
              <a:xfrm>
                <a:off x="866" y="3022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220" name="Line 11"/>
              <p:cNvSpPr>
                <a:spLocks noChangeShapeType="1"/>
              </p:cNvSpPr>
              <p:nvPr/>
            </p:nvSpPr>
            <p:spPr bwMode="auto">
              <a:xfrm>
                <a:off x="990" y="3022"/>
                <a:ext cx="11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8207" name="Line 13"/>
            <p:cNvSpPr>
              <a:spLocks noChangeShapeType="1"/>
            </p:cNvSpPr>
            <p:nvPr/>
          </p:nvSpPr>
          <p:spPr bwMode="auto">
            <a:xfrm>
              <a:off x="1891" y="30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08" name="Line 14"/>
            <p:cNvSpPr>
              <a:spLocks noChangeShapeType="1"/>
            </p:cNvSpPr>
            <p:nvPr/>
          </p:nvSpPr>
          <p:spPr bwMode="auto">
            <a:xfrm>
              <a:off x="3334" y="3025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09" name="Line 15"/>
            <p:cNvSpPr>
              <a:spLocks noChangeShapeType="1"/>
            </p:cNvSpPr>
            <p:nvPr/>
          </p:nvSpPr>
          <p:spPr bwMode="auto">
            <a:xfrm>
              <a:off x="4208" y="3024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>
              <a:off x="5481" y="30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11" name="Line 17"/>
            <p:cNvSpPr>
              <a:spLocks noChangeShapeType="1"/>
            </p:cNvSpPr>
            <p:nvPr/>
          </p:nvSpPr>
          <p:spPr bwMode="auto">
            <a:xfrm>
              <a:off x="5638" y="3022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12" name="Arc 20"/>
            <p:cNvSpPr>
              <a:spLocks/>
            </p:cNvSpPr>
            <p:nvPr/>
          </p:nvSpPr>
          <p:spPr bwMode="auto">
            <a:xfrm rot="14286552" flipV="1">
              <a:off x="4099" y="2242"/>
              <a:ext cx="658" cy="808"/>
            </a:xfrm>
            <a:custGeom>
              <a:avLst/>
              <a:gdLst>
                <a:gd name="T0" fmla="*/ 0 w 29694"/>
                <a:gd name="T1" fmla="*/ 0 h 40044"/>
                <a:gd name="T2" fmla="*/ 0 w 29694"/>
                <a:gd name="T3" fmla="*/ 0 h 40044"/>
                <a:gd name="T4" fmla="*/ 0 w 29694"/>
                <a:gd name="T5" fmla="*/ 0 h 40044"/>
                <a:gd name="T6" fmla="*/ 0 60000 65536"/>
                <a:gd name="T7" fmla="*/ 0 60000 65536"/>
                <a:gd name="T8" fmla="*/ 0 60000 65536"/>
                <a:gd name="T9" fmla="*/ 0 w 29694"/>
                <a:gd name="T10" fmla="*/ 0 h 40044"/>
                <a:gd name="T11" fmla="*/ 29694 w 29694"/>
                <a:gd name="T12" fmla="*/ 40044 h 400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694" h="40044" fill="none" extrusionOk="0">
                  <a:moveTo>
                    <a:pt x="-1" y="1573"/>
                  </a:moveTo>
                  <a:cubicBezTo>
                    <a:pt x="2571" y="534"/>
                    <a:pt x="5319" y="-1"/>
                    <a:pt x="8094" y="0"/>
                  </a:cubicBezTo>
                  <a:cubicBezTo>
                    <a:pt x="20023" y="0"/>
                    <a:pt x="29694" y="9670"/>
                    <a:pt x="29694" y="21600"/>
                  </a:cubicBezTo>
                  <a:cubicBezTo>
                    <a:pt x="29694" y="29133"/>
                    <a:pt x="25768" y="36123"/>
                    <a:pt x="19335" y="40044"/>
                  </a:cubicBezTo>
                </a:path>
                <a:path w="29694" h="40044" stroke="0" extrusionOk="0">
                  <a:moveTo>
                    <a:pt x="-1" y="1573"/>
                  </a:moveTo>
                  <a:cubicBezTo>
                    <a:pt x="2571" y="534"/>
                    <a:pt x="5319" y="-1"/>
                    <a:pt x="8094" y="0"/>
                  </a:cubicBezTo>
                  <a:cubicBezTo>
                    <a:pt x="20023" y="0"/>
                    <a:pt x="29694" y="9670"/>
                    <a:pt x="29694" y="21600"/>
                  </a:cubicBezTo>
                  <a:cubicBezTo>
                    <a:pt x="29694" y="29133"/>
                    <a:pt x="25768" y="36123"/>
                    <a:pt x="19335" y="40044"/>
                  </a:cubicBezTo>
                  <a:lnTo>
                    <a:pt x="8094" y="21600"/>
                  </a:lnTo>
                  <a:lnTo>
                    <a:pt x="-1" y="1573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213" name="Text Box 21"/>
            <p:cNvSpPr txBox="1">
              <a:spLocks noChangeArrowheads="1"/>
            </p:cNvSpPr>
            <p:nvPr/>
          </p:nvSpPr>
          <p:spPr bwMode="auto">
            <a:xfrm>
              <a:off x="4292" y="2305"/>
              <a:ext cx="31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400">
                  <a:latin typeface="Times New Roman" pitchFamily="18" charset="0"/>
                </a:rPr>
                <a:t>no</a:t>
              </a:r>
            </a:p>
          </p:txBody>
        </p:sp>
        <p:sp>
          <p:nvSpPr>
            <p:cNvPr id="8214" name="Text Box 22"/>
            <p:cNvSpPr txBox="1">
              <a:spLocks noChangeArrowheads="1"/>
            </p:cNvSpPr>
            <p:nvPr/>
          </p:nvSpPr>
          <p:spPr bwMode="auto">
            <a:xfrm>
              <a:off x="5329" y="2796"/>
              <a:ext cx="31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400">
                  <a:latin typeface="Times New Roman" pitchFamily="18" charset="0"/>
                </a:rPr>
                <a:t>yes</a:t>
              </a:r>
            </a:p>
          </p:txBody>
        </p:sp>
        <p:sp>
          <p:nvSpPr>
            <p:cNvPr id="8215" name="Arc 23"/>
            <p:cNvSpPr>
              <a:spLocks/>
            </p:cNvSpPr>
            <p:nvPr/>
          </p:nvSpPr>
          <p:spPr bwMode="auto">
            <a:xfrm rot="5256830" flipV="1">
              <a:off x="2006" y="2761"/>
              <a:ext cx="333" cy="976"/>
            </a:xfrm>
            <a:custGeom>
              <a:avLst/>
              <a:gdLst>
                <a:gd name="T0" fmla="*/ 0 w 21600"/>
                <a:gd name="T1" fmla="*/ 0 h 37580"/>
                <a:gd name="T2" fmla="*/ 0 w 21600"/>
                <a:gd name="T3" fmla="*/ 0 h 37580"/>
                <a:gd name="T4" fmla="*/ 0 w 21600"/>
                <a:gd name="T5" fmla="*/ 0 h 37580"/>
                <a:gd name="T6" fmla="*/ 0 60000 65536"/>
                <a:gd name="T7" fmla="*/ 0 60000 65536"/>
                <a:gd name="T8" fmla="*/ 0 60000 65536"/>
                <a:gd name="T9" fmla="*/ 0 w 21600"/>
                <a:gd name="T10" fmla="*/ 0 h 37580"/>
                <a:gd name="T11" fmla="*/ 21600 w 21600"/>
                <a:gd name="T12" fmla="*/ 37580 h 375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7580" fill="none" extrusionOk="0">
                  <a:moveTo>
                    <a:pt x="9491" y="0"/>
                  </a:moveTo>
                  <a:cubicBezTo>
                    <a:pt x="16901" y="3625"/>
                    <a:pt x="21600" y="11153"/>
                    <a:pt x="21600" y="19403"/>
                  </a:cubicBezTo>
                  <a:cubicBezTo>
                    <a:pt x="21600" y="26757"/>
                    <a:pt x="17857" y="33607"/>
                    <a:pt x="11668" y="37580"/>
                  </a:cubicBezTo>
                </a:path>
                <a:path w="21600" h="37580" stroke="0" extrusionOk="0">
                  <a:moveTo>
                    <a:pt x="9491" y="0"/>
                  </a:moveTo>
                  <a:cubicBezTo>
                    <a:pt x="16901" y="3625"/>
                    <a:pt x="21600" y="11153"/>
                    <a:pt x="21600" y="19403"/>
                  </a:cubicBezTo>
                  <a:cubicBezTo>
                    <a:pt x="21600" y="26757"/>
                    <a:pt x="17857" y="33607"/>
                    <a:pt x="11668" y="37580"/>
                  </a:cubicBezTo>
                  <a:lnTo>
                    <a:pt x="0" y="19403"/>
                  </a:lnTo>
                  <a:lnTo>
                    <a:pt x="949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arrow" w="sm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216" name="Text Box 24"/>
            <p:cNvSpPr txBox="1">
              <a:spLocks noChangeArrowheads="1"/>
            </p:cNvSpPr>
            <p:nvPr/>
          </p:nvSpPr>
          <p:spPr bwMode="auto">
            <a:xfrm>
              <a:off x="2018" y="3239"/>
              <a:ext cx="31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400">
                  <a:latin typeface="Times New Roman" pitchFamily="18" charset="0"/>
                </a:rPr>
                <a:t>no</a:t>
              </a:r>
            </a:p>
          </p:txBody>
        </p:sp>
        <p:cxnSp>
          <p:nvCxnSpPr>
            <p:cNvPr id="8217" name="AutoShape 25"/>
            <p:cNvCxnSpPr>
              <a:cxnSpLocks noChangeShapeType="1"/>
              <a:stCxn id="8203" idx="2"/>
              <a:endCxn id="8201" idx="2"/>
            </p:cNvCxnSpPr>
            <p:nvPr/>
          </p:nvCxnSpPr>
          <p:spPr bwMode="auto">
            <a:xfrm rot="16200000" flipV="1">
              <a:off x="2129" y="1561"/>
              <a:ext cx="32" cy="3404"/>
            </a:xfrm>
            <a:prstGeom prst="curvedConnector3">
              <a:avLst>
                <a:gd name="adj1" fmla="val -600000"/>
              </a:avLst>
            </a:prstGeom>
            <a:noFill/>
            <a:ln w="9525">
              <a:solidFill>
                <a:schemeClr val="tx1"/>
              </a:solidFill>
              <a:round/>
              <a:headEnd type="none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18" name="Text Box 28"/>
            <p:cNvSpPr txBox="1">
              <a:spLocks noChangeArrowheads="1"/>
            </p:cNvSpPr>
            <p:nvPr/>
          </p:nvSpPr>
          <p:spPr bwMode="auto">
            <a:xfrm>
              <a:off x="3243" y="2807"/>
              <a:ext cx="31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400">
                  <a:latin typeface="Times New Roman" pitchFamily="18" charset="0"/>
                </a:rPr>
                <a:t>yes</a:t>
              </a:r>
            </a:p>
          </p:txBody>
        </p:sp>
      </p:grpSp>
      <p:grpSp>
        <p:nvGrpSpPr>
          <p:cNvPr id="8198" name="Group 34"/>
          <p:cNvGrpSpPr>
            <a:grpSpLocks/>
          </p:cNvGrpSpPr>
          <p:nvPr/>
        </p:nvGrpSpPr>
        <p:grpSpPr bwMode="auto">
          <a:xfrm>
            <a:off x="6019800" y="5210175"/>
            <a:ext cx="107950" cy="80963"/>
            <a:chOff x="3792" y="3282"/>
            <a:chExt cx="68" cy="51"/>
          </a:xfrm>
        </p:grpSpPr>
        <p:sp>
          <p:nvSpPr>
            <p:cNvPr id="8199" name="Line 32"/>
            <p:cNvSpPr>
              <a:spLocks noChangeShapeType="1"/>
            </p:cNvSpPr>
            <p:nvPr/>
          </p:nvSpPr>
          <p:spPr bwMode="auto">
            <a:xfrm flipH="1">
              <a:off x="3840" y="3282"/>
              <a:ext cx="14" cy="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00" name="Line 33"/>
            <p:cNvSpPr>
              <a:spLocks noChangeShapeType="1"/>
            </p:cNvSpPr>
            <p:nvPr/>
          </p:nvSpPr>
          <p:spPr bwMode="auto">
            <a:xfrm flipH="1">
              <a:off x="3792" y="3282"/>
              <a:ext cx="68" cy="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TW" sz="3300" b="1" smtClean="0">
                <a:latin typeface="Times New Roman" pitchFamily="18" charset="0"/>
                <a:cs typeface="Times New Roman" pitchFamily="18" charset="0"/>
              </a:rPr>
              <a:t>Dialogue Management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 bwMode="auto">
          <a:xfrm>
            <a:off x="0" y="906463"/>
            <a:ext cx="9144000" cy="6734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2600" b="1" dirty="0" smtClean="0">
                <a:latin typeface="Times New Roman" pitchFamily="18" charset="0"/>
                <a:cs typeface="Times New Roman" pitchFamily="18" charset="0"/>
              </a:rPr>
              <a:t>Example Approach – MDP-based</a:t>
            </a:r>
          </a:p>
          <a:p>
            <a:r>
              <a:rPr lang="en-US" altLang="zh-TW" sz="2600" b="1" dirty="0" smtClean="0">
                <a:latin typeface="Times New Roman" pitchFamily="18" charset="0"/>
                <a:cs typeface="Times New Roman" pitchFamily="18" charset="0"/>
              </a:rPr>
              <a:t>Example Task: flight booking</a:t>
            </a:r>
          </a:p>
          <a:p>
            <a:pPr lvl="1"/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The information the system needs to know:</a:t>
            </a:r>
          </a:p>
          <a:p>
            <a:pPr lvl="2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The departure city</a:t>
            </a:r>
          </a:p>
          <a:p>
            <a:pPr lvl="2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The arrival city</a:t>
            </a:r>
          </a:p>
          <a:p>
            <a:pPr lvl="1"/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Define the state as (DEPARTURE,ARRIVAL)</a:t>
            </a:r>
          </a:p>
          <a:p>
            <a:pPr lvl="1"/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There are totally four states:</a:t>
            </a:r>
          </a:p>
          <a:p>
            <a:pPr lvl="1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(?,?), (KNOWN,?), (?,KNOWN), (KNOWN,KNOWN)</a:t>
            </a:r>
          </a:p>
          <a:p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781050" y="1196975"/>
            <a:ext cx="7661275" cy="3060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243" name="Titl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TW" sz="3300" b="1" smtClean="0">
                <a:latin typeface="Times New Roman" pitchFamily="18" charset="0"/>
                <a:cs typeface="Times New Roman" pitchFamily="18" charset="0"/>
              </a:rPr>
              <a:t>Flight Booking with MDP (1/5)</a:t>
            </a:r>
          </a:p>
        </p:txBody>
      </p:sp>
      <p:sp>
        <p:nvSpPr>
          <p:cNvPr id="10244" name="Content Placeholder 2"/>
          <p:cNvSpPr txBox="1">
            <a:spLocks/>
          </p:cNvSpPr>
          <p:nvPr/>
        </p:nvSpPr>
        <p:spPr bwMode="auto">
          <a:xfrm>
            <a:off x="0" y="4654550"/>
            <a:ext cx="91440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914400" indent="-4572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255713" indent="-341313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597025" indent="-341313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1938338" indent="-341313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395538" indent="-341313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852738" indent="-341313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309938" indent="-341313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767138" indent="-341313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l">
              <a:spcBef>
                <a:spcPct val="20000"/>
              </a:spcBef>
              <a:buSzPct val="90000"/>
              <a:buFontTx/>
              <a:buChar char="•"/>
            </a:pPr>
            <a:r>
              <a:rPr lang="en-US" altLang="zh-TW" sz="2600" b="1">
                <a:latin typeface="Times New Roman" pitchFamily="18" charset="0"/>
                <a:cs typeface="Times New Roman" pitchFamily="18" charset="0"/>
              </a:rPr>
              <a:t>The state is decided by the information the system knows.</a:t>
            </a:r>
            <a:endParaRPr lang="en-US" altLang="zh-TW" sz="2400"/>
          </a:p>
        </p:txBody>
      </p:sp>
      <p:sp>
        <p:nvSpPr>
          <p:cNvPr id="11" name="Oval 10"/>
          <p:cNvSpPr/>
          <p:nvPr/>
        </p:nvSpPr>
        <p:spPr>
          <a:xfrm>
            <a:off x="1168400" y="1741488"/>
            <a:ext cx="787400" cy="8001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S1</a:t>
            </a:r>
          </a:p>
        </p:txBody>
      </p:sp>
      <p:sp>
        <p:nvSpPr>
          <p:cNvPr id="12" name="Oval 11"/>
          <p:cNvSpPr/>
          <p:nvPr/>
        </p:nvSpPr>
        <p:spPr>
          <a:xfrm>
            <a:off x="4381500" y="3182938"/>
            <a:ext cx="787400" cy="8001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dirty="0" err="1"/>
              <a:t>Sf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858000" y="1587500"/>
            <a:ext cx="787400" cy="8001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S2</a:t>
            </a:r>
          </a:p>
        </p:txBody>
      </p:sp>
      <p:cxnSp>
        <p:nvCxnSpPr>
          <p:cNvPr id="23" name="Straight Arrow Connector 22"/>
          <p:cNvCxnSpPr>
            <a:stCxn id="10" idx="0"/>
            <a:endCxn id="11" idx="4"/>
          </p:cNvCxnSpPr>
          <p:nvPr/>
        </p:nvCxnSpPr>
        <p:spPr>
          <a:xfrm flipV="1">
            <a:off x="1562100" y="2541588"/>
            <a:ext cx="0" cy="2508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23925" y="2792413"/>
            <a:ext cx="1274763" cy="3778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 dirty="0">
                <a:solidFill>
                  <a:schemeClr val="tx1"/>
                </a:solidFill>
              </a:rPr>
              <a:t>(?,?)</a:t>
            </a:r>
          </a:p>
        </p:txBody>
      </p:sp>
      <p:cxnSp>
        <p:nvCxnSpPr>
          <p:cNvPr id="26" name="Straight Arrow Connector 25"/>
          <p:cNvCxnSpPr>
            <a:stCxn id="27" idx="0"/>
          </p:cNvCxnSpPr>
          <p:nvPr/>
        </p:nvCxnSpPr>
        <p:spPr>
          <a:xfrm flipV="1">
            <a:off x="7110413" y="2365375"/>
            <a:ext cx="171450" cy="2095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084888" y="2574925"/>
            <a:ext cx="2051050" cy="4619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/>
                </a:solidFill>
              </a:rPr>
              <a:t>(KNOWN,?)</a:t>
            </a:r>
          </a:p>
        </p:txBody>
      </p:sp>
      <p:cxnSp>
        <p:nvCxnSpPr>
          <p:cNvPr id="30" name="Straight Arrow Connector 29"/>
          <p:cNvCxnSpPr>
            <a:stCxn id="31" idx="1"/>
            <a:endCxn id="12" idx="6"/>
          </p:cNvCxnSpPr>
          <p:nvPr/>
        </p:nvCxnSpPr>
        <p:spPr>
          <a:xfrm flipH="1">
            <a:off x="5168900" y="3579813"/>
            <a:ext cx="290513" cy="3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459413" y="3349625"/>
            <a:ext cx="2928937" cy="4619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/>
                </a:solidFill>
              </a:rPr>
              <a:t>(KNOWN,KNOWN)</a:t>
            </a:r>
          </a:p>
        </p:txBody>
      </p:sp>
    </p:spTree>
  </p:cSld>
  <p:clrMapOvr>
    <a:masterClrMapping/>
  </p:clrMapOvr>
  <p:transition spd="slow" advTm="8587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781050" y="1196975"/>
            <a:ext cx="7661275" cy="3060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267" name="Content Placeholder 2"/>
          <p:cNvSpPr txBox="1">
            <a:spLocks/>
          </p:cNvSpPr>
          <p:nvPr/>
        </p:nvSpPr>
        <p:spPr bwMode="auto">
          <a:xfrm>
            <a:off x="0" y="4654550"/>
            <a:ext cx="9144000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914400" indent="-4572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255713" indent="-341313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597025" indent="-341313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1938338" indent="-341313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395538" indent="-341313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852738" indent="-341313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309938" indent="-341313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767138" indent="-341313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l">
              <a:spcBef>
                <a:spcPct val="20000"/>
              </a:spcBef>
              <a:buSzPct val="90000"/>
              <a:buFontTx/>
              <a:buChar char="•"/>
            </a:pPr>
            <a:r>
              <a:rPr lang="en-US" altLang="zh-TW" sz="2600" b="1">
                <a:latin typeface="Times New Roman" pitchFamily="18" charset="0"/>
                <a:cs typeface="Times New Roman" pitchFamily="18" charset="0"/>
              </a:rPr>
              <a:t>The state is decided by the information the system knows.</a:t>
            </a:r>
          </a:p>
          <a:p>
            <a:pPr algn="l">
              <a:spcBef>
                <a:spcPct val="20000"/>
              </a:spcBef>
              <a:buSzPct val="90000"/>
              <a:buFontTx/>
              <a:buChar char="•"/>
            </a:pPr>
            <a:r>
              <a:rPr lang="en-US" altLang="zh-TW" sz="2600" b="1">
                <a:latin typeface="Times New Roman" pitchFamily="18" charset="0"/>
                <a:cs typeface="Times New Roman" pitchFamily="18" charset="0"/>
              </a:rPr>
              <a:t>A set of available actions is also defined.</a:t>
            </a:r>
          </a:p>
        </p:txBody>
      </p:sp>
      <p:sp>
        <p:nvSpPr>
          <p:cNvPr id="11" name="Oval 10"/>
          <p:cNvSpPr/>
          <p:nvPr/>
        </p:nvSpPr>
        <p:spPr>
          <a:xfrm>
            <a:off x="1168400" y="1741488"/>
            <a:ext cx="787400" cy="8001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S1</a:t>
            </a:r>
          </a:p>
        </p:txBody>
      </p:sp>
      <p:sp>
        <p:nvSpPr>
          <p:cNvPr id="12" name="Oval 11"/>
          <p:cNvSpPr/>
          <p:nvPr/>
        </p:nvSpPr>
        <p:spPr>
          <a:xfrm>
            <a:off x="4381500" y="3182938"/>
            <a:ext cx="787400" cy="8001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dirty="0" err="1"/>
              <a:t>Sf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858000" y="1587500"/>
            <a:ext cx="787400" cy="8001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S2</a:t>
            </a:r>
          </a:p>
        </p:txBody>
      </p:sp>
      <p:sp>
        <p:nvSpPr>
          <p:cNvPr id="11271" name="TextBox 2"/>
          <p:cNvSpPr txBox="1">
            <a:spLocks noChangeArrowheads="1"/>
          </p:cNvSpPr>
          <p:nvPr/>
        </p:nvSpPr>
        <p:spPr bwMode="auto">
          <a:xfrm>
            <a:off x="4632325" y="1241425"/>
            <a:ext cx="185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en-US" altLang="zh-TW"/>
          </a:p>
        </p:txBody>
      </p:sp>
      <p:sp>
        <p:nvSpPr>
          <p:cNvPr id="5" name="Rectangle 4"/>
          <p:cNvSpPr/>
          <p:nvPr/>
        </p:nvSpPr>
        <p:spPr>
          <a:xfrm>
            <a:off x="2052638" y="1692275"/>
            <a:ext cx="2951162" cy="3683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l">
              <a:defRPr/>
            </a:pPr>
            <a:r>
              <a:rPr lang="en-US" dirty="0">
                <a:solidFill>
                  <a:srgbClr val="000000"/>
                </a:solidFill>
              </a:rPr>
              <a:t>A1: ask DEPARTURE city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052638" y="2011363"/>
            <a:ext cx="2952750" cy="3683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l">
              <a:defRPr/>
            </a:pPr>
            <a:r>
              <a:rPr lang="en-US" dirty="0">
                <a:solidFill>
                  <a:srgbClr val="000000"/>
                </a:solidFill>
              </a:rPr>
              <a:t>A2: ask ARRIVAL city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051050" y="2343150"/>
            <a:ext cx="2952750" cy="36988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l">
              <a:defRPr/>
            </a:pPr>
            <a:r>
              <a:rPr lang="en-US" dirty="0">
                <a:solidFill>
                  <a:srgbClr val="000000"/>
                </a:solidFill>
              </a:rPr>
              <a:t>A3: confirm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051050" y="2662238"/>
            <a:ext cx="2952750" cy="3683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l">
              <a:defRPr/>
            </a:pPr>
            <a:r>
              <a:rPr lang="en-US" dirty="0">
                <a:solidFill>
                  <a:srgbClr val="000000"/>
                </a:solidFill>
              </a:rPr>
              <a:t>A4: return flight list</a:t>
            </a:r>
          </a:p>
        </p:txBody>
      </p:sp>
      <p:sp>
        <p:nvSpPr>
          <p:cNvPr id="11276" name="Titl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TW" sz="3300" b="1" smtClean="0">
                <a:latin typeface="Times New Roman" pitchFamily="18" charset="0"/>
                <a:cs typeface="Times New Roman" pitchFamily="18" charset="0"/>
              </a:rPr>
              <a:t>Flight Booking with MDP (1/5)</a:t>
            </a:r>
          </a:p>
        </p:txBody>
      </p:sp>
    </p:spTree>
  </p:cSld>
  <p:clrMapOvr>
    <a:masterClrMapping/>
  </p:clrMapOvr>
  <p:transition spd="slow" advTm="8587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781050" y="1196975"/>
            <a:ext cx="7661275" cy="3060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291" name="Content Placeholder 2"/>
          <p:cNvSpPr txBox="1">
            <a:spLocks/>
          </p:cNvSpPr>
          <p:nvPr/>
        </p:nvSpPr>
        <p:spPr bwMode="auto">
          <a:xfrm>
            <a:off x="0" y="4654550"/>
            <a:ext cx="91440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914400" indent="-4572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255713" indent="-341313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597025" indent="-341313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1938338" indent="-341313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395538" indent="-341313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852738" indent="-341313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309938" indent="-341313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767138" indent="-341313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l">
              <a:spcBef>
                <a:spcPct val="20000"/>
              </a:spcBef>
              <a:buSzPct val="90000"/>
              <a:buFontTx/>
              <a:buChar char="•"/>
            </a:pPr>
            <a:r>
              <a:rPr lang="en-US" altLang="zh-TW" sz="2600" b="1">
                <a:latin typeface="Times New Roman" pitchFamily="18" charset="0"/>
                <a:cs typeface="Times New Roman" pitchFamily="18" charset="0"/>
              </a:rPr>
              <a:t>Assume the system is at state S1 and takes action A1.</a:t>
            </a:r>
          </a:p>
        </p:txBody>
      </p:sp>
      <p:sp>
        <p:nvSpPr>
          <p:cNvPr id="11" name="Oval 10"/>
          <p:cNvSpPr/>
          <p:nvPr/>
        </p:nvSpPr>
        <p:spPr>
          <a:xfrm>
            <a:off x="1168400" y="1741488"/>
            <a:ext cx="787400" cy="8001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S1</a:t>
            </a:r>
          </a:p>
        </p:txBody>
      </p:sp>
      <p:sp>
        <p:nvSpPr>
          <p:cNvPr id="12" name="Oval 11"/>
          <p:cNvSpPr/>
          <p:nvPr/>
        </p:nvSpPr>
        <p:spPr>
          <a:xfrm>
            <a:off x="4381500" y="3182938"/>
            <a:ext cx="787400" cy="8001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dirty="0" err="1"/>
              <a:t>Sf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858000" y="1587500"/>
            <a:ext cx="787400" cy="8001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S2</a:t>
            </a:r>
          </a:p>
        </p:txBody>
      </p:sp>
      <p:sp>
        <p:nvSpPr>
          <p:cNvPr id="12295" name="TextBox 2"/>
          <p:cNvSpPr txBox="1">
            <a:spLocks noChangeArrowheads="1"/>
          </p:cNvSpPr>
          <p:nvPr/>
        </p:nvSpPr>
        <p:spPr bwMode="auto">
          <a:xfrm>
            <a:off x="4632325" y="1241425"/>
            <a:ext cx="185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en-US" altLang="zh-TW"/>
          </a:p>
        </p:txBody>
      </p:sp>
      <p:sp>
        <p:nvSpPr>
          <p:cNvPr id="5" name="Rectangle 4"/>
          <p:cNvSpPr/>
          <p:nvPr/>
        </p:nvSpPr>
        <p:spPr>
          <a:xfrm>
            <a:off x="2052638" y="1230313"/>
            <a:ext cx="2879725" cy="36988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A1: ask DEPARTURE city</a:t>
            </a:r>
          </a:p>
        </p:txBody>
      </p:sp>
      <p:sp>
        <p:nvSpPr>
          <p:cNvPr id="6" name="Diamond 5"/>
          <p:cNvSpPr/>
          <p:nvPr/>
        </p:nvSpPr>
        <p:spPr>
          <a:xfrm>
            <a:off x="2274888" y="1601788"/>
            <a:ext cx="935037" cy="65563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A1</a:t>
            </a:r>
          </a:p>
        </p:txBody>
      </p:sp>
      <p:cxnSp>
        <p:nvCxnSpPr>
          <p:cNvPr id="14" name="Curved Connector 13"/>
          <p:cNvCxnSpPr>
            <a:stCxn id="11" idx="6"/>
            <a:endCxn id="6" idx="1"/>
          </p:cNvCxnSpPr>
          <p:nvPr/>
        </p:nvCxnSpPr>
        <p:spPr>
          <a:xfrm flipV="1">
            <a:off x="1955800" y="1928813"/>
            <a:ext cx="319088" cy="212725"/>
          </a:xfrm>
          <a:prstGeom prst="curvedConnector3">
            <a:avLst>
              <a:gd name="adj1" fmla="val 1942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Down Arrow 20"/>
          <p:cNvSpPr/>
          <p:nvPr/>
        </p:nvSpPr>
        <p:spPr>
          <a:xfrm>
            <a:off x="1343025" y="1482725"/>
            <a:ext cx="412750" cy="23653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cxnSp>
        <p:nvCxnSpPr>
          <p:cNvPr id="22" name="Straight Arrow Connector 21"/>
          <p:cNvCxnSpPr>
            <a:stCxn id="23" idx="0"/>
          </p:cNvCxnSpPr>
          <p:nvPr/>
        </p:nvCxnSpPr>
        <p:spPr>
          <a:xfrm flipV="1">
            <a:off x="1562100" y="2541588"/>
            <a:ext cx="0" cy="2508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923925" y="2792413"/>
            <a:ext cx="1274763" cy="3762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 dirty="0">
                <a:solidFill>
                  <a:schemeClr val="tx1"/>
                </a:solidFill>
              </a:rPr>
              <a:t>(?,?)</a:t>
            </a:r>
          </a:p>
        </p:txBody>
      </p:sp>
      <p:sp>
        <p:nvSpPr>
          <p:cNvPr id="12302" name="Titl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TW" sz="3300" b="1" smtClean="0">
                <a:latin typeface="Times New Roman" pitchFamily="18" charset="0"/>
                <a:cs typeface="Times New Roman" pitchFamily="18" charset="0"/>
              </a:rPr>
              <a:t>Flight Booking with MDP (2/5)</a:t>
            </a:r>
          </a:p>
        </p:txBody>
      </p:sp>
    </p:spTree>
  </p:cSld>
  <p:clrMapOvr>
    <a:masterClrMapping/>
  </p:clrMapOvr>
  <p:transition spd="slow" advTm="8587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群組 99"/>
          <p:cNvGrpSpPr/>
          <p:nvPr/>
        </p:nvGrpSpPr>
        <p:grpSpPr>
          <a:xfrm>
            <a:off x="1331640" y="2348809"/>
            <a:ext cx="7574670" cy="3456420"/>
            <a:chOff x="1677851" y="3128531"/>
            <a:chExt cx="7286638" cy="2808312"/>
          </a:xfrm>
        </p:grpSpPr>
        <p:sp>
          <p:nvSpPr>
            <p:cNvPr id="101" name="雲朵形 100"/>
            <p:cNvSpPr/>
            <p:nvPr/>
          </p:nvSpPr>
          <p:spPr>
            <a:xfrm>
              <a:off x="1677851" y="3128531"/>
              <a:ext cx="7286638" cy="2808312"/>
            </a:xfrm>
            <a:prstGeom prst="cloud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7164288" y="4410824"/>
              <a:ext cx="864096" cy="648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2051720" y="4437112"/>
              <a:ext cx="864096" cy="648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2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l" eaLnBrk="1" hangingPunct="1"/>
            <a:r>
              <a:rPr lang="en-US" altLang="zh-TW" sz="2800" b="1" dirty="0" smtClean="0">
                <a:latin typeface="Times New Roman" pitchFamily="18" charset="0"/>
              </a:rPr>
              <a:t>Well-Known Application Examples of Speech and Language Technologies  – Speaking Personal Assistant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853792"/>
            <a:ext cx="5766799" cy="156709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180975" indent="-180975" eaLnBrk="1" hangingPunct="1">
              <a:spcBef>
                <a:spcPts val="300"/>
              </a:spcBef>
              <a:spcAft>
                <a:spcPts val="100"/>
              </a:spcAft>
              <a:tabLst>
                <a:tab pos="542925" algn="l"/>
              </a:tabLst>
            </a:pPr>
            <a:r>
              <a:rPr lang="en-US" altLang="zh-TW" sz="2000" b="1" dirty="0" smtClean="0">
                <a:latin typeface="Times New Roman" pitchFamily="18" charset="0"/>
              </a:rPr>
              <a:t>Examples</a:t>
            </a:r>
          </a:p>
          <a:p>
            <a:pPr marL="714375" lvl="1" indent="-354013">
              <a:spcBef>
                <a:spcPts val="0"/>
              </a:spcBef>
              <a:spcAft>
                <a:spcPts val="100"/>
              </a:spcAft>
              <a:tabLst>
                <a:tab pos="542925" algn="l"/>
              </a:tabLst>
            </a:pPr>
            <a:r>
              <a:rPr lang="en-US" altLang="zh-TW" sz="1800" dirty="0" smtClean="0">
                <a:latin typeface="Times New Roman" pitchFamily="18" charset="0"/>
              </a:rPr>
              <a:t>Weather in New York next week ?</a:t>
            </a:r>
          </a:p>
          <a:p>
            <a:pPr marL="714375" lvl="1" indent="-354013">
              <a:spcBef>
                <a:spcPts val="0"/>
              </a:spcBef>
              <a:spcAft>
                <a:spcPts val="100"/>
              </a:spcAft>
              <a:tabLst>
                <a:tab pos="542925" algn="l"/>
              </a:tabLst>
            </a:pPr>
            <a:r>
              <a:rPr lang="en-US" altLang="zh-TW" sz="1800" dirty="0" smtClean="0">
                <a:latin typeface="Times New Roman" pitchFamily="18" charset="0"/>
              </a:rPr>
              <a:t>Who is the president of US ? What did he say today ?</a:t>
            </a:r>
          </a:p>
          <a:p>
            <a:pPr marL="714375" lvl="1" indent="-354013">
              <a:spcBef>
                <a:spcPts val="0"/>
              </a:spcBef>
              <a:spcAft>
                <a:spcPts val="100"/>
              </a:spcAft>
              <a:tabLst>
                <a:tab pos="542925" algn="l"/>
              </a:tabLst>
            </a:pPr>
            <a:r>
              <a:rPr lang="en-US" altLang="zh-TW" sz="1800" dirty="0" smtClean="0">
                <a:latin typeface="Times New Roman" pitchFamily="18" charset="0"/>
              </a:rPr>
              <a:t>How can I go to National Taiwan University ?</a:t>
            </a:r>
          </a:p>
          <a:p>
            <a:pPr marL="714375" lvl="1" indent="-354013">
              <a:spcBef>
                <a:spcPts val="0"/>
              </a:spcBef>
              <a:spcAft>
                <a:spcPts val="100"/>
              </a:spcAft>
              <a:tabLst>
                <a:tab pos="542925" algn="l"/>
              </a:tabLst>
            </a:pPr>
            <a:r>
              <a:rPr lang="en-US" altLang="zh-TW" sz="1800" dirty="0" smtClean="0">
                <a:latin typeface="Times New Roman" pitchFamily="18" charset="0"/>
              </a:rPr>
              <a:t>Short messaging, personal scheduling, etc.</a:t>
            </a:r>
            <a:endParaRPr lang="en-US" altLang="zh-TW" sz="1800" dirty="0">
              <a:latin typeface="Times New Roman" pitchFamily="18" charset="0"/>
            </a:endParaRPr>
          </a:p>
        </p:txBody>
      </p:sp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0" y="815977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lang="zh-TW" altLang="en-US">
              <a:solidFill>
                <a:prstClr val="black"/>
              </a:solidFill>
              <a:latin typeface="Calibri"/>
              <a:ea typeface="新細明體"/>
            </a:endParaRPr>
          </a:p>
        </p:txBody>
      </p:sp>
      <p:grpSp>
        <p:nvGrpSpPr>
          <p:cNvPr id="11280" name="群組 11279"/>
          <p:cNvGrpSpPr/>
          <p:nvPr/>
        </p:nvGrpSpPr>
        <p:grpSpPr>
          <a:xfrm>
            <a:off x="19065" y="2511482"/>
            <a:ext cx="8888519" cy="3437798"/>
            <a:chOff x="19065" y="2367538"/>
            <a:chExt cx="8888519" cy="3437798"/>
          </a:xfrm>
        </p:grpSpPr>
        <p:pic>
          <p:nvPicPr>
            <p:cNvPr id="6" name="Picture 2" descr="http://perception.csl.uiuc.edu/recognition/Images/speech_signal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8082" y="2367538"/>
              <a:ext cx="963930" cy="773430"/>
            </a:xfrm>
            <a:prstGeom prst="rect">
              <a:avLst/>
            </a:prstGeom>
            <a:noFill/>
          </p:spPr>
        </p:pic>
        <p:sp>
          <p:nvSpPr>
            <p:cNvPr id="8" name="文字方塊 7"/>
            <p:cNvSpPr txBox="1"/>
            <p:nvPr/>
          </p:nvSpPr>
          <p:spPr>
            <a:xfrm>
              <a:off x="19065" y="2916477"/>
              <a:ext cx="1476000" cy="584775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TW" sz="1600" dirty="0" smtClean="0">
                  <a:solidFill>
                    <a:prstClr val="black"/>
                  </a:solidFill>
                  <a:latin typeface="Calibri"/>
                  <a:ea typeface="新細明體"/>
                </a:rPr>
                <a:t>Output  Speech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TW" sz="1600" dirty="0" smtClean="0">
                  <a:solidFill>
                    <a:prstClr val="black"/>
                  </a:solidFill>
                  <a:latin typeface="Calibri"/>
                  <a:ea typeface="新細明體"/>
                </a:rPr>
                <a:t>Signals</a:t>
              </a:r>
              <a:endParaRPr kumimoji="0" lang="zh-TW" altLang="en-US" sz="1600" dirty="0">
                <a:solidFill>
                  <a:prstClr val="black"/>
                </a:solidFill>
                <a:latin typeface="Calibri"/>
                <a:ea typeface="新細明體"/>
              </a:endParaRPr>
            </a:p>
          </p:txBody>
        </p:sp>
        <p:sp>
          <p:nvSpPr>
            <p:cNvPr id="9" name="文字方塊 8"/>
            <p:cNvSpPr txBox="1">
              <a:spLocks noChangeAspect="1"/>
            </p:cNvSpPr>
            <p:nvPr/>
          </p:nvSpPr>
          <p:spPr>
            <a:xfrm>
              <a:off x="3610460" y="2497824"/>
              <a:ext cx="1548000" cy="6480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rIns="0" rtlCol="0" anchor="ctr" anchorCtr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TW" dirty="0" smtClean="0">
                  <a:solidFill>
                    <a:prstClr val="black"/>
                  </a:solidFill>
                </a:rPr>
                <a:t>Language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TW" dirty="0" smtClean="0">
                  <a:solidFill>
                    <a:prstClr val="black"/>
                  </a:solidFill>
                </a:rPr>
                <a:t>Generation</a:t>
              </a:r>
              <a:endParaRPr kumimoji="0" lang="zh-TW" altLang="en-US" dirty="0">
                <a:solidFill>
                  <a:prstClr val="black"/>
                </a:solidFill>
              </a:endParaRPr>
            </a:p>
          </p:txBody>
        </p:sp>
        <p:pic>
          <p:nvPicPr>
            <p:cNvPr id="10" name="Picture 2" descr="http://perception.csl.uiuc.edu/recognition/Images/speech_signal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288082" y="3573016"/>
              <a:ext cx="963930" cy="773430"/>
            </a:xfrm>
            <a:prstGeom prst="rect">
              <a:avLst/>
            </a:prstGeom>
            <a:noFill/>
          </p:spPr>
        </p:pic>
        <p:sp>
          <p:nvSpPr>
            <p:cNvPr id="11" name="文字方塊 10"/>
            <p:cNvSpPr txBox="1"/>
            <p:nvPr/>
          </p:nvSpPr>
          <p:spPr>
            <a:xfrm>
              <a:off x="27828" y="4221088"/>
              <a:ext cx="1409728" cy="584775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TW" sz="1600" dirty="0" smtClean="0">
                  <a:solidFill>
                    <a:prstClr val="black"/>
                  </a:solidFill>
                  <a:latin typeface="Calibri"/>
                  <a:ea typeface="新細明體"/>
                </a:rPr>
                <a:t>Input  Speech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TW" sz="1600" dirty="0" smtClean="0">
                  <a:solidFill>
                    <a:prstClr val="black"/>
                  </a:solidFill>
                  <a:latin typeface="Calibri"/>
                  <a:ea typeface="新細明體"/>
                </a:rPr>
                <a:t>Signals</a:t>
              </a:r>
              <a:endParaRPr kumimoji="0" lang="zh-TW" altLang="en-US" sz="1600" dirty="0">
                <a:solidFill>
                  <a:prstClr val="black"/>
                </a:solidFill>
                <a:latin typeface="Calibri"/>
                <a:ea typeface="新細明體"/>
              </a:endParaRPr>
            </a:p>
          </p:txBody>
        </p:sp>
        <p:sp>
          <p:nvSpPr>
            <p:cNvPr id="12" name="文字方塊 11"/>
            <p:cNvSpPr txBox="1">
              <a:spLocks noChangeAspect="1"/>
            </p:cNvSpPr>
            <p:nvPr/>
          </p:nvSpPr>
          <p:spPr>
            <a:xfrm>
              <a:off x="3611616" y="3645024"/>
              <a:ext cx="1548000" cy="6480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rIns="0" rtlCol="0" anchor="ctr" anchorCtr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TW" dirty="0" smtClean="0">
                  <a:solidFill>
                    <a:prstClr val="black"/>
                  </a:solidFill>
                </a:rPr>
                <a:t>Language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TW" dirty="0" smtClean="0">
                  <a:solidFill>
                    <a:prstClr val="black"/>
                  </a:solidFill>
                </a:rPr>
                <a:t>Understanding</a:t>
              </a:r>
              <a:endParaRPr kumimoji="0" lang="zh-TW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" name="文字方塊 12"/>
            <p:cNvSpPr txBox="1">
              <a:spLocks noChangeAspect="1"/>
            </p:cNvSpPr>
            <p:nvPr/>
          </p:nvSpPr>
          <p:spPr>
            <a:xfrm>
              <a:off x="1782386" y="2497824"/>
              <a:ext cx="1328400" cy="6480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 anchor="ctr" anchorCtr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TW" dirty="0" smtClean="0">
                  <a:solidFill>
                    <a:prstClr val="black"/>
                  </a:solidFill>
                </a:rPr>
                <a:t>Speech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TW" dirty="0" smtClean="0">
                  <a:solidFill>
                    <a:prstClr val="black"/>
                  </a:solidFill>
                </a:rPr>
                <a:t>Synthesis</a:t>
              </a:r>
              <a:endParaRPr kumimoji="0" lang="zh-TW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5" name="文字方塊 14"/>
            <p:cNvSpPr txBox="1">
              <a:spLocks/>
            </p:cNvSpPr>
            <p:nvPr/>
          </p:nvSpPr>
          <p:spPr>
            <a:xfrm>
              <a:off x="5644500" y="3667273"/>
              <a:ext cx="1080000" cy="6480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 anchor="ctr" anchorCtr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TW" dirty="0" smtClean="0">
                  <a:solidFill>
                    <a:prstClr val="black"/>
                  </a:solidFill>
                </a:rPr>
                <a:t>Dialogue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TW" dirty="0" smtClean="0">
                  <a:solidFill>
                    <a:prstClr val="black"/>
                  </a:solidFill>
                </a:rPr>
                <a:t>Manager</a:t>
              </a:r>
              <a:endParaRPr kumimoji="0" lang="zh-TW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6" name="文字方塊 15"/>
            <p:cNvSpPr txBox="1">
              <a:spLocks noChangeAspect="1"/>
            </p:cNvSpPr>
            <p:nvPr/>
          </p:nvSpPr>
          <p:spPr>
            <a:xfrm>
              <a:off x="3036972" y="4869160"/>
              <a:ext cx="1327754" cy="646331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 anchor="ctr" anchorCtr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TW" dirty="0" smtClean="0">
                  <a:solidFill>
                    <a:prstClr val="black"/>
                  </a:solidFill>
                </a:rPr>
                <a:t>Information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TW" dirty="0" smtClean="0">
                  <a:solidFill>
                    <a:prstClr val="black"/>
                  </a:solidFill>
                </a:rPr>
                <a:t>Retrieval</a:t>
              </a:r>
              <a:endParaRPr kumimoji="0" lang="zh-TW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7" name="文字方塊 16"/>
            <p:cNvSpPr txBox="1">
              <a:spLocks noChangeAspect="1"/>
            </p:cNvSpPr>
            <p:nvPr/>
          </p:nvSpPr>
          <p:spPr>
            <a:xfrm>
              <a:off x="4636388" y="4869160"/>
              <a:ext cx="1327754" cy="646331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 anchor="ctr" anchorCtr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TW" dirty="0" smtClean="0">
                  <a:solidFill>
                    <a:prstClr val="black"/>
                  </a:solidFill>
                </a:rPr>
                <a:t>Knowledge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TW" dirty="0" smtClean="0">
                  <a:solidFill>
                    <a:prstClr val="black"/>
                  </a:solidFill>
                </a:rPr>
                <a:t>Graph</a:t>
              </a:r>
              <a:endParaRPr kumimoji="0" lang="zh-TW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20" name="直線單箭頭接點 19"/>
            <p:cNvCxnSpPr/>
            <p:nvPr/>
          </p:nvCxnSpPr>
          <p:spPr>
            <a:xfrm>
              <a:off x="1396076" y="3933056"/>
              <a:ext cx="360000" cy="208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單箭頭接點 20"/>
            <p:cNvCxnSpPr/>
            <p:nvPr/>
          </p:nvCxnSpPr>
          <p:spPr>
            <a:xfrm>
              <a:off x="1396372" y="2708920"/>
              <a:ext cx="360000" cy="2089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單箭頭接點 21"/>
            <p:cNvCxnSpPr/>
            <p:nvPr/>
          </p:nvCxnSpPr>
          <p:spPr>
            <a:xfrm>
              <a:off x="3124220" y="2708920"/>
              <a:ext cx="468000" cy="2089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單箭頭接點 22"/>
            <p:cNvCxnSpPr/>
            <p:nvPr/>
          </p:nvCxnSpPr>
          <p:spPr>
            <a:xfrm>
              <a:off x="3124372" y="3930967"/>
              <a:ext cx="468000" cy="2089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單箭頭接點 23"/>
            <p:cNvCxnSpPr/>
            <p:nvPr/>
          </p:nvCxnSpPr>
          <p:spPr>
            <a:xfrm>
              <a:off x="5169019" y="3933056"/>
              <a:ext cx="468000" cy="2089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單箭頭接點 24"/>
            <p:cNvCxnSpPr/>
            <p:nvPr/>
          </p:nvCxnSpPr>
          <p:spPr>
            <a:xfrm flipV="1">
              <a:off x="6508596" y="4347403"/>
              <a:ext cx="0" cy="50400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單箭頭接點 25"/>
            <p:cNvCxnSpPr/>
            <p:nvPr/>
          </p:nvCxnSpPr>
          <p:spPr>
            <a:xfrm flipV="1">
              <a:off x="5868144" y="4337738"/>
              <a:ext cx="0" cy="50400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字方塊 18"/>
            <p:cNvSpPr txBox="1">
              <a:spLocks noChangeAspect="1"/>
            </p:cNvSpPr>
            <p:nvPr/>
          </p:nvSpPr>
          <p:spPr>
            <a:xfrm>
              <a:off x="7683584" y="4869160"/>
              <a:ext cx="1224000" cy="6480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 anchor="ctr" anchorCtr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TW" dirty="0" smtClean="0">
                  <a:solidFill>
                    <a:prstClr val="black"/>
                  </a:solidFill>
                </a:rPr>
                <a:t>Machine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TW" dirty="0" smtClean="0">
                  <a:solidFill>
                    <a:prstClr val="black"/>
                  </a:solidFill>
                </a:rPr>
                <a:t>Translation</a:t>
              </a:r>
              <a:endParaRPr kumimoji="0" lang="zh-TW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" name="文字方塊 13"/>
            <p:cNvSpPr txBox="1">
              <a:spLocks noChangeAspect="1"/>
            </p:cNvSpPr>
            <p:nvPr/>
          </p:nvSpPr>
          <p:spPr>
            <a:xfrm>
              <a:off x="1796466" y="3662804"/>
              <a:ext cx="1327754" cy="6480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 anchor="ctr" anchorCtr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TW" dirty="0" smtClean="0">
                  <a:solidFill>
                    <a:prstClr val="black"/>
                  </a:solidFill>
                </a:rPr>
                <a:t>Speech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TW" dirty="0" smtClean="0">
                  <a:solidFill>
                    <a:prstClr val="black"/>
                  </a:solidFill>
                </a:rPr>
                <a:t>Recognition</a:t>
              </a:r>
              <a:endParaRPr kumimoji="0" lang="zh-TW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8" name="文字方塊 17"/>
            <p:cNvSpPr txBox="1">
              <a:spLocks noChangeAspect="1"/>
            </p:cNvSpPr>
            <p:nvPr/>
          </p:nvSpPr>
          <p:spPr>
            <a:xfrm>
              <a:off x="6247579" y="4869160"/>
              <a:ext cx="1188000" cy="6480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 anchor="ctr" anchorCtr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TW" dirty="0" smtClean="0">
                  <a:solidFill>
                    <a:prstClr val="black"/>
                  </a:solidFill>
                </a:rPr>
                <a:t>Question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TW" dirty="0" smtClean="0">
                  <a:solidFill>
                    <a:prstClr val="black"/>
                  </a:solidFill>
                </a:rPr>
                <a:t>Answering</a:t>
              </a:r>
              <a:endParaRPr kumimoji="0" lang="zh-TW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5" name="文字方塊 34"/>
            <p:cNvSpPr txBox="1">
              <a:spLocks noChangeAspect="1"/>
            </p:cNvSpPr>
            <p:nvPr/>
          </p:nvSpPr>
          <p:spPr>
            <a:xfrm>
              <a:off x="1376681" y="4869160"/>
              <a:ext cx="1179095" cy="6480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 anchor="ctr" anchorCtr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TW" dirty="0" smtClean="0">
                  <a:solidFill>
                    <a:prstClr val="black"/>
                  </a:solidFill>
                </a:rPr>
                <a:t>Wikipedia</a:t>
              </a:r>
              <a:endParaRPr kumimoji="0" lang="zh-TW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39" name="肘形接點 38"/>
            <p:cNvCxnSpPr/>
            <p:nvPr/>
          </p:nvCxnSpPr>
          <p:spPr>
            <a:xfrm>
              <a:off x="5169019" y="2754253"/>
              <a:ext cx="1195561" cy="908551"/>
            </a:xfrm>
            <a:prstGeom prst="bentConnector3">
              <a:avLst>
                <a:gd name="adj1" fmla="val 99250"/>
              </a:avLst>
            </a:prstGeom>
            <a:ln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單箭頭接點 47"/>
            <p:cNvCxnSpPr/>
            <p:nvPr/>
          </p:nvCxnSpPr>
          <p:spPr>
            <a:xfrm flipV="1">
              <a:off x="4372346" y="5192325"/>
              <a:ext cx="256422" cy="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單箭頭接點 53"/>
            <p:cNvCxnSpPr/>
            <p:nvPr/>
          </p:nvCxnSpPr>
          <p:spPr>
            <a:xfrm flipV="1">
              <a:off x="5963012" y="5229200"/>
              <a:ext cx="256422" cy="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單箭頭接點 54"/>
            <p:cNvCxnSpPr/>
            <p:nvPr/>
          </p:nvCxnSpPr>
          <p:spPr>
            <a:xfrm flipV="1">
              <a:off x="7425083" y="5229200"/>
              <a:ext cx="256422" cy="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單箭頭接點 55"/>
            <p:cNvCxnSpPr/>
            <p:nvPr/>
          </p:nvCxnSpPr>
          <p:spPr>
            <a:xfrm flipV="1">
              <a:off x="2661692" y="5229200"/>
              <a:ext cx="324000" cy="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肘形接點 56"/>
            <p:cNvCxnSpPr>
              <a:endCxn id="19" idx="0"/>
            </p:cNvCxnSpPr>
            <p:nvPr/>
          </p:nvCxnSpPr>
          <p:spPr>
            <a:xfrm>
              <a:off x="6747224" y="3969024"/>
              <a:ext cx="1548360" cy="900136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肘形接點 58"/>
            <p:cNvCxnSpPr/>
            <p:nvPr/>
          </p:nvCxnSpPr>
          <p:spPr>
            <a:xfrm flipV="1">
              <a:off x="4139952" y="4346446"/>
              <a:ext cx="1562459" cy="226359"/>
            </a:xfrm>
            <a:prstGeom prst="bentConnector3">
              <a:avLst>
                <a:gd name="adj1" fmla="val 100070"/>
              </a:avLst>
            </a:prstGeom>
            <a:ln>
              <a:headEnd type="arrow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269" name="肘形接點 11268"/>
            <p:cNvCxnSpPr/>
            <p:nvPr/>
          </p:nvCxnSpPr>
          <p:spPr>
            <a:xfrm rot="10800000" flipV="1">
              <a:off x="3695166" y="4582468"/>
              <a:ext cx="447853" cy="286691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274" name="直線接點 11273"/>
            <p:cNvCxnSpPr/>
            <p:nvPr/>
          </p:nvCxnSpPr>
          <p:spPr>
            <a:xfrm>
              <a:off x="3772772" y="5805264"/>
              <a:ext cx="4320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279" name="直線單箭頭接點 11278"/>
            <p:cNvCxnSpPr/>
            <p:nvPr/>
          </p:nvCxnSpPr>
          <p:spPr>
            <a:xfrm flipV="1">
              <a:off x="8092772" y="5517160"/>
              <a:ext cx="0" cy="2881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線單箭頭接點 79"/>
            <p:cNvCxnSpPr/>
            <p:nvPr/>
          </p:nvCxnSpPr>
          <p:spPr>
            <a:xfrm flipV="1">
              <a:off x="3772292" y="5517160"/>
              <a:ext cx="0" cy="2881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線單箭頭接點 80"/>
            <p:cNvCxnSpPr/>
            <p:nvPr/>
          </p:nvCxnSpPr>
          <p:spPr>
            <a:xfrm flipV="1">
              <a:off x="6796628" y="5517232"/>
              <a:ext cx="0" cy="2881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4" name="Rectangle 3"/>
          <p:cNvSpPr txBox="1">
            <a:spLocks noChangeArrowheads="1"/>
          </p:cNvSpPr>
          <p:nvPr/>
        </p:nvSpPr>
        <p:spPr bwMode="auto">
          <a:xfrm>
            <a:off x="5868144" y="855015"/>
            <a:ext cx="3275856" cy="105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 fontAlgn="auto">
              <a:spcBef>
                <a:spcPts val="300"/>
              </a:spcBef>
              <a:spcAft>
                <a:spcPts val="100"/>
              </a:spcAft>
              <a:tabLst>
                <a:tab pos="542925" algn="l"/>
              </a:tabLst>
            </a:pPr>
            <a:r>
              <a:rPr kumimoji="0" lang="en-US" altLang="zh-TW" sz="2000" b="1" dirty="0" smtClean="0">
                <a:solidFill>
                  <a:prstClr val="black"/>
                </a:solidFill>
                <a:latin typeface="Times New Roman" pitchFamily="18" charset="0"/>
              </a:rPr>
              <a:t>Special Questions:</a:t>
            </a:r>
          </a:p>
          <a:p>
            <a:pPr marL="714375" lvl="1" indent="-354013" fontAlgn="auto">
              <a:spcBef>
                <a:spcPts val="300"/>
              </a:spcBef>
              <a:spcAft>
                <a:spcPts val="100"/>
              </a:spcAft>
              <a:tabLst>
                <a:tab pos="542925" algn="l"/>
              </a:tabLst>
            </a:pPr>
            <a:r>
              <a:rPr kumimoji="0" lang="zh-TW" altLang="en-US" sz="1800" dirty="0" smtClean="0">
                <a:solidFill>
                  <a:prstClr val="black"/>
                </a:solidFill>
                <a:latin typeface="Times New Roman" pitchFamily="18" charset="0"/>
              </a:rPr>
              <a:t>唐詩宋詞</a:t>
            </a:r>
            <a:r>
              <a:rPr kumimoji="0" lang="en-US" altLang="zh-TW" sz="1800" dirty="0" smtClean="0">
                <a:solidFill>
                  <a:prstClr val="black"/>
                </a:solidFill>
                <a:latin typeface="Times New Roman" pitchFamily="18" charset="0"/>
              </a:rPr>
              <a:t>, </a:t>
            </a:r>
            <a:r>
              <a:rPr kumimoji="0" lang="zh-TW" altLang="en-US" sz="1800" dirty="0" smtClean="0">
                <a:solidFill>
                  <a:prstClr val="black"/>
                </a:solidFill>
                <a:latin typeface="Times New Roman" pitchFamily="18" charset="0"/>
              </a:rPr>
              <a:t>出師表</a:t>
            </a:r>
            <a:r>
              <a:rPr kumimoji="0" lang="en-US" altLang="zh-TW" sz="1800" dirty="0" smtClean="0">
                <a:solidFill>
                  <a:prstClr val="black"/>
                </a:solidFill>
                <a:latin typeface="Times New Roman" pitchFamily="18" charset="0"/>
              </a:rPr>
              <a:t>…</a:t>
            </a:r>
          </a:p>
          <a:p>
            <a:pPr marL="714375" lvl="1" indent="-354013" fontAlgn="auto">
              <a:spcBef>
                <a:spcPts val="300"/>
              </a:spcBef>
              <a:spcAft>
                <a:spcPts val="100"/>
              </a:spcAft>
              <a:tabLst>
                <a:tab pos="542925" algn="l"/>
              </a:tabLst>
            </a:pPr>
            <a:r>
              <a:rPr kumimoji="0" lang="zh-TW" altLang="en-US" sz="1800" dirty="0" smtClean="0">
                <a:solidFill>
                  <a:prstClr val="black"/>
                </a:solidFill>
                <a:latin typeface="Times New Roman" pitchFamily="18" charset="0"/>
              </a:rPr>
              <a:t>說個笑話</a:t>
            </a:r>
            <a:r>
              <a:rPr kumimoji="0" lang="en-US" altLang="zh-TW" sz="1800" dirty="0" smtClean="0">
                <a:solidFill>
                  <a:prstClr val="black"/>
                </a:solidFill>
                <a:latin typeface="Times New Roman" pitchFamily="18" charset="0"/>
              </a:rPr>
              <a:t>…</a:t>
            </a:r>
            <a:endParaRPr kumimoji="0" lang="en-US" altLang="zh-TW" sz="1800" dirty="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28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781050" y="1196975"/>
            <a:ext cx="7661275" cy="3060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315" name="Content Placeholder 2"/>
          <p:cNvSpPr txBox="1">
            <a:spLocks/>
          </p:cNvSpPr>
          <p:nvPr/>
        </p:nvSpPr>
        <p:spPr bwMode="auto">
          <a:xfrm>
            <a:off x="0" y="4654550"/>
            <a:ext cx="9144000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914400" indent="-4572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255713" indent="-341313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597025" indent="-341313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1938338" indent="-341313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395538" indent="-341313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852738" indent="-341313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309938" indent="-341313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767138" indent="-341313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l">
              <a:spcBef>
                <a:spcPct val="20000"/>
              </a:spcBef>
              <a:buSzPct val="90000"/>
              <a:buFontTx/>
              <a:buChar char="•"/>
            </a:pPr>
            <a:r>
              <a:rPr lang="en-US" altLang="zh-TW" sz="2600" b="1">
                <a:latin typeface="Times New Roman" pitchFamily="18" charset="0"/>
                <a:cs typeface="Times New Roman" pitchFamily="18" charset="0"/>
              </a:rPr>
              <a:t>Assume the system is at state S1 and takes action A1.</a:t>
            </a:r>
          </a:p>
          <a:p>
            <a:pPr algn="l">
              <a:spcBef>
                <a:spcPct val="20000"/>
              </a:spcBef>
              <a:buSzPct val="90000"/>
              <a:buFontTx/>
              <a:buChar char="•"/>
            </a:pPr>
            <a:r>
              <a:rPr lang="en-US" altLang="zh-TW" sz="2600" b="1">
                <a:latin typeface="Times New Roman" pitchFamily="18" charset="0"/>
                <a:cs typeface="Times New Roman" pitchFamily="18" charset="0"/>
              </a:rPr>
              <a:t>User response will cause the state to transit.</a:t>
            </a:r>
          </a:p>
        </p:txBody>
      </p:sp>
      <p:sp>
        <p:nvSpPr>
          <p:cNvPr id="11" name="Oval 10"/>
          <p:cNvSpPr/>
          <p:nvPr/>
        </p:nvSpPr>
        <p:spPr>
          <a:xfrm>
            <a:off x="1168400" y="1741488"/>
            <a:ext cx="787400" cy="8001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S1</a:t>
            </a:r>
          </a:p>
        </p:txBody>
      </p:sp>
      <p:sp>
        <p:nvSpPr>
          <p:cNvPr id="12" name="Oval 11"/>
          <p:cNvSpPr/>
          <p:nvPr/>
        </p:nvSpPr>
        <p:spPr>
          <a:xfrm>
            <a:off x="4381500" y="3182938"/>
            <a:ext cx="787400" cy="8001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dirty="0" err="1"/>
              <a:t>Sf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858000" y="1587500"/>
            <a:ext cx="787400" cy="8001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S2</a:t>
            </a:r>
          </a:p>
        </p:txBody>
      </p:sp>
      <p:sp>
        <p:nvSpPr>
          <p:cNvPr id="13319" name="TextBox 2"/>
          <p:cNvSpPr txBox="1">
            <a:spLocks noChangeArrowheads="1"/>
          </p:cNvSpPr>
          <p:nvPr/>
        </p:nvSpPr>
        <p:spPr bwMode="auto">
          <a:xfrm>
            <a:off x="4632325" y="908050"/>
            <a:ext cx="185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en-US" altLang="zh-TW"/>
          </a:p>
        </p:txBody>
      </p:sp>
      <p:sp>
        <p:nvSpPr>
          <p:cNvPr id="5" name="Rectangle 4"/>
          <p:cNvSpPr/>
          <p:nvPr/>
        </p:nvSpPr>
        <p:spPr>
          <a:xfrm>
            <a:off x="2052638" y="1231900"/>
            <a:ext cx="2879725" cy="369888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A1: ask DEPARTURE city</a:t>
            </a:r>
          </a:p>
        </p:txBody>
      </p:sp>
      <p:sp>
        <p:nvSpPr>
          <p:cNvPr id="6" name="Diamond 5"/>
          <p:cNvSpPr/>
          <p:nvPr/>
        </p:nvSpPr>
        <p:spPr>
          <a:xfrm>
            <a:off x="2274888" y="1601788"/>
            <a:ext cx="935037" cy="65563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A1</a:t>
            </a:r>
          </a:p>
        </p:txBody>
      </p:sp>
      <p:cxnSp>
        <p:nvCxnSpPr>
          <p:cNvPr id="14" name="Curved Connector 13"/>
          <p:cNvCxnSpPr>
            <a:stCxn id="11" idx="6"/>
            <a:endCxn id="6" idx="1"/>
          </p:cNvCxnSpPr>
          <p:nvPr/>
        </p:nvCxnSpPr>
        <p:spPr>
          <a:xfrm flipV="1">
            <a:off x="1955800" y="1928813"/>
            <a:ext cx="319088" cy="212725"/>
          </a:xfrm>
          <a:prstGeom prst="curvedConnector3">
            <a:avLst>
              <a:gd name="adj1" fmla="val 1942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Down Arrow 20"/>
          <p:cNvSpPr/>
          <p:nvPr/>
        </p:nvSpPr>
        <p:spPr>
          <a:xfrm>
            <a:off x="1343025" y="1484313"/>
            <a:ext cx="412750" cy="23495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cxnSp>
        <p:nvCxnSpPr>
          <p:cNvPr id="15" name="Straight Arrow Connector 14"/>
          <p:cNvCxnSpPr>
            <a:stCxn id="16" idx="0"/>
          </p:cNvCxnSpPr>
          <p:nvPr/>
        </p:nvCxnSpPr>
        <p:spPr>
          <a:xfrm flipV="1">
            <a:off x="1562100" y="2541588"/>
            <a:ext cx="0" cy="2508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23925" y="2792413"/>
            <a:ext cx="1274763" cy="3778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 dirty="0">
                <a:solidFill>
                  <a:schemeClr val="tx1"/>
                </a:solidFill>
              </a:rPr>
              <a:t>(?,?)</a:t>
            </a:r>
          </a:p>
        </p:txBody>
      </p:sp>
      <p:cxnSp>
        <p:nvCxnSpPr>
          <p:cNvPr id="17" name="Curved Connector 16"/>
          <p:cNvCxnSpPr>
            <a:stCxn id="6" idx="3"/>
            <a:endCxn id="13" idx="1"/>
          </p:cNvCxnSpPr>
          <p:nvPr/>
        </p:nvCxnSpPr>
        <p:spPr>
          <a:xfrm flipV="1">
            <a:off x="3209925" y="1704975"/>
            <a:ext cx="3763963" cy="223838"/>
          </a:xfrm>
          <a:prstGeom prst="curvedConnector4">
            <a:avLst>
              <a:gd name="adj1" fmla="val 46614"/>
              <a:gd name="adj2" fmla="val 253835"/>
            </a:avLst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327" name="Titl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TW" sz="3300" b="1" smtClean="0">
                <a:latin typeface="Times New Roman" pitchFamily="18" charset="0"/>
                <a:cs typeface="Times New Roman" pitchFamily="18" charset="0"/>
              </a:rPr>
              <a:t>Flight Booking with MDP (2/5)</a:t>
            </a:r>
          </a:p>
        </p:txBody>
      </p:sp>
    </p:spTree>
  </p:cSld>
  <p:clrMapOvr>
    <a:masterClrMapping/>
  </p:clrMapOvr>
  <p:transition spd="slow" advTm="8587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781050" y="1196975"/>
            <a:ext cx="7832725" cy="3060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339" name="Content Placeholder 2"/>
          <p:cNvSpPr txBox="1">
            <a:spLocks/>
          </p:cNvSpPr>
          <p:nvPr/>
        </p:nvSpPr>
        <p:spPr bwMode="auto">
          <a:xfrm>
            <a:off x="0" y="4654550"/>
            <a:ext cx="914400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914400" indent="-4572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255713" indent="-341313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597025" indent="-341313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1938338" indent="-341313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395538" indent="-341313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852738" indent="-341313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309938" indent="-341313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767138" indent="-341313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l">
              <a:spcBef>
                <a:spcPct val="20000"/>
              </a:spcBef>
              <a:buSzPct val="90000"/>
              <a:buFontTx/>
              <a:buChar char="•"/>
            </a:pPr>
            <a:r>
              <a:rPr lang="en-US" altLang="zh-TW" sz="2600" b="1">
                <a:latin typeface="Times New Roman" pitchFamily="18" charset="0"/>
                <a:cs typeface="Times New Roman" pitchFamily="18" charset="0"/>
              </a:rPr>
              <a:t>The transition is probabilistic based on user response and recognition results (with errors).</a:t>
            </a:r>
          </a:p>
        </p:txBody>
      </p:sp>
      <p:sp>
        <p:nvSpPr>
          <p:cNvPr id="11" name="Oval 10"/>
          <p:cNvSpPr/>
          <p:nvPr/>
        </p:nvSpPr>
        <p:spPr>
          <a:xfrm>
            <a:off x="1168400" y="1741488"/>
            <a:ext cx="787400" cy="8001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S1</a:t>
            </a:r>
          </a:p>
        </p:txBody>
      </p:sp>
      <p:sp>
        <p:nvSpPr>
          <p:cNvPr id="12" name="Oval 11"/>
          <p:cNvSpPr/>
          <p:nvPr/>
        </p:nvSpPr>
        <p:spPr>
          <a:xfrm>
            <a:off x="4381500" y="3182938"/>
            <a:ext cx="787400" cy="8001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dirty="0" err="1"/>
              <a:t>Sf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858000" y="1587500"/>
            <a:ext cx="787400" cy="8001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S2</a:t>
            </a:r>
          </a:p>
        </p:txBody>
      </p:sp>
      <p:sp>
        <p:nvSpPr>
          <p:cNvPr id="14343" name="TextBox 2"/>
          <p:cNvSpPr txBox="1">
            <a:spLocks noChangeArrowheads="1"/>
          </p:cNvSpPr>
          <p:nvPr/>
        </p:nvSpPr>
        <p:spPr bwMode="auto">
          <a:xfrm>
            <a:off x="4632325" y="1241425"/>
            <a:ext cx="185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en-US" altLang="zh-TW"/>
          </a:p>
        </p:txBody>
      </p:sp>
      <p:sp>
        <p:nvSpPr>
          <p:cNvPr id="5" name="Rectangle 4"/>
          <p:cNvSpPr/>
          <p:nvPr/>
        </p:nvSpPr>
        <p:spPr>
          <a:xfrm>
            <a:off x="2052638" y="1231900"/>
            <a:ext cx="2879725" cy="369888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A1: ask DEPARTURE city</a:t>
            </a:r>
          </a:p>
        </p:txBody>
      </p:sp>
      <p:sp>
        <p:nvSpPr>
          <p:cNvPr id="6" name="Diamond 5"/>
          <p:cNvSpPr/>
          <p:nvPr/>
        </p:nvSpPr>
        <p:spPr>
          <a:xfrm>
            <a:off x="2274888" y="1601788"/>
            <a:ext cx="935037" cy="65563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A1</a:t>
            </a:r>
          </a:p>
        </p:txBody>
      </p:sp>
      <p:cxnSp>
        <p:nvCxnSpPr>
          <p:cNvPr id="14" name="Curved Connector 13"/>
          <p:cNvCxnSpPr>
            <a:stCxn id="11" idx="6"/>
            <a:endCxn id="6" idx="1"/>
          </p:cNvCxnSpPr>
          <p:nvPr/>
        </p:nvCxnSpPr>
        <p:spPr>
          <a:xfrm flipV="1">
            <a:off x="1955800" y="1928813"/>
            <a:ext cx="319088" cy="212725"/>
          </a:xfrm>
          <a:prstGeom prst="curvedConnector3">
            <a:avLst>
              <a:gd name="adj1" fmla="val 1942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Down Arrow 20"/>
          <p:cNvSpPr/>
          <p:nvPr/>
        </p:nvSpPr>
        <p:spPr>
          <a:xfrm>
            <a:off x="1343025" y="1482725"/>
            <a:ext cx="412750" cy="23653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cxnSp>
        <p:nvCxnSpPr>
          <p:cNvPr id="15" name="Straight Arrow Connector 14"/>
          <p:cNvCxnSpPr>
            <a:stCxn id="16" idx="0"/>
          </p:cNvCxnSpPr>
          <p:nvPr/>
        </p:nvCxnSpPr>
        <p:spPr>
          <a:xfrm flipV="1">
            <a:off x="1562100" y="2541588"/>
            <a:ext cx="0" cy="2508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23925" y="2792413"/>
            <a:ext cx="1274763" cy="3762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 dirty="0">
                <a:solidFill>
                  <a:schemeClr val="tx1"/>
                </a:solidFill>
              </a:rPr>
              <a:t>(?,?)</a:t>
            </a:r>
          </a:p>
        </p:txBody>
      </p:sp>
      <p:cxnSp>
        <p:nvCxnSpPr>
          <p:cNvPr id="17" name="Curved Connector 16"/>
          <p:cNvCxnSpPr>
            <a:stCxn id="6" idx="3"/>
            <a:endCxn id="13" idx="1"/>
          </p:cNvCxnSpPr>
          <p:nvPr/>
        </p:nvCxnSpPr>
        <p:spPr>
          <a:xfrm flipV="1">
            <a:off x="3209925" y="1704975"/>
            <a:ext cx="3763963" cy="223838"/>
          </a:xfrm>
          <a:prstGeom prst="curvedConnector4">
            <a:avLst>
              <a:gd name="adj1" fmla="val 46614"/>
              <a:gd name="adj2" fmla="val 253835"/>
            </a:avLst>
          </a:prstGeom>
          <a:ln>
            <a:solidFill>
              <a:srgbClr val="008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6" idx="3"/>
            <a:endCxn id="12" idx="0"/>
          </p:cNvCxnSpPr>
          <p:nvPr/>
        </p:nvCxnSpPr>
        <p:spPr>
          <a:xfrm>
            <a:off x="3209925" y="1928813"/>
            <a:ext cx="1565275" cy="1254125"/>
          </a:xfrm>
          <a:prstGeom prst="curvedConnector2">
            <a:avLst/>
          </a:prstGeom>
          <a:ln>
            <a:solidFill>
              <a:srgbClr val="0000FF"/>
            </a:solidFill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6" idx="3"/>
            <a:endCxn id="11" idx="5"/>
          </p:cNvCxnSpPr>
          <p:nvPr/>
        </p:nvCxnSpPr>
        <p:spPr>
          <a:xfrm flipH="1">
            <a:off x="1839913" y="1928813"/>
            <a:ext cx="1370012" cy="495300"/>
          </a:xfrm>
          <a:prstGeom prst="curvedConnector4">
            <a:avLst>
              <a:gd name="adj1" fmla="val -16689"/>
              <a:gd name="adj2" fmla="val 169901"/>
            </a:avLst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353" name="TextBox 22"/>
          <p:cNvSpPr txBox="1">
            <a:spLocks noChangeArrowheads="1"/>
          </p:cNvSpPr>
          <p:nvPr/>
        </p:nvSpPr>
        <p:spPr bwMode="auto">
          <a:xfrm>
            <a:off x="5000625" y="1579563"/>
            <a:ext cx="5794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8000"/>
                </a:solidFill>
              </a:rPr>
              <a:t>0.7</a:t>
            </a:r>
          </a:p>
        </p:txBody>
      </p:sp>
      <p:sp>
        <p:nvSpPr>
          <p:cNvPr id="14354" name="TextBox 23"/>
          <p:cNvSpPr txBox="1">
            <a:spLocks noChangeArrowheads="1"/>
          </p:cNvSpPr>
          <p:nvPr/>
        </p:nvSpPr>
        <p:spPr bwMode="auto">
          <a:xfrm>
            <a:off x="3916363" y="2341563"/>
            <a:ext cx="584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FF"/>
                </a:solidFill>
              </a:rPr>
              <a:t>0.2</a:t>
            </a:r>
          </a:p>
        </p:txBody>
      </p:sp>
      <p:sp>
        <p:nvSpPr>
          <p:cNvPr id="14355" name="TextBox 24"/>
          <p:cNvSpPr txBox="1">
            <a:spLocks noChangeArrowheads="1"/>
          </p:cNvSpPr>
          <p:nvPr/>
        </p:nvSpPr>
        <p:spPr bwMode="auto">
          <a:xfrm>
            <a:off x="2544763" y="2744788"/>
            <a:ext cx="1358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FF0000"/>
                </a:solidFill>
              </a:rPr>
              <a:t>0.1</a:t>
            </a:r>
          </a:p>
        </p:txBody>
      </p:sp>
      <p:sp>
        <p:nvSpPr>
          <p:cNvPr id="14356" name="TextBox 28"/>
          <p:cNvSpPr txBox="1">
            <a:spLocks noChangeArrowheads="1"/>
          </p:cNvSpPr>
          <p:nvPr/>
        </p:nvSpPr>
        <p:spPr bwMode="auto">
          <a:xfrm>
            <a:off x="5003800" y="2443163"/>
            <a:ext cx="3108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l" eaLnBrk="1" hangingPunct="1"/>
            <a:r>
              <a:rPr lang="en-US" altLang="zh-TW" i="1" u="sng">
                <a:solidFill>
                  <a:srgbClr val="008000"/>
                </a:solidFill>
              </a:rPr>
              <a:t>Response: From Taipei.</a:t>
            </a:r>
          </a:p>
        </p:txBody>
      </p:sp>
      <p:sp>
        <p:nvSpPr>
          <p:cNvPr id="14357" name="TextBox 30"/>
          <p:cNvSpPr txBox="1">
            <a:spLocks noChangeArrowheads="1"/>
          </p:cNvSpPr>
          <p:nvPr/>
        </p:nvSpPr>
        <p:spPr bwMode="auto">
          <a:xfrm>
            <a:off x="4932363" y="2816225"/>
            <a:ext cx="3773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i="1" u="sng">
                <a:solidFill>
                  <a:srgbClr val="0000FF"/>
                </a:solidFill>
              </a:rPr>
              <a:t>Response: From Taipei to Boston.</a:t>
            </a:r>
          </a:p>
        </p:txBody>
      </p:sp>
      <p:sp>
        <p:nvSpPr>
          <p:cNvPr id="14358" name="TextBox 31"/>
          <p:cNvSpPr txBox="1">
            <a:spLocks noChangeArrowheads="1"/>
          </p:cNvSpPr>
          <p:nvPr/>
        </p:nvSpPr>
        <p:spPr bwMode="auto">
          <a:xfrm>
            <a:off x="5148263" y="3203575"/>
            <a:ext cx="3362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l" eaLnBrk="1" hangingPunct="1"/>
            <a:r>
              <a:rPr lang="en-US" altLang="zh-TW" i="1" u="sng">
                <a:solidFill>
                  <a:srgbClr val="FF0000"/>
                </a:solidFill>
              </a:rPr>
              <a:t>Response: What did you say?</a:t>
            </a:r>
          </a:p>
        </p:txBody>
      </p:sp>
      <p:sp>
        <p:nvSpPr>
          <p:cNvPr id="14359" name="Titl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TW" sz="3300" b="1" smtClean="0">
                <a:latin typeface="Times New Roman" pitchFamily="18" charset="0"/>
                <a:cs typeface="Times New Roman" pitchFamily="18" charset="0"/>
              </a:rPr>
              <a:t>Flight Booking with MDP (3/5)</a:t>
            </a:r>
          </a:p>
        </p:txBody>
      </p:sp>
    </p:spTree>
  </p:cSld>
  <p:clrMapOvr>
    <a:masterClrMapping/>
  </p:clrMapOvr>
  <p:transition spd="slow" advTm="8587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781050" y="1196975"/>
            <a:ext cx="7661275" cy="3060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363" name="Content Placeholder 2"/>
          <p:cNvSpPr txBox="1">
            <a:spLocks/>
          </p:cNvSpPr>
          <p:nvPr/>
        </p:nvSpPr>
        <p:spPr bwMode="auto">
          <a:xfrm>
            <a:off x="0" y="4654550"/>
            <a:ext cx="91440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914400" indent="-4572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255713" indent="-341313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597025" indent="-341313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1938338" indent="-341313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395538" indent="-341313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852738" indent="-341313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309938" indent="-341313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767138" indent="-341313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l">
              <a:spcBef>
                <a:spcPct val="20000"/>
              </a:spcBef>
              <a:buSzPct val="90000"/>
              <a:buFontTx/>
              <a:buChar char="•"/>
            </a:pPr>
            <a:r>
              <a:rPr lang="en-US" altLang="zh-TW" sz="2600" b="1">
                <a:latin typeface="Times New Roman" pitchFamily="18" charset="0"/>
                <a:cs typeface="Times New Roman" pitchFamily="18" charset="0"/>
              </a:rPr>
              <a:t>The transition is probabilistic based on user response and recognition results (with errors).</a:t>
            </a:r>
          </a:p>
          <a:p>
            <a:pPr algn="l">
              <a:spcBef>
                <a:spcPct val="20000"/>
              </a:spcBef>
              <a:buSzPct val="90000"/>
              <a:buFontTx/>
              <a:buChar char="•"/>
            </a:pPr>
            <a:r>
              <a:rPr lang="en-US" altLang="zh-TW" sz="2600" b="1">
                <a:latin typeface="Times New Roman" pitchFamily="18" charset="0"/>
                <a:cs typeface="Times New Roman" pitchFamily="18" charset="0"/>
              </a:rPr>
              <a:t>A reward associated with each transition.</a:t>
            </a:r>
          </a:p>
        </p:txBody>
      </p:sp>
      <p:sp>
        <p:nvSpPr>
          <p:cNvPr id="11" name="Oval 10"/>
          <p:cNvSpPr/>
          <p:nvPr/>
        </p:nvSpPr>
        <p:spPr>
          <a:xfrm>
            <a:off x="1168400" y="1741488"/>
            <a:ext cx="787400" cy="8001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S1</a:t>
            </a:r>
          </a:p>
        </p:txBody>
      </p:sp>
      <p:sp>
        <p:nvSpPr>
          <p:cNvPr id="12" name="Oval 11"/>
          <p:cNvSpPr/>
          <p:nvPr/>
        </p:nvSpPr>
        <p:spPr>
          <a:xfrm>
            <a:off x="4381500" y="3182938"/>
            <a:ext cx="787400" cy="8001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dirty="0" err="1"/>
              <a:t>Sf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858000" y="1587500"/>
            <a:ext cx="787400" cy="8001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S2</a:t>
            </a:r>
          </a:p>
        </p:txBody>
      </p:sp>
      <p:sp>
        <p:nvSpPr>
          <p:cNvPr id="15367" name="TextBox 2"/>
          <p:cNvSpPr txBox="1">
            <a:spLocks noChangeArrowheads="1"/>
          </p:cNvSpPr>
          <p:nvPr/>
        </p:nvSpPr>
        <p:spPr bwMode="auto">
          <a:xfrm>
            <a:off x="4632325" y="908050"/>
            <a:ext cx="185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en-US" altLang="zh-TW"/>
          </a:p>
        </p:txBody>
      </p:sp>
      <p:sp>
        <p:nvSpPr>
          <p:cNvPr id="5" name="Rectangle 4"/>
          <p:cNvSpPr/>
          <p:nvPr/>
        </p:nvSpPr>
        <p:spPr>
          <a:xfrm>
            <a:off x="2052638" y="1231900"/>
            <a:ext cx="2879725" cy="369888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A1: ask DEPARTURE city</a:t>
            </a:r>
          </a:p>
        </p:txBody>
      </p:sp>
      <p:sp>
        <p:nvSpPr>
          <p:cNvPr id="6" name="Diamond 5"/>
          <p:cNvSpPr/>
          <p:nvPr/>
        </p:nvSpPr>
        <p:spPr>
          <a:xfrm>
            <a:off x="2274888" y="1601788"/>
            <a:ext cx="935037" cy="65563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A1</a:t>
            </a:r>
          </a:p>
        </p:txBody>
      </p:sp>
      <p:cxnSp>
        <p:nvCxnSpPr>
          <p:cNvPr id="14" name="Curved Connector 13"/>
          <p:cNvCxnSpPr>
            <a:stCxn id="11" idx="6"/>
            <a:endCxn id="6" idx="1"/>
          </p:cNvCxnSpPr>
          <p:nvPr/>
        </p:nvCxnSpPr>
        <p:spPr>
          <a:xfrm flipV="1">
            <a:off x="1955800" y="1928813"/>
            <a:ext cx="319088" cy="212725"/>
          </a:xfrm>
          <a:prstGeom prst="curvedConnector3">
            <a:avLst>
              <a:gd name="adj1" fmla="val 1942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Down Arrow 20"/>
          <p:cNvSpPr/>
          <p:nvPr/>
        </p:nvSpPr>
        <p:spPr>
          <a:xfrm>
            <a:off x="1343025" y="1484313"/>
            <a:ext cx="412750" cy="23495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cxnSp>
        <p:nvCxnSpPr>
          <p:cNvPr id="15" name="Straight Arrow Connector 14"/>
          <p:cNvCxnSpPr>
            <a:stCxn id="16" idx="0"/>
          </p:cNvCxnSpPr>
          <p:nvPr/>
        </p:nvCxnSpPr>
        <p:spPr>
          <a:xfrm flipV="1">
            <a:off x="1562100" y="2541588"/>
            <a:ext cx="0" cy="2508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23925" y="2792413"/>
            <a:ext cx="1274763" cy="3778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 dirty="0">
                <a:solidFill>
                  <a:schemeClr val="tx1"/>
                </a:solidFill>
              </a:rPr>
              <a:t>(?,?)</a:t>
            </a:r>
          </a:p>
        </p:txBody>
      </p:sp>
      <p:cxnSp>
        <p:nvCxnSpPr>
          <p:cNvPr id="17" name="Curved Connector 16"/>
          <p:cNvCxnSpPr>
            <a:stCxn id="6" idx="3"/>
            <a:endCxn id="13" idx="1"/>
          </p:cNvCxnSpPr>
          <p:nvPr/>
        </p:nvCxnSpPr>
        <p:spPr>
          <a:xfrm flipV="1">
            <a:off x="3209925" y="1704975"/>
            <a:ext cx="3763963" cy="223838"/>
          </a:xfrm>
          <a:prstGeom prst="curvedConnector4">
            <a:avLst>
              <a:gd name="adj1" fmla="val 46614"/>
              <a:gd name="adj2" fmla="val 253835"/>
            </a:avLst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6" idx="3"/>
            <a:endCxn id="12" idx="0"/>
          </p:cNvCxnSpPr>
          <p:nvPr/>
        </p:nvCxnSpPr>
        <p:spPr>
          <a:xfrm>
            <a:off x="3209925" y="1928813"/>
            <a:ext cx="1565275" cy="1254125"/>
          </a:xfrm>
          <a:prstGeom prst="curvedConnector2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6" idx="3"/>
            <a:endCxn id="11" idx="5"/>
          </p:cNvCxnSpPr>
          <p:nvPr/>
        </p:nvCxnSpPr>
        <p:spPr>
          <a:xfrm flipH="1">
            <a:off x="1839913" y="1928813"/>
            <a:ext cx="1370012" cy="495300"/>
          </a:xfrm>
          <a:prstGeom prst="curvedConnector4">
            <a:avLst>
              <a:gd name="adj1" fmla="val -16689"/>
              <a:gd name="adj2" fmla="val 169901"/>
            </a:avLst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77" name="TextBox 22"/>
          <p:cNvSpPr txBox="1">
            <a:spLocks noChangeArrowheads="1"/>
          </p:cNvSpPr>
          <p:nvPr/>
        </p:nvSpPr>
        <p:spPr bwMode="auto">
          <a:xfrm>
            <a:off x="5000625" y="1579563"/>
            <a:ext cx="5794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/>
              <a:t>0.7</a:t>
            </a:r>
          </a:p>
        </p:txBody>
      </p:sp>
      <p:sp>
        <p:nvSpPr>
          <p:cNvPr id="15378" name="TextBox 23"/>
          <p:cNvSpPr txBox="1">
            <a:spLocks noChangeArrowheads="1"/>
          </p:cNvSpPr>
          <p:nvPr/>
        </p:nvSpPr>
        <p:spPr bwMode="auto">
          <a:xfrm>
            <a:off x="3916363" y="2343150"/>
            <a:ext cx="584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/>
              <a:t>0.2</a:t>
            </a:r>
          </a:p>
        </p:txBody>
      </p:sp>
      <p:sp>
        <p:nvSpPr>
          <p:cNvPr id="15379" name="TextBox 24"/>
          <p:cNvSpPr txBox="1">
            <a:spLocks noChangeArrowheads="1"/>
          </p:cNvSpPr>
          <p:nvPr/>
        </p:nvSpPr>
        <p:spPr bwMode="auto">
          <a:xfrm>
            <a:off x="2198688" y="2744788"/>
            <a:ext cx="5730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/>
              <a:t>0.1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525963" y="2109788"/>
            <a:ext cx="642937" cy="369887"/>
          </a:xfrm>
          <a:prstGeom prst="rect">
            <a:avLst/>
          </a:prstGeom>
          <a:solidFill>
            <a:srgbClr val="0000FF"/>
          </a:solidFill>
          <a:ln>
            <a:solidFill>
              <a:srgbClr val="3366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>
              <a:defRPr/>
            </a:pPr>
            <a:r>
              <a:rPr lang="en-US" dirty="0"/>
              <a:t>+10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478463" y="1568450"/>
            <a:ext cx="533400" cy="303213"/>
          </a:xfrm>
          <a:prstGeom prst="rect">
            <a:avLst/>
          </a:prstGeom>
          <a:solidFill>
            <a:srgbClr val="0000FF"/>
          </a:solidFill>
          <a:ln>
            <a:solidFill>
              <a:srgbClr val="3366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+5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919413" y="2800350"/>
            <a:ext cx="500062" cy="32861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-5</a:t>
            </a:r>
          </a:p>
        </p:txBody>
      </p:sp>
      <p:sp>
        <p:nvSpPr>
          <p:cNvPr id="15383" name="Titl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TW" sz="3300" b="1" smtClean="0">
                <a:latin typeface="Times New Roman" pitchFamily="18" charset="0"/>
                <a:cs typeface="Times New Roman" pitchFamily="18" charset="0"/>
              </a:rPr>
              <a:t>Flight Booking with MDP (3/5)</a:t>
            </a:r>
          </a:p>
        </p:txBody>
      </p:sp>
    </p:spTree>
  </p:cSld>
  <p:clrMapOvr>
    <a:masterClrMapping/>
  </p:clrMapOvr>
  <p:transition spd="slow" advTm="8587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781050" y="1196975"/>
            <a:ext cx="7661275" cy="3060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387" name="Content Placeholder 2"/>
          <p:cNvSpPr txBox="1">
            <a:spLocks/>
          </p:cNvSpPr>
          <p:nvPr/>
        </p:nvSpPr>
        <p:spPr bwMode="auto">
          <a:xfrm>
            <a:off x="0" y="4654550"/>
            <a:ext cx="91440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914400" indent="-4572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255713" indent="-341313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597025" indent="-341313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1938338" indent="-341313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395538" indent="-341313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852738" indent="-341313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309938" indent="-341313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767138" indent="-341313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l">
              <a:spcBef>
                <a:spcPct val="20000"/>
              </a:spcBef>
              <a:buSzPct val="90000"/>
              <a:buFontTx/>
              <a:buChar char="•"/>
            </a:pPr>
            <a:r>
              <a:rPr lang="en-US" altLang="zh-TW" sz="2600" b="1">
                <a:latin typeface="Times New Roman" pitchFamily="18" charset="0"/>
                <a:cs typeface="Times New Roman" pitchFamily="18" charset="0"/>
              </a:rPr>
              <a:t>The interaction continues.</a:t>
            </a:r>
          </a:p>
        </p:txBody>
      </p:sp>
      <p:sp>
        <p:nvSpPr>
          <p:cNvPr id="11" name="Oval 10"/>
          <p:cNvSpPr/>
          <p:nvPr/>
        </p:nvSpPr>
        <p:spPr>
          <a:xfrm>
            <a:off x="1168400" y="1741488"/>
            <a:ext cx="787400" cy="8001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S1</a:t>
            </a:r>
          </a:p>
        </p:txBody>
      </p:sp>
      <p:sp>
        <p:nvSpPr>
          <p:cNvPr id="12" name="Oval 11"/>
          <p:cNvSpPr/>
          <p:nvPr/>
        </p:nvSpPr>
        <p:spPr>
          <a:xfrm>
            <a:off x="4381500" y="3182938"/>
            <a:ext cx="787400" cy="8001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dirty="0" err="1"/>
              <a:t>Sf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858000" y="1587500"/>
            <a:ext cx="787400" cy="8001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S2</a:t>
            </a:r>
          </a:p>
        </p:txBody>
      </p:sp>
      <p:sp>
        <p:nvSpPr>
          <p:cNvPr id="16391" name="TextBox 2"/>
          <p:cNvSpPr txBox="1">
            <a:spLocks noChangeArrowheads="1"/>
          </p:cNvSpPr>
          <p:nvPr/>
        </p:nvSpPr>
        <p:spPr bwMode="auto">
          <a:xfrm>
            <a:off x="4632325" y="1241425"/>
            <a:ext cx="185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en-US" altLang="zh-TW"/>
          </a:p>
        </p:txBody>
      </p:sp>
      <p:sp>
        <p:nvSpPr>
          <p:cNvPr id="6" name="Diamond 5"/>
          <p:cNvSpPr/>
          <p:nvPr/>
        </p:nvSpPr>
        <p:spPr>
          <a:xfrm>
            <a:off x="5643563" y="1660525"/>
            <a:ext cx="935037" cy="65563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A2</a:t>
            </a:r>
          </a:p>
        </p:txBody>
      </p:sp>
      <p:cxnSp>
        <p:nvCxnSpPr>
          <p:cNvPr id="14" name="Curved Connector 13"/>
          <p:cNvCxnSpPr>
            <a:stCxn id="13" idx="2"/>
            <a:endCxn id="6" idx="3"/>
          </p:cNvCxnSpPr>
          <p:nvPr/>
        </p:nvCxnSpPr>
        <p:spPr>
          <a:xfrm rot="10800000" flipV="1">
            <a:off x="6578600" y="1987550"/>
            <a:ext cx="279400" cy="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Down Arrow 20"/>
          <p:cNvSpPr/>
          <p:nvPr/>
        </p:nvSpPr>
        <p:spPr>
          <a:xfrm>
            <a:off x="7029450" y="1309688"/>
            <a:ext cx="412750" cy="23653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cxnSp>
        <p:nvCxnSpPr>
          <p:cNvPr id="20" name="Straight Arrow Connector 19"/>
          <p:cNvCxnSpPr>
            <a:stCxn id="22" idx="0"/>
          </p:cNvCxnSpPr>
          <p:nvPr/>
        </p:nvCxnSpPr>
        <p:spPr>
          <a:xfrm flipH="1" flipV="1">
            <a:off x="6083300" y="2574925"/>
            <a:ext cx="150813" cy="2508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083300" y="2574925"/>
            <a:ext cx="2052638" cy="4603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/>
                </a:solidFill>
              </a:rPr>
              <a:t>(KNOWN,?)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72000" y="1228725"/>
            <a:ext cx="2400300" cy="36988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A2: ask ARRIVAL city</a:t>
            </a:r>
          </a:p>
        </p:txBody>
      </p:sp>
      <p:sp>
        <p:nvSpPr>
          <p:cNvPr id="16398" name="Titl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TW" sz="3300" b="1" smtClean="0">
                <a:latin typeface="Times New Roman" pitchFamily="18" charset="0"/>
                <a:cs typeface="Times New Roman" pitchFamily="18" charset="0"/>
              </a:rPr>
              <a:t>Flight Booking with MDP (4/5)</a:t>
            </a:r>
          </a:p>
        </p:txBody>
      </p:sp>
    </p:spTree>
  </p:cSld>
  <p:clrMapOvr>
    <a:masterClrMapping/>
  </p:clrMapOvr>
  <p:transition spd="slow" advTm="8587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781050" y="1196975"/>
            <a:ext cx="7661275" cy="3060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411" name="Content Placeholder 2"/>
          <p:cNvSpPr txBox="1">
            <a:spLocks/>
          </p:cNvSpPr>
          <p:nvPr/>
        </p:nvSpPr>
        <p:spPr bwMode="auto">
          <a:xfrm>
            <a:off x="0" y="4654550"/>
            <a:ext cx="91440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914400" indent="-4572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255713" indent="-341313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597025" indent="-341313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1938338" indent="-341313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395538" indent="-341313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852738" indent="-341313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309938" indent="-341313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767138" indent="-341313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l">
              <a:spcBef>
                <a:spcPct val="20000"/>
              </a:spcBef>
              <a:buSzPct val="90000"/>
              <a:buFontTx/>
              <a:buChar char="•"/>
            </a:pPr>
            <a:r>
              <a:rPr lang="en-US" altLang="zh-TW" sz="2600" b="1">
                <a:latin typeface="Times New Roman" pitchFamily="18" charset="0"/>
                <a:cs typeface="Times New Roman" pitchFamily="18" charset="0"/>
              </a:rPr>
              <a:t>The interaction continues.</a:t>
            </a:r>
          </a:p>
        </p:txBody>
      </p:sp>
      <p:sp>
        <p:nvSpPr>
          <p:cNvPr id="11" name="Oval 10"/>
          <p:cNvSpPr/>
          <p:nvPr/>
        </p:nvSpPr>
        <p:spPr>
          <a:xfrm>
            <a:off x="1168400" y="1741488"/>
            <a:ext cx="787400" cy="8001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S1</a:t>
            </a:r>
          </a:p>
        </p:txBody>
      </p:sp>
      <p:sp>
        <p:nvSpPr>
          <p:cNvPr id="12" name="Oval 11"/>
          <p:cNvSpPr/>
          <p:nvPr/>
        </p:nvSpPr>
        <p:spPr>
          <a:xfrm>
            <a:off x="4381500" y="3182938"/>
            <a:ext cx="787400" cy="8001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dirty="0" err="1"/>
              <a:t>Sf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858000" y="1587500"/>
            <a:ext cx="787400" cy="8001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S2</a:t>
            </a:r>
          </a:p>
        </p:txBody>
      </p:sp>
      <p:sp>
        <p:nvSpPr>
          <p:cNvPr id="17415" name="TextBox 2"/>
          <p:cNvSpPr txBox="1">
            <a:spLocks noChangeArrowheads="1"/>
          </p:cNvSpPr>
          <p:nvPr/>
        </p:nvSpPr>
        <p:spPr bwMode="auto">
          <a:xfrm>
            <a:off x="4632325" y="908050"/>
            <a:ext cx="185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en-US" altLang="zh-TW"/>
          </a:p>
        </p:txBody>
      </p:sp>
      <p:sp>
        <p:nvSpPr>
          <p:cNvPr id="6" name="Diamond 5"/>
          <p:cNvSpPr/>
          <p:nvPr/>
        </p:nvSpPr>
        <p:spPr>
          <a:xfrm>
            <a:off x="5643563" y="1660525"/>
            <a:ext cx="935037" cy="65563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A2</a:t>
            </a:r>
          </a:p>
        </p:txBody>
      </p:sp>
      <p:cxnSp>
        <p:nvCxnSpPr>
          <p:cNvPr id="14" name="Curved Connector 13"/>
          <p:cNvCxnSpPr>
            <a:stCxn id="13" idx="2"/>
            <a:endCxn id="6" idx="3"/>
          </p:cNvCxnSpPr>
          <p:nvPr/>
        </p:nvCxnSpPr>
        <p:spPr>
          <a:xfrm rot="10800000" flipV="1">
            <a:off x="6578600" y="1987550"/>
            <a:ext cx="279400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Down Arrow 20"/>
          <p:cNvSpPr/>
          <p:nvPr/>
        </p:nvSpPr>
        <p:spPr>
          <a:xfrm>
            <a:off x="7029450" y="1311275"/>
            <a:ext cx="412750" cy="23495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cxnSp>
        <p:nvCxnSpPr>
          <p:cNvPr id="20" name="Straight Arrow Connector 19"/>
          <p:cNvCxnSpPr>
            <a:stCxn id="22" idx="0"/>
          </p:cNvCxnSpPr>
          <p:nvPr/>
        </p:nvCxnSpPr>
        <p:spPr>
          <a:xfrm flipH="1" flipV="1">
            <a:off x="6083300" y="2574925"/>
            <a:ext cx="150813" cy="2524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083300" y="2574925"/>
            <a:ext cx="2052638" cy="4619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/>
                </a:solidFill>
              </a:rPr>
              <a:t>(KNOWN,?)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72000" y="1228725"/>
            <a:ext cx="2401888" cy="37147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A2: ask ARRIVAL city</a:t>
            </a:r>
          </a:p>
        </p:txBody>
      </p:sp>
      <p:cxnSp>
        <p:nvCxnSpPr>
          <p:cNvPr id="24" name="Curved Connector 23"/>
          <p:cNvCxnSpPr>
            <a:stCxn id="6" idx="2"/>
            <a:endCxn id="13" idx="3"/>
          </p:cNvCxnSpPr>
          <p:nvPr/>
        </p:nvCxnSpPr>
        <p:spPr>
          <a:xfrm rot="5400000" flipH="1" flipV="1">
            <a:off x="6519069" y="1861344"/>
            <a:ext cx="46038" cy="863600"/>
          </a:xfrm>
          <a:prstGeom prst="curvedConnector3">
            <a:avLst>
              <a:gd name="adj1" fmla="val -650455"/>
            </a:avLst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6" idx="2"/>
            <a:endCxn id="12" idx="6"/>
          </p:cNvCxnSpPr>
          <p:nvPr/>
        </p:nvCxnSpPr>
        <p:spPr>
          <a:xfrm rot="5400000">
            <a:off x="5006181" y="2478882"/>
            <a:ext cx="1266825" cy="941388"/>
          </a:xfrm>
          <a:prstGeom prst="curvedConnector2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6" idx="2"/>
            <a:endCxn id="11" idx="5"/>
          </p:cNvCxnSpPr>
          <p:nvPr/>
        </p:nvCxnSpPr>
        <p:spPr>
          <a:xfrm rot="5400000">
            <a:off x="3921126" y="234950"/>
            <a:ext cx="107950" cy="4270375"/>
          </a:xfrm>
          <a:prstGeom prst="curvedConnector3">
            <a:avLst>
              <a:gd name="adj1" fmla="val 421367"/>
            </a:avLst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425" name="Titl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TW" sz="3300" b="1" smtClean="0">
                <a:latin typeface="Times New Roman" pitchFamily="18" charset="0"/>
                <a:cs typeface="Times New Roman" pitchFamily="18" charset="0"/>
              </a:rPr>
              <a:t>Flight Booking with MDP (4/5)</a:t>
            </a:r>
          </a:p>
        </p:txBody>
      </p:sp>
    </p:spTree>
  </p:cSld>
  <p:clrMapOvr>
    <a:masterClrMapping/>
  </p:clrMapOvr>
  <p:transition spd="slow" advTm="8587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781050" y="1196975"/>
            <a:ext cx="7661275" cy="3060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8435" name="Content Placeholder 2"/>
          <p:cNvSpPr txBox="1">
            <a:spLocks/>
          </p:cNvSpPr>
          <p:nvPr/>
        </p:nvSpPr>
        <p:spPr bwMode="auto">
          <a:xfrm>
            <a:off x="0" y="4654550"/>
            <a:ext cx="91440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914400" indent="-4572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255713" indent="-341313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597025" indent="-341313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1938338" indent="-341313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395538" indent="-341313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852738" indent="-341313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309938" indent="-341313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767138" indent="-341313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l">
              <a:spcBef>
                <a:spcPct val="20000"/>
              </a:spcBef>
              <a:buSzPct val="90000"/>
              <a:buFontTx/>
              <a:buChar char="•"/>
            </a:pPr>
            <a:r>
              <a:rPr lang="en-US" altLang="zh-TW" sz="2600" b="1">
                <a:latin typeface="Times New Roman" pitchFamily="18" charset="0"/>
                <a:cs typeface="Times New Roman" pitchFamily="18" charset="0"/>
              </a:rPr>
              <a:t>The interaction continues.</a:t>
            </a:r>
          </a:p>
          <a:p>
            <a:pPr algn="l">
              <a:spcBef>
                <a:spcPct val="20000"/>
              </a:spcBef>
              <a:buSzPct val="90000"/>
              <a:buFontTx/>
              <a:buChar char="•"/>
            </a:pPr>
            <a:r>
              <a:rPr lang="en-US" altLang="zh-TW" sz="2600" b="1">
                <a:latin typeface="Times New Roman" pitchFamily="18" charset="0"/>
                <a:cs typeface="Times New Roman" pitchFamily="18" charset="0"/>
              </a:rPr>
              <a:t>When the final state is reached, the task is completed and result is returned.</a:t>
            </a:r>
          </a:p>
        </p:txBody>
      </p:sp>
      <p:sp>
        <p:nvSpPr>
          <p:cNvPr id="11" name="Oval 10"/>
          <p:cNvSpPr/>
          <p:nvPr/>
        </p:nvSpPr>
        <p:spPr>
          <a:xfrm>
            <a:off x="1168400" y="1741488"/>
            <a:ext cx="787400" cy="8001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S1</a:t>
            </a:r>
          </a:p>
        </p:txBody>
      </p:sp>
      <p:sp>
        <p:nvSpPr>
          <p:cNvPr id="12" name="Oval 11"/>
          <p:cNvSpPr/>
          <p:nvPr/>
        </p:nvSpPr>
        <p:spPr>
          <a:xfrm>
            <a:off x="4381500" y="3182938"/>
            <a:ext cx="787400" cy="8001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dirty="0" err="1"/>
              <a:t>Sf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858000" y="1587500"/>
            <a:ext cx="787400" cy="8001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S2</a:t>
            </a:r>
          </a:p>
        </p:txBody>
      </p:sp>
      <p:sp>
        <p:nvSpPr>
          <p:cNvPr id="18439" name="TextBox 2"/>
          <p:cNvSpPr txBox="1">
            <a:spLocks noChangeArrowheads="1"/>
          </p:cNvSpPr>
          <p:nvPr/>
        </p:nvSpPr>
        <p:spPr bwMode="auto">
          <a:xfrm>
            <a:off x="4632325" y="908050"/>
            <a:ext cx="185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en-US" altLang="zh-TW"/>
          </a:p>
        </p:txBody>
      </p:sp>
      <p:sp>
        <p:nvSpPr>
          <p:cNvPr id="21" name="Down Arrow 20"/>
          <p:cNvSpPr/>
          <p:nvPr/>
        </p:nvSpPr>
        <p:spPr>
          <a:xfrm>
            <a:off x="4575175" y="2917825"/>
            <a:ext cx="412750" cy="23495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218113" y="3579813"/>
            <a:ext cx="290512" cy="3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459413" y="3349625"/>
            <a:ext cx="2930525" cy="4603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 dirty="0">
                <a:solidFill>
                  <a:schemeClr val="tx1"/>
                </a:solidFill>
              </a:rPr>
              <a:t>(KNOWN,KNOWN)</a:t>
            </a:r>
          </a:p>
        </p:txBody>
      </p:sp>
      <p:sp>
        <p:nvSpPr>
          <p:cNvPr id="18443" name="Titl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TW" sz="3300" b="1" smtClean="0">
                <a:latin typeface="Times New Roman" pitchFamily="18" charset="0"/>
                <a:cs typeface="Times New Roman" pitchFamily="18" charset="0"/>
              </a:rPr>
              <a:t>Flight Booking with MDP (4/5)</a:t>
            </a:r>
          </a:p>
        </p:txBody>
      </p:sp>
    </p:spTree>
  </p:cSld>
  <p:clrMapOvr>
    <a:masterClrMapping/>
  </p:clrMapOvr>
  <p:transition spd="slow" advTm="8587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781050" y="981075"/>
            <a:ext cx="7661275" cy="3060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9459" name="Content Placeholder 2"/>
          <p:cNvSpPr txBox="1">
            <a:spLocks/>
          </p:cNvSpPr>
          <p:nvPr/>
        </p:nvSpPr>
        <p:spPr bwMode="auto">
          <a:xfrm>
            <a:off x="0" y="4221163"/>
            <a:ext cx="9144000" cy="260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255713" indent="-341313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597025" indent="-341313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1938338" indent="-341313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395538" indent="-341313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852738" indent="-341313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309938" indent="-341313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767138" indent="-341313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l">
              <a:buSzPct val="90000"/>
              <a:buFontTx/>
              <a:buChar char="•"/>
            </a:pPr>
            <a:r>
              <a:rPr lang="en-US" altLang="zh-TW" sz="2400" b="1">
                <a:latin typeface="Times New Roman" pitchFamily="18" charset="0"/>
                <a:cs typeface="Times New Roman" pitchFamily="18" charset="0"/>
              </a:rPr>
              <a:t>For the overall dialogue session, the goal is to maximize the total reward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altLang="zh-TW" sz="2200">
                <a:latin typeface="Times New Roman" pitchFamily="18" charset="0"/>
                <a:cs typeface="Times New Roman" pitchFamily="18" charset="0"/>
              </a:rPr>
              <a:t>     R = R1 + … + Rn = 5 + 5</a:t>
            </a:r>
          </a:p>
          <a:p>
            <a:pPr algn="l">
              <a:lnSpc>
                <a:spcPct val="90000"/>
              </a:lnSpc>
              <a:buSzPct val="90000"/>
              <a:buFontTx/>
              <a:buChar char="•"/>
            </a:pPr>
            <a:r>
              <a:rPr lang="en-US" altLang="zh-TW" sz="2400" b="1">
                <a:latin typeface="Times New Roman" pitchFamily="18" charset="0"/>
                <a:cs typeface="Times New Roman" pitchFamily="18" charset="0"/>
              </a:rPr>
              <a:t>Dialogue optimized by choosing a right action given each state (policy).</a:t>
            </a:r>
          </a:p>
          <a:p>
            <a:pPr algn="l">
              <a:buSzPct val="90000"/>
              <a:buFontTx/>
              <a:buChar char="•"/>
            </a:pPr>
            <a:r>
              <a:rPr lang="en-US" altLang="zh-TW" sz="2400" b="1">
                <a:latin typeface="Times New Roman" pitchFamily="18" charset="0"/>
                <a:cs typeface="Times New Roman" pitchFamily="18" charset="0"/>
              </a:rPr>
              <a:t>Learned by Reinforcement Learning.</a:t>
            </a:r>
          </a:p>
          <a:p>
            <a:pPr algn="l">
              <a:buSzPct val="90000"/>
              <a:buFontTx/>
              <a:buChar char="•"/>
            </a:pPr>
            <a:r>
              <a:rPr lang="en-US" altLang="zh-TW" sz="2400" b="1">
                <a:latin typeface="Times New Roman" pitchFamily="18" charset="0"/>
                <a:cs typeface="Times New Roman" pitchFamily="18" charset="0"/>
              </a:rPr>
              <a:t>Improved as Partially Observable MDP (POMDP)</a:t>
            </a:r>
          </a:p>
        </p:txBody>
      </p:sp>
      <p:sp>
        <p:nvSpPr>
          <p:cNvPr id="11" name="Oval 10"/>
          <p:cNvSpPr/>
          <p:nvPr/>
        </p:nvSpPr>
        <p:spPr>
          <a:xfrm>
            <a:off x="1168400" y="1593850"/>
            <a:ext cx="787400" cy="8001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S1</a:t>
            </a:r>
          </a:p>
        </p:txBody>
      </p:sp>
      <p:sp>
        <p:nvSpPr>
          <p:cNvPr id="12" name="Oval 11"/>
          <p:cNvSpPr/>
          <p:nvPr/>
        </p:nvSpPr>
        <p:spPr>
          <a:xfrm>
            <a:off x="4381500" y="3036888"/>
            <a:ext cx="787400" cy="8001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dirty="0" err="1"/>
              <a:t>Sf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858000" y="1439863"/>
            <a:ext cx="787400" cy="8001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S2</a:t>
            </a:r>
          </a:p>
        </p:txBody>
      </p:sp>
      <p:sp>
        <p:nvSpPr>
          <p:cNvPr id="19463" name="TextBox 2"/>
          <p:cNvSpPr txBox="1">
            <a:spLocks noChangeArrowheads="1"/>
          </p:cNvSpPr>
          <p:nvPr/>
        </p:nvSpPr>
        <p:spPr bwMode="auto">
          <a:xfrm>
            <a:off x="4632325" y="908050"/>
            <a:ext cx="185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en-US" altLang="zh-TW"/>
          </a:p>
        </p:txBody>
      </p:sp>
      <p:sp>
        <p:nvSpPr>
          <p:cNvPr id="6" name="Diamond 5"/>
          <p:cNvSpPr/>
          <p:nvPr/>
        </p:nvSpPr>
        <p:spPr>
          <a:xfrm>
            <a:off x="2274888" y="1454150"/>
            <a:ext cx="935037" cy="65563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A1</a:t>
            </a:r>
          </a:p>
        </p:txBody>
      </p:sp>
      <p:cxnSp>
        <p:nvCxnSpPr>
          <p:cNvPr id="14" name="Curved Connector 13"/>
          <p:cNvCxnSpPr>
            <a:stCxn id="11" idx="6"/>
            <a:endCxn id="6" idx="1"/>
          </p:cNvCxnSpPr>
          <p:nvPr/>
        </p:nvCxnSpPr>
        <p:spPr>
          <a:xfrm flipV="1">
            <a:off x="1955800" y="1782763"/>
            <a:ext cx="319088" cy="211137"/>
          </a:xfrm>
          <a:prstGeom prst="curvedConnector3">
            <a:avLst>
              <a:gd name="adj1" fmla="val 1942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Down Arrow 20"/>
          <p:cNvSpPr/>
          <p:nvPr/>
        </p:nvSpPr>
        <p:spPr>
          <a:xfrm>
            <a:off x="1343025" y="1336675"/>
            <a:ext cx="412750" cy="23495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cxnSp>
        <p:nvCxnSpPr>
          <p:cNvPr id="15" name="Straight Arrow Connector 14"/>
          <p:cNvCxnSpPr>
            <a:stCxn id="16" idx="0"/>
          </p:cNvCxnSpPr>
          <p:nvPr/>
        </p:nvCxnSpPr>
        <p:spPr>
          <a:xfrm flipV="1">
            <a:off x="1562100" y="2393950"/>
            <a:ext cx="0" cy="2508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23925" y="2644775"/>
            <a:ext cx="1274763" cy="3778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 dirty="0">
                <a:solidFill>
                  <a:schemeClr val="tx1"/>
                </a:solidFill>
              </a:rPr>
              <a:t>(?,?)</a:t>
            </a:r>
          </a:p>
        </p:txBody>
      </p:sp>
      <p:cxnSp>
        <p:nvCxnSpPr>
          <p:cNvPr id="17" name="Curved Connector 16"/>
          <p:cNvCxnSpPr>
            <a:stCxn id="6" idx="3"/>
            <a:endCxn id="13" idx="1"/>
          </p:cNvCxnSpPr>
          <p:nvPr/>
        </p:nvCxnSpPr>
        <p:spPr>
          <a:xfrm flipV="1">
            <a:off x="3209925" y="1557338"/>
            <a:ext cx="3763963" cy="225425"/>
          </a:xfrm>
          <a:prstGeom prst="curvedConnector4">
            <a:avLst>
              <a:gd name="adj1" fmla="val 46614"/>
              <a:gd name="adj2" fmla="val 253835"/>
            </a:avLst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338638" y="1808163"/>
            <a:ext cx="533400" cy="301625"/>
          </a:xfrm>
          <a:prstGeom prst="rect">
            <a:avLst/>
          </a:prstGeom>
          <a:solidFill>
            <a:srgbClr val="0000FF"/>
          </a:solidFill>
          <a:ln>
            <a:solidFill>
              <a:srgbClr val="3366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+5</a:t>
            </a:r>
          </a:p>
        </p:txBody>
      </p:sp>
      <p:sp>
        <p:nvSpPr>
          <p:cNvPr id="29" name="Diamond 28"/>
          <p:cNvSpPr/>
          <p:nvPr/>
        </p:nvSpPr>
        <p:spPr>
          <a:xfrm>
            <a:off x="5643563" y="1512888"/>
            <a:ext cx="935037" cy="65563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A2</a:t>
            </a:r>
          </a:p>
        </p:txBody>
      </p:sp>
      <p:cxnSp>
        <p:nvCxnSpPr>
          <p:cNvPr id="30" name="Curved Connector 29"/>
          <p:cNvCxnSpPr>
            <a:endCxn id="29" idx="3"/>
          </p:cNvCxnSpPr>
          <p:nvPr/>
        </p:nvCxnSpPr>
        <p:spPr>
          <a:xfrm rot="10800000" flipV="1">
            <a:off x="6578600" y="1839913"/>
            <a:ext cx="279400" cy="15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29" idx="2"/>
          </p:cNvCxnSpPr>
          <p:nvPr/>
        </p:nvCxnSpPr>
        <p:spPr>
          <a:xfrm rot="5400000">
            <a:off x="5005387" y="2332038"/>
            <a:ext cx="1268413" cy="941388"/>
          </a:xfrm>
          <a:prstGeom prst="curvedConnector2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335588" y="2538413"/>
            <a:ext cx="533400" cy="301625"/>
          </a:xfrm>
          <a:prstGeom prst="rect">
            <a:avLst/>
          </a:prstGeom>
          <a:solidFill>
            <a:srgbClr val="0000FF"/>
          </a:solidFill>
          <a:ln>
            <a:solidFill>
              <a:srgbClr val="3366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+5</a:t>
            </a:r>
          </a:p>
        </p:txBody>
      </p:sp>
      <p:sp>
        <p:nvSpPr>
          <p:cNvPr id="19475" name="Titl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TW" sz="3300" b="1" smtClean="0">
                <a:latin typeface="Times New Roman" pitchFamily="18" charset="0"/>
                <a:cs typeface="Times New Roman" pitchFamily="18" charset="0"/>
              </a:rPr>
              <a:t>Flight Booking with MDP (5/5)</a:t>
            </a:r>
          </a:p>
        </p:txBody>
      </p:sp>
    </p:spTree>
  </p:cSld>
  <p:clrMapOvr>
    <a:masterClrMapping/>
  </p:clrMapOvr>
  <p:transition spd="slow" advTm="8587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97" tIns="45697" rIns="91397" bIns="45697" numCol="1" anchor="ctr" anchorCtr="0" compatLnSpc="1">
            <a:prstTxWarp prst="textNoShape">
              <a:avLst/>
            </a:prstTxWarp>
          </a:bodyPr>
          <a:lstStyle/>
          <a:p>
            <a:pPr algn="l" defTabSz="968375" eaLnBrk="1" hangingPunct="1">
              <a:lnSpc>
                <a:spcPct val="85000"/>
              </a:lnSpc>
            </a:pPr>
            <a:r>
              <a:rPr lang="en-US" altLang="zh-TW" sz="3300" b="1" smtClean="0">
                <a:solidFill>
                  <a:schemeClr val="tx1"/>
                </a:solidFill>
                <a:latin typeface="Times New Roman" pitchFamily="18" charset="0"/>
              </a:rPr>
              <a:t>Client-Server Architecture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88900" y="836613"/>
            <a:ext cx="4038600" cy="460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97" tIns="45697" rIns="91397" bIns="45697" numCol="1" anchor="t" anchorCtr="0" compatLnSpc="1">
            <a:prstTxWarp prst="textNoShape">
              <a:avLst/>
            </a:prstTxWarp>
          </a:bodyPr>
          <a:lstStyle/>
          <a:p>
            <a:pPr marL="180975" indent="-180975" defTabSz="968375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TW" sz="2400" b="1" smtClean="0">
                <a:latin typeface="Times New Roman" pitchFamily="18" charset="0"/>
              </a:rPr>
              <a:t>Galaxy, MIT</a:t>
            </a:r>
          </a:p>
        </p:txBody>
      </p:sp>
      <p:pic>
        <p:nvPicPr>
          <p:cNvPr id="20484" name="Picture 29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439863"/>
            <a:ext cx="4786312" cy="35734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4606925" y="842963"/>
            <a:ext cx="450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7" tIns="45697" rIns="91397" bIns="45697"/>
          <a:lstStyle>
            <a:lvl1pPr marL="192088" indent="-192088" defTabSz="968375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defTabSz="968375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defTabSz="968375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defTabSz="968375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defTabSz="968375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l" eaLnBrk="1" hangingPunct="1">
              <a:lnSpc>
                <a:spcPct val="80000"/>
              </a:lnSpc>
              <a:buFontTx/>
              <a:buChar char="•"/>
            </a:pPr>
            <a:r>
              <a:rPr lang="en-US" altLang="zh-TW" sz="2400" b="1">
                <a:latin typeface="Times New Roman" pitchFamily="18" charset="0"/>
              </a:rPr>
              <a:t>Integration Platform, AT&amp; T</a:t>
            </a:r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0" y="5229225"/>
            <a:ext cx="9144000" cy="160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7" tIns="45697" rIns="91397" bIns="45697">
            <a:spAutoFit/>
          </a:bodyPr>
          <a:lstStyle>
            <a:lvl1pPr marL="192088" indent="-192088" defTabSz="968375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574675" indent="-192088" defTabSz="968375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defTabSz="968375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defTabSz="968375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defTabSz="968375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l" eaLnBrk="1" hangingPunct="1">
              <a:lnSpc>
                <a:spcPct val="80000"/>
              </a:lnSpc>
              <a:buFontTx/>
              <a:buChar char="•"/>
            </a:pPr>
            <a:r>
              <a:rPr lang="en-US" altLang="zh-TW" sz="2400" b="1">
                <a:latin typeface="Times New Roman" pitchFamily="18" charset="0"/>
              </a:rPr>
              <a:t>Domain Dependent/Independent Servers Shared by Different Applications/Clients</a:t>
            </a:r>
          </a:p>
          <a:p>
            <a:pPr lvl="1" algn="l" eaLnBrk="1" hangingPunct="1">
              <a:buFontTx/>
              <a:buChar char="–"/>
            </a:pPr>
            <a:r>
              <a:rPr lang="en-US" altLang="zh-TW" sz="2000">
                <a:latin typeface="Times New Roman" pitchFamily="18" charset="0"/>
              </a:rPr>
              <a:t>reducing computation requirements at user (client) by allocating most load at server</a:t>
            </a:r>
          </a:p>
          <a:p>
            <a:pPr lvl="1" algn="l" eaLnBrk="1" hangingPunct="1">
              <a:buFontTx/>
              <a:buChar char="–"/>
            </a:pPr>
            <a:r>
              <a:rPr lang="en-US" altLang="zh-TW" sz="2000">
                <a:latin typeface="Times New Roman" pitchFamily="18" charset="0"/>
              </a:rPr>
              <a:t>higher portability to different tasks</a:t>
            </a:r>
          </a:p>
        </p:txBody>
      </p:sp>
      <p:pic>
        <p:nvPicPr>
          <p:cNvPr id="20487" name="Picture 45" descr="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225" y="1320800"/>
            <a:ext cx="4044950" cy="39512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488" name="Group 72"/>
          <p:cNvGrpSpPr>
            <a:grpSpLocks/>
          </p:cNvGrpSpPr>
          <p:nvPr/>
        </p:nvGrpSpPr>
        <p:grpSpPr bwMode="auto">
          <a:xfrm>
            <a:off x="4933950" y="1403350"/>
            <a:ext cx="3910013" cy="1296988"/>
            <a:chOff x="3108" y="1038"/>
            <a:chExt cx="2463" cy="817"/>
          </a:xfrm>
        </p:grpSpPr>
        <p:sp>
          <p:nvSpPr>
            <p:cNvPr id="20515" name="Text Box 57"/>
            <p:cNvSpPr txBox="1">
              <a:spLocks noChangeArrowheads="1"/>
            </p:cNvSpPr>
            <p:nvPr/>
          </p:nvSpPr>
          <p:spPr bwMode="auto">
            <a:xfrm>
              <a:off x="3108" y="1038"/>
              <a:ext cx="362" cy="1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900">
                  <a:latin typeface="Times New Roman" pitchFamily="18" charset="0"/>
                </a:rPr>
                <a:t>Application (Client)</a:t>
              </a:r>
            </a:p>
          </p:txBody>
        </p:sp>
        <p:sp>
          <p:nvSpPr>
            <p:cNvPr id="20516" name="Text Box 58"/>
            <p:cNvSpPr txBox="1">
              <a:spLocks noChangeArrowheads="1"/>
            </p:cNvSpPr>
            <p:nvPr/>
          </p:nvSpPr>
          <p:spPr bwMode="auto">
            <a:xfrm>
              <a:off x="3625" y="1038"/>
              <a:ext cx="362" cy="1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900">
                  <a:latin typeface="Times New Roman" pitchFamily="18" charset="0"/>
                </a:rPr>
                <a:t>Application (Client)</a:t>
              </a:r>
            </a:p>
          </p:txBody>
        </p:sp>
        <p:sp>
          <p:nvSpPr>
            <p:cNvPr id="20517" name="Text Box 59"/>
            <p:cNvSpPr txBox="1">
              <a:spLocks noChangeArrowheads="1"/>
            </p:cNvSpPr>
            <p:nvPr/>
          </p:nvSpPr>
          <p:spPr bwMode="auto">
            <a:xfrm>
              <a:off x="5209" y="1071"/>
              <a:ext cx="362" cy="1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900">
                  <a:latin typeface="Times New Roman" pitchFamily="18" charset="0"/>
                </a:rPr>
                <a:t>Application (Client)</a:t>
              </a:r>
            </a:p>
          </p:txBody>
        </p:sp>
        <p:sp>
          <p:nvSpPr>
            <p:cNvPr id="20518" name="Text Box 60"/>
            <p:cNvSpPr txBox="1">
              <a:spLocks noChangeArrowheads="1"/>
            </p:cNvSpPr>
            <p:nvPr/>
          </p:nvSpPr>
          <p:spPr bwMode="auto">
            <a:xfrm>
              <a:off x="3119" y="1384"/>
              <a:ext cx="342" cy="1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en-US" altLang="zh-TW" sz="800">
                  <a:latin typeface="Times New Roman" pitchFamily="18" charset="0"/>
                </a:rPr>
                <a:t>Dialogue/ Application Manager</a:t>
              </a:r>
            </a:p>
          </p:txBody>
        </p:sp>
        <p:sp>
          <p:nvSpPr>
            <p:cNvPr id="20519" name="Text Box 61"/>
            <p:cNvSpPr txBox="1">
              <a:spLocks noChangeArrowheads="1"/>
            </p:cNvSpPr>
            <p:nvPr/>
          </p:nvSpPr>
          <p:spPr bwMode="auto">
            <a:xfrm>
              <a:off x="3633" y="1383"/>
              <a:ext cx="342" cy="1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en-US" altLang="zh-TW" sz="800">
                  <a:latin typeface="Times New Roman" pitchFamily="18" charset="0"/>
                </a:rPr>
                <a:t>Dialogue/ Application Manager</a:t>
              </a:r>
            </a:p>
          </p:txBody>
        </p:sp>
        <p:sp>
          <p:nvSpPr>
            <p:cNvPr id="20520" name="Text Box 62"/>
            <p:cNvSpPr txBox="1">
              <a:spLocks noChangeArrowheads="1"/>
            </p:cNvSpPr>
            <p:nvPr/>
          </p:nvSpPr>
          <p:spPr bwMode="auto">
            <a:xfrm rot="60000">
              <a:off x="5170" y="1386"/>
              <a:ext cx="395" cy="2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25200" rIns="0" bIns="25200" anchor="ctr" anchorCtr="1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en-US" altLang="zh-TW" sz="800">
                  <a:latin typeface="Times New Roman" pitchFamily="18" charset="0"/>
                </a:rPr>
                <a:t>Dialogue/ Application Manager</a:t>
              </a:r>
            </a:p>
          </p:txBody>
        </p:sp>
        <p:sp>
          <p:nvSpPr>
            <p:cNvPr id="20521" name="Line 63"/>
            <p:cNvSpPr>
              <a:spLocks noChangeShapeType="1"/>
            </p:cNvSpPr>
            <p:nvPr/>
          </p:nvSpPr>
          <p:spPr bwMode="auto">
            <a:xfrm>
              <a:off x="5381" y="1259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22" name="Text Box 66"/>
            <p:cNvSpPr txBox="1">
              <a:spLocks noChangeArrowheads="1"/>
            </p:cNvSpPr>
            <p:nvPr/>
          </p:nvSpPr>
          <p:spPr bwMode="auto">
            <a:xfrm>
              <a:off x="3276" y="1770"/>
              <a:ext cx="2120" cy="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en-US" altLang="zh-TW" sz="1100" b="1">
                  <a:latin typeface="Times New Roman" pitchFamily="18" charset="0"/>
                </a:rPr>
                <a:t>The Client API (Application Programming Interface)</a:t>
              </a:r>
            </a:p>
          </p:txBody>
        </p:sp>
        <p:sp>
          <p:nvSpPr>
            <p:cNvPr id="20523" name="Line 69"/>
            <p:cNvSpPr>
              <a:spLocks noChangeShapeType="1"/>
            </p:cNvSpPr>
            <p:nvPr/>
          </p:nvSpPr>
          <p:spPr bwMode="auto">
            <a:xfrm>
              <a:off x="5366" y="1598"/>
              <a:ext cx="0" cy="1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0489" name="Group 78"/>
          <p:cNvGrpSpPr>
            <a:grpSpLocks/>
          </p:cNvGrpSpPr>
          <p:nvPr/>
        </p:nvGrpSpPr>
        <p:grpSpPr bwMode="auto">
          <a:xfrm>
            <a:off x="5149850" y="3132138"/>
            <a:ext cx="3525838" cy="2054225"/>
            <a:chOff x="3244" y="2127"/>
            <a:chExt cx="2221" cy="1294"/>
          </a:xfrm>
        </p:grpSpPr>
        <p:sp>
          <p:nvSpPr>
            <p:cNvPr id="20507" name="Text Box 67"/>
            <p:cNvSpPr txBox="1">
              <a:spLocks noChangeArrowheads="1"/>
            </p:cNvSpPr>
            <p:nvPr/>
          </p:nvSpPr>
          <p:spPr bwMode="auto">
            <a:xfrm>
              <a:off x="3288" y="2127"/>
              <a:ext cx="2120" cy="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en-US" altLang="zh-TW" sz="1100" b="1">
                  <a:latin typeface="Times New Roman" pitchFamily="18" charset="0"/>
                </a:rPr>
                <a:t>Resource Manager/Proxy Server)</a:t>
              </a:r>
            </a:p>
          </p:txBody>
        </p:sp>
        <p:sp>
          <p:nvSpPr>
            <p:cNvPr id="20508" name="Text Box 68"/>
            <p:cNvSpPr txBox="1">
              <a:spLocks noChangeArrowheads="1"/>
            </p:cNvSpPr>
            <p:nvPr/>
          </p:nvSpPr>
          <p:spPr bwMode="auto">
            <a:xfrm>
              <a:off x="3288" y="2483"/>
              <a:ext cx="2120" cy="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en-US" altLang="zh-TW" sz="1100" b="1">
                  <a:latin typeface="Times New Roman" pitchFamily="18" charset="0"/>
                </a:rPr>
                <a:t>The Server SPI (Server Provider Interface)</a:t>
              </a:r>
            </a:p>
          </p:txBody>
        </p:sp>
        <p:sp>
          <p:nvSpPr>
            <p:cNvPr id="20509" name="Text Box 71"/>
            <p:cNvSpPr txBox="1">
              <a:spLocks noChangeArrowheads="1"/>
            </p:cNvSpPr>
            <p:nvPr/>
          </p:nvSpPr>
          <p:spPr bwMode="auto">
            <a:xfrm>
              <a:off x="3244" y="2826"/>
              <a:ext cx="297" cy="1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en-US" altLang="zh-TW" sz="900">
                  <a:latin typeface="Times New Roman" pitchFamily="18" charset="0"/>
                </a:rPr>
                <a:t>ASR  Server</a:t>
              </a:r>
            </a:p>
          </p:txBody>
        </p:sp>
        <p:sp>
          <p:nvSpPr>
            <p:cNvPr id="20510" name="Text Box 73"/>
            <p:cNvSpPr txBox="1">
              <a:spLocks noChangeArrowheads="1"/>
            </p:cNvSpPr>
            <p:nvPr/>
          </p:nvSpPr>
          <p:spPr bwMode="auto">
            <a:xfrm>
              <a:off x="3708" y="2826"/>
              <a:ext cx="297" cy="1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en-US" altLang="zh-TW" sz="900">
                  <a:latin typeface="Times New Roman" pitchFamily="18" charset="0"/>
                </a:rPr>
                <a:t>TTS Server</a:t>
              </a:r>
            </a:p>
          </p:txBody>
        </p:sp>
        <p:sp>
          <p:nvSpPr>
            <p:cNvPr id="20511" name="Text Box 74"/>
            <p:cNvSpPr txBox="1">
              <a:spLocks noChangeArrowheads="1"/>
            </p:cNvSpPr>
            <p:nvPr/>
          </p:nvSpPr>
          <p:spPr bwMode="auto">
            <a:xfrm>
              <a:off x="4201" y="2829"/>
              <a:ext cx="297" cy="1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en-US" altLang="zh-TW" sz="900">
                  <a:latin typeface="Times New Roman" pitchFamily="18" charset="0"/>
                </a:rPr>
                <a:t>Audio Server</a:t>
              </a:r>
            </a:p>
          </p:txBody>
        </p:sp>
        <p:sp>
          <p:nvSpPr>
            <p:cNvPr id="20512" name="Text Box 75"/>
            <p:cNvSpPr txBox="1">
              <a:spLocks noChangeArrowheads="1"/>
            </p:cNvSpPr>
            <p:nvPr/>
          </p:nvSpPr>
          <p:spPr bwMode="auto">
            <a:xfrm>
              <a:off x="4658" y="2834"/>
              <a:ext cx="297" cy="1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en-US" altLang="zh-TW" sz="900">
                  <a:latin typeface="Times New Roman" pitchFamily="18" charset="0"/>
                </a:rPr>
                <a:t>Database Server</a:t>
              </a:r>
            </a:p>
          </p:txBody>
        </p:sp>
        <p:sp>
          <p:nvSpPr>
            <p:cNvPr id="20513" name="Text Box 76"/>
            <p:cNvSpPr txBox="1">
              <a:spLocks noChangeArrowheads="1"/>
            </p:cNvSpPr>
            <p:nvPr/>
          </p:nvSpPr>
          <p:spPr bwMode="auto">
            <a:xfrm>
              <a:off x="5168" y="2834"/>
              <a:ext cx="297" cy="1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en-US" altLang="zh-TW" sz="900">
                  <a:latin typeface="Times New Roman" pitchFamily="18" charset="0"/>
                </a:rPr>
                <a:t>GDC  Server</a:t>
              </a:r>
            </a:p>
          </p:txBody>
        </p:sp>
        <p:sp>
          <p:nvSpPr>
            <p:cNvPr id="20514" name="Text Box 77"/>
            <p:cNvSpPr txBox="1">
              <a:spLocks noChangeArrowheads="1"/>
            </p:cNvSpPr>
            <p:nvPr/>
          </p:nvSpPr>
          <p:spPr bwMode="auto">
            <a:xfrm>
              <a:off x="4111" y="3297"/>
              <a:ext cx="479" cy="1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en-US" altLang="zh-TW" sz="800">
                  <a:latin typeface="Times New Roman" pitchFamily="18" charset="0"/>
                </a:rPr>
                <a:t>Telephone/Audio Interface</a:t>
              </a:r>
            </a:p>
          </p:txBody>
        </p:sp>
      </p:grpSp>
      <p:grpSp>
        <p:nvGrpSpPr>
          <p:cNvPr id="20490" name="Group 90"/>
          <p:cNvGrpSpPr>
            <a:grpSpLocks/>
          </p:cNvGrpSpPr>
          <p:nvPr/>
        </p:nvGrpSpPr>
        <p:grpSpPr bwMode="auto">
          <a:xfrm>
            <a:off x="1200150" y="1816100"/>
            <a:ext cx="3084513" cy="2270125"/>
            <a:chOff x="756" y="1298"/>
            <a:chExt cx="1943" cy="1430"/>
          </a:xfrm>
        </p:grpSpPr>
        <p:sp>
          <p:nvSpPr>
            <p:cNvPr id="20491" name="Text Box 51"/>
            <p:cNvSpPr txBox="1">
              <a:spLocks noChangeArrowheads="1"/>
            </p:cNvSpPr>
            <p:nvPr/>
          </p:nvSpPr>
          <p:spPr bwMode="auto">
            <a:xfrm>
              <a:off x="2290" y="2478"/>
              <a:ext cx="409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000" b="1" i="1">
                  <a:latin typeface="Times New Roman" pitchFamily="18" charset="0"/>
                </a:rPr>
                <a:t>Domain Server</a:t>
              </a:r>
            </a:p>
          </p:txBody>
        </p:sp>
        <p:sp>
          <p:nvSpPr>
            <p:cNvPr id="20492" name="Text Box 53"/>
            <p:cNvSpPr txBox="1">
              <a:spLocks noChangeArrowheads="1"/>
            </p:cNvSpPr>
            <p:nvPr/>
          </p:nvSpPr>
          <p:spPr bwMode="auto">
            <a:xfrm>
              <a:off x="2154" y="1298"/>
              <a:ext cx="409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000" b="1" i="1">
                  <a:latin typeface="Times New Roman" pitchFamily="18" charset="0"/>
                </a:rPr>
                <a:t>HLT Server</a:t>
              </a:r>
            </a:p>
          </p:txBody>
        </p:sp>
        <p:sp>
          <p:nvSpPr>
            <p:cNvPr id="20493" name="Text Box 54"/>
            <p:cNvSpPr txBox="1">
              <a:spLocks noChangeArrowheads="1"/>
            </p:cNvSpPr>
            <p:nvPr/>
          </p:nvSpPr>
          <p:spPr bwMode="auto">
            <a:xfrm>
              <a:off x="756" y="2115"/>
              <a:ext cx="401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000" b="1" i="1">
                  <a:latin typeface="Times New Roman" pitchFamily="18" charset="0"/>
                </a:rPr>
                <a:t>Client</a:t>
              </a:r>
            </a:p>
          </p:txBody>
        </p:sp>
        <p:sp>
          <p:nvSpPr>
            <p:cNvPr id="20494" name="Text Box 55"/>
            <p:cNvSpPr txBox="1">
              <a:spLocks noChangeArrowheads="1"/>
            </p:cNvSpPr>
            <p:nvPr/>
          </p:nvSpPr>
          <p:spPr bwMode="auto">
            <a:xfrm>
              <a:off x="924" y="1872"/>
              <a:ext cx="401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000" b="1" i="1">
                  <a:latin typeface="Times New Roman" pitchFamily="18" charset="0"/>
                </a:rPr>
                <a:t>Network</a:t>
              </a:r>
            </a:p>
          </p:txBody>
        </p:sp>
        <p:sp>
          <p:nvSpPr>
            <p:cNvPr id="20495" name="Text Box 56"/>
            <p:cNvSpPr txBox="1">
              <a:spLocks noChangeArrowheads="1"/>
            </p:cNvSpPr>
            <p:nvPr/>
          </p:nvSpPr>
          <p:spPr bwMode="auto">
            <a:xfrm>
              <a:off x="1655" y="1953"/>
              <a:ext cx="407" cy="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900" b="1" i="1">
                  <a:latin typeface="Times New Roman" pitchFamily="18" charset="0"/>
                </a:rPr>
                <a:t>Hub</a:t>
              </a:r>
            </a:p>
          </p:txBody>
        </p:sp>
        <p:sp>
          <p:nvSpPr>
            <p:cNvPr id="20496" name="Line 79"/>
            <p:cNvSpPr>
              <a:spLocks noChangeShapeType="1"/>
            </p:cNvSpPr>
            <p:nvPr/>
          </p:nvSpPr>
          <p:spPr bwMode="auto">
            <a:xfrm>
              <a:off x="1452" y="1524"/>
              <a:ext cx="8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497" name="Line 80"/>
            <p:cNvSpPr>
              <a:spLocks noChangeShapeType="1"/>
            </p:cNvSpPr>
            <p:nvPr/>
          </p:nvSpPr>
          <p:spPr bwMode="auto">
            <a:xfrm>
              <a:off x="1338" y="1933"/>
              <a:ext cx="1095" cy="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498" name="Line 81"/>
            <p:cNvSpPr>
              <a:spLocks noChangeShapeType="1"/>
            </p:cNvSpPr>
            <p:nvPr/>
          </p:nvSpPr>
          <p:spPr bwMode="auto">
            <a:xfrm>
              <a:off x="1338" y="1933"/>
              <a:ext cx="3" cy="1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499" name="Line 82"/>
            <p:cNvSpPr>
              <a:spLocks noChangeShapeType="1"/>
            </p:cNvSpPr>
            <p:nvPr/>
          </p:nvSpPr>
          <p:spPr bwMode="auto">
            <a:xfrm>
              <a:off x="1338" y="2043"/>
              <a:ext cx="1098" cy="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00" name="Line 83"/>
            <p:cNvSpPr>
              <a:spLocks noChangeShapeType="1"/>
            </p:cNvSpPr>
            <p:nvPr/>
          </p:nvSpPr>
          <p:spPr bwMode="auto">
            <a:xfrm>
              <a:off x="2437" y="1948"/>
              <a:ext cx="3" cy="1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01" name="Line 84"/>
            <p:cNvSpPr>
              <a:spLocks noChangeShapeType="1"/>
            </p:cNvSpPr>
            <p:nvPr/>
          </p:nvSpPr>
          <p:spPr bwMode="auto">
            <a:xfrm>
              <a:off x="2281" y="2048"/>
              <a:ext cx="0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02" name="Line 85"/>
            <p:cNvSpPr>
              <a:spLocks noChangeShapeType="1"/>
            </p:cNvSpPr>
            <p:nvPr/>
          </p:nvSpPr>
          <p:spPr bwMode="auto">
            <a:xfrm>
              <a:off x="2221" y="1848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03" name="Line 86"/>
            <p:cNvSpPr>
              <a:spLocks noChangeShapeType="1"/>
            </p:cNvSpPr>
            <p:nvPr/>
          </p:nvSpPr>
          <p:spPr bwMode="auto">
            <a:xfrm>
              <a:off x="2064" y="2054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04" name="Line 87"/>
            <p:cNvSpPr>
              <a:spLocks noChangeShapeType="1"/>
            </p:cNvSpPr>
            <p:nvPr/>
          </p:nvSpPr>
          <p:spPr bwMode="auto">
            <a:xfrm>
              <a:off x="1382" y="2046"/>
              <a:ext cx="0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05" name="Line 88"/>
            <p:cNvSpPr>
              <a:spLocks noChangeShapeType="1"/>
            </p:cNvSpPr>
            <p:nvPr/>
          </p:nvSpPr>
          <p:spPr bwMode="auto">
            <a:xfrm>
              <a:off x="1973" y="1537"/>
              <a:ext cx="8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06" name="Line 89"/>
            <p:cNvSpPr>
              <a:spLocks noChangeShapeType="1"/>
            </p:cNvSpPr>
            <p:nvPr/>
          </p:nvSpPr>
          <p:spPr bwMode="auto">
            <a:xfrm flipV="1">
              <a:off x="1202" y="2340"/>
              <a:ext cx="34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85" t="24395" r="18046" b="21692"/>
          <a:stretch/>
        </p:blipFill>
        <p:spPr bwMode="auto">
          <a:xfrm>
            <a:off x="-1" y="1359450"/>
            <a:ext cx="9173993" cy="5309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上彎箭號 3"/>
          <p:cNvSpPr/>
          <p:nvPr/>
        </p:nvSpPr>
        <p:spPr>
          <a:xfrm rot="5400000">
            <a:off x="1634481" y="2352754"/>
            <a:ext cx="834478" cy="432048"/>
          </a:xfrm>
          <a:prstGeom prst="bentUp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-162154" y="2986017"/>
            <a:ext cx="3163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accent1">
                    <a:lumMod val="75000"/>
                  </a:schemeClr>
                </a:solidFill>
              </a:rPr>
              <a:t>Retrieved movies</a:t>
            </a:r>
            <a:endParaRPr lang="zh-TW" alt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16915" y="855394"/>
            <a:ext cx="2602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accent6">
                    <a:lumMod val="75000"/>
                  </a:schemeClr>
                </a:solidFill>
              </a:rPr>
              <a:t>Voice Command</a:t>
            </a:r>
            <a:endParaRPr lang="zh-TW" alt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278116" y="846594"/>
            <a:ext cx="3030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accent6">
                    <a:lumMod val="75000"/>
                  </a:schemeClr>
                </a:solidFill>
              </a:rPr>
              <a:t>Recognition results</a:t>
            </a:r>
            <a:endParaRPr lang="zh-TW" alt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上彎箭號 5"/>
          <p:cNvSpPr/>
          <p:nvPr/>
        </p:nvSpPr>
        <p:spPr>
          <a:xfrm rot="10800000">
            <a:off x="202901" y="1071418"/>
            <a:ext cx="504056" cy="434973"/>
          </a:xfrm>
          <a:prstGeom prst="bentUpArrow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上彎箭號 9"/>
          <p:cNvSpPr/>
          <p:nvPr/>
        </p:nvSpPr>
        <p:spPr>
          <a:xfrm rot="10800000">
            <a:off x="3600286" y="1044996"/>
            <a:ext cx="504056" cy="612850"/>
          </a:xfrm>
          <a:prstGeom prst="bentUpArrow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</p:spPr>
        <p:txBody>
          <a:bodyPr anchor="ctr" anchorCtr="0"/>
          <a:lstStyle/>
          <a:p>
            <a:pPr algn="l"/>
            <a:r>
              <a:rPr lang="en-US" altLang="zh-TW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Example: Movie Browser</a:t>
            </a:r>
            <a:endParaRPr lang="zh-TW" altLang="en-US" sz="3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00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/>
      <p:bldP spid="8" grpId="0"/>
      <p:bldP spid="6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7020272" y="3019537"/>
            <a:ext cx="936104" cy="12143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</p:spPr>
        <p:txBody>
          <a:bodyPr anchor="ctr" anchorCtr="0"/>
          <a:lstStyle/>
          <a:p>
            <a:pPr algn="l"/>
            <a:r>
              <a:rPr lang="en-US" altLang="zh-TW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  <a:endParaRPr lang="zh-TW" altLang="en-US" sz="3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85" t="24395" r="18046" b="17742"/>
          <a:stretch/>
        </p:blipFill>
        <p:spPr bwMode="auto">
          <a:xfrm>
            <a:off x="2915816" y="2516977"/>
            <a:ext cx="2807705" cy="1744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圓柱 4"/>
          <p:cNvSpPr/>
          <p:nvPr/>
        </p:nvSpPr>
        <p:spPr>
          <a:xfrm>
            <a:off x="583018" y="1647091"/>
            <a:ext cx="1512168" cy="936104"/>
          </a:xfrm>
          <a:prstGeom prst="can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/>
              <a:t>database</a:t>
            </a:r>
            <a:endParaRPr lang="zh-TW" altLang="en-US" sz="2000" b="1" dirty="0"/>
          </a:p>
        </p:txBody>
      </p:sp>
      <p:sp>
        <p:nvSpPr>
          <p:cNvPr id="6" name="笑臉 5"/>
          <p:cNvSpPr/>
          <p:nvPr/>
        </p:nvSpPr>
        <p:spPr>
          <a:xfrm>
            <a:off x="4045513" y="1687161"/>
            <a:ext cx="648072" cy="648072"/>
          </a:xfrm>
          <a:prstGeom prst="smileyFac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笑臉 7"/>
          <p:cNvSpPr/>
          <p:nvPr/>
        </p:nvSpPr>
        <p:spPr>
          <a:xfrm>
            <a:off x="8148668" y="2924944"/>
            <a:ext cx="648072" cy="648072"/>
          </a:xfrm>
          <a:prstGeom prst="smileyFace">
            <a:avLst/>
          </a:prstGeom>
          <a:solidFill>
            <a:srgbClr val="006600"/>
          </a:solidFill>
          <a:ln>
            <a:solidFill>
              <a:srgbClr val="0033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3933125" y="1268760"/>
            <a:ext cx="8996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C00000"/>
                </a:solidFill>
              </a:rPr>
              <a:t>USER</a:t>
            </a:r>
            <a:endParaRPr lang="zh-TW" altLang="en-US" sz="2000" b="1" dirty="0">
              <a:solidFill>
                <a:srgbClr val="C0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844166" y="2492896"/>
            <a:ext cx="1257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339933"/>
                </a:solidFill>
              </a:rPr>
              <a:t>TURKER</a:t>
            </a:r>
            <a:endParaRPr lang="zh-TW" altLang="en-US" sz="2000" b="1" dirty="0">
              <a:solidFill>
                <a:srgbClr val="339933"/>
              </a:solidFill>
            </a:endParaRPr>
          </a:p>
        </p:txBody>
      </p:sp>
      <p:sp>
        <p:nvSpPr>
          <p:cNvPr id="11" name="流程圖: 多重文件 10"/>
          <p:cNvSpPr/>
          <p:nvPr/>
        </p:nvSpPr>
        <p:spPr>
          <a:xfrm>
            <a:off x="6155120" y="3535288"/>
            <a:ext cx="1908000" cy="901824"/>
          </a:xfrm>
          <a:prstGeom prst="flowChartMultidocument">
            <a:avLst/>
          </a:prstGeom>
          <a:solidFill>
            <a:srgbClr val="00B050"/>
          </a:solidFill>
          <a:ln>
            <a:solidFill>
              <a:srgbClr val="0066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/>
              <a:t>annotations</a:t>
            </a:r>
            <a:endParaRPr lang="zh-TW" altLang="en-US" sz="2000" b="1" dirty="0"/>
          </a:p>
        </p:txBody>
      </p:sp>
      <p:sp>
        <p:nvSpPr>
          <p:cNvPr id="12" name="流程圖: 多重文件 11"/>
          <p:cNvSpPr/>
          <p:nvPr/>
        </p:nvSpPr>
        <p:spPr>
          <a:xfrm>
            <a:off x="6155120" y="1708250"/>
            <a:ext cx="1787930" cy="1080120"/>
          </a:xfrm>
          <a:prstGeom prst="flowChartMultidocument">
            <a:avLst/>
          </a:prstGeom>
          <a:solidFill>
            <a:srgbClr val="00B050"/>
          </a:solidFill>
          <a:ln>
            <a:solidFill>
              <a:srgbClr val="0066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/>
              <a:t>Query utterances</a:t>
            </a:r>
            <a:endParaRPr lang="zh-TW" altLang="en-US" sz="2000" b="1" dirty="0"/>
          </a:p>
        </p:txBody>
      </p:sp>
      <p:sp>
        <p:nvSpPr>
          <p:cNvPr id="16" name="向下箭號 15"/>
          <p:cNvSpPr/>
          <p:nvPr/>
        </p:nvSpPr>
        <p:spPr>
          <a:xfrm>
            <a:off x="6876256" y="2788370"/>
            <a:ext cx="288032" cy="602902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6299136" y="5517232"/>
            <a:ext cx="1585232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/>
              <a:t>CRF model</a:t>
            </a:r>
            <a:endParaRPr lang="zh-TW" altLang="en-US" sz="2000" b="1" dirty="0"/>
          </a:p>
        </p:txBody>
      </p:sp>
      <p:sp>
        <p:nvSpPr>
          <p:cNvPr id="19" name="上彎箭號 18"/>
          <p:cNvSpPr/>
          <p:nvPr/>
        </p:nvSpPr>
        <p:spPr>
          <a:xfrm flipV="1">
            <a:off x="4860032" y="1939190"/>
            <a:ext cx="504056" cy="449760"/>
          </a:xfrm>
          <a:prstGeom prst="bentUp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上彎箭號 19"/>
          <p:cNvSpPr/>
          <p:nvPr/>
        </p:nvSpPr>
        <p:spPr>
          <a:xfrm rot="16200000" flipV="1">
            <a:off x="3419872" y="1939190"/>
            <a:ext cx="504056" cy="449760"/>
          </a:xfrm>
          <a:prstGeom prst="bentUp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圓角矩形 20"/>
          <p:cNvSpPr/>
          <p:nvPr/>
        </p:nvSpPr>
        <p:spPr>
          <a:xfrm>
            <a:off x="4319669" y="4621198"/>
            <a:ext cx="1620484" cy="7920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/>
              <a:t>Speech</a:t>
            </a:r>
          </a:p>
          <a:p>
            <a:pPr algn="ctr"/>
            <a:r>
              <a:rPr lang="en-US" altLang="zh-TW" sz="2000" b="1" dirty="0" smtClean="0"/>
              <a:t>recognizer</a:t>
            </a:r>
            <a:endParaRPr lang="zh-TW" altLang="en-US" sz="2000" b="1" dirty="0"/>
          </a:p>
        </p:txBody>
      </p:sp>
      <p:sp>
        <p:nvSpPr>
          <p:cNvPr id="22" name="圓角矩形 21"/>
          <p:cNvSpPr/>
          <p:nvPr/>
        </p:nvSpPr>
        <p:spPr>
          <a:xfrm>
            <a:off x="2555776" y="4621198"/>
            <a:ext cx="1620484" cy="792088"/>
          </a:xfrm>
          <a:prstGeom prst="roundRect">
            <a:avLst/>
          </a:prstGeom>
          <a:solidFill>
            <a:srgbClr val="339933"/>
          </a:solidFill>
          <a:ln>
            <a:solidFill>
              <a:srgbClr val="33993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/>
              <a:t>Speech</a:t>
            </a:r>
          </a:p>
          <a:p>
            <a:pPr algn="ctr"/>
            <a:r>
              <a:rPr lang="en-US" altLang="zh-TW" sz="2000" b="1" dirty="0" smtClean="0"/>
              <a:t>Synthesis</a:t>
            </a:r>
            <a:endParaRPr lang="zh-TW" altLang="en-US" sz="2000" b="1" dirty="0"/>
          </a:p>
        </p:txBody>
      </p:sp>
      <p:sp>
        <p:nvSpPr>
          <p:cNvPr id="23" name="圓角化對角線角落矩形 22"/>
          <p:cNvSpPr/>
          <p:nvPr/>
        </p:nvSpPr>
        <p:spPr>
          <a:xfrm>
            <a:off x="409323" y="3573016"/>
            <a:ext cx="1872208" cy="757808"/>
          </a:xfrm>
          <a:prstGeom prst="round2Diag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/>
              <a:t>Search Engine</a:t>
            </a:r>
            <a:endParaRPr lang="zh-TW" altLang="en-US" sz="2000" b="1" dirty="0"/>
          </a:p>
        </p:txBody>
      </p:sp>
      <p:sp>
        <p:nvSpPr>
          <p:cNvPr id="24" name="向下箭號 23"/>
          <p:cNvSpPr/>
          <p:nvPr/>
        </p:nvSpPr>
        <p:spPr>
          <a:xfrm>
            <a:off x="1231090" y="2692951"/>
            <a:ext cx="288032" cy="842337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1417962" y="2915652"/>
            <a:ext cx="993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indexing</a:t>
            </a:r>
            <a:endParaRPr lang="zh-TW" altLang="en-US" b="1" dirty="0"/>
          </a:p>
        </p:txBody>
      </p:sp>
      <p:sp>
        <p:nvSpPr>
          <p:cNvPr id="26" name="圓角矩形 25"/>
          <p:cNvSpPr/>
          <p:nvPr/>
        </p:nvSpPr>
        <p:spPr>
          <a:xfrm>
            <a:off x="539552" y="5445224"/>
            <a:ext cx="1699649" cy="1008112"/>
          </a:xfrm>
          <a:prstGeom prst="roundRect">
            <a:avLst/>
          </a:prstGeom>
          <a:solidFill>
            <a:srgbClr val="339933"/>
          </a:solidFill>
          <a:ln>
            <a:solidFill>
              <a:srgbClr val="33993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/>
              <a:t>Dialogue and Discourse</a:t>
            </a:r>
            <a:endParaRPr lang="zh-TW" altLang="en-US" sz="2000" b="1" dirty="0"/>
          </a:p>
        </p:txBody>
      </p:sp>
      <p:sp>
        <p:nvSpPr>
          <p:cNvPr id="27" name="向下箭號 26"/>
          <p:cNvSpPr/>
          <p:nvPr/>
        </p:nvSpPr>
        <p:spPr>
          <a:xfrm flipV="1">
            <a:off x="3303003" y="4255418"/>
            <a:ext cx="288032" cy="32571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向下箭號 27"/>
          <p:cNvSpPr/>
          <p:nvPr/>
        </p:nvSpPr>
        <p:spPr>
          <a:xfrm>
            <a:off x="5004048" y="4293096"/>
            <a:ext cx="288032" cy="32571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向下箭號 28"/>
          <p:cNvSpPr/>
          <p:nvPr/>
        </p:nvSpPr>
        <p:spPr>
          <a:xfrm flipH="1" flipV="1">
            <a:off x="898939" y="4413661"/>
            <a:ext cx="288032" cy="959555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向下箭號 29"/>
          <p:cNvSpPr/>
          <p:nvPr/>
        </p:nvSpPr>
        <p:spPr>
          <a:xfrm>
            <a:off x="1475656" y="4413661"/>
            <a:ext cx="288032" cy="959555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向下箭號 31"/>
          <p:cNvSpPr/>
          <p:nvPr/>
        </p:nvSpPr>
        <p:spPr>
          <a:xfrm>
            <a:off x="6905069" y="4509120"/>
            <a:ext cx="288032" cy="914345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上彎箭號 34"/>
          <p:cNvSpPr/>
          <p:nvPr/>
        </p:nvSpPr>
        <p:spPr>
          <a:xfrm rot="16200000" flipH="1" flipV="1">
            <a:off x="5388226" y="5145326"/>
            <a:ext cx="527788" cy="1152128"/>
          </a:xfrm>
          <a:prstGeom prst="bentUp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上彎箭號 36"/>
          <p:cNvSpPr/>
          <p:nvPr/>
        </p:nvSpPr>
        <p:spPr>
          <a:xfrm>
            <a:off x="2411760" y="5457495"/>
            <a:ext cx="1188132" cy="491785"/>
          </a:xfrm>
          <a:prstGeom prst="bentUp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向右箭號 37"/>
          <p:cNvSpPr/>
          <p:nvPr/>
        </p:nvSpPr>
        <p:spPr>
          <a:xfrm flipH="1">
            <a:off x="2339752" y="6093296"/>
            <a:ext cx="3816424" cy="216024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184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 flipV="1">
            <a:off x="2236788" y="5029200"/>
            <a:ext cx="0" cy="2127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3338" y="85725"/>
            <a:ext cx="91106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8" tIns="45703" rIns="91408" bIns="45703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l" eaLnBrk="1" hangingPunct="1">
              <a:lnSpc>
                <a:spcPct val="90000"/>
              </a:lnSpc>
            </a:pPr>
            <a:r>
              <a:rPr lang="en-US" altLang="zh-TW" sz="3300" b="1">
                <a:solidFill>
                  <a:schemeClr val="tx2"/>
                </a:solidFill>
                <a:latin typeface="Times New Roman" pitchFamily="18" charset="0"/>
                <a:ea typeface="全真魏碑體" pitchFamily="49" charset="-120"/>
              </a:rPr>
              <a:t>Spoken Dialogue Systems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80963" y="914400"/>
            <a:ext cx="9063037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8" tIns="45703" rIns="91408" bIns="45703">
            <a:spAutoFit/>
          </a:bodyPr>
          <a:lstStyle>
            <a:lvl1pPr marL="187325" indent="-187325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l" eaLnBrk="1" hangingPunct="1">
              <a:buSzPct val="120000"/>
              <a:buFontTx/>
              <a:buChar char="•"/>
            </a:pPr>
            <a:r>
              <a:rPr lang="en-US" altLang="zh-TW" sz="2200" b="1" dirty="0">
                <a:latin typeface="Times New Roman" pitchFamily="18" charset="0"/>
              </a:rPr>
              <a:t>Almost all human-network interactions can be made by spoken dialogue</a:t>
            </a:r>
          </a:p>
          <a:p>
            <a:pPr algn="l" eaLnBrk="1" hangingPunct="1">
              <a:buSzPct val="120000"/>
              <a:buFontTx/>
              <a:buChar char="•"/>
            </a:pPr>
            <a:r>
              <a:rPr lang="en-US" altLang="zh-TW" sz="2200" b="1" dirty="0">
                <a:latin typeface="Times New Roman" pitchFamily="18" charset="0"/>
              </a:rPr>
              <a:t>Speech understanding, speech synthesis, dialogue management, discourse analysis</a:t>
            </a:r>
          </a:p>
          <a:p>
            <a:pPr algn="l" eaLnBrk="1" hangingPunct="1">
              <a:buSzPct val="120000"/>
              <a:buFontTx/>
              <a:buChar char="•"/>
            </a:pPr>
            <a:r>
              <a:rPr lang="en-US" altLang="zh-TW" sz="2200" b="1" dirty="0">
                <a:latin typeface="Times New Roman" pitchFamily="18" charset="0"/>
              </a:rPr>
              <a:t>System/user/mixed initiatives</a:t>
            </a:r>
          </a:p>
          <a:p>
            <a:pPr algn="l" eaLnBrk="1" hangingPunct="1">
              <a:buSzPct val="120000"/>
              <a:buFontTx/>
              <a:buChar char="•"/>
            </a:pPr>
            <a:r>
              <a:rPr lang="en-US" altLang="zh-TW" sz="2200" b="1" dirty="0">
                <a:latin typeface="Times New Roman" pitchFamily="18" charset="0"/>
              </a:rPr>
              <a:t>Reliability/efficiency, dialogue modeling/flow control</a:t>
            </a:r>
          </a:p>
          <a:p>
            <a:pPr algn="l" eaLnBrk="1" hangingPunct="1">
              <a:buSzPct val="120000"/>
              <a:buFontTx/>
              <a:buChar char="•"/>
            </a:pPr>
            <a:r>
              <a:rPr lang="en-US" altLang="zh-TW" sz="2200" b="1" dirty="0">
                <a:latin typeface="Times New Roman" pitchFamily="18" charset="0"/>
              </a:rPr>
              <a:t>Transaction success rate/average dialogue turns</a:t>
            </a:r>
          </a:p>
        </p:txBody>
      </p:sp>
      <p:grpSp>
        <p:nvGrpSpPr>
          <p:cNvPr id="3077" name="Group 5"/>
          <p:cNvGrpSpPr>
            <a:grpSpLocks/>
          </p:cNvGrpSpPr>
          <p:nvPr/>
        </p:nvGrpSpPr>
        <p:grpSpPr bwMode="auto">
          <a:xfrm>
            <a:off x="79375" y="3141663"/>
            <a:ext cx="7805738" cy="3600450"/>
            <a:chOff x="4" y="1565"/>
            <a:chExt cx="5085" cy="2563"/>
          </a:xfrm>
        </p:grpSpPr>
        <p:sp>
          <p:nvSpPr>
            <p:cNvPr id="3078" name="Rectangle 6"/>
            <p:cNvSpPr>
              <a:spLocks noChangeArrowheads="1"/>
            </p:cNvSpPr>
            <p:nvPr/>
          </p:nvSpPr>
          <p:spPr bwMode="auto">
            <a:xfrm>
              <a:off x="1133" y="1565"/>
              <a:ext cx="2740" cy="2563"/>
            </a:xfrm>
            <a:prstGeom prst="rect">
              <a:avLst/>
            </a:prstGeom>
            <a:solidFill>
              <a:srgbClr val="E1F4FF">
                <a:alpha val="50195"/>
              </a:srgbClr>
            </a:solidFill>
            <a:ln w="28575">
              <a:solidFill>
                <a:schemeClr val="tx1"/>
              </a:solidFill>
              <a:prstDash val="dashDot"/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079" name="Oval 7"/>
            <p:cNvSpPr>
              <a:spLocks noChangeArrowheads="1"/>
            </p:cNvSpPr>
            <p:nvPr/>
          </p:nvSpPr>
          <p:spPr bwMode="auto">
            <a:xfrm>
              <a:off x="271" y="2548"/>
              <a:ext cx="1096" cy="7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080" name="AutoShape 8"/>
            <p:cNvSpPr>
              <a:spLocks noChangeArrowheads="1"/>
            </p:cNvSpPr>
            <p:nvPr/>
          </p:nvSpPr>
          <p:spPr bwMode="auto">
            <a:xfrm>
              <a:off x="4253" y="2489"/>
              <a:ext cx="764" cy="611"/>
            </a:xfrm>
            <a:prstGeom prst="flowChartMagneticDisk">
              <a:avLst/>
            </a:prstGeom>
            <a:solidFill>
              <a:srgbClr val="CCECFF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lIns="0" tIns="45703" rIns="0" bIns="45703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>
                <a:lnSpc>
                  <a:spcPct val="60000"/>
                </a:lnSpc>
              </a:pPr>
              <a:endParaRPr kumimoji="0" lang="en-US" altLang="zh-TW" b="1" dirty="0">
                <a:latin typeface="Times New Roman" pitchFamily="18" charset="0"/>
              </a:endParaRPr>
            </a:p>
            <a:p>
              <a:pPr>
                <a:lnSpc>
                  <a:spcPct val="90000"/>
                </a:lnSpc>
              </a:pPr>
              <a:r>
                <a:rPr kumimoji="0" lang="en-US" altLang="zh-TW" b="1" dirty="0">
                  <a:latin typeface="Times New Roman" pitchFamily="18" charset="0"/>
                </a:rPr>
                <a:t>Databases</a:t>
              </a:r>
              <a:endParaRPr lang="en-US" altLang="zh-TW" sz="2400" dirty="0">
                <a:latin typeface="Times New Roman" pitchFamily="18" charset="0"/>
              </a:endParaRPr>
            </a:p>
          </p:txBody>
        </p:sp>
        <p:sp>
          <p:nvSpPr>
            <p:cNvPr id="3081" name="Text Box 9"/>
            <p:cNvSpPr txBox="1">
              <a:spLocks noChangeArrowheads="1"/>
            </p:cNvSpPr>
            <p:nvPr/>
          </p:nvSpPr>
          <p:spPr bwMode="auto">
            <a:xfrm>
              <a:off x="1998" y="1636"/>
              <a:ext cx="1517" cy="515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lIns="91408" tIns="45703" rIns="91408" bIns="45703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r>
                <a:rPr kumimoji="0" lang="en-US" altLang="zh-TW" b="1">
                  <a:latin typeface="Times New Roman" pitchFamily="18" charset="0"/>
                </a:rPr>
                <a:t>Sentence Generation </a:t>
              </a:r>
            </a:p>
            <a:p>
              <a:r>
                <a:rPr kumimoji="0" lang="en-US" altLang="zh-TW" b="1">
                  <a:latin typeface="Times New Roman" pitchFamily="18" charset="0"/>
                </a:rPr>
                <a:t>and Speech Synthesis</a:t>
              </a:r>
            </a:p>
          </p:txBody>
        </p:sp>
        <p:sp>
          <p:nvSpPr>
            <p:cNvPr id="3082" name="Text Box 10"/>
            <p:cNvSpPr txBox="1">
              <a:spLocks noChangeArrowheads="1"/>
            </p:cNvSpPr>
            <p:nvPr/>
          </p:nvSpPr>
          <p:spPr bwMode="auto">
            <a:xfrm>
              <a:off x="1035" y="1909"/>
              <a:ext cx="710" cy="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08" tIns="45703" rIns="91408" bIns="45703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l"/>
              <a:r>
                <a:rPr kumimoji="0" lang="en-US" altLang="zh-TW" b="1">
                  <a:solidFill>
                    <a:schemeClr val="accent2"/>
                  </a:solidFill>
                  <a:latin typeface="Times New Roman" pitchFamily="18" charset="0"/>
                </a:rPr>
                <a:t>Output Speech</a:t>
              </a:r>
            </a:p>
          </p:txBody>
        </p:sp>
        <p:sp>
          <p:nvSpPr>
            <p:cNvPr id="3083" name="Text Box 11"/>
            <p:cNvSpPr txBox="1">
              <a:spLocks noChangeArrowheads="1"/>
            </p:cNvSpPr>
            <p:nvPr/>
          </p:nvSpPr>
          <p:spPr bwMode="auto">
            <a:xfrm>
              <a:off x="1035" y="3394"/>
              <a:ext cx="710" cy="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08" tIns="45703" rIns="91408" bIns="45703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l"/>
              <a:r>
                <a:rPr kumimoji="0" lang="en-US" altLang="zh-TW" b="1">
                  <a:solidFill>
                    <a:schemeClr val="accent2"/>
                  </a:solidFill>
                  <a:latin typeface="Times New Roman" pitchFamily="18" charset="0"/>
                </a:rPr>
                <a:t>Input Speech</a:t>
              </a:r>
            </a:p>
          </p:txBody>
        </p:sp>
        <p:sp>
          <p:nvSpPr>
            <p:cNvPr id="3084" name="Line 12"/>
            <p:cNvSpPr>
              <a:spLocks noChangeShapeType="1"/>
            </p:cNvSpPr>
            <p:nvPr/>
          </p:nvSpPr>
          <p:spPr bwMode="auto">
            <a:xfrm flipV="1">
              <a:off x="2983" y="2153"/>
              <a:ext cx="8" cy="417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zh-TW" altLang="en-US"/>
            </a:p>
          </p:txBody>
        </p:sp>
        <p:sp>
          <p:nvSpPr>
            <p:cNvPr id="3085" name="Line 13"/>
            <p:cNvSpPr>
              <a:spLocks noChangeShapeType="1"/>
            </p:cNvSpPr>
            <p:nvPr/>
          </p:nvSpPr>
          <p:spPr bwMode="auto">
            <a:xfrm>
              <a:off x="1021" y="1893"/>
              <a:ext cx="973" cy="2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zh-TW" altLang="en-US"/>
            </a:p>
          </p:txBody>
        </p:sp>
        <p:sp>
          <p:nvSpPr>
            <p:cNvPr id="3086" name="Line 14"/>
            <p:cNvSpPr>
              <a:spLocks noChangeShapeType="1"/>
            </p:cNvSpPr>
            <p:nvPr/>
          </p:nvSpPr>
          <p:spPr bwMode="auto">
            <a:xfrm>
              <a:off x="1014" y="1900"/>
              <a:ext cx="0" cy="619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zh-TW" altLang="en-US"/>
            </a:p>
          </p:txBody>
        </p:sp>
        <p:sp>
          <p:nvSpPr>
            <p:cNvPr id="3087" name="Text Box 15"/>
            <p:cNvSpPr txBox="1">
              <a:spLocks noChangeArrowheads="1"/>
            </p:cNvSpPr>
            <p:nvPr/>
          </p:nvSpPr>
          <p:spPr bwMode="auto">
            <a:xfrm>
              <a:off x="2665" y="2571"/>
              <a:ext cx="793" cy="529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lIns="91408" tIns="45703" rIns="91408" bIns="45703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r>
                <a:rPr kumimoji="0" lang="en-US" altLang="zh-TW" b="1">
                  <a:latin typeface="Times New Roman" pitchFamily="18" charset="0"/>
                </a:rPr>
                <a:t>Dialogue</a:t>
              </a:r>
            </a:p>
            <a:p>
              <a:r>
                <a:rPr kumimoji="0" lang="en-US" altLang="zh-TW" b="1">
                  <a:latin typeface="Times New Roman" pitchFamily="18" charset="0"/>
                </a:rPr>
                <a:t>Manager</a:t>
              </a:r>
            </a:p>
          </p:txBody>
        </p:sp>
        <p:sp>
          <p:nvSpPr>
            <p:cNvPr id="3088" name="Line 16"/>
            <p:cNvSpPr>
              <a:spLocks noChangeShapeType="1"/>
            </p:cNvSpPr>
            <p:nvPr/>
          </p:nvSpPr>
          <p:spPr bwMode="auto">
            <a:xfrm flipV="1">
              <a:off x="3459" y="2834"/>
              <a:ext cx="795" cy="1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zh-TW" altLang="en-US"/>
            </a:p>
          </p:txBody>
        </p:sp>
        <p:sp>
          <p:nvSpPr>
            <p:cNvPr id="3089" name="Line 17"/>
            <p:cNvSpPr>
              <a:spLocks noChangeShapeType="1"/>
            </p:cNvSpPr>
            <p:nvPr/>
          </p:nvSpPr>
          <p:spPr bwMode="auto">
            <a:xfrm flipH="1">
              <a:off x="2188" y="3100"/>
              <a:ext cx="0" cy="459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zh-TW" altLang="en-US"/>
            </a:p>
          </p:txBody>
        </p:sp>
        <p:sp>
          <p:nvSpPr>
            <p:cNvPr id="3090" name="Text Box 18"/>
            <p:cNvSpPr txBox="1">
              <a:spLocks noChangeArrowheads="1"/>
            </p:cNvSpPr>
            <p:nvPr/>
          </p:nvSpPr>
          <p:spPr bwMode="auto">
            <a:xfrm>
              <a:off x="2029" y="3556"/>
              <a:ext cx="1517" cy="48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lIns="91408" tIns="45703" rIns="91408" bIns="45703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r>
                <a:rPr kumimoji="0" lang="en-US" altLang="zh-TW" b="1">
                  <a:latin typeface="Times New Roman" pitchFamily="18" charset="0"/>
                </a:rPr>
                <a:t>Speech Recognition and Understanding</a:t>
              </a:r>
            </a:p>
          </p:txBody>
        </p:sp>
        <p:sp>
          <p:nvSpPr>
            <p:cNvPr id="3091" name="Text Box 19"/>
            <p:cNvSpPr txBox="1">
              <a:spLocks noChangeArrowheads="1"/>
            </p:cNvSpPr>
            <p:nvPr/>
          </p:nvSpPr>
          <p:spPr bwMode="auto">
            <a:xfrm>
              <a:off x="2974" y="3060"/>
              <a:ext cx="729" cy="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45703" rIns="0" bIns="45703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l"/>
              <a:r>
                <a:rPr kumimoji="0" lang="en-US" altLang="zh-TW" b="1">
                  <a:solidFill>
                    <a:schemeClr val="accent2"/>
                  </a:solidFill>
                  <a:latin typeface="Times New Roman" pitchFamily="18" charset="0"/>
                </a:rPr>
                <a:t>User’s Intention</a:t>
              </a:r>
            </a:p>
          </p:txBody>
        </p:sp>
        <p:sp>
          <p:nvSpPr>
            <p:cNvPr id="3092" name="Text Box 20"/>
            <p:cNvSpPr txBox="1">
              <a:spLocks noChangeArrowheads="1"/>
            </p:cNvSpPr>
            <p:nvPr/>
          </p:nvSpPr>
          <p:spPr bwMode="auto">
            <a:xfrm>
              <a:off x="1424" y="2571"/>
              <a:ext cx="881" cy="529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lIns="91408" tIns="45703" rIns="91408" bIns="45703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r>
                <a:rPr kumimoji="0" lang="en-US" altLang="zh-TW" b="1">
                  <a:latin typeface="Times New Roman" pitchFamily="18" charset="0"/>
                </a:rPr>
                <a:t>Discourse Analysis</a:t>
              </a:r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auto">
            <a:xfrm flipV="1">
              <a:off x="1005" y="3894"/>
              <a:ext cx="1010" cy="1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zh-TW" altLang="en-US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auto">
            <a:xfrm>
              <a:off x="1007" y="3365"/>
              <a:ext cx="0" cy="531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zh-TW" altLang="en-US"/>
            </a:p>
          </p:txBody>
        </p:sp>
        <p:sp>
          <p:nvSpPr>
            <p:cNvPr id="3095" name="Line 23"/>
            <p:cNvSpPr>
              <a:spLocks noChangeShapeType="1"/>
            </p:cNvSpPr>
            <p:nvPr/>
          </p:nvSpPr>
          <p:spPr bwMode="auto">
            <a:xfrm>
              <a:off x="2311" y="2835"/>
              <a:ext cx="354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zh-TW" altLang="en-US"/>
            </a:p>
          </p:txBody>
        </p:sp>
        <p:sp>
          <p:nvSpPr>
            <p:cNvPr id="3096" name="Line 24"/>
            <p:cNvSpPr>
              <a:spLocks noChangeShapeType="1"/>
            </p:cNvSpPr>
            <p:nvPr/>
          </p:nvSpPr>
          <p:spPr bwMode="auto">
            <a:xfrm flipV="1">
              <a:off x="2977" y="3100"/>
              <a:ext cx="6" cy="461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zh-TW" altLang="en-US"/>
            </a:p>
          </p:txBody>
        </p:sp>
        <p:sp>
          <p:nvSpPr>
            <p:cNvPr id="3097" name="Text Box 25"/>
            <p:cNvSpPr txBox="1">
              <a:spLocks noChangeArrowheads="1"/>
            </p:cNvSpPr>
            <p:nvPr/>
          </p:nvSpPr>
          <p:spPr bwMode="auto">
            <a:xfrm>
              <a:off x="2974" y="2112"/>
              <a:ext cx="875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08" tIns="45703" rIns="91408" bIns="45703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l"/>
              <a:r>
                <a:rPr kumimoji="0" lang="en-US" altLang="zh-TW" b="1">
                  <a:solidFill>
                    <a:schemeClr val="accent2"/>
                  </a:solidFill>
                  <a:latin typeface="Times New Roman" pitchFamily="18" charset="0"/>
                </a:rPr>
                <a:t>Response to the user</a:t>
              </a:r>
            </a:p>
          </p:txBody>
        </p:sp>
        <p:sp>
          <p:nvSpPr>
            <p:cNvPr id="3098" name="Text Box 26"/>
            <p:cNvSpPr txBox="1">
              <a:spLocks noChangeArrowheads="1"/>
            </p:cNvSpPr>
            <p:nvPr/>
          </p:nvSpPr>
          <p:spPr bwMode="auto">
            <a:xfrm>
              <a:off x="316" y="2740"/>
              <a:ext cx="952" cy="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08" tIns="45703" rIns="91408" bIns="45703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endParaRPr kumimoji="0" lang="zh-TW" altLang="zh-TW" sz="2200">
                <a:solidFill>
                  <a:srgbClr val="FF0066"/>
                </a:solidFill>
                <a:latin typeface="Benguiat Bk BT" pitchFamily="18" charset="0"/>
              </a:endParaRPr>
            </a:p>
          </p:txBody>
        </p:sp>
        <p:sp>
          <p:nvSpPr>
            <p:cNvPr id="3099" name="Line 27"/>
            <p:cNvSpPr>
              <a:spLocks noChangeShapeType="1"/>
            </p:cNvSpPr>
            <p:nvPr/>
          </p:nvSpPr>
          <p:spPr bwMode="auto">
            <a:xfrm flipH="1" flipV="1">
              <a:off x="4635" y="2194"/>
              <a:ext cx="1" cy="417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zh-TW" altLang="en-US"/>
            </a:p>
          </p:txBody>
        </p:sp>
        <p:sp>
          <p:nvSpPr>
            <p:cNvPr id="3100" name="Oval 28"/>
            <p:cNvSpPr>
              <a:spLocks noChangeArrowheads="1"/>
            </p:cNvSpPr>
            <p:nvPr/>
          </p:nvSpPr>
          <p:spPr bwMode="auto">
            <a:xfrm>
              <a:off x="4209" y="1600"/>
              <a:ext cx="880" cy="606"/>
            </a:xfrm>
            <a:prstGeom prst="ellipse">
              <a:avLst/>
            </a:prstGeom>
            <a:solidFill>
              <a:srgbClr val="CCECFF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lIns="91408" tIns="45703" rIns="91408" bIns="45703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r>
                <a:rPr kumimoji="0" lang="en-US" altLang="zh-TW" b="1">
                  <a:latin typeface="Times New Roman" pitchFamily="18" charset="0"/>
                </a:rPr>
                <a:t>Internet</a:t>
              </a:r>
            </a:p>
          </p:txBody>
        </p:sp>
        <p:sp>
          <p:nvSpPr>
            <p:cNvPr id="3101" name="Oval 29"/>
            <p:cNvSpPr>
              <a:spLocks noChangeArrowheads="1"/>
            </p:cNvSpPr>
            <p:nvPr/>
          </p:nvSpPr>
          <p:spPr bwMode="auto">
            <a:xfrm>
              <a:off x="316" y="2596"/>
              <a:ext cx="974" cy="624"/>
            </a:xfrm>
            <a:prstGeom prst="ellipse">
              <a:avLst/>
            </a:prstGeom>
            <a:solidFill>
              <a:srgbClr val="CCECFF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lIns="91408" tIns="45703" rIns="91408" bIns="45703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r>
                <a:rPr kumimoji="0" lang="en-US" altLang="zh-TW" sz="2200">
                  <a:solidFill>
                    <a:schemeClr val="accent2"/>
                  </a:solidFill>
                  <a:latin typeface="Benguiat Bk BT" pitchFamily="18" charset="0"/>
                </a:rPr>
                <a:t>Networks</a:t>
              </a:r>
            </a:p>
          </p:txBody>
        </p:sp>
        <p:sp>
          <p:nvSpPr>
            <p:cNvPr id="3102" name="Text Box 30"/>
            <p:cNvSpPr txBox="1">
              <a:spLocks noChangeArrowheads="1"/>
            </p:cNvSpPr>
            <p:nvPr/>
          </p:nvSpPr>
          <p:spPr bwMode="auto">
            <a:xfrm flipH="1">
              <a:off x="4" y="1836"/>
              <a:ext cx="47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08" tIns="45703" rIns="91408" bIns="4570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TW" sz="1700" b="1">
                  <a:solidFill>
                    <a:srgbClr val="000066"/>
                  </a:solidFill>
                  <a:latin typeface="Times New Roman" pitchFamily="18" charset="0"/>
                  <a:ea typeface="全真魏碑體" pitchFamily="49" charset="-120"/>
                </a:rPr>
                <a:t>Users</a:t>
              </a:r>
              <a:endParaRPr lang="en-US" altLang="zh-TW" sz="1700" b="1">
                <a:solidFill>
                  <a:srgbClr val="663300"/>
                </a:solidFill>
                <a:latin typeface="Times New Roman" pitchFamily="18" charset="0"/>
                <a:ea typeface="全真魏碑體" pitchFamily="49" charset="-120"/>
              </a:endParaRPr>
            </a:p>
          </p:txBody>
        </p:sp>
        <p:sp>
          <p:nvSpPr>
            <p:cNvPr id="3103" name="Text Box 31"/>
            <p:cNvSpPr txBox="1">
              <a:spLocks noChangeArrowheads="1"/>
            </p:cNvSpPr>
            <p:nvPr/>
          </p:nvSpPr>
          <p:spPr bwMode="auto">
            <a:xfrm>
              <a:off x="3774" y="3314"/>
              <a:ext cx="875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08" tIns="45703" rIns="91408" bIns="45703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l"/>
              <a:r>
                <a:rPr kumimoji="0" lang="en-US" altLang="zh-TW" b="1">
                  <a:latin typeface="Times New Roman" pitchFamily="18" charset="0"/>
                </a:rPr>
                <a:t>Dialogue Server</a:t>
              </a:r>
            </a:p>
          </p:txBody>
        </p:sp>
        <p:graphicFrame>
          <p:nvGraphicFramePr>
            <p:cNvPr id="3104" name="Object 32"/>
            <p:cNvGraphicFramePr>
              <a:graphicFrameLocks noChangeAspect="1"/>
            </p:cNvGraphicFramePr>
            <p:nvPr/>
          </p:nvGraphicFramePr>
          <p:xfrm>
            <a:off x="104" y="2066"/>
            <a:ext cx="295" cy="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7" name="CorelDRAW" r:id="rId4" imgW="1590675" imgH="2085975" progId="CorelDRAW.Graphic.9">
                    <p:embed/>
                  </p:oleObj>
                </mc:Choice>
                <mc:Fallback>
                  <p:oleObj name="CorelDRAW" r:id="rId4" imgW="1590675" imgH="2085975" progId="CorelDRAW.Graphic.9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" y="2066"/>
                          <a:ext cx="295" cy="4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105" name="Group 33"/>
            <p:cNvGrpSpPr>
              <a:grpSpLocks/>
            </p:cNvGrpSpPr>
            <p:nvPr/>
          </p:nvGrpSpPr>
          <p:grpSpPr bwMode="auto">
            <a:xfrm rot="3107657" flipH="1" flipV="1">
              <a:off x="359" y="2394"/>
              <a:ext cx="398" cy="125"/>
              <a:chOff x="4128" y="1654"/>
              <a:chExt cx="550" cy="122"/>
            </a:xfrm>
          </p:grpSpPr>
          <p:sp>
            <p:nvSpPr>
              <p:cNvPr id="3106" name="Line 34"/>
              <p:cNvSpPr>
                <a:spLocks noChangeShapeType="1"/>
              </p:cNvSpPr>
              <p:nvPr/>
            </p:nvSpPr>
            <p:spPr bwMode="auto">
              <a:xfrm flipH="1">
                <a:off x="4449" y="1654"/>
                <a:ext cx="229" cy="30"/>
              </a:xfrm>
              <a:prstGeom prst="line">
                <a:avLst/>
              </a:prstGeom>
              <a:noFill/>
              <a:ln w="127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107" name="Line 35"/>
              <p:cNvSpPr>
                <a:spLocks noChangeShapeType="1"/>
              </p:cNvSpPr>
              <p:nvPr/>
            </p:nvSpPr>
            <p:spPr bwMode="auto">
              <a:xfrm flipH="1">
                <a:off x="4128" y="1722"/>
                <a:ext cx="387" cy="54"/>
              </a:xfrm>
              <a:prstGeom prst="line">
                <a:avLst/>
              </a:prstGeom>
              <a:noFill/>
              <a:ln w="127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108" name="Line 36"/>
              <p:cNvSpPr>
                <a:spLocks noChangeShapeType="1"/>
              </p:cNvSpPr>
              <p:nvPr/>
            </p:nvSpPr>
            <p:spPr bwMode="auto">
              <a:xfrm>
                <a:off x="4445" y="1686"/>
                <a:ext cx="70" cy="36"/>
              </a:xfrm>
              <a:prstGeom prst="line">
                <a:avLst/>
              </a:prstGeom>
              <a:noFill/>
              <a:ln w="127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</p:grpSp>
    </p:spTree>
  </p:cSld>
  <p:clrMapOvr>
    <a:masterClrMapping/>
  </p:clrMapOvr>
  <p:transition advTm="4873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</p:spPr>
        <p:txBody>
          <a:bodyPr anchor="ctr" anchorCtr="0"/>
          <a:lstStyle/>
          <a:p>
            <a:pPr algn="l"/>
            <a:r>
              <a:rPr lang="en-US" altLang="zh-TW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Semi-CRF for Slot Filling</a:t>
            </a:r>
            <a:endParaRPr lang="zh-TW" altLang="en-US" sz="3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907200"/>
            <a:ext cx="9144000" cy="5655394"/>
          </a:xfrm>
        </p:spPr>
        <p:txBody>
          <a:bodyPr>
            <a:spAutoFit/>
          </a:bodyPr>
          <a:lstStyle/>
          <a:p>
            <a:pPr marL="192088" indent="-192088" defTabSz="968375" eaLnBrk="1" hangingPunct="1">
              <a:spcBef>
                <a:spcPct val="0"/>
              </a:spcBef>
              <a:spcAft>
                <a:spcPts val="800"/>
              </a:spcAft>
            </a:pPr>
            <a:r>
              <a:rPr lang="en-US" altLang="zh-TW" sz="2800" b="1" dirty="0">
                <a:latin typeface="Times New Roman" pitchFamily="18" charset="0"/>
              </a:rPr>
              <a:t>Input data: user’s query for searching </a:t>
            </a:r>
            <a:r>
              <a:rPr lang="en-US" altLang="zh-TW" sz="2800" b="1" dirty="0" smtClean="0">
                <a:latin typeface="Times New Roman" pitchFamily="18" charset="0"/>
              </a:rPr>
              <a:t>movie</a:t>
            </a:r>
            <a:endParaRPr lang="en-US" altLang="zh-TW" sz="2800" b="1" dirty="0">
              <a:latin typeface="Times New Roman" pitchFamily="18" charset="0"/>
            </a:endParaRPr>
          </a:p>
          <a:p>
            <a:pPr marL="192088" lvl="1" indent="-192088" defTabSz="968375" eaLnBrk="1" hangingPunct="1">
              <a:spcBef>
                <a:spcPct val="0"/>
              </a:spcBef>
              <a:spcAft>
                <a:spcPts val="800"/>
              </a:spcAft>
              <a:buChar char="•"/>
            </a:pPr>
            <a:r>
              <a:rPr lang="en-US" altLang="zh-TW" b="1" dirty="0">
                <a:latin typeface="Times New Roman" pitchFamily="18" charset="0"/>
                <a:cs typeface="+mn-cs"/>
              </a:rPr>
              <a:t>Ex: Show me the scary </a:t>
            </a:r>
            <a:r>
              <a:rPr lang="en-US" altLang="zh-TW" b="1" dirty="0" smtClean="0">
                <a:latin typeface="Times New Roman" pitchFamily="18" charset="0"/>
                <a:cs typeface="+mn-cs"/>
              </a:rPr>
              <a:t>movie</a:t>
            </a:r>
            <a:endParaRPr lang="en-US" altLang="zh-TW" b="1" dirty="0">
              <a:latin typeface="Times New Roman" pitchFamily="18" charset="0"/>
              <a:cs typeface="+mn-cs"/>
            </a:endParaRPr>
          </a:p>
          <a:p>
            <a:pPr marL="192088" indent="-192088" defTabSz="968375" eaLnBrk="1" hangingPunct="1">
              <a:spcBef>
                <a:spcPct val="0"/>
              </a:spcBef>
              <a:spcAft>
                <a:spcPts val="800"/>
              </a:spcAft>
            </a:pPr>
            <a:r>
              <a:rPr lang="en-US" altLang="zh-TW" sz="2800" b="1" dirty="0">
                <a:latin typeface="Times New Roman" pitchFamily="18" charset="0"/>
              </a:rPr>
              <a:t>Output: label the input sentence with “GENRE”, “PLOT” and “ACTOR”  </a:t>
            </a:r>
          </a:p>
          <a:p>
            <a:pPr marL="192088" indent="-192088" defTabSz="968375" eaLnBrk="1" hangingPunct="1">
              <a:spcBef>
                <a:spcPct val="0"/>
              </a:spcBef>
              <a:spcAft>
                <a:spcPts val="800"/>
              </a:spcAft>
            </a:pPr>
            <a:r>
              <a:rPr lang="en-US" altLang="zh-TW" sz="2800" b="1" dirty="0">
                <a:latin typeface="Times New Roman" pitchFamily="18" charset="0"/>
              </a:rPr>
              <a:t> Topic modeling</a:t>
            </a:r>
          </a:p>
          <a:p>
            <a:pPr lvl="1"/>
            <a:r>
              <a:rPr lang="en-US" altLang="zh-TW" sz="2600" dirty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altLang="zh-TW" sz="2600" dirty="0" err="1">
                <a:latin typeface="Times New Roman" pitchFamily="18" charset="0"/>
                <a:cs typeface="Times New Roman" pitchFamily="18" charset="0"/>
              </a:rPr>
              <a:t>sparsity</a:t>
            </a:r>
            <a:r>
              <a:rPr lang="en-US" altLang="zh-TW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2600" dirty="0">
                <a:latin typeface="Times New Roman" pitchFamily="18" charset="0"/>
                <a:cs typeface="Times New Roman" pitchFamily="18" charset="0"/>
              </a:rPr>
              <a:t>→ </a:t>
            </a:r>
            <a:r>
              <a:rPr lang="en-US" altLang="zh-TW" sz="2600" dirty="0">
                <a:latin typeface="Times New Roman" pitchFamily="18" charset="0"/>
                <a:cs typeface="Times New Roman" pitchFamily="18" charset="0"/>
              </a:rPr>
              <a:t>difficult to match terms </a:t>
            </a:r>
            <a:r>
              <a:rPr lang="en-US" altLang="zh-TW" sz="2600" dirty="0" smtClean="0">
                <a:latin typeface="Times New Roman" pitchFamily="18" charset="0"/>
                <a:cs typeface="Times New Roman" pitchFamily="18" charset="0"/>
              </a:rPr>
              <a:t>exactly</a:t>
            </a:r>
            <a:endParaRPr lang="en-US" altLang="zh-TW" sz="26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TW" sz="2600" dirty="0">
                <a:latin typeface="Times New Roman" pitchFamily="18" charset="0"/>
                <a:cs typeface="Times New Roman" pitchFamily="18" charset="0"/>
              </a:rPr>
              <a:t>Ex. “funny” and “comedy” </a:t>
            </a:r>
          </a:p>
          <a:p>
            <a:pPr lvl="1">
              <a:spcAft>
                <a:spcPts val="500"/>
              </a:spcAft>
            </a:pPr>
            <a:r>
              <a:rPr lang="en-US" altLang="zh-TW" sz="2600" dirty="0">
                <a:latin typeface="Times New Roman" pitchFamily="18" charset="0"/>
                <a:cs typeface="Times New Roman" pitchFamily="18" charset="0"/>
              </a:rPr>
              <a:t>Use </a:t>
            </a:r>
            <a:r>
              <a:rPr lang="en-US" altLang="zh-TW" sz="2600" dirty="0" smtClean="0">
                <a:latin typeface="Times New Roman" pitchFamily="18" charset="0"/>
                <a:cs typeface="Times New Roman" pitchFamily="18" charset="0"/>
              </a:rPr>
              <a:t>Latent </a:t>
            </a:r>
            <a:r>
              <a:rPr lang="en-US" altLang="zh-TW" sz="2600" dirty="0" err="1" smtClean="0">
                <a:latin typeface="Times New Roman" pitchFamily="18" charset="0"/>
                <a:cs typeface="Times New Roman" pitchFamily="18" charset="0"/>
              </a:rPr>
              <a:t>Dirichlet</a:t>
            </a:r>
            <a:r>
              <a:rPr lang="en-US" altLang="zh-TW" sz="2600" dirty="0" smtClean="0">
                <a:latin typeface="Times New Roman" pitchFamily="18" charset="0"/>
                <a:cs typeface="Times New Roman" pitchFamily="18" charset="0"/>
              </a:rPr>
              <a:t> Allocation </a:t>
            </a:r>
            <a:r>
              <a:rPr lang="en-US" altLang="zh-TW" sz="2600" dirty="0">
                <a:latin typeface="Times New Roman" pitchFamily="18" charset="0"/>
                <a:cs typeface="Times New Roman" pitchFamily="18" charset="0"/>
              </a:rPr>
              <a:t>(LDA) </a:t>
            </a:r>
            <a:r>
              <a:rPr lang="en-US" altLang="zh-TW" sz="260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altLang="zh-TW" sz="2600" dirty="0">
                <a:latin typeface="Times New Roman" pitchFamily="18" charset="0"/>
                <a:cs typeface="Times New Roman" pitchFamily="18" charset="0"/>
              </a:rPr>
              <a:t>topic </a:t>
            </a:r>
            <a:r>
              <a:rPr lang="en-US" altLang="zh-TW" sz="2600" dirty="0" smtClean="0">
                <a:latin typeface="Times New Roman" pitchFamily="18" charset="0"/>
                <a:cs typeface="Times New Roman" pitchFamily="18" charset="0"/>
              </a:rPr>
              <a:t>modeling</a:t>
            </a:r>
            <a:endParaRPr lang="en-US" altLang="zh-TW" sz="2600" dirty="0">
              <a:latin typeface="Times New Roman" pitchFamily="18" charset="0"/>
              <a:cs typeface="Times New Roman" pitchFamily="18" charset="0"/>
            </a:endParaRPr>
          </a:p>
          <a:p>
            <a:pPr marL="192088" indent="-192088" defTabSz="968375" eaLnBrk="1" hangingPunct="1">
              <a:spcBef>
                <a:spcPct val="0"/>
              </a:spcBef>
              <a:spcAft>
                <a:spcPts val="800"/>
              </a:spcAft>
            </a:pPr>
            <a:r>
              <a:rPr lang="en-US" altLang="zh-TW" sz="2800" b="1" dirty="0">
                <a:latin typeface="Times New Roman" pitchFamily="18" charset="0"/>
              </a:rPr>
              <a:t>Handling misspelling</a:t>
            </a:r>
          </a:p>
          <a:p>
            <a:pPr lvl="1"/>
            <a:r>
              <a:rPr lang="en-US" altLang="zh-TW" sz="2600" dirty="0">
                <a:latin typeface="Times New Roman" pitchFamily="18" charset="0"/>
                <a:cs typeface="Times New Roman" pitchFamily="18" charset="0"/>
              </a:rPr>
              <a:t>Convert query terms to standard phonemes</a:t>
            </a:r>
          </a:p>
          <a:p>
            <a:pPr lvl="1"/>
            <a:r>
              <a:rPr lang="en-US" altLang="zh-TW" sz="2600" dirty="0">
                <a:latin typeface="Times New Roman" pitchFamily="18" charset="0"/>
                <a:cs typeface="Times New Roman" pitchFamily="18" charset="0"/>
              </a:rPr>
              <a:t>Search by pronunciations instead of spellings</a:t>
            </a:r>
            <a:endParaRPr lang="zh-TW" altLang="en-US" sz="2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99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</p:spPr>
        <p:txBody>
          <a:bodyPr anchor="ctr" anchorCtr="0"/>
          <a:lstStyle/>
          <a:p>
            <a:pPr algn="l"/>
            <a:r>
              <a:rPr lang="en-US" altLang="zh-TW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zh-TW" altLang="en-US" sz="3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65" t="20969" r="15666" b="74744"/>
          <a:stretch/>
        </p:blipFill>
        <p:spPr bwMode="auto">
          <a:xfrm>
            <a:off x="899592" y="1556792"/>
            <a:ext cx="7704856" cy="343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65" t="25255" r="15666" b="67721"/>
          <a:stretch/>
        </p:blipFill>
        <p:spPr bwMode="auto">
          <a:xfrm>
            <a:off x="899592" y="1900238"/>
            <a:ext cx="7704856" cy="562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65" t="32279" r="15666" b="64039"/>
          <a:stretch/>
        </p:blipFill>
        <p:spPr bwMode="auto">
          <a:xfrm>
            <a:off x="899592" y="2485960"/>
            <a:ext cx="7704856" cy="294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65" t="35961" r="15666" b="57596"/>
          <a:stretch/>
        </p:blipFill>
        <p:spPr bwMode="auto">
          <a:xfrm>
            <a:off x="899592" y="2852936"/>
            <a:ext cx="7704856" cy="516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65" t="42404" r="15666" b="53914"/>
          <a:stretch/>
        </p:blipFill>
        <p:spPr bwMode="auto">
          <a:xfrm>
            <a:off x="899592" y="3356992"/>
            <a:ext cx="7704856" cy="294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65" t="46086" r="15666" b="16935"/>
          <a:stretch/>
        </p:blipFill>
        <p:spPr bwMode="auto">
          <a:xfrm>
            <a:off x="899592" y="3706637"/>
            <a:ext cx="7704856" cy="2962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626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</p:spPr>
        <p:txBody>
          <a:bodyPr anchor="ctr" anchorCtr="0"/>
          <a:lstStyle/>
          <a:p>
            <a:pPr algn="l"/>
            <a:r>
              <a:rPr lang="en-US" altLang="zh-TW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for CRF</a:t>
            </a:r>
            <a:endParaRPr lang="zh-TW" altLang="en-US" sz="3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907200"/>
            <a:ext cx="9144000" cy="5683094"/>
          </a:xfrm>
        </p:spPr>
        <p:txBody>
          <a:bodyPr>
            <a:spAutoFit/>
          </a:bodyPr>
          <a:lstStyle/>
          <a:p>
            <a:pPr marL="192088" indent="-192088" defTabSz="968375" eaLnBrk="1" hangingPunct="1">
              <a:spcBef>
                <a:spcPct val="0"/>
              </a:spcBef>
              <a:spcAft>
                <a:spcPts val="300"/>
              </a:spcAft>
            </a:pPr>
            <a:r>
              <a:rPr lang="en-US" altLang="zh-TW" sz="2800" b="1" dirty="0">
                <a:latin typeface="Times New Roman" pitchFamily="18" charset="0"/>
              </a:rPr>
              <a:t>References:</a:t>
            </a:r>
          </a:p>
          <a:p>
            <a:pPr lvl="1"/>
            <a:r>
              <a:rPr lang="en-US" altLang="zh-TW" sz="2600" dirty="0" err="1">
                <a:latin typeface="Times New Roman" pitchFamily="18" charset="0"/>
                <a:cs typeface="Times New Roman" pitchFamily="18" charset="0"/>
              </a:rPr>
              <a:t>Jingjing</a:t>
            </a:r>
            <a:r>
              <a:rPr lang="en-US" altLang="zh-TW" sz="2600" dirty="0">
                <a:latin typeface="Times New Roman" pitchFamily="18" charset="0"/>
                <a:cs typeface="Times New Roman" pitchFamily="18" charset="0"/>
              </a:rPr>
              <a:t> Liu, Scott Cyphers, </a:t>
            </a:r>
            <a:r>
              <a:rPr lang="en-US" altLang="zh-TW" sz="2600" dirty="0" err="1">
                <a:latin typeface="Times New Roman" pitchFamily="18" charset="0"/>
                <a:cs typeface="Times New Roman" pitchFamily="18" charset="0"/>
              </a:rPr>
              <a:t>Panupong</a:t>
            </a:r>
            <a:r>
              <a:rPr lang="en-US" altLang="zh-TW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600" dirty="0" err="1">
                <a:latin typeface="Times New Roman" pitchFamily="18" charset="0"/>
                <a:cs typeface="Times New Roman" pitchFamily="18" charset="0"/>
              </a:rPr>
              <a:t>Pasupat</a:t>
            </a:r>
            <a:r>
              <a:rPr lang="en-US" altLang="zh-TW" sz="2600" dirty="0">
                <a:latin typeface="Times New Roman" pitchFamily="18" charset="0"/>
                <a:cs typeface="Times New Roman" pitchFamily="18" charset="0"/>
              </a:rPr>
              <a:t>, Ian </a:t>
            </a:r>
            <a:r>
              <a:rPr lang="en-US" altLang="zh-TW" sz="2600" dirty="0" err="1">
                <a:latin typeface="Times New Roman" pitchFamily="18" charset="0"/>
                <a:cs typeface="Times New Roman" pitchFamily="18" charset="0"/>
              </a:rPr>
              <a:t>Mcgraw</a:t>
            </a:r>
            <a:r>
              <a:rPr lang="en-US" altLang="zh-TW" sz="2600" dirty="0">
                <a:latin typeface="Times New Roman" pitchFamily="18" charset="0"/>
                <a:cs typeface="Times New Roman" pitchFamily="18" charset="0"/>
              </a:rPr>
              <a:t>, and Jim Glass, </a:t>
            </a:r>
            <a:r>
              <a:rPr lang="en-US" altLang="zh-TW" sz="2600" b="1" dirty="0">
                <a:latin typeface="Times New Roman" pitchFamily="18" charset="0"/>
                <a:cs typeface="Times New Roman" pitchFamily="18" charset="0"/>
              </a:rPr>
              <a:t>A Conversational Movie Search System Based on Conditional Random Fields </a:t>
            </a:r>
            <a:r>
              <a:rPr lang="en-US" altLang="zh-TW" sz="2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sz="2600" dirty="0" err="1">
                <a:latin typeface="Times New Roman" pitchFamily="18" charset="0"/>
                <a:cs typeface="Times New Roman" pitchFamily="18" charset="0"/>
              </a:rPr>
              <a:t>Interspeech</a:t>
            </a:r>
            <a:r>
              <a:rPr lang="en-US" altLang="zh-TW" sz="2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sz="2600" dirty="0" smtClean="0">
                <a:latin typeface="Times New Roman" pitchFamily="18" charset="0"/>
                <a:cs typeface="Times New Roman" pitchFamily="18" charset="0"/>
              </a:rPr>
              <a:t>2012</a:t>
            </a:r>
            <a:endParaRPr lang="en-US" altLang="zh-TW" sz="26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TW" sz="2600" dirty="0">
                <a:latin typeface="Times New Roman" pitchFamily="18" charset="0"/>
                <a:cs typeface="Times New Roman" pitchFamily="18" charset="0"/>
              </a:rPr>
              <a:t>J. Lafferty, A. McCallum, and F. Pereira. </a:t>
            </a:r>
            <a:r>
              <a:rPr lang="en-US" altLang="zh-TW" sz="2600" b="1" dirty="0">
                <a:latin typeface="Times New Roman" pitchFamily="18" charset="0"/>
                <a:cs typeface="Times New Roman" pitchFamily="18" charset="0"/>
              </a:rPr>
              <a:t>Conditional random fields: Probabilistic models for segmenting and labeling sequence data</a:t>
            </a:r>
            <a:r>
              <a:rPr lang="en-US" altLang="zh-TW" sz="2600" dirty="0">
                <a:latin typeface="Times New Roman" pitchFamily="18" charset="0"/>
                <a:cs typeface="Times New Roman" pitchFamily="18" charset="0"/>
              </a:rPr>
              <a:t>, In Proc. of ICML, pp.282-289, 2001</a:t>
            </a:r>
          </a:p>
          <a:p>
            <a:pPr lvl="1"/>
            <a:r>
              <a:rPr lang="en-US" altLang="zh-TW" sz="2600" dirty="0">
                <a:latin typeface="Times New Roman" pitchFamily="18" charset="0"/>
                <a:cs typeface="Times New Roman" pitchFamily="18" charset="0"/>
              </a:rPr>
              <a:t>Wallach, H.M.,  </a:t>
            </a:r>
            <a:r>
              <a:rPr lang="en-US" altLang="zh-TW" sz="2600" b="1" dirty="0">
                <a:latin typeface="Times New Roman" pitchFamily="18" charset="0"/>
                <a:cs typeface="Times New Roman" pitchFamily="18" charset="0"/>
              </a:rPr>
              <a:t>Conditional random fields: An introduction</a:t>
            </a:r>
            <a:r>
              <a:rPr lang="en-US" altLang="zh-TW" sz="2600" dirty="0">
                <a:latin typeface="Times New Roman" pitchFamily="18" charset="0"/>
                <a:cs typeface="Times New Roman" pitchFamily="18" charset="0"/>
              </a:rPr>
              <a:t>, Technical report MS-CIS-04-21, University of Pennsylvania 2004</a:t>
            </a:r>
          </a:p>
          <a:p>
            <a:pPr lvl="1"/>
            <a:r>
              <a:rPr lang="en-US" altLang="zh-TW" sz="2600" dirty="0">
                <a:latin typeface="Times New Roman" pitchFamily="18" charset="0"/>
                <a:cs typeface="Times New Roman" pitchFamily="18" charset="0"/>
              </a:rPr>
              <a:t>Sutton, C., McCallum, A., </a:t>
            </a:r>
            <a:r>
              <a:rPr lang="en-US" altLang="zh-TW" sz="2600" b="1" dirty="0">
                <a:latin typeface="Times New Roman" pitchFamily="18" charset="0"/>
                <a:cs typeface="Times New Roman" pitchFamily="18" charset="0"/>
              </a:rPr>
              <a:t>An Introduction to Conditional Random Fields for Relational Learning</a:t>
            </a:r>
            <a:r>
              <a:rPr lang="en-US" altLang="zh-TW" sz="2600" dirty="0">
                <a:latin typeface="Times New Roman" pitchFamily="18" charset="0"/>
                <a:cs typeface="Times New Roman" pitchFamily="18" charset="0"/>
              </a:rPr>
              <a:t>, In Introduction to Statistical Relational Learning </a:t>
            </a:r>
            <a:r>
              <a:rPr lang="en-US" altLang="zh-TW" sz="2600" dirty="0" smtClean="0">
                <a:latin typeface="Times New Roman" pitchFamily="18" charset="0"/>
                <a:cs typeface="Times New Roman" pitchFamily="18" charset="0"/>
              </a:rPr>
              <a:t>2006</a:t>
            </a:r>
            <a:endParaRPr lang="en-US" altLang="zh-TW" sz="2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54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907200"/>
            <a:ext cx="9144000" cy="5195781"/>
          </a:xfrm>
        </p:spPr>
        <p:txBody>
          <a:bodyPr>
            <a:spAutoFit/>
          </a:bodyPr>
          <a:lstStyle/>
          <a:p>
            <a:pPr marL="192088" indent="-192088" defTabSz="968375" eaLnBrk="1" hangingPunct="1">
              <a:spcBef>
                <a:spcPct val="0"/>
              </a:spcBef>
              <a:spcAft>
                <a:spcPts val="500"/>
              </a:spcAft>
            </a:pPr>
            <a:r>
              <a:rPr lang="en-US" altLang="zh-TW" sz="2800" b="1" dirty="0" smtClean="0">
                <a:latin typeface="Times New Roman" pitchFamily="18" charset="0"/>
              </a:rPr>
              <a:t>References:</a:t>
            </a:r>
            <a:endParaRPr lang="en-US" altLang="zh-TW" sz="2800" b="1" dirty="0">
              <a:latin typeface="Times New Roman" pitchFamily="18" charset="0"/>
            </a:endParaRPr>
          </a:p>
          <a:p>
            <a:pPr lvl="1"/>
            <a:r>
              <a:rPr lang="en-US" altLang="zh-TW" sz="2600" dirty="0" err="1">
                <a:latin typeface="Times New Roman" pitchFamily="18" charset="0"/>
                <a:cs typeface="Times New Roman" pitchFamily="18" charset="0"/>
              </a:rPr>
              <a:t>Sunita</a:t>
            </a:r>
            <a:r>
              <a:rPr lang="en-US" altLang="zh-TW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600" dirty="0" err="1">
                <a:latin typeface="Times New Roman" pitchFamily="18" charset="0"/>
                <a:cs typeface="Times New Roman" pitchFamily="18" charset="0"/>
              </a:rPr>
              <a:t>Sarawagi</a:t>
            </a:r>
            <a:r>
              <a:rPr lang="en-US" altLang="zh-TW" sz="2600" dirty="0">
                <a:latin typeface="Times New Roman" pitchFamily="18" charset="0"/>
                <a:cs typeface="Times New Roman" pitchFamily="18" charset="0"/>
              </a:rPr>
              <a:t>, William W. Cohen: </a:t>
            </a:r>
            <a:r>
              <a:rPr lang="en-US" altLang="zh-TW" sz="2600" b="1" dirty="0">
                <a:latin typeface="Times New Roman" pitchFamily="18" charset="0"/>
                <a:cs typeface="Times New Roman" pitchFamily="18" charset="0"/>
              </a:rPr>
              <a:t>Semi-Markov Conditional Random Fields for Information Extraction</a:t>
            </a:r>
            <a:r>
              <a:rPr lang="en-US" altLang="zh-TW" sz="2600" dirty="0">
                <a:latin typeface="Times New Roman" pitchFamily="18" charset="0"/>
                <a:cs typeface="Times New Roman" pitchFamily="18" charset="0"/>
              </a:rPr>
              <a:t>. NIPS 2004</a:t>
            </a:r>
          </a:p>
          <a:p>
            <a:pPr lvl="1"/>
            <a:r>
              <a:rPr lang="en-US" altLang="zh-TW" sz="2600" dirty="0" err="1">
                <a:latin typeface="Times New Roman" pitchFamily="18" charset="0"/>
                <a:cs typeface="Times New Roman" pitchFamily="18" charset="0"/>
              </a:rPr>
              <a:t>Bishan</a:t>
            </a:r>
            <a:r>
              <a:rPr lang="en-US" altLang="zh-TW" sz="2600" dirty="0">
                <a:latin typeface="Times New Roman" pitchFamily="18" charset="0"/>
                <a:cs typeface="Times New Roman" pitchFamily="18" charset="0"/>
              </a:rPr>
              <a:t> Yang and Claire </a:t>
            </a:r>
            <a:r>
              <a:rPr lang="en-US" altLang="zh-TW" sz="2600" dirty="0" err="1">
                <a:latin typeface="Times New Roman" pitchFamily="18" charset="0"/>
                <a:cs typeface="Times New Roman" pitchFamily="18" charset="0"/>
              </a:rPr>
              <a:t>Cardie</a:t>
            </a:r>
            <a:r>
              <a:rPr lang="en-US" altLang="zh-TW" sz="2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sz="2600" b="1" dirty="0">
                <a:latin typeface="Times New Roman" pitchFamily="18" charset="0"/>
                <a:cs typeface="Times New Roman" pitchFamily="18" charset="0"/>
              </a:rPr>
              <a:t>Extracting Opinion Expressions with semi-Markov Conditional Random Fields</a:t>
            </a:r>
            <a:r>
              <a:rPr lang="en-US" altLang="zh-TW" sz="2600" dirty="0">
                <a:latin typeface="Times New Roman" pitchFamily="18" charset="0"/>
                <a:cs typeface="Times New Roman" pitchFamily="18" charset="0"/>
              </a:rPr>
              <a:t>, EMNLP-</a:t>
            </a:r>
            <a:r>
              <a:rPr lang="en-US" altLang="zh-TW" sz="2600" dirty="0" err="1">
                <a:latin typeface="Times New Roman" pitchFamily="18" charset="0"/>
                <a:cs typeface="Times New Roman" pitchFamily="18" charset="0"/>
              </a:rPr>
              <a:t>CoNLL</a:t>
            </a:r>
            <a:r>
              <a:rPr lang="en-US" altLang="zh-TW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600" dirty="0" smtClean="0">
                <a:latin typeface="Times New Roman" pitchFamily="18" charset="0"/>
                <a:cs typeface="Times New Roman" pitchFamily="18" charset="0"/>
              </a:rPr>
              <a:t>2012</a:t>
            </a:r>
            <a:endParaRPr lang="en-US" altLang="zh-TW" sz="2600" dirty="0"/>
          </a:p>
          <a:p>
            <a:pPr marL="192088" indent="-192088" defTabSz="968375" eaLnBrk="1" hangingPunct="1">
              <a:spcBef>
                <a:spcPts val="1000"/>
              </a:spcBef>
              <a:spcAft>
                <a:spcPts val="500"/>
              </a:spcAft>
            </a:pPr>
            <a:r>
              <a:rPr lang="en-US" altLang="zh-TW" sz="2800" b="1" dirty="0">
                <a:latin typeface="Times New Roman" pitchFamily="18" charset="0"/>
              </a:rPr>
              <a:t>Toolkits:</a:t>
            </a:r>
          </a:p>
          <a:p>
            <a:pPr lvl="1">
              <a:spcAft>
                <a:spcPts val="800"/>
              </a:spcAft>
            </a:pPr>
            <a:r>
              <a:rPr lang="en-US" altLang="zh-TW" sz="2600" dirty="0">
                <a:latin typeface="Times New Roman" pitchFamily="18" charset="0"/>
                <a:cs typeface="Times New Roman" pitchFamily="18" charset="0"/>
              </a:rPr>
              <a:t>CRF++ (</a:t>
            </a:r>
            <a:r>
              <a:rPr lang="en-US" altLang="zh-TW" sz="2600" dirty="0">
                <a:latin typeface="Times New Roman" pitchFamily="18" charset="0"/>
                <a:cs typeface="Times New Roman" pitchFamily="18" charset="0"/>
                <a:hlinkClick r:id="rId2"/>
              </a:rPr>
              <a:t>http://crfpp.googlecode.com/svn/trunk/doc/index.html</a:t>
            </a:r>
            <a:r>
              <a:rPr lang="en-US" altLang="zh-TW" sz="26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spcAft>
                <a:spcPts val="800"/>
              </a:spcAft>
            </a:pPr>
            <a:r>
              <a:rPr lang="en-US" altLang="zh-TW" sz="2600" dirty="0" err="1">
                <a:latin typeface="Times New Roman" pitchFamily="18" charset="0"/>
                <a:cs typeface="Times New Roman" pitchFamily="18" charset="0"/>
              </a:rPr>
              <a:t>CRFsuite</a:t>
            </a:r>
            <a:r>
              <a:rPr lang="en-US" altLang="zh-TW" sz="26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TW" sz="2600" dirty="0">
                <a:latin typeface="Times New Roman" pitchFamily="18" charset="0"/>
                <a:cs typeface="Times New Roman" pitchFamily="18" charset="0"/>
                <a:hlinkClick r:id="rId3"/>
              </a:rPr>
              <a:t>http://www.chokkan.org/software/crfsuite/</a:t>
            </a:r>
            <a:r>
              <a:rPr lang="en-US" altLang="zh-TW" sz="26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</p:spPr>
        <p:txBody>
          <a:bodyPr anchor="ctr" anchorCtr="0"/>
          <a:lstStyle/>
          <a:p>
            <a:pPr algn="l"/>
            <a:r>
              <a:rPr lang="en-US" altLang="zh-TW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for CRF</a:t>
            </a:r>
            <a:endParaRPr lang="zh-TW" altLang="en-US" sz="3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1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500" y="125413"/>
            <a:ext cx="9070975" cy="639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75" tIns="45686" rIns="91375" bIns="45686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sz="3300" b="1" smtClean="0">
                <a:latin typeface="Times New Roman" pitchFamily="18" charset="0"/>
              </a:rPr>
              <a:t>Key Processes in A Spoken Dialogue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0" y="906463"/>
            <a:ext cx="9144000" cy="5949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75" tIns="45686" rIns="91375" bIns="45686" numCol="1" anchor="t" anchorCtr="0" compatLnSpc="1">
            <a:prstTxWarp prst="textNoShape">
              <a:avLst/>
            </a:prstTxWarp>
          </a:bodyPr>
          <a:lstStyle/>
          <a:p>
            <a:pPr marL="180975" indent="-180975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TW" sz="2400" b="1" dirty="0" smtClean="0">
                <a:latin typeface="Times New Roman" pitchFamily="18" charset="0"/>
              </a:rPr>
              <a:t>A Basic Formulation</a:t>
            </a:r>
          </a:p>
          <a:p>
            <a:pPr marL="542925" lvl="1" indent="-182563" eaLnBrk="1" hangingPunct="1">
              <a:lnSpc>
                <a:spcPct val="80000"/>
              </a:lnSpc>
              <a:spcBef>
                <a:spcPct val="0"/>
              </a:spcBef>
            </a:pPr>
            <a:endParaRPr lang="en-US" altLang="zh-TW" sz="2400" dirty="0" smtClean="0">
              <a:latin typeface="Times New Roman" pitchFamily="18" charset="0"/>
            </a:endParaRPr>
          </a:p>
          <a:p>
            <a:pPr marL="542925" lvl="1" indent="-182563" eaLnBrk="1" hangingPunct="1">
              <a:lnSpc>
                <a:spcPct val="80000"/>
              </a:lnSpc>
              <a:spcBef>
                <a:spcPct val="0"/>
              </a:spcBef>
            </a:pPr>
            <a:endParaRPr lang="en-US" altLang="zh-TW" sz="2000" dirty="0" smtClean="0">
              <a:latin typeface="Times New Roman" pitchFamily="18" charset="0"/>
            </a:endParaRPr>
          </a:p>
          <a:p>
            <a:pPr marL="542925" lvl="1" indent="-182563" eaLnBrk="1" hangingPunct="1">
              <a:lnSpc>
                <a:spcPct val="80000"/>
              </a:lnSpc>
              <a:spcBef>
                <a:spcPct val="0"/>
              </a:spcBef>
            </a:pPr>
            <a:endParaRPr lang="en-US" altLang="zh-TW" sz="2000" dirty="0" smtClean="0">
              <a:latin typeface="Times New Roman" pitchFamily="18" charset="0"/>
            </a:endParaRPr>
          </a:p>
          <a:p>
            <a:pPr marL="542925" lvl="1" indent="-182563" eaLnBrk="1" hangingPunct="1">
              <a:lnSpc>
                <a:spcPct val="80000"/>
              </a:lnSpc>
              <a:spcBef>
                <a:spcPct val="0"/>
              </a:spcBef>
            </a:pPr>
            <a:endParaRPr lang="en-US" altLang="zh-TW" sz="2000" dirty="0" smtClean="0">
              <a:latin typeface="Times New Roman" pitchFamily="18" charset="0"/>
            </a:endParaRPr>
          </a:p>
          <a:p>
            <a:pPr marL="542925" lvl="1" indent="-182563" eaLnBrk="1" hangingPunct="1">
              <a:lnSpc>
                <a:spcPct val="80000"/>
              </a:lnSpc>
              <a:spcBef>
                <a:spcPct val="0"/>
              </a:spcBef>
            </a:pPr>
            <a:endParaRPr lang="en-US" altLang="zh-TW" sz="2000" dirty="0" smtClean="0">
              <a:latin typeface="Times New Roman" pitchFamily="18" charset="0"/>
            </a:endParaRPr>
          </a:p>
          <a:p>
            <a:pPr marL="542925" lvl="1" indent="-182563" eaLnBrk="1" hangingPunct="1">
              <a:lnSpc>
                <a:spcPct val="80000"/>
              </a:lnSpc>
              <a:spcBef>
                <a:spcPct val="120000"/>
              </a:spcBef>
            </a:pPr>
            <a:r>
              <a:rPr lang="en-US" altLang="zh-TW" sz="2000" dirty="0" smtClean="0">
                <a:latin typeface="Times New Roman" pitchFamily="18" charset="0"/>
              </a:rPr>
              <a:t>goal: the system takes the right actions after each dialogue turn and complete the task successfully finally	</a:t>
            </a:r>
          </a:p>
          <a:p>
            <a:pPr marL="180975" indent="-180975" eaLnBrk="1" hangingPunct="1">
              <a:lnSpc>
                <a:spcPct val="80000"/>
              </a:lnSpc>
              <a:spcBef>
                <a:spcPct val="0"/>
              </a:spcBef>
            </a:pPr>
            <a:endParaRPr lang="en-US" altLang="zh-TW" sz="2400" dirty="0" smtClean="0">
              <a:latin typeface="Times New Roman" pitchFamily="18" charset="0"/>
            </a:endParaRPr>
          </a:p>
          <a:p>
            <a:pPr marL="180975" indent="-180975" eaLnBrk="1" hangingPunct="1">
              <a:lnSpc>
                <a:spcPct val="80000"/>
              </a:lnSpc>
              <a:spcBef>
                <a:spcPct val="0"/>
              </a:spcBef>
            </a:pPr>
            <a:endParaRPr lang="en-US" altLang="zh-TW" sz="2400" dirty="0" smtClean="0">
              <a:latin typeface="Times New Roman" pitchFamily="18" charset="0"/>
            </a:endParaRPr>
          </a:p>
          <a:p>
            <a:pPr marL="180975" indent="-180975" eaLnBrk="1" hangingPunct="1">
              <a:lnSpc>
                <a:spcPct val="80000"/>
              </a:lnSpc>
              <a:spcBef>
                <a:spcPct val="0"/>
              </a:spcBef>
            </a:pPr>
            <a:endParaRPr lang="en-US" altLang="zh-TW" sz="2400" dirty="0" smtClean="0">
              <a:latin typeface="Times New Roman" pitchFamily="18" charset="0"/>
            </a:endParaRPr>
          </a:p>
          <a:p>
            <a:pPr marL="542925" lvl="1" indent="-182563" eaLnBrk="1" hangingPunct="1">
              <a:lnSpc>
                <a:spcPct val="80000"/>
              </a:lnSpc>
              <a:spcBef>
                <a:spcPct val="0"/>
              </a:spcBef>
            </a:pPr>
            <a:endParaRPr lang="en-US" altLang="zh-TW" dirty="0" smtClean="0">
              <a:latin typeface="Times New Roman" pitchFamily="18" charset="0"/>
            </a:endParaRPr>
          </a:p>
          <a:p>
            <a:pPr marL="180975" indent="-180975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TW" sz="2400" b="1" dirty="0" smtClean="0">
                <a:latin typeface="Times New Roman" pitchFamily="18" charset="0"/>
              </a:rPr>
              <a:t>Three Key Elements</a:t>
            </a:r>
          </a:p>
          <a:p>
            <a:pPr marL="542925" lvl="1" indent="-182563"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altLang="zh-TW" sz="2000" dirty="0" smtClean="0">
                <a:latin typeface="Times New Roman" pitchFamily="18" charset="0"/>
              </a:rPr>
              <a:t>speech recognition and understanding: converting </a:t>
            </a:r>
            <a:r>
              <a:rPr lang="en-US" altLang="zh-TW" sz="2000" dirty="0" err="1" smtClean="0">
                <a:latin typeface="Times New Roman" pitchFamily="18" charset="0"/>
              </a:rPr>
              <a:t>X</a:t>
            </a:r>
            <a:r>
              <a:rPr lang="en-US" altLang="zh-TW" sz="2000" baseline="-25000" dirty="0" err="1" smtClean="0">
                <a:latin typeface="Times New Roman" pitchFamily="18" charset="0"/>
              </a:rPr>
              <a:t>n</a:t>
            </a:r>
            <a:r>
              <a:rPr lang="en-US" altLang="zh-TW" sz="2000" dirty="0" smtClean="0">
                <a:latin typeface="Times New Roman" pitchFamily="18" charset="0"/>
              </a:rPr>
              <a:t> to some semantic interpretation </a:t>
            </a:r>
            <a:r>
              <a:rPr lang="en-US" altLang="zh-TW" sz="2000" dirty="0" err="1" smtClean="0">
                <a:latin typeface="Times New Roman" pitchFamily="18" charset="0"/>
              </a:rPr>
              <a:t>F</a:t>
            </a:r>
            <a:r>
              <a:rPr lang="en-US" altLang="zh-TW" sz="2000" baseline="-25000" dirty="0" err="1" smtClean="0">
                <a:latin typeface="Times New Roman" pitchFamily="18" charset="0"/>
              </a:rPr>
              <a:t>n</a:t>
            </a:r>
            <a:endParaRPr lang="en-US" altLang="zh-TW" sz="2000" dirty="0" smtClean="0">
              <a:latin typeface="Times New Roman" pitchFamily="18" charset="0"/>
            </a:endParaRPr>
          </a:p>
          <a:p>
            <a:pPr marL="542925" lvl="1" indent="-182563"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altLang="zh-TW" sz="2000" dirty="0" smtClean="0">
                <a:latin typeface="Times New Roman" pitchFamily="18" charset="0"/>
              </a:rPr>
              <a:t>discourse analysis: converting S</a:t>
            </a:r>
            <a:r>
              <a:rPr lang="en-US" altLang="zh-TW" sz="2000" baseline="-25000" dirty="0" smtClean="0">
                <a:latin typeface="Times New Roman" pitchFamily="18" charset="0"/>
              </a:rPr>
              <a:t>n-1 </a:t>
            </a:r>
            <a:r>
              <a:rPr lang="en-US" altLang="zh-TW" sz="2000" dirty="0" smtClean="0">
                <a:latin typeface="Times New Roman" pitchFamily="18" charset="0"/>
              </a:rPr>
              <a:t>to </a:t>
            </a:r>
            <a:r>
              <a:rPr lang="en-US" altLang="zh-TW" sz="2000" dirty="0" err="1" smtClean="0">
                <a:latin typeface="Times New Roman" pitchFamily="18" charset="0"/>
              </a:rPr>
              <a:t>S</a:t>
            </a:r>
            <a:r>
              <a:rPr lang="en-US" altLang="zh-TW" sz="2000" baseline="-25000" dirty="0" err="1" smtClean="0">
                <a:latin typeface="Times New Roman" pitchFamily="18" charset="0"/>
              </a:rPr>
              <a:t>n</a:t>
            </a:r>
            <a:r>
              <a:rPr lang="en-US" altLang="zh-TW" sz="2000" dirty="0" smtClean="0">
                <a:latin typeface="Times New Roman" pitchFamily="18" charset="0"/>
              </a:rPr>
              <a:t>, the new discourse semantics (dialogue state), given all possible </a:t>
            </a:r>
            <a:r>
              <a:rPr lang="en-US" altLang="zh-TW" sz="2000" dirty="0" err="1" smtClean="0">
                <a:latin typeface="Times New Roman" pitchFamily="18" charset="0"/>
              </a:rPr>
              <a:t>F</a:t>
            </a:r>
            <a:r>
              <a:rPr lang="en-US" altLang="zh-TW" sz="2000" baseline="-25000" dirty="0" err="1" smtClean="0">
                <a:latin typeface="Times New Roman" pitchFamily="18" charset="0"/>
              </a:rPr>
              <a:t>n</a:t>
            </a:r>
            <a:r>
              <a:rPr lang="en-US" altLang="zh-TW" sz="2000" dirty="0" smtClean="0">
                <a:latin typeface="Times New Roman" pitchFamily="18" charset="0"/>
              </a:rPr>
              <a:t> </a:t>
            </a:r>
          </a:p>
          <a:p>
            <a:pPr marL="542925" lvl="1" indent="-182563"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altLang="zh-TW" sz="2000" dirty="0" smtClean="0">
                <a:latin typeface="Times New Roman" pitchFamily="18" charset="0"/>
              </a:rPr>
              <a:t>dialogue management: select the most suitable action A</a:t>
            </a:r>
            <a:r>
              <a:rPr lang="en-US" altLang="zh-TW" sz="2000" baseline="-25000" dirty="0" smtClean="0">
                <a:latin typeface="Times New Roman" pitchFamily="18" charset="0"/>
              </a:rPr>
              <a:t>n</a:t>
            </a:r>
            <a:r>
              <a:rPr lang="en-US" altLang="zh-TW" sz="2000" dirty="0" smtClean="0">
                <a:latin typeface="Times New Roman" pitchFamily="18" charset="0"/>
              </a:rPr>
              <a:t> given the discourse semantics (dialogue state) </a:t>
            </a:r>
            <a:r>
              <a:rPr lang="en-US" altLang="zh-TW" sz="2000" dirty="0" err="1" smtClean="0">
                <a:latin typeface="Times New Roman" pitchFamily="18" charset="0"/>
              </a:rPr>
              <a:t>S</a:t>
            </a:r>
            <a:r>
              <a:rPr lang="en-US" altLang="zh-TW" sz="2000" baseline="-25000" dirty="0" err="1" smtClean="0">
                <a:latin typeface="Times New Roman" pitchFamily="18" charset="0"/>
              </a:rPr>
              <a:t>n</a:t>
            </a:r>
            <a:endParaRPr lang="en-US" altLang="zh-TW" sz="2000" baseline="-25000" dirty="0" smtClean="0">
              <a:latin typeface="Times New Roman" pitchFamily="18" charset="0"/>
            </a:endParaRPr>
          </a:p>
        </p:txBody>
      </p:sp>
      <p:graphicFrame>
        <p:nvGraphicFramePr>
          <p:cNvPr id="4100" name="Object 4"/>
          <p:cNvGraphicFramePr>
            <a:graphicFrameLocks noGrp="1" noChangeAspect="1"/>
          </p:cNvGraphicFramePr>
          <p:nvPr/>
        </p:nvGraphicFramePr>
        <p:xfrm>
          <a:off x="646113" y="1198563"/>
          <a:ext cx="29654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2" name="方程式" r:id="rId4" imgW="1574800" imgH="254000" progId="Equation.3">
                  <p:embed/>
                </p:oleObj>
              </mc:Choice>
              <mc:Fallback>
                <p:oleObj name="方程式" r:id="rId4" imgW="1574800" imgH="25400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3" y="1198563"/>
                        <a:ext cx="296545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Text Box 23"/>
          <p:cNvSpPr txBox="1">
            <a:spLocks noChangeArrowheads="1"/>
          </p:cNvSpPr>
          <p:nvPr/>
        </p:nvSpPr>
        <p:spPr bwMode="auto">
          <a:xfrm>
            <a:off x="1258888" y="1717675"/>
            <a:ext cx="7777162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8" tIns="45703" rIns="91408" bIns="45703"/>
          <a:lstStyle>
            <a:lvl1pPr marL="361950" indent="-3619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l" eaLnBrk="1" hangingPunct="1">
              <a:lnSpc>
                <a:spcPct val="85000"/>
              </a:lnSpc>
            </a:pPr>
            <a:r>
              <a:rPr lang="en-US" altLang="zh-TW" sz="1900">
                <a:latin typeface="Times New Roman" pitchFamily="18" charset="0"/>
              </a:rPr>
              <a:t>X</a:t>
            </a:r>
            <a:r>
              <a:rPr lang="en-US" altLang="zh-TW" sz="1900" baseline="-25000">
                <a:latin typeface="Times New Roman" pitchFamily="18" charset="0"/>
              </a:rPr>
              <a:t>n</a:t>
            </a:r>
            <a:r>
              <a:rPr lang="en-US" altLang="zh-TW" sz="1900">
                <a:latin typeface="Times New Roman" pitchFamily="18" charset="0"/>
              </a:rPr>
              <a:t>: speech input from the user in the n-th dialogue turn</a:t>
            </a:r>
          </a:p>
          <a:p>
            <a:pPr algn="l" eaLnBrk="1" hangingPunct="1">
              <a:lnSpc>
                <a:spcPct val="85000"/>
              </a:lnSpc>
            </a:pPr>
            <a:r>
              <a:rPr lang="en-US" altLang="zh-TW" sz="1900">
                <a:latin typeface="Times New Roman" pitchFamily="18" charset="0"/>
              </a:rPr>
              <a:t>S</a:t>
            </a:r>
            <a:r>
              <a:rPr lang="en-US" altLang="zh-TW" sz="1900" baseline="-25000">
                <a:latin typeface="Times New Roman" pitchFamily="18" charset="0"/>
              </a:rPr>
              <a:t>n</a:t>
            </a:r>
            <a:r>
              <a:rPr lang="en-US" altLang="zh-TW" sz="1900">
                <a:latin typeface="Times New Roman" pitchFamily="18" charset="0"/>
              </a:rPr>
              <a:t>: discourse semantics (dialogue state) at the n-th dialogue turn</a:t>
            </a:r>
          </a:p>
          <a:p>
            <a:pPr algn="l" eaLnBrk="1" hangingPunct="1">
              <a:lnSpc>
                <a:spcPct val="85000"/>
              </a:lnSpc>
            </a:pPr>
            <a:r>
              <a:rPr lang="en-US" altLang="zh-TW" sz="1900">
                <a:latin typeface="Times New Roman" pitchFamily="18" charset="0"/>
              </a:rPr>
              <a:t>A</a:t>
            </a:r>
            <a:r>
              <a:rPr lang="en-US" altLang="zh-TW" sz="1900" baseline="-25000">
                <a:latin typeface="Times New Roman" pitchFamily="18" charset="0"/>
              </a:rPr>
              <a:t>n</a:t>
            </a:r>
            <a:r>
              <a:rPr lang="en-US" altLang="zh-TW" sz="1900">
                <a:latin typeface="Times New Roman" pitchFamily="18" charset="0"/>
              </a:rPr>
              <a:t>: action (response, actions, etc.) of the system (computer, hand-held device,    network server, etc.) after the n-th dialogue turn</a:t>
            </a:r>
          </a:p>
        </p:txBody>
      </p:sp>
      <p:grpSp>
        <p:nvGrpSpPr>
          <p:cNvPr id="4102" name="Group 39"/>
          <p:cNvGrpSpPr>
            <a:grpSpLocks/>
          </p:cNvGrpSpPr>
          <p:nvPr/>
        </p:nvGrpSpPr>
        <p:grpSpPr bwMode="auto">
          <a:xfrm>
            <a:off x="639763" y="3357563"/>
            <a:ext cx="7027862" cy="1384300"/>
            <a:chOff x="403" y="2059"/>
            <a:chExt cx="4427" cy="872"/>
          </a:xfrm>
        </p:grpSpPr>
        <p:graphicFrame>
          <p:nvGraphicFramePr>
            <p:cNvPr id="4103" name="Object 16"/>
            <p:cNvGraphicFramePr>
              <a:graphicFrameLocks noChangeAspect="1"/>
            </p:cNvGraphicFramePr>
            <p:nvPr/>
          </p:nvGraphicFramePr>
          <p:xfrm>
            <a:off x="403" y="2059"/>
            <a:ext cx="3838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93" name="方程式" r:id="rId6" imgW="2781300" imgH="304800" progId="Equation.3">
                    <p:embed/>
                  </p:oleObj>
                </mc:Choice>
                <mc:Fallback>
                  <p:oleObj name="方程式" r:id="rId6" imgW="2781300" imgH="3048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" y="2059"/>
                          <a:ext cx="3838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104" name="Group 30"/>
            <p:cNvGrpSpPr>
              <a:grpSpLocks/>
            </p:cNvGrpSpPr>
            <p:nvPr/>
          </p:nvGrpSpPr>
          <p:grpSpPr bwMode="auto">
            <a:xfrm>
              <a:off x="561" y="2292"/>
              <a:ext cx="907" cy="393"/>
              <a:chOff x="561" y="2160"/>
              <a:chExt cx="907" cy="393"/>
            </a:xfrm>
          </p:grpSpPr>
          <p:sp>
            <p:nvSpPr>
              <p:cNvPr id="4113" name="Text Box 24"/>
              <p:cNvSpPr txBox="1">
                <a:spLocks noChangeArrowheads="1"/>
              </p:cNvSpPr>
              <p:nvPr/>
            </p:nvSpPr>
            <p:spPr bwMode="auto">
              <a:xfrm>
                <a:off x="561" y="2251"/>
                <a:ext cx="772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08" tIns="45703" rIns="91408" bIns="45703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>
                  <a:lnSpc>
                    <a:spcPct val="85000"/>
                  </a:lnSpc>
                </a:pPr>
                <a:r>
                  <a:rPr lang="en-US" altLang="zh-TW" sz="1500">
                    <a:latin typeface="Times New Roman" pitchFamily="18" charset="0"/>
                  </a:rPr>
                  <a:t>by dialogue management</a:t>
                </a:r>
              </a:p>
            </p:txBody>
          </p:sp>
          <p:sp>
            <p:nvSpPr>
              <p:cNvPr id="4114" name="Line 27"/>
              <p:cNvSpPr>
                <a:spLocks noChangeShapeType="1"/>
              </p:cNvSpPr>
              <p:nvPr/>
            </p:nvSpPr>
            <p:spPr bwMode="auto">
              <a:xfrm>
                <a:off x="1287" y="2387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15" name="Line 28"/>
              <p:cNvSpPr>
                <a:spLocks noChangeShapeType="1"/>
              </p:cNvSpPr>
              <p:nvPr/>
            </p:nvSpPr>
            <p:spPr bwMode="auto">
              <a:xfrm flipV="1">
                <a:off x="1468" y="2160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105" name="Group 32"/>
            <p:cNvGrpSpPr>
              <a:grpSpLocks/>
            </p:cNvGrpSpPr>
            <p:nvPr/>
          </p:nvGrpSpPr>
          <p:grpSpPr bwMode="auto">
            <a:xfrm>
              <a:off x="2153" y="2268"/>
              <a:ext cx="772" cy="432"/>
              <a:chOff x="2109" y="2121"/>
              <a:chExt cx="772" cy="432"/>
            </a:xfrm>
          </p:grpSpPr>
          <p:sp>
            <p:nvSpPr>
              <p:cNvPr id="4111" name="Text Box 25"/>
              <p:cNvSpPr txBox="1">
                <a:spLocks noChangeArrowheads="1"/>
              </p:cNvSpPr>
              <p:nvPr/>
            </p:nvSpPr>
            <p:spPr bwMode="auto">
              <a:xfrm>
                <a:off x="2109" y="2251"/>
                <a:ext cx="772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08" tIns="45703" rIns="91408" bIns="45703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>
                  <a:lnSpc>
                    <a:spcPct val="85000"/>
                  </a:lnSpc>
                </a:pPr>
                <a:r>
                  <a:rPr lang="en-US" altLang="zh-TW" sz="1500">
                    <a:latin typeface="Times New Roman" pitchFamily="18" charset="0"/>
                  </a:rPr>
                  <a:t>by discourse analysis</a:t>
                </a:r>
              </a:p>
            </p:txBody>
          </p:sp>
          <p:sp>
            <p:nvSpPr>
              <p:cNvPr id="4112" name="Line 31"/>
              <p:cNvSpPr>
                <a:spLocks noChangeShapeType="1"/>
              </p:cNvSpPr>
              <p:nvPr/>
            </p:nvSpPr>
            <p:spPr bwMode="auto">
              <a:xfrm flipV="1">
                <a:off x="2472" y="2121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106" name="Group 35"/>
            <p:cNvGrpSpPr>
              <a:grpSpLocks/>
            </p:cNvGrpSpPr>
            <p:nvPr/>
          </p:nvGrpSpPr>
          <p:grpSpPr bwMode="auto">
            <a:xfrm>
              <a:off x="3334" y="2235"/>
              <a:ext cx="1315" cy="438"/>
              <a:chOff x="3243" y="2115"/>
              <a:chExt cx="1315" cy="438"/>
            </a:xfrm>
          </p:grpSpPr>
          <p:sp>
            <p:nvSpPr>
              <p:cNvPr id="4108" name="Text Box 26"/>
              <p:cNvSpPr txBox="1">
                <a:spLocks noChangeArrowheads="1"/>
              </p:cNvSpPr>
              <p:nvPr/>
            </p:nvSpPr>
            <p:spPr bwMode="auto">
              <a:xfrm>
                <a:off x="3288" y="2251"/>
                <a:ext cx="1270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08" tIns="45703" rIns="91408" bIns="45703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>
                  <a:lnSpc>
                    <a:spcPct val="85000"/>
                  </a:lnSpc>
                </a:pPr>
                <a:r>
                  <a:rPr lang="en-US" altLang="zh-TW" sz="1500">
                    <a:latin typeface="Times New Roman" pitchFamily="18" charset="0"/>
                  </a:rPr>
                  <a:t>by speech recognition and understanding</a:t>
                </a:r>
              </a:p>
            </p:txBody>
          </p:sp>
          <p:sp>
            <p:nvSpPr>
              <p:cNvPr id="4109" name="Line 33"/>
              <p:cNvSpPr>
                <a:spLocks noChangeShapeType="1"/>
              </p:cNvSpPr>
              <p:nvPr/>
            </p:nvSpPr>
            <p:spPr bwMode="auto">
              <a:xfrm>
                <a:off x="3243" y="2341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10" name="Line 34"/>
              <p:cNvSpPr>
                <a:spLocks noChangeShapeType="1"/>
              </p:cNvSpPr>
              <p:nvPr/>
            </p:nvSpPr>
            <p:spPr bwMode="auto">
              <a:xfrm flipV="1">
                <a:off x="3243" y="2115"/>
                <a:ext cx="0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4107" name="Text Box 36"/>
            <p:cNvSpPr txBox="1">
              <a:spLocks noChangeArrowheads="1"/>
            </p:cNvSpPr>
            <p:nvPr/>
          </p:nvSpPr>
          <p:spPr bwMode="auto">
            <a:xfrm>
              <a:off x="884" y="2700"/>
              <a:ext cx="394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08" tIns="45703" rIns="91408" bIns="4570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TW">
                  <a:latin typeface="Times New Roman" pitchFamily="18" charset="0"/>
                </a:rPr>
                <a:t>F</a:t>
              </a:r>
              <a:r>
                <a:rPr lang="en-US" altLang="zh-TW" baseline="-25000">
                  <a:latin typeface="Times New Roman" pitchFamily="18" charset="0"/>
                </a:rPr>
                <a:t>n</a:t>
              </a:r>
              <a:r>
                <a:rPr lang="en-US" altLang="zh-TW">
                  <a:latin typeface="Times New Roman" pitchFamily="18" charset="0"/>
                </a:rPr>
                <a:t>: semantic interpretation of the input speech X</a:t>
              </a:r>
              <a:r>
                <a:rPr lang="en-US" altLang="zh-TW" baseline="-25000">
                  <a:latin typeface="Times New Roman" pitchFamily="18" charset="0"/>
                </a:rPr>
                <a:t>n</a:t>
              </a:r>
              <a:endParaRPr lang="en-US" altLang="zh-TW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500" y="144463"/>
            <a:ext cx="3536950" cy="5762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8" tIns="45708" rIns="91418" bIns="45708" numCol="1" anchor="t" anchorCtr="0" compatLnSpc="1">
            <a:prstTxWarp prst="textNoShape">
              <a:avLst/>
            </a:prstTxWarp>
          </a:bodyPr>
          <a:lstStyle/>
          <a:p>
            <a:pPr algn="l" defTabSz="968375" eaLnBrk="1" hangingPunct="1"/>
            <a:r>
              <a:rPr lang="en-US" altLang="zh-TW" sz="2800" b="1" smtClean="0">
                <a:solidFill>
                  <a:schemeClr val="tx1"/>
                </a:solidFill>
                <a:latin typeface="Times New Roman" pitchFamily="18" charset="0"/>
              </a:rPr>
              <a:t>Dialogue Structure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73025" y="884238"/>
            <a:ext cx="8999538" cy="57515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8" tIns="45708" rIns="91418" bIns="45708" numCol="1" anchor="t" anchorCtr="0" compatLnSpc="1">
            <a:prstTxWarp prst="textNoShape">
              <a:avLst/>
            </a:prstTxWarp>
          </a:bodyPr>
          <a:lstStyle/>
          <a:p>
            <a:pPr marL="201613" indent="-201613" defTabSz="968375" eaLnBrk="1" hangingPunct="1">
              <a:lnSpc>
                <a:spcPct val="80000"/>
              </a:lnSpc>
              <a:spcBef>
                <a:spcPct val="5000"/>
              </a:spcBef>
            </a:pPr>
            <a:r>
              <a:rPr lang="en-US" altLang="zh-TW" sz="1900" b="1" dirty="0" smtClean="0">
                <a:latin typeface="Times New Roman" pitchFamily="18" charset="0"/>
              </a:rPr>
              <a:t>Turns</a:t>
            </a:r>
            <a:endParaRPr lang="en-US" altLang="zh-TW" sz="1700" dirty="0" smtClean="0">
              <a:latin typeface="Times New Roman" pitchFamily="18" charset="0"/>
            </a:endParaRPr>
          </a:p>
          <a:p>
            <a:pPr marL="604838" lvl="1" indent="-201613" defTabSz="968375" eaLnBrk="1" hangingPunct="1">
              <a:lnSpc>
                <a:spcPct val="80000"/>
              </a:lnSpc>
              <a:spcBef>
                <a:spcPct val="5000"/>
              </a:spcBef>
            </a:pPr>
            <a:r>
              <a:rPr lang="en-US" altLang="zh-TW" sz="1700" dirty="0" smtClean="0">
                <a:latin typeface="Times New Roman" pitchFamily="18" charset="0"/>
              </a:rPr>
              <a:t>an uninterrupted stream of speech(one or several utterances/sentences) from one participant in a dialogue</a:t>
            </a:r>
          </a:p>
          <a:p>
            <a:pPr marL="604838" lvl="1" indent="-201613" defTabSz="968375" eaLnBrk="1" hangingPunct="1">
              <a:lnSpc>
                <a:spcPct val="80000"/>
              </a:lnSpc>
              <a:spcBef>
                <a:spcPct val="5000"/>
              </a:spcBef>
            </a:pPr>
            <a:r>
              <a:rPr lang="en-US" altLang="zh-TW" sz="1700" dirty="0" smtClean="0">
                <a:latin typeface="Times New Roman" pitchFamily="18" charset="0"/>
              </a:rPr>
              <a:t>speaking turn: conveys new information</a:t>
            </a:r>
          </a:p>
          <a:p>
            <a:pPr marL="604838" lvl="1" indent="-201613" defTabSz="968375" eaLnBrk="1" hangingPunct="1"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altLang="zh-TW" sz="1700" dirty="0" smtClean="0">
                <a:latin typeface="Times New Roman" pitchFamily="18" charset="0"/>
              </a:rPr>
              <a:t>	back-channel turn: acknowledgement and so on(e.g. O. K.) </a:t>
            </a:r>
          </a:p>
          <a:p>
            <a:pPr marL="201613" indent="-201613" defTabSz="968375" eaLnBrk="1" hangingPunct="1">
              <a:lnSpc>
                <a:spcPct val="80000"/>
              </a:lnSpc>
              <a:spcBef>
                <a:spcPct val="5000"/>
              </a:spcBef>
            </a:pPr>
            <a:r>
              <a:rPr lang="en-US" altLang="zh-TW" sz="1900" b="1" dirty="0" smtClean="0">
                <a:latin typeface="Times New Roman" pitchFamily="18" charset="0"/>
              </a:rPr>
              <a:t>Initiative-Response Pair</a:t>
            </a:r>
            <a:endParaRPr lang="en-US" altLang="zh-TW" sz="2000" dirty="0" smtClean="0">
              <a:latin typeface="Times New Roman" pitchFamily="18" charset="0"/>
            </a:endParaRPr>
          </a:p>
          <a:p>
            <a:pPr marL="604838" lvl="1" indent="-201613" defTabSz="968375" eaLnBrk="1" hangingPunct="1">
              <a:lnSpc>
                <a:spcPct val="80000"/>
              </a:lnSpc>
              <a:spcBef>
                <a:spcPct val="5000"/>
              </a:spcBef>
            </a:pPr>
            <a:r>
              <a:rPr lang="en-US" altLang="zh-TW" sz="1700" dirty="0" smtClean="0">
                <a:latin typeface="Times New Roman" pitchFamily="18" charset="0"/>
                <a:sym typeface="Symbol" pitchFamily="18" charset="2"/>
              </a:rPr>
              <a:t>a turn may include both a response and an initiative</a:t>
            </a:r>
          </a:p>
          <a:p>
            <a:pPr marL="604838" lvl="1" indent="-201613" defTabSz="968375" eaLnBrk="1" hangingPunct="1">
              <a:lnSpc>
                <a:spcPct val="80000"/>
              </a:lnSpc>
              <a:spcBef>
                <a:spcPct val="5000"/>
              </a:spcBef>
            </a:pPr>
            <a:r>
              <a:rPr lang="en-US" altLang="zh-TW" sz="1700" dirty="0" smtClean="0">
                <a:latin typeface="Times New Roman" pitchFamily="18" charset="0"/>
                <a:sym typeface="Symbol" pitchFamily="18" charset="2"/>
              </a:rPr>
              <a:t>system initiative: the system always leads the interaction flow</a:t>
            </a:r>
          </a:p>
          <a:p>
            <a:pPr marL="604838" lvl="1" indent="-201613" defTabSz="968375" eaLnBrk="1" hangingPunct="1"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altLang="zh-TW" sz="1700" dirty="0" smtClean="0">
                <a:latin typeface="Times New Roman" pitchFamily="18" charset="0"/>
              </a:rPr>
              <a:t>	user initiative: the user decides how to proceed</a:t>
            </a:r>
          </a:p>
          <a:p>
            <a:pPr marL="604838" lvl="1" indent="-201613" defTabSz="968375" eaLnBrk="1" hangingPunct="1"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altLang="zh-TW" sz="1700" dirty="0" smtClean="0">
                <a:latin typeface="Times New Roman" pitchFamily="18" charset="0"/>
              </a:rPr>
              <a:t>	mixed initiative: both acceptable to some degree</a:t>
            </a:r>
          </a:p>
          <a:p>
            <a:pPr marL="201613" indent="-201613" defTabSz="968375" eaLnBrk="1" hangingPunct="1">
              <a:lnSpc>
                <a:spcPct val="80000"/>
              </a:lnSpc>
              <a:spcBef>
                <a:spcPct val="5000"/>
              </a:spcBef>
            </a:pPr>
            <a:r>
              <a:rPr lang="en-US" altLang="zh-TW" sz="1900" b="1" dirty="0" smtClean="0">
                <a:latin typeface="Times New Roman" pitchFamily="18" charset="0"/>
              </a:rPr>
              <a:t>Speech Acts(Dialogue Acts)</a:t>
            </a:r>
            <a:endParaRPr lang="en-US" altLang="zh-TW" sz="2000" dirty="0" smtClean="0">
              <a:latin typeface="Times New Roman" pitchFamily="18" charset="0"/>
              <a:sym typeface="Symbol" pitchFamily="18" charset="2"/>
            </a:endParaRPr>
          </a:p>
          <a:p>
            <a:pPr marL="604838" lvl="1" indent="-201613" defTabSz="968375" eaLnBrk="1" hangingPunct="1">
              <a:lnSpc>
                <a:spcPct val="80000"/>
              </a:lnSpc>
              <a:spcBef>
                <a:spcPct val="5000"/>
              </a:spcBef>
            </a:pPr>
            <a:r>
              <a:rPr lang="en-US" altLang="zh-TW" sz="1700" dirty="0" smtClean="0">
                <a:latin typeface="Times New Roman" pitchFamily="18" charset="0"/>
                <a:sym typeface="Symbol" pitchFamily="18" charset="2"/>
              </a:rPr>
              <a:t>goal or intention carried by the speech regardless of the detailed linguistic form</a:t>
            </a:r>
          </a:p>
          <a:p>
            <a:pPr marL="604838" lvl="1" indent="-201613" defTabSz="968375" eaLnBrk="1" hangingPunct="1">
              <a:lnSpc>
                <a:spcPct val="80000"/>
              </a:lnSpc>
              <a:spcBef>
                <a:spcPct val="5000"/>
              </a:spcBef>
            </a:pPr>
            <a:r>
              <a:rPr lang="en-US" altLang="zh-TW" sz="1700" dirty="0" smtClean="0">
                <a:latin typeface="Times New Roman" pitchFamily="18" charset="0"/>
                <a:sym typeface="Symbol" pitchFamily="18" charset="2"/>
              </a:rPr>
              <a:t>forward looking acts</a:t>
            </a:r>
          </a:p>
          <a:p>
            <a:pPr marL="946150" lvl="2" indent="-139700" defTabSz="968375" eaLnBrk="1" hangingPunct="1">
              <a:lnSpc>
                <a:spcPct val="90000"/>
              </a:lnSpc>
              <a:spcBef>
                <a:spcPct val="5000"/>
              </a:spcBef>
            </a:pPr>
            <a:r>
              <a:rPr lang="en-US" altLang="zh-TW" sz="1500" dirty="0" smtClean="0">
                <a:latin typeface="Times New Roman" pitchFamily="18" charset="0"/>
                <a:sym typeface="Symbol" pitchFamily="18" charset="2"/>
              </a:rPr>
              <a:t>conversation opening(e.g. May I help you?), offer(e.g. There are three flights to Taipei…), </a:t>
            </a:r>
          </a:p>
          <a:p>
            <a:pPr marL="946150" lvl="2" indent="-139700" defTabSz="968375"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1500" dirty="0" smtClean="0">
                <a:latin typeface="Times New Roman" pitchFamily="18" charset="0"/>
                <a:sym typeface="Symbol" pitchFamily="18" charset="2"/>
              </a:rPr>
              <a:t>	assert(e.g. I’ll leave on Tuesday), reassert(e.g. No, I said Tuesday), </a:t>
            </a:r>
          </a:p>
          <a:p>
            <a:pPr marL="946150" lvl="2" indent="-139700" defTabSz="968375"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1500" dirty="0" smtClean="0">
                <a:latin typeface="Times New Roman" pitchFamily="18" charset="0"/>
                <a:sym typeface="Symbol" pitchFamily="18" charset="2"/>
              </a:rPr>
              <a:t>	information request(e.g. When does it depart?), etc.</a:t>
            </a:r>
          </a:p>
          <a:p>
            <a:pPr marL="604838" lvl="1" indent="-201613" defTabSz="968375" eaLnBrk="1" hangingPunct="1">
              <a:lnSpc>
                <a:spcPct val="80000"/>
              </a:lnSpc>
              <a:spcBef>
                <a:spcPct val="5000"/>
              </a:spcBef>
            </a:pPr>
            <a:r>
              <a:rPr lang="en-US" altLang="zh-TW" sz="1700" dirty="0" smtClean="0">
                <a:latin typeface="Times New Roman" pitchFamily="18" charset="0"/>
                <a:sym typeface="Symbol" pitchFamily="18" charset="2"/>
              </a:rPr>
              <a:t>backward looking acts</a:t>
            </a:r>
          </a:p>
          <a:p>
            <a:pPr marL="946150" lvl="2" indent="-139700" defTabSz="968375" eaLnBrk="1" hangingPunct="1">
              <a:lnSpc>
                <a:spcPct val="90000"/>
              </a:lnSpc>
              <a:spcBef>
                <a:spcPct val="5000"/>
              </a:spcBef>
            </a:pPr>
            <a:r>
              <a:rPr lang="en-US" altLang="zh-TW" sz="1500" dirty="0" smtClean="0">
                <a:latin typeface="Times New Roman" pitchFamily="18" charset="0"/>
                <a:sym typeface="Symbol" pitchFamily="18" charset="2"/>
              </a:rPr>
              <a:t>accept(e.g. Yes), accept-part(e.g. O.K., but economy class), reject(e.g. No), </a:t>
            </a:r>
          </a:p>
          <a:p>
            <a:pPr marL="946150" lvl="2" indent="-139700" defTabSz="968375"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1500" dirty="0" smtClean="0">
                <a:latin typeface="Times New Roman" pitchFamily="18" charset="0"/>
                <a:sym typeface="Symbol" pitchFamily="18" charset="2"/>
              </a:rPr>
              <a:t>	signal not clear(e.g. What did you say?), etc.</a:t>
            </a:r>
          </a:p>
          <a:p>
            <a:pPr marL="604838" lvl="1" indent="-201613" defTabSz="968375" eaLnBrk="1" hangingPunct="1">
              <a:lnSpc>
                <a:spcPct val="80000"/>
              </a:lnSpc>
              <a:spcBef>
                <a:spcPct val="5000"/>
              </a:spcBef>
            </a:pPr>
            <a:r>
              <a:rPr lang="en-US" altLang="zh-TW" sz="1700" dirty="0" smtClean="0">
                <a:latin typeface="Times New Roman" pitchFamily="18" charset="0"/>
                <a:sym typeface="Symbol" pitchFamily="18" charset="2"/>
              </a:rPr>
              <a:t>speech acts  linguistic forms : a many-to-many mapping</a:t>
            </a:r>
          </a:p>
          <a:p>
            <a:pPr marL="946150" lvl="2" indent="-139700" defTabSz="968375" eaLnBrk="1" hangingPunct="1">
              <a:lnSpc>
                <a:spcPct val="95000"/>
              </a:lnSpc>
              <a:spcBef>
                <a:spcPct val="5000"/>
              </a:spcBef>
            </a:pPr>
            <a:r>
              <a:rPr lang="en-US" altLang="zh-TW" sz="1500" dirty="0" smtClean="0">
                <a:latin typeface="Times New Roman" pitchFamily="18" charset="0"/>
                <a:sym typeface="Symbol" pitchFamily="18" charset="2"/>
              </a:rPr>
              <a:t>e.g. “O.K.”  request for confirmation, confirmation</a:t>
            </a:r>
          </a:p>
          <a:p>
            <a:pPr marL="604838" lvl="1" indent="-201613" defTabSz="968375" eaLnBrk="1" hangingPunct="1">
              <a:lnSpc>
                <a:spcPct val="85000"/>
              </a:lnSpc>
              <a:spcBef>
                <a:spcPct val="5000"/>
              </a:spcBef>
            </a:pPr>
            <a:r>
              <a:rPr lang="en-US" altLang="zh-TW" sz="1700" dirty="0" smtClean="0">
                <a:latin typeface="Times New Roman" pitchFamily="18" charset="0"/>
                <a:sym typeface="Symbol" pitchFamily="18" charset="2"/>
              </a:rPr>
              <a:t>task dependent/independent</a:t>
            </a:r>
          </a:p>
          <a:p>
            <a:pPr marL="604838" lvl="1" indent="-201613" defTabSz="968375" eaLnBrk="1" hangingPunct="1">
              <a:lnSpc>
                <a:spcPct val="85000"/>
              </a:lnSpc>
              <a:spcBef>
                <a:spcPct val="5000"/>
              </a:spcBef>
            </a:pPr>
            <a:r>
              <a:rPr lang="en-US" altLang="zh-TW" sz="1700" dirty="0" smtClean="0">
                <a:latin typeface="Times New Roman" pitchFamily="18" charset="0"/>
                <a:sym typeface="Symbol" pitchFamily="18" charset="2"/>
              </a:rPr>
              <a:t>helpful in analysis, modeling, training, system design, etc.</a:t>
            </a:r>
            <a:endParaRPr lang="en-US" altLang="zh-TW" sz="1700" b="1" dirty="0" smtClean="0">
              <a:latin typeface="Times New Roman" pitchFamily="18" charset="0"/>
              <a:sym typeface="Symbol" pitchFamily="18" charset="2"/>
            </a:endParaRPr>
          </a:p>
          <a:p>
            <a:pPr marL="201613" indent="-201613" defTabSz="968375" eaLnBrk="1" hangingPunct="1">
              <a:lnSpc>
                <a:spcPct val="80000"/>
              </a:lnSpc>
              <a:spcBef>
                <a:spcPct val="5000"/>
              </a:spcBef>
            </a:pPr>
            <a:r>
              <a:rPr lang="en-US" altLang="zh-TW" sz="1900" b="1" dirty="0" smtClean="0">
                <a:latin typeface="Times New Roman" pitchFamily="18" charset="0"/>
                <a:sym typeface="Symbol" pitchFamily="18" charset="2"/>
              </a:rPr>
              <a:t>Sub-dialogues</a:t>
            </a:r>
            <a:endParaRPr lang="en-US" altLang="zh-TW" sz="1900" dirty="0" smtClean="0">
              <a:latin typeface="Times New Roman" pitchFamily="18" charset="0"/>
              <a:sym typeface="Symbol" pitchFamily="18" charset="2"/>
            </a:endParaRPr>
          </a:p>
          <a:p>
            <a:pPr marL="604838" lvl="1" indent="-201613" defTabSz="968375" eaLnBrk="1" hangingPunct="1">
              <a:lnSpc>
                <a:spcPct val="80000"/>
              </a:lnSpc>
              <a:spcBef>
                <a:spcPct val="5000"/>
              </a:spcBef>
            </a:pPr>
            <a:r>
              <a:rPr lang="en-US" altLang="zh-TW" sz="1700" dirty="0" smtClean="0">
                <a:latin typeface="Times New Roman" pitchFamily="18" charset="0"/>
                <a:sym typeface="Symbol" pitchFamily="18" charset="2"/>
              </a:rPr>
              <a:t>e.g. “asking for destination”, “asking for departure time”, …..</a:t>
            </a:r>
            <a:endParaRPr lang="el-GR" altLang="zh-TW" sz="1700" dirty="0" smtClean="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263" y="212725"/>
            <a:ext cx="9075737" cy="4175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08" tIns="45703" rIns="91408" bIns="45703" numCol="1" anchor="t" anchorCtr="0" compatLnSpc="1">
            <a:prstTxWarp prst="textNoShape">
              <a:avLst/>
            </a:prstTxWarp>
          </a:bodyPr>
          <a:lstStyle/>
          <a:p>
            <a:pPr algn="l" defTabSz="968375" eaLnBrk="1" hangingPunct="1">
              <a:lnSpc>
                <a:spcPct val="85000"/>
              </a:lnSpc>
            </a:pPr>
            <a:r>
              <a:rPr lang="en-US" altLang="zh-TW" sz="3300" b="1" smtClean="0">
                <a:solidFill>
                  <a:schemeClr val="tx1"/>
                </a:solidFill>
                <a:latin typeface="Times New Roman" pitchFamily="18" charset="0"/>
              </a:rPr>
              <a:t>Language Understanding for Limited Domain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66675" y="863600"/>
            <a:ext cx="9077325" cy="299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08" tIns="45703" rIns="91408" bIns="45703" numCol="1" anchor="t" anchorCtr="0" compatLnSpc="1">
            <a:prstTxWarp prst="textNoShape">
              <a:avLst/>
            </a:prstTxWarp>
          </a:bodyPr>
          <a:lstStyle/>
          <a:p>
            <a:pPr marL="192088" indent="-192088" defTabSz="968375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000" b="1" dirty="0" smtClean="0">
                <a:latin typeface="Times New Roman" pitchFamily="18" charset="0"/>
              </a:rPr>
              <a:t>Semantic Frames </a:t>
            </a:r>
            <a:r>
              <a:rPr lang="en-US" altLang="zh-TW" sz="2000" dirty="0" smtClean="0">
                <a:latin typeface="Times New Roman" pitchFamily="18" charset="0"/>
                <a:sym typeface="Symbol" pitchFamily="18" charset="2"/>
              </a:rPr>
              <a:t> </a:t>
            </a:r>
            <a:r>
              <a:rPr lang="en-US" altLang="zh-TW" sz="2000" b="1" dirty="0" smtClean="0">
                <a:latin typeface="Times New Roman" pitchFamily="18" charset="0"/>
                <a:sym typeface="Symbol" pitchFamily="18" charset="2"/>
              </a:rPr>
              <a:t>An Example for Semantic Representation</a:t>
            </a:r>
            <a:endParaRPr lang="en-US" altLang="zh-TW" sz="2000" b="1" dirty="0" smtClean="0">
              <a:latin typeface="Times New Roman" pitchFamily="18" charset="0"/>
            </a:endParaRPr>
          </a:p>
          <a:p>
            <a:pPr marL="574675" lvl="1" indent="-192088" defTabSz="968375" eaLnBrk="1" hangingPunct="1">
              <a:lnSpc>
                <a:spcPct val="90000"/>
              </a:lnSpc>
              <a:spcBef>
                <a:spcPct val="5000"/>
              </a:spcBef>
            </a:pPr>
            <a:r>
              <a:rPr lang="en-US" altLang="zh-TW" sz="1800" dirty="0" smtClean="0">
                <a:latin typeface="Times New Roman" pitchFamily="18" charset="0"/>
                <a:cs typeface="Times New Roman" pitchFamily="18" charset="0"/>
              </a:rPr>
              <a:t>a semantic class defined by an entity and a number of attributes(or slots)</a:t>
            </a:r>
          </a:p>
          <a:p>
            <a:pPr marL="574675" lvl="1" indent="-192088" defTabSz="968375"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17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zh-TW" sz="1600" dirty="0" smtClean="0">
                <a:latin typeface="Times New Roman" pitchFamily="18" charset="0"/>
                <a:cs typeface="Times New Roman" pitchFamily="18" charset="0"/>
              </a:rPr>
              <a:t>e.g. [Flight]:</a:t>
            </a:r>
          </a:p>
          <a:p>
            <a:pPr marL="574675" lvl="1" indent="-192088" defTabSz="968375"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1600" dirty="0" smtClean="0">
                <a:latin typeface="Times New Roman" pitchFamily="18" charset="0"/>
                <a:cs typeface="Times New Roman" pitchFamily="18" charset="0"/>
              </a:rPr>
              <a:t>			[Airline] </a:t>
            </a:r>
            <a:r>
              <a:rPr lang="en-US" altLang="zh-TW" sz="16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 (United)</a:t>
            </a:r>
          </a:p>
          <a:p>
            <a:pPr marL="574675" lvl="1" indent="-192088" defTabSz="968375"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16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	[Origin]  (San Francisco)</a:t>
            </a:r>
          </a:p>
          <a:p>
            <a:pPr marL="574675" lvl="1" indent="-192088" defTabSz="968375"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16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	[Destination]  (Boston)</a:t>
            </a:r>
          </a:p>
          <a:p>
            <a:pPr marL="574675" lvl="1" indent="-192088" defTabSz="968375"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16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	[Date]  (May 18)</a:t>
            </a:r>
          </a:p>
          <a:p>
            <a:pPr marL="574675" lvl="1" indent="-192088" defTabSz="968375"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16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	[Flight No]  (2306)</a:t>
            </a:r>
            <a:endParaRPr lang="en-US" altLang="zh-TW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574675" lvl="1" indent="-192088" defTabSz="968375" eaLnBrk="1" hangingPunct="1">
              <a:lnSpc>
                <a:spcPct val="90000"/>
              </a:lnSpc>
              <a:spcBef>
                <a:spcPct val="5000"/>
              </a:spcBef>
            </a:pPr>
            <a:r>
              <a:rPr lang="en-US" altLang="zh-TW" sz="1800" dirty="0" smtClean="0">
                <a:latin typeface="Times New Roman" pitchFamily="18" charset="0"/>
                <a:cs typeface="Times New Roman" pitchFamily="18" charset="0"/>
              </a:rPr>
              <a:t>“slot-and-filler” structure</a:t>
            </a:r>
          </a:p>
          <a:p>
            <a:pPr marL="192088" indent="-192088" defTabSz="968375" eaLnBrk="1" hangingPunct="1">
              <a:lnSpc>
                <a:spcPct val="90000"/>
              </a:lnSpc>
              <a:spcBef>
                <a:spcPct val="5000"/>
              </a:spcBef>
            </a:pPr>
            <a:r>
              <a:rPr lang="en-US" altLang="zh-TW" sz="2000" b="1" dirty="0" smtClean="0">
                <a:latin typeface="Times New Roman" pitchFamily="18" charset="0"/>
                <a:sym typeface="Symbol" pitchFamily="18" charset="2"/>
              </a:rPr>
              <a:t>Sentence Parsing with Context-free Grammar (CFG) for Language Understanding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61913" y="6461125"/>
            <a:ext cx="9001125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373" tIns="43186" rIns="86373" bIns="43186">
            <a:spAutoFit/>
          </a:bodyPr>
          <a:lstStyle>
            <a:lvl1pPr marL="342900" indent="-342900" defTabSz="863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539750" indent="-179388" defTabSz="863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defTabSz="863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defTabSz="863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defTabSz="863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ctr" defTabSz="863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ctr" defTabSz="863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ctr" defTabSz="863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ctr" defTabSz="863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lvl="1" algn="l" eaLnBrk="1" hangingPunct="1">
              <a:lnSpc>
                <a:spcPct val="90000"/>
              </a:lnSpc>
              <a:spcBef>
                <a:spcPct val="5000"/>
              </a:spcBef>
              <a:buFont typeface="Times New Roman" pitchFamily="18" charset="0"/>
              <a:buChar char="–"/>
            </a:pPr>
            <a:r>
              <a:rPr lang="en-US" altLang="zh-TW" sz="1700">
                <a:latin typeface="Times New Roman" pitchFamily="18" charset="0"/>
                <a:cs typeface="Times New Roman" pitchFamily="18" charset="0"/>
              </a:rPr>
              <a:t>extension to Probabilistic CFG, integration with N-gram(local relation without semantics), etc.</a:t>
            </a:r>
          </a:p>
        </p:txBody>
      </p:sp>
      <p:grpSp>
        <p:nvGrpSpPr>
          <p:cNvPr id="6149" name="Group 40"/>
          <p:cNvGrpSpPr>
            <a:grpSpLocks/>
          </p:cNvGrpSpPr>
          <p:nvPr/>
        </p:nvGrpSpPr>
        <p:grpSpPr bwMode="auto">
          <a:xfrm>
            <a:off x="215900" y="3622675"/>
            <a:ext cx="8496300" cy="2830513"/>
            <a:chOff x="136" y="2282"/>
            <a:chExt cx="5352" cy="1783"/>
          </a:xfrm>
        </p:grpSpPr>
        <p:sp>
          <p:nvSpPr>
            <p:cNvPr id="6150" name="Rectangle 5"/>
            <p:cNvSpPr>
              <a:spLocks noChangeArrowheads="1"/>
            </p:cNvSpPr>
            <p:nvPr/>
          </p:nvSpPr>
          <p:spPr bwMode="auto">
            <a:xfrm>
              <a:off x="3175" y="2456"/>
              <a:ext cx="2313" cy="1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6373" tIns="43186" rIns="86373" bIns="43186">
              <a:spAutoFit/>
            </a:bodyPr>
            <a:lstStyle>
              <a:lvl1pPr marL="342900" indent="-342900"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360363" indent="-180975"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algn="ctr" defTabSz="863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algn="ctr" defTabSz="863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algn="ctr" defTabSz="863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algn="ctr" defTabSz="863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lvl="1" algn="l" eaLnBrk="1" hangingPunct="1">
                <a:lnSpc>
                  <a:spcPct val="90000"/>
                </a:lnSpc>
                <a:spcBef>
                  <a:spcPct val="5000"/>
                </a:spcBef>
              </a:pPr>
              <a:r>
                <a:rPr lang="en-US" altLang="zh-TW" sz="1700">
                  <a:latin typeface="Times New Roman" pitchFamily="18" charset="0"/>
                  <a:cs typeface="Times New Roman" pitchFamily="18" charset="0"/>
                </a:rPr>
                <a:t>Grammar(Rewrite Rules)</a:t>
              </a:r>
            </a:p>
            <a:p>
              <a:pPr lvl="1" algn="l"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zh-TW" sz="1700">
                  <a:latin typeface="Times New Roman" pitchFamily="18" charset="0"/>
                  <a:cs typeface="Times New Roman" pitchFamily="18" charset="0"/>
                </a:rPr>
                <a:t>		S </a:t>
              </a:r>
              <a:r>
                <a:rPr lang="en-US" altLang="zh-TW" sz="170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 NP VP</a:t>
              </a:r>
            </a:p>
            <a:p>
              <a:pPr lvl="1" algn="l" eaLnBrk="1" hangingPunct="1">
                <a:lnSpc>
                  <a:spcPct val="90000"/>
                </a:lnSpc>
                <a:spcBef>
                  <a:spcPct val="5000"/>
                </a:spcBef>
              </a:pPr>
              <a:r>
                <a:rPr lang="en-US" altLang="zh-TW" sz="170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		NP  N</a:t>
              </a:r>
            </a:p>
            <a:p>
              <a:pPr lvl="1" algn="l" eaLnBrk="1" hangingPunct="1">
                <a:lnSpc>
                  <a:spcPct val="90000"/>
                </a:lnSpc>
                <a:spcBef>
                  <a:spcPct val="5000"/>
                </a:spcBef>
              </a:pPr>
              <a:r>
                <a:rPr lang="en-US" altLang="zh-TW" sz="170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		VP  V-cluster PP</a:t>
              </a:r>
            </a:p>
            <a:p>
              <a:pPr lvl="1" algn="l" eaLnBrk="1" hangingPunct="1">
                <a:lnSpc>
                  <a:spcPct val="90000"/>
                </a:lnSpc>
                <a:spcBef>
                  <a:spcPct val="5000"/>
                </a:spcBef>
              </a:pPr>
              <a:r>
                <a:rPr lang="en-US" altLang="zh-TW" sz="170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		V-cluster  (would like to) V</a:t>
              </a:r>
            </a:p>
            <a:p>
              <a:pPr lvl="1" algn="l" eaLnBrk="1" hangingPunct="1">
                <a:lnSpc>
                  <a:spcPct val="90000"/>
                </a:lnSpc>
                <a:spcBef>
                  <a:spcPct val="5000"/>
                </a:spcBef>
              </a:pPr>
              <a:r>
                <a:rPr lang="en-US" altLang="zh-TW" sz="170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		V  fly| go</a:t>
              </a:r>
            </a:p>
            <a:p>
              <a:pPr lvl="1" algn="l" eaLnBrk="1" hangingPunct="1">
                <a:lnSpc>
                  <a:spcPct val="90000"/>
                </a:lnSpc>
                <a:spcBef>
                  <a:spcPct val="5000"/>
                </a:spcBef>
              </a:pPr>
              <a:r>
                <a:rPr lang="en-US" altLang="zh-TW" sz="170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		PP  Prep NP</a:t>
              </a:r>
            </a:p>
            <a:p>
              <a:pPr lvl="1" algn="l" eaLnBrk="1" hangingPunct="1">
                <a:lnSpc>
                  <a:spcPct val="90000"/>
                </a:lnSpc>
                <a:spcBef>
                  <a:spcPct val="5000"/>
                </a:spcBef>
              </a:pPr>
              <a:r>
                <a:rPr lang="en-US" altLang="zh-TW" sz="170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		N  Boston | I</a:t>
              </a:r>
            </a:p>
            <a:p>
              <a:pPr lvl="1" algn="l" eaLnBrk="1" hangingPunct="1">
                <a:lnSpc>
                  <a:spcPct val="90000"/>
                </a:lnSpc>
                <a:spcBef>
                  <a:spcPct val="5000"/>
                </a:spcBef>
              </a:pPr>
              <a:r>
                <a:rPr lang="en-US" altLang="zh-TW" sz="170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		Prep  to</a:t>
              </a:r>
            </a:p>
          </p:txBody>
        </p:sp>
        <p:grpSp>
          <p:nvGrpSpPr>
            <p:cNvPr id="6151" name="Group 39"/>
            <p:cNvGrpSpPr>
              <a:grpSpLocks/>
            </p:cNvGrpSpPr>
            <p:nvPr/>
          </p:nvGrpSpPr>
          <p:grpSpPr bwMode="auto">
            <a:xfrm>
              <a:off x="136" y="2282"/>
              <a:ext cx="2899" cy="1783"/>
              <a:chOff x="136" y="2282"/>
              <a:chExt cx="2899" cy="1783"/>
            </a:xfrm>
          </p:grpSpPr>
          <p:sp>
            <p:nvSpPr>
              <p:cNvPr id="6152" name="Text Box 7"/>
              <p:cNvSpPr txBox="1">
                <a:spLocks noChangeArrowheads="1"/>
              </p:cNvSpPr>
              <p:nvPr/>
            </p:nvSpPr>
            <p:spPr bwMode="auto">
              <a:xfrm>
                <a:off x="1305" y="2282"/>
                <a:ext cx="185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6373" tIns="43186" rIns="86373" bIns="43186">
                <a:spAutoFit/>
              </a:bodyPr>
              <a:lstStyle>
                <a:lvl1pPr defTabSz="863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defTabSz="863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defTabSz="863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defTabSz="863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defTabSz="863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algn="ctr" defTabSz="863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algn="ctr" defTabSz="863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algn="ctr" defTabSz="863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algn="ctr" defTabSz="863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l" eaLnBrk="1" hangingPunct="1"/>
                <a:r>
                  <a:rPr lang="en-US" altLang="zh-TW" sz="1700">
                    <a:latin typeface="Times New Roman" pitchFamily="18" charset="0"/>
                  </a:rPr>
                  <a:t>S</a:t>
                </a:r>
              </a:p>
            </p:txBody>
          </p:sp>
          <p:sp>
            <p:nvSpPr>
              <p:cNvPr id="6153" name="Text Box 8"/>
              <p:cNvSpPr txBox="1">
                <a:spLocks noChangeArrowheads="1"/>
              </p:cNvSpPr>
              <p:nvPr/>
            </p:nvSpPr>
            <p:spPr bwMode="auto">
              <a:xfrm>
                <a:off x="777" y="2607"/>
                <a:ext cx="283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6373" tIns="43186" rIns="86373" bIns="43186">
                <a:spAutoFit/>
              </a:bodyPr>
              <a:lstStyle>
                <a:lvl1pPr defTabSz="863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defTabSz="863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defTabSz="863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defTabSz="863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defTabSz="863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algn="ctr" defTabSz="863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algn="ctr" defTabSz="863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algn="ctr" defTabSz="863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algn="ctr" defTabSz="863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l" eaLnBrk="1" hangingPunct="1"/>
                <a:r>
                  <a:rPr lang="en-US" altLang="zh-TW" sz="1700">
                    <a:latin typeface="Times New Roman" pitchFamily="18" charset="0"/>
                  </a:rPr>
                  <a:t>NP</a:t>
                </a:r>
              </a:p>
            </p:txBody>
          </p:sp>
          <p:sp>
            <p:nvSpPr>
              <p:cNvPr id="6154" name="Text Box 9"/>
              <p:cNvSpPr txBox="1">
                <a:spLocks noChangeArrowheads="1"/>
              </p:cNvSpPr>
              <p:nvPr/>
            </p:nvSpPr>
            <p:spPr bwMode="auto">
              <a:xfrm>
                <a:off x="136" y="3176"/>
                <a:ext cx="206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6373" tIns="43186" rIns="86373" bIns="43186">
                <a:spAutoFit/>
              </a:bodyPr>
              <a:lstStyle>
                <a:lvl1pPr defTabSz="863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defTabSz="863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defTabSz="863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defTabSz="863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defTabSz="863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algn="ctr" defTabSz="863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algn="ctr" defTabSz="863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algn="ctr" defTabSz="863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algn="ctr" defTabSz="863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l" eaLnBrk="1" hangingPunct="1"/>
                <a:r>
                  <a:rPr lang="en-US" altLang="zh-TW" sz="1700">
                    <a:latin typeface="Times New Roman" pitchFamily="18" charset="0"/>
                  </a:rPr>
                  <a:t>N</a:t>
                </a:r>
              </a:p>
            </p:txBody>
          </p:sp>
          <p:sp>
            <p:nvSpPr>
              <p:cNvPr id="6155" name="Text Box 10"/>
              <p:cNvSpPr txBox="1">
                <a:spLocks noChangeArrowheads="1"/>
              </p:cNvSpPr>
              <p:nvPr/>
            </p:nvSpPr>
            <p:spPr bwMode="auto">
              <a:xfrm>
                <a:off x="1134" y="2843"/>
                <a:ext cx="613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6373" tIns="43186" rIns="86373" bIns="43186">
                <a:spAutoFit/>
              </a:bodyPr>
              <a:lstStyle>
                <a:lvl1pPr defTabSz="863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defTabSz="863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defTabSz="863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defTabSz="863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defTabSz="863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algn="ctr" defTabSz="863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algn="ctr" defTabSz="863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algn="ctr" defTabSz="863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algn="ctr" defTabSz="863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l" eaLnBrk="1" hangingPunct="1"/>
                <a:r>
                  <a:rPr lang="en-US" altLang="zh-TW" sz="1700">
                    <a:latin typeface="Times New Roman" pitchFamily="18" charset="0"/>
                  </a:rPr>
                  <a:t>V-cluster</a:t>
                </a:r>
              </a:p>
            </p:txBody>
          </p:sp>
          <p:sp>
            <p:nvSpPr>
              <p:cNvPr id="6156" name="Text Box 11"/>
              <p:cNvSpPr txBox="1">
                <a:spLocks noChangeArrowheads="1"/>
              </p:cNvSpPr>
              <p:nvPr/>
            </p:nvSpPr>
            <p:spPr bwMode="auto">
              <a:xfrm>
                <a:off x="2177" y="2835"/>
                <a:ext cx="261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6373" tIns="43186" rIns="86373" bIns="43186">
                <a:spAutoFit/>
              </a:bodyPr>
              <a:lstStyle>
                <a:lvl1pPr defTabSz="863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defTabSz="863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defTabSz="863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defTabSz="863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defTabSz="863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algn="ctr" defTabSz="863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algn="ctr" defTabSz="863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algn="ctr" defTabSz="863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algn="ctr" defTabSz="863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l" eaLnBrk="1" hangingPunct="1"/>
                <a:r>
                  <a:rPr lang="en-US" altLang="zh-TW" sz="1700">
                    <a:latin typeface="Times New Roman" pitchFamily="18" charset="0"/>
                  </a:rPr>
                  <a:t>PP</a:t>
                </a:r>
              </a:p>
            </p:txBody>
          </p:sp>
          <p:sp>
            <p:nvSpPr>
              <p:cNvPr id="6157" name="Text Box 12"/>
              <p:cNvSpPr txBox="1">
                <a:spLocks noChangeArrowheads="1"/>
              </p:cNvSpPr>
              <p:nvPr/>
            </p:nvSpPr>
            <p:spPr bwMode="auto">
              <a:xfrm>
                <a:off x="1667" y="2594"/>
                <a:ext cx="283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6373" tIns="43186" rIns="86373" bIns="43186">
                <a:spAutoFit/>
              </a:bodyPr>
              <a:lstStyle>
                <a:lvl1pPr defTabSz="863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defTabSz="863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defTabSz="863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defTabSz="863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defTabSz="863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algn="ctr" defTabSz="863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algn="ctr" defTabSz="863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algn="ctr" defTabSz="863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algn="ctr" defTabSz="863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l" eaLnBrk="1" hangingPunct="1"/>
                <a:r>
                  <a:rPr lang="en-US" altLang="zh-TW" sz="1700">
                    <a:latin typeface="Times New Roman" pitchFamily="18" charset="0"/>
                  </a:rPr>
                  <a:t>VP</a:t>
                </a:r>
              </a:p>
            </p:txBody>
          </p:sp>
          <p:sp>
            <p:nvSpPr>
              <p:cNvPr id="6158" name="Text Box 13"/>
              <p:cNvSpPr txBox="1">
                <a:spLocks noChangeArrowheads="1"/>
              </p:cNvSpPr>
              <p:nvPr/>
            </p:nvSpPr>
            <p:spPr bwMode="auto">
              <a:xfrm>
                <a:off x="1548" y="3182"/>
                <a:ext cx="206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6373" tIns="43186" rIns="86373" bIns="43186">
                <a:spAutoFit/>
              </a:bodyPr>
              <a:lstStyle>
                <a:lvl1pPr defTabSz="863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defTabSz="863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defTabSz="863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defTabSz="863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defTabSz="863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algn="ctr" defTabSz="863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algn="ctr" defTabSz="863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algn="ctr" defTabSz="863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algn="ctr" defTabSz="863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l" eaLnBrk="1" hangingPunct="1"/>
                <a:r>
                  <a:rPr lang="en-US" altLang="zh-TW" sz="1700">
                    <a:latin typeface="Times New Roman" pitchFamily="18" charset="0"/>
                  </a:rPr>
                  <a:t>V</a:t>
                </a:r>
              </a:p>
            </p:txBody>
          </p:sp>
          <p:sp>
            <p:nvSpPr>
              <p:cNvPr id="6159" name="Text Box 14"/>
              <p:cNvSpPr txBox="1">
                <a:spLocks noChangeArrowheads="1"/>
              </p:cNvSpPr>
              <p:nvPr/>
            </p:nvSpPr>
            <p:spPr bwMode="auto">
              <a:xfrm>
                <a:off x="2619" y="3176"/>
                <a:ext cx="282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6373" tIns="43186" rIns="86373" bIns="43186">
                <a:spAutoFit/>
              </a:bodyPr>
              <a:lstStyle>
                <a:lvl1pPr defTabSz="863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defTabSz="863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defTabSz="863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defTabSz="863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defTabSz="863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algn="ctr" defTabSz="863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algn="ctr" defTabSz="863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algn="ctr" defTabSz="863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algn="ctr" defTabSz="863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l" eaLnBrk="1" hangingPunct="1"/>
                <a:r>
                  <a:rPr lang="en-US" altLang="zh-TW" sz="1700">
                    <a:latin typeface="Times New Roman" pitchFamily="18" charset="0"/>
                  </a:rPr>
                  <a:t>NP</a:t>
                </a:r>
              </a:p>
            </p:txBody>
          </p:sp>
          <p:sp>
            <p:nvSpPr>
              <p:cNvPr id="6160" name="Text Box 15"/>
              <p:cNvSpPr txBox="1">
                <a:spLocks noChangeArrowheads="1"/>
              </p:cNvSpPr>
              <p:nvPr/>
            </p:nvSpPr>
            <p:spPr bwMode="auto">
              <a:xfrm>
                <a:off x="2009" y="3172"/>
                <a:ext cx="357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6373" tIns="43186" rIns="86373" bIns="43186">
                <a:spAutoFit/>
              </a:bodyPr>
              <a:lstStyle>
                <a:lvl1pPr defTabSz="863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defTabSz="863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defTabSz="863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defTabSz="863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defTabSz="863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algn="ctr" defTabSz="863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algn="ctr" defTabSz="863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algn="ctr" defTabSz="863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algn="ctr" defTabSz="863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l" eaLnBrk="1" hangingPunct="1"/>
                <a:r>
                  <a:rPr lang="en-US" altLang="zh-TW" sz="1700">
                    <a:latin typeface="Times New Roman" pitchFamily="18" charset="0"/>
                  </a:rPr>
                  <a:t>Prep</a:t>
                </a:r>
              </a:p>
            </p:txBody>
          </p:sp>
          <p:sp>
            <p:nvSpPr>
              <p:cNvPr id="6161" name="Text Box 16"/>
              <p:cNvSpPr txBox="1">
                <a:spLocks noChangeArrowheads="1"/>
              </p:cNvSpPr>
              <p:nvPr/>
            </p:nvSpPr>
            <p:spPr bwMode="auto">
              <a:xfrm>
                <a:off x="136" y="3848"/>
                <a:ext cx="153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6373" tIns="43186" rIns="86373" bIns="43186">
                <a:spAutoFit/>
              </a:bodyPr>
              <a:lstStyle>
                <a:lvl1pPr defTabSz="863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defTabSz="863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defTabSz="863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defTabSz="863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defTabSz="863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algn="ctr" defTabSz="863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algn="ctr" defTabSz="863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algn="ctr" defTabSz="863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algn="ctr" defTabSz="863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l" eaLnBrk="1" hangingPunct="1"/>
                <a:r>
                  <a:rPr lang="en-US" altLang="zh-TW" sz="1700">
                    <a:latin typeface="Times New Roman" pitchFamily="18" charset="0"/>
                  </a:rPr>
                  <a:t>I</a:t>
                </a:r>
              </a:p>
            </p:txBody>
          </p:sp>
          <p:sp>
            <p:nvSpPr>
              <p:cNvPr id="6162" name="Text Box 17"/>
              <p:cNvSpPr txBox="1">
                <a:spLocks noChangeArrowheads="1"/>
              </p:cNvSpPr>
              <p:nvPr/>
            </p:nvSpPr>
            <p:spPr bwMode="auto">
              <a:xfrm>
                <a:off x="499" y="3841"/>
                <a:ext cx="826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6373" tIns="43186" rIns="86373" bIns="43186">
                <a:spAutoFit/>
              </a:bodyPr>
              <a:lstStyle>
                <a:lvl1pPr defTabSz="863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defTabSz="863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defTabSz="863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defTabSz="863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defTabSz="863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algn="ctr" defTabSz="863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algn="ctr" defTabSz="863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algn="ctr" defTabSz="863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algn="ctr" defTabSz="863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l" eaLnBrk="1" hangingPunct="1"/>
                <a:r>
                  <a:rPr lang="en-US" altLang="zh-TW" sz="1700">
                    <a:latin typeface="Times New Roman" pitchFamily="18" charset="0"/>
                  </a:rPr>
                  <a:t>would like to</a:t>
                </a:r>
              </a:p>
            </p:txBody>
          </p:sp>
          <p:sp>
            <p:nvSpPr>
              <p:cNvPr id="6163" name="Text Box 18"/>
              <p:cNvSpPr txBox="1">
                <a:spLocks noChangeArrowheads="1"/>
              </p:cNvSpPr>
              <p:nvPr/>
            </p:nvSpPr>
            <p:spPr bwMode="auto">
              <a:xfrm>
                <a:off x="1553" y="3841"/>
                <a:ext cx="259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6373" tIns="43186" rIns="86373" bIns="43186">
                <a:spAutoFit/>
              </a:bodyPr>
              <a:lstStyle>
                <a:lvl1pPr defTabSz="863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defTabSz="863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defTabSz="863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defTabSz="863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defTabSz="863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algn="ctr" defTabSz="863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algn="ctr" defTabSz="863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algn="ctr" defTabSz="863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algn="ctr" defTabSz="863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l" eaLnBrk="1" hangingPunct="1"/>
                <a:r>
                  <a:rPr lang="en-US" altLang="zh-TW" sz="1700">
                    <a:latin typeface="Times New Roman" pitchFamily="18" charset="0"/>
                  </a:rPr>
                  <a:t>fly</a:t>
                </a:r>
              </a:p>
            </p:txBody>
          </p:sp>
          <p:sp>
            <p:nvSpPr>
              <p:cNvPr id="6164" name="Text Box 19"/>
              <p:cNvSpPr txBox="1">
                <a:spLocks noChangeArrowheads="1"/>
              </p:cNvSpPr>
              <p:nvPr/>
            </p:nvSpPr>
            <p:spPr bwMode="auto">
              <a:xfrm>
                <a:off x="2086" y="3841"/>
                <a:ext cx="214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6373" tIns="43186" rIns="86373" bIns="43186">
                <a:spAutoFit/>
              </a:bodyPr>
              <a:lstStyle>
                <a:lvl1pPr defTabSz="863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defTabSz="863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defTabSz="863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defTabSz="863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defTabSz="863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algn="ctr" defTabSz="863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algn="ctr" defTabSz="863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algn="ctr" defTabSz="863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algn="ctr" defTabSz="863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l" eaLnBrk="1" hangingPunct="1"/>
                <a:r>
                  <a:rPr lang="en-US" altLang="zh-TW" sz="1700">
                    <a:latin typeface="Times New Roman" pitchFamily="18" charset="0"/>
                  </a:rPr>
                  <a:t>to</a:t>
                </a:r>
              </a:p>
            </p:txBody>
          </p:sp>
          <p:sp>
            <p:nvSpPr>
              <p:cNvPr id="6165" name="Text Box 20"/>
              <p:cNvSpPr txBox="1">
                <a:spLocks noChangeArrowheads="1"/>
              </p:cNvSpPr>
              <p:nvPr/>
            </p:nvSpPr>
            <p:spPr bwMode="auto">
              <a:xfrm>
                <a:off x="2540" y="3841"/>
                <a:ext cx="495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6373" tIns="43186" rIns="86373" bIns="43186">
                <a:spAutoFit/>
              </a:bodyPr>
              <a:lstStyle>
                <a:lvl1pPr defTabSz="863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defTabSz="863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defTabSz="863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defTabSz="863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defTabSz="863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algn="ctr" defTabSz="863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algn="ctr" defTabSz="863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algn="ctr" defTabSz="863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algn="ctr" defTabSz="863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l" eaLnBrk="1" hangingPunct="1"/>
                <a:r>
                  <a:rPr lang="en-US" altLang="zh-TW" sz="1700">
                    <a:latin typeface="Times New Roman" pitchFamily="18" charset="0"/>
                  </a:rPr>
                  <a:t>Boston</a:t>
                </a:r>
              </a:p>
            </p:txBody>
          </p:sp>
          <p:sp>
            <p:nvSpPr>
              <p:cNvPr id="6166" name="Text Box 21"/>
              <p:cNvSpPr txBox="1">
                <a:spLocks noChangeArrowheads="1"/>
              </p:cNvSpPr>
              <p:nvPr/>
            </p:nvSpPr>
            <p:spPr bwMode="auto">
              <a:xfrm>
                <a:off x="2676" y="3515"/>
                <a:ext cx="206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6373" tIns="43186" rIns="86373" bIns="43186">
                <a:spAutoFit/>
              </a:bodyPr>
              <a:lstStyle>
                <a:lvl1pPr defTabSz="863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defTabSz="863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defTabSz="863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defTabSz="863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defTabSz="863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algn="ctr" defTabSz="863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algn="ctr" defTabSz="863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algn="ctr" defTabSz="863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algn="ctr" defTabSz="863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l" eaLnBrk="1" hangingPunct="1"/>
                <a:r>
                  <a:rPr lang="en-US" altLang="zh-TW" sz="1700">
                    <a:latin typeface="Times New Roman" pitchFamily="18" charset="0"/>
                  </a:rPr>
                  <a:t>N</a:t>
                </a:r>
              </a:p>
            </p:txBody>
          </p:sp>
          <p:sp>
            <p:nvSpPr>
              <p:cNvPr id="6167" name="Text Box 22"/>
              <p:cNvSpPr txBox="1">
                <a:spLocks noChangeArrowheads="1"/>
              </p:cNvSpPr>
              <p:nvPr/>
            </p:nvSpPr>
            <p:spPr bwMode="auto">
              <a:xfrm>
                <a:off x="453" y="3186"/>
                <a:ext cx="916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6373" tIns="43186" rIns="86373" bIns="43186">
                <a:spAutoFit/>
              </a:bodyPr>
              <a:lstStyle>
                <a:lvl1pPr defTabSz="863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defTabSz="863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defTabSz="863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defTabSz="863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defTabSz="863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algn="ctr" defTabSz="863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algn="ctr" defTabSz="863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algn="ctr" defTabSz="863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algn="ctr" defTabSz="863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l" eaLnBrk="1" hangingPunct="1"/>
                <a:r>
                  <a:rPr lang="en-US" altLang="zh-TW" sz="1700">
                    <a:latin typeface="Times New Roman" pitchFamily="18" charset="0"/>
                  </a:rPr>
                  <a:t>(would like to)</a:t>
                </a:r>
              </a:p>
            </p:txBody>
          </p:sp>
          <p:sp>
            <p:nvSpPr>
              <p:cNvPr id="6168" name="Line 23"/>
              <p:cNvSpPr>
                <a:spLocks noChangeShapeType="1"/>
              </p:cNvSpPr>
              <p:nvPr/>
            </p:nvSpPr>
            <p:spPr bwMode="auto">
              <a:xfrm flipH="1">
                <a:off x="1017" y="2438"/>
                <a:ext cx="264" cy="1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69" name="Line 24"/>
              <p:cNvSpPr>
                <a:spLocks noChangeShapeType="1"/>
              </p:cNvSpPr>
              <p:nvPr/>
            </p:nvSpPr>
            <p:spPr bwMode="auto">
              <a:xfrm flipH="1">
                <a:off x="317" y="2789"/>
                <a:ext cx="499" cy="40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70" name="Line 25"/>
              <p:cNvSpPr>
                <a:spLocks noChangeShapeType="1"/>
              </p:cNvSpPr>
              <p:nvPr/>
            </p:nvSpPr>
            <p:spPr bwMode="auto">
              <a:xfrm flipH="1">
                <a:off x="1078" y="3046"/>
                <a:ext cx="192" cy="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71" name="Line 26"/>
              <p:cNvSpPr>
                <a:spLocks noChangeShapeType="1"/>
              </p:cNvSpPr>
              <p:nvPr/>
            </p:nvSpPr>
            <p:spPr bwMode="auto">
              <a:xfrm flipH="1">
                <a:off x="1497" y="2744"/>
                <a:ext cx="181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72" name="Line 27"/>
              <p:cNvSpPr>
                <a:spLocks noChangeShapeType="1"/>
              </p:cNvSpPr>
              <p:nvPr/>
            </p:nvSpPr>
            <p:spPr bwMode="auto">
              <a:xfrm flipH="1" flipV="1">
                <a:off x="1477" y="2433"/>
                <a:ext cx="253" cy="1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73" name="Line 28"/>
              <p:cNvSpPr>
                <a:spLocks noChangeShapeType="1"/>
              </p:cNvSpPr>
              <p:nvPr/>
            </p:nvSpPr>
            <p:spPr bwMode="auto">
              <a:xfrm flipH="1" flipV="1">
                <a:off x="1945" y="2732"/>
                <a:ext cx="199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74" name="Line 29"/>
              <p:cNvSpPr>
                <a:spLocks noChangeShapeType="1"/>
              </p:cNvSpPr>
              <p:nvPr/>
            </p:nvSpPr>
            <p:spPr bwMode="auto">
              <a:xfrm flipH="1" flipV="1">
                <a:off x="2404" y="3016"/>
                <a:ext cx="199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75" name="Line 30"/>
              <p:cNvSpPr>
                <a:spLocks noChangeShapeType="1"/>
              </p:cNvSpPr>
              <p:nvPr/>
            </p:nvSpPr>
            <p:spPr bwMode="auto">
              <a:xfrm flipH="1" flipV="1">
                <a:off x="1425" y="3062"/>
                <a:ext cx="199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76" name="Line 31"/>
              <p:cNvSpPr>
                <a:spLocks noChangeShapeType="1"/>
              </p:cNvSpPr>
              <p:nvPr/>
            </p:nvSpPr>
            <p:spPr bwMode="auto">
              <a:xfrm flipH="1" flipV="1">
                <a:off x="1656" y="3421"/>
                <a:ext cx="1" cy="4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77" name="Line 32"/>
              <p:cNvSpPr>
                <a:spLocks noChangeShapeType="1"/>
              </p:cNvSpPr>
              <p:nvPr/>
            </p:nvSpPr>
            <p:spPr bwMode="auto">
              <a:xfrm flipH="1" flipV="1">
                <a:off x="905" y="3424"/>
                <a:ext cx="2" cy="3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78" name="Line 33"/>
              <p:cNvSpPr>
                <a:spLocks noChangeShapeType="1"/>
              </p:cNvSpPr>
              <p:nvPr/>
            </p:nvSpPr>
            <p:spPr bwMode="auto">
              <a:xfrm flipH="1" flipV="1">
                <a:off x="227" y="3430"/>
                <a:ext cx="2" cy="3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79" name="Line 34"/>
              <p:cNvSpPr>
                <a:spLocks noChangeShapeType="1"/>
              </p:cNvSpPr>
              <p:nvPr/>
            </p:nvSpPr>
            <p:spPr bwMode="auto">
              <a:xfrm flipH="1" flipV="1">
                <a:off x="2176" y="3424"/>
                <a:ext cx="1" cy="4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80" name="Line 35"/>
              <p:cNvSpPr>
                <a:spLocks noChangeShapeType="1"/>
              </p:cNvSpPr>
              <p:nvPr/>
            </p:nvSpPr>
            <p:spPr bwMode="auto">
              <a:xfrm flipH="1" flipV="1">
                <a:off x="2767" y="3719"/>
                <a:ext cx="0" cy="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81" name="Line 36"/>
              <p:cNvSpPr>
                <a:spLocks noChangeShapeType="1"/>
              </p:cNvSpPr>
              <p:nvPr/>
            </p:nvSpPr>
            <p:spPr bwMode="auto">
              <a:xfrm flipH="1" flipV="1">
                <a:off x="2767" y="3379"/>
                <a:ext cx="0" cy="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82" name="Line 38"/>
              <p:cNvSpPr>
                <a:spLocks noChangeShapeType="1"/>
              </p:cNvSpPr>
              <p:nvPr/>
            </p:nvSpPr>
            <p:spPr bwMode="auto">
              <a:xfrm flipH="1">
                <a:off x="2182" y="3046"/>
                <a:ext cx="9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263" y="165100"/>
            <a:ext cx="9075737" cy="5651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97" tIns="45697" rIns="91397" bIns="45697" numCol="1" anchor="t" anchorCtr="0" compatLnSpc="1">
            <a:prstTxWarp prst="textNoShape">
              <a:avLst/>
            </a:prstTxWarp>
          </a:bodyPr>
          <a:lstStyle/>
          <a:p>
            <a:pPr algn="l" defTabSz="968375" eaLnBrk="1" hangingPunct="1">
              <a:lnSpc>
                <a:spcPct val="85000"/>
              </a:lnSpc>
            </a:pPr>
            <a:r>
              <a:rPr lang="en-US" altLang="zh-TW" sz="3300" b="1" smtClean="0">
                <a:solidFill>
                  <a:schemeClr val="tx1"/>
                </a:solidFill>
                <a:latin typeface="Times New Roman" pitchFamily="18" charset="0"/>
              </a:rPr>
              <a:t>Robust Parsing for Speech Understanding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69850" y="855663"/>
            <a:ext cx="9144000" cy="6002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97" tIns="45697" rIns="91397" bIns="45697" numCol="1" anchor="t" anchorCtr="0" compatLnSpc="1">
            <a:prstTxWarp prst="textNoShape">
              <a:avLst/>
            </a:prstTxWarp>
          </a:bodyPr>
          <a:lstStyle/>
          <a:p>
            <a:pPr marL="192088" indent="-192088" defTabSz="968375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TW" sz="2400" b="1" dirty="0" smtClean="0">
                <a:latin typeface="Times New Roman" pitchFamily="18" charset="0"/>
              </a:rPr>
              <a:t>Problems for Sentence Parsing with CFG</a:t>
            </a:r>
          </a:p>
          <a:p>
            <a:pPr marL="574675" lvl="1" indent="-192088" defTabSz="968375" eaLnBrk="1" hangingPunct="1">
              <a:lnSpc>
                <a:spcPct val="80000"/>
              </a:lnSpc>
              <a:spcBef>
                <a:spcPct val="5000"/>
              </a:spcBef>
            </a:pP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ungrammatical utterances</a:t>
            </a:r>
          </a:p>
          <a:p>
            <a:pPr marL="574675" lvl="1" indent="-192088" defTabSz="968375" eaLnBrk="1" hangingPunct="1">
              <a:lnSpc>
                <a:spcPct val="80000"/>
              </a:lnSpc>
              <a:spcBef>
                <a:spcPct val="5000"/>
              </a:spcBef>
            </a:pP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speech recognition errors (substitutions, deletions, insertions)</a:t>
            </a:r>
          </a:p>
          <a:p>
            <a:pPr marL="574675" lvl="1" indent="-192088" defTabSz="968375" eaLnBrk="1" hangingPunct="1">
              <a:lnSpc>
                <a:spcPct val="80000"/>
              </a:lnSpc>
              <a:spcBef>
                <a:spcPct val="5000"/>
              </a:spcBef>
            </a:pP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spontaneous speech problems: um–, cough, hesitation, repetition, repair, etc.</a:t>
            </a:r>
          </a:p>
          <a:p>
            <a:pPr marL="574675" lvl="1" indent="-192088" defTabSz="968375" eaLnBrk="1" hangingPunct="1">
              <a:lnSpc>
                <a:spcPct val="80000"/>
              </a:lnSpc>
              <a:spcBef>
                <a:spcPct val="5000"/>
              </a:spcBef>
            </a:pP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unnecessary details, irrelevant words, greetings, unlimited number of linguistic forms for a given act</a:t>
            </a:r>
          </a:p>
          <a:p>
            <a:pPr marL="574675" lvl="1" indent="-192088" defTabSz="968375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19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zh-TW" sz="1700" dirty="0" smtClean="0">
                <a:latin typeface="Times New Roman" pitchFamily="18" charset="0"/>
                <a:cs typeface="Times New Roman" pitchFamily="18" charset="0"/>
              </a:rPr>
              <a:t>e.g.  </a:t>
            </a:r>
            <a:r>
              <a:rPr lang="en-US" altLang="zh-TW" sz="1800" dirty="0" smtClean="0">
                <a:latin typeface="Times New Roman" pitchFamily="18" charset="0"/>
                <a:cs typeface="Times New Roman" pitchFamily="18" charset="0"/>
              </a:rPr>
              <a:t>to Boston</a:t>
            </a:r>
          </a:p>
          <a:p>
            <a:pPr marL="574675" lvl="1" indent="-192088" defTabSz="968375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latin typeface="Times New Roman" pitchFamily="18" charset="0"/>
                <a:cs typeface="Times New Roman" pitchFamily="18" charset="0"/>
              </a:rPr>
              <a:t>		        I’m going to Boston, I need be to at Boston Tomorrow</a:t>
            </a:r>
          </a:p>
          <a:p>
            <a:pPr marL="574675" lvl="1" indent="-192088" defTabSz="968375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latin typeface="Times New Roman" pitchFamily="18" charset="0"/>
                <a:cs typeface="Times New Roman" pitchFamily="18" charset="0"/>
              </a:rPr>
              <a:t>		        um– just a minute– I wish to – I wish to – go to Boston</a:t>
            </a:r>
            <a:r>
              <a:rPr lang="en-US" altLang="zh-TW" sz="19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92088" indent="-192088" defTabSz="968375" eaLnBrk="1" hangingPunct="1">
              <a:lnSpc>
                <a:spcPct val="80000"/>
              </a:lnSpc>
            </a:pPr>
            <a:r>
              <a:rPr lang="en-US" altLang="zh-TW" sz="2400" b="1" dirty="0" smtClean="0">
                <a:latin typeface="Times New Roman" pitchFamily="18" charset="0"/>
              </a:rPr>
              <a:t>Robust Parsing as an Example Approach</a:t>
            </a:r>
          </a:p>
          <a:p>
            <a:pPr marL="574675" lvl="1" indent="-192088" defTabSz="968375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small grammars for particular items in a very limited domain, others handled as fillers</a:t>
            </a:r>
          </a:p>
          <a:p>
            <a:pPr marL="574675" lvl="1" indent="-192088" defTabSz="968375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19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zh-TW" sz="1800" dirty="0" smtClean="0">
                <a:latin typeface="Times New Roman" pitchFamily="18" charset="0"/>
                <a:cs typeface="Times New Roman" pitchFamily="18" charset="0"/>
              </a:rPr>
              <a:t>e.g.  Destination→ Prep </a:t>
            </a:r>
            <a:r>
              <a:rPr lang="en-US" altLang="zh-TW" sz="1800" dirty="0" err="1" smtClean="0">
                <a:latin typeface="Times New Roman" pitchFamily="18" charset="0"/>
                <a:cs typeface="Times New Roman" pitchFamily="18" charset="0"/>
              </a:rPr>
              <a:t>CityName</a:t>
            </a:r>
            <a:endParaRPr lang="en-US" altLang="zh-TW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574675" lvl="1" indent="-192088" defTabSz="968375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latin typeface="Times New Roman" pitchFamily="18" charset="0"/>
                <a:cs typeface="Times New Roman" pitchFamily="18" charset="0"/>
              </a:rPr>
              <a:t>	 	        Prep → to |for| at</a:t>
            </a:r>
          </a:p>
          <a:p>
            <a:pPr marL="574675" lvl="1" indent="-192088" defTabSz="968375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latin typeface="Times New Roman" pitchFamily="18" charset="0"/>
                <a:cs typeface="Times New Roman" pitchFamily="18" charset="0"/>
              </a:rPr>
              <a:t>		        </a:t>
            </a:r>
            <a:r>
              <a:rPr lang="en-US" altLang="zh-TW" sz="1800" dirty="0" err="1" smtClean="0">
                <a:latin typeface="Times New Roman" pitchFamily="18" charset="0"/>
                <a:cs typeface="Times New Roman" pitchFamily="18" charset="0"/>
              </a:rPr>
              <a:t>CityName</a:t>
            </a:r>
            <a:r>
              <a:rPr lang="en-US" altLang="zh-TW" sz="1800" dirty="0" smtClean="0">
                <a:latin typeface="Times New Roman" pitchFamily="18" charset="0"/>
                <a:cs typeface="Times New Roman" pitchFamily="18" charset="0"/>
              </a:rPr>
              <a:t> → Boston |Los Angeles|...</a:t>
            </a:r>
            <a:r>
              <a:rPr lang="en-US" altLang="zh-TW" sz="19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574675" lvl="1" indent="-192088" defTabSz="968375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different small grammars may </a:t>
            </a:r>
          </a:p>
          <a:p>
            <a:pPr marL="574675" lvl="1" indent="-192088" defTabSz="968375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	operate simultaneously</a:t>
            </a:r>
          </a:p>
          <a:p>
            <a:pPr marL="574675" lvl="1" indent="-192088" defTabSz="968375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keyword spotting helpful</a:t>
            </a:r>
          </a:p>
          <a:p>
            <a:pPr marL="574675" lvl="1" indent="-192088" defTabSz="968375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concept N-gram may be helpful</a:t>
            </a:r>
            <a:r>
              <a:rPr lang="en-US" altLang="zh-TW" sz="1800" dirty="0" smtClean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 marL="192088" indent="-192088" defTabSz="968375" eaLnBrk="1" hangingPunct="1">
              <a:lnSpc>
                <a:spcPct val="80000"/>
              </a:lnSpc>
            </a:pPr>
            <a:r>
              <a:rPr lang="en-US" altLang="zh-TW" sz="2400" b="1" dirty="0" smtClean="0">
                <a:latin typeface="Times New Roman" pitchFamily="18" charset="0"/>
              </a:rPr>
              <a:t>Speech Understanding</a:t>
            </a:r>
          </a:p>
          <a:p>
            <a:pPr marL="574675" lvl="1" indent="-192088" defTabSz="968375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two-stage: speech recognition (or keyword spotting) followed by semantic parsing (e.g. robust parsing)</a:t>
            </a:r>
          </a:p>
          <a:p>
            <a:pPr marL="574675" lvl="1" indent="-192088" defTabSz="968375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single-stage: integrated into a single stage</a:t>
            </a:r>
          </a:p>
        </p:txBody>
      </p:sp>
      <p:grpSp>
        <p:nvGrpSpPr>
          <p:cNvPr id="7172" name="Group 49"/>
          <p:cNvGrpSpPr>
            <a:grpSpLocks/>
          </p:cNvGrpSpPr>
          <p:nvPr/>
        </p:nvGrpSpPr>
        <p:grpSpPr bwMode="auto">
          <a:xfrm>
            <a:off x="4427538" y="4926013"/>
            <a:ext cx="4824412" cy="1081087"/>
            <a:chOff x="2789" y="2885"/>
            <a:chExt cx="3039" cy="681"/>
          </a:xfrm>
        </p:grpSpPr>
        <p:sp>
          <p:nvSpPr>
            <p:cNvPr id="7173" name="Line 34"/>
            <p:cNvSpPr>
              <a:spLocks noChangeShapeType="1"/>
            </p:cNvSpPr>
            <p:nvPr/>
          </p:nvSpPr>
          <p:spPr bwMode="auto">
            <a:xfrm flipV="1">
              <a:off x="4201" y="3100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74" name="Line 35"/>
            <p:cNvSpPr>
              <a:spLocks noChangeShapeType="1"/>
            </p:cNvSpPr>
            <p:nvPr/>
          </p:nvSpPr>
          <p:spPr bwMode="auto">
            <a:xfrm flipV="1">
              <a:off x="4353" y="3097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75" name="Line 36"/>
            <p:cNvSpPr>
              <a:spLocks noChangeShapeType="1"/>
            </p:cNvSpPr>
            <p:nvPr/>
          </p:nvSpPr>
          <p:spPr bwMode="auto">
            <a:xfrm>
              <a:off x="4353" y="3279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76" name="Text Box 37"/>
            <p:cNvSpPr txBox="1">
              <a:spLocks noChangeArrowheads="1"/>
            </p:cNvSpPr>
            <p:nvPr/>
          </p:nvSpPr>
          <p:spPr bwMode="auto">
            <a:xfrm>
              <a:off x="2789" y="3153"/>
              <a:ext cx="134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08" tIns="45703" rIns="91408" bIns="4570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l" eaLnBrk="1" hangingPunct="1"/>
              <a:r>
                <a:rPr lang="en-US" altLang="zh-TW">
                  <a:latin typeface="Times New Roman" pitchFamily="18" charset="0"/>
                </a:rPr>
                <a:t>CityName (Boston,...)</a:t>
              </a:r>
            </a:p>
          </p:txBody>
        </p:sp>
        <p:sp>
          <p:nvSpPr>
            <p:cNvPr id="7177" name="Text Box 38"/>
            <p:cNvSpPr txBox="1">
              <a:spLocks noChangeArrowheads="1"/>
            </p:cNvSpPr>
            <p:nvPr/>
          </p:nvSpPr>
          <p:spPr bwMode="auto">
            <a:xfrm>
              <a:off x="4557" y="3157"/>
              <a:ext cx="127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08" tIns="45703" rIns="91408" bIns="4570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l" eaLnBrk="1" hangingPunct="1"/>
              <a:r>
                <a:rPr lang="en-US" altLang="zh-TW">
                  <a:latin typeface="Times New Roman" pitchFamily="18" charset="0"/>
                </a:rPr>
                <a:t>direction (to, for...)</a:t>
              </a:r>
            </a:p>
          </p:txBody>
        </p:sp>
        <p:sp>
          <p:nvSpPr>
            <p:cNvPr id="7178" name="Text Box 44"/>
            <p:cNvSpPr txBox="1">
              <a:spLocks noChangeArrowheads="1"/>
            </p:cNvSpPr>
            <p:nvPr/>
          </p:nvSpPr>
          <p:spPr bwMode="auto">
            <a:xfrm>
              <a:off x="3446" y="3335"/>
              <a:ext cx="19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TW">
                  <a:latin typeface="Times New Roman" pitchFamily="18" charset="0"/>
                </a:rPr>
                <a:t>similar to class-based N-gram</a:t>
              </a:r>
            </a:p>
          </p:txBody>
        </p:sp>
        <p:sp>
          <p:nvSpPr>
            <p:cNvPr id="7179" name="Text Box 45"/>
            <p:cNvSpPr txBox="1">
              <a:spLocks noChangeArrowheads="1"/>
            </p:cNvSpPr>
            <p:nvPr/>
          </p:nvSpPr>
          <p:spPr bwMode="auto">
            <a:xfrm>
              <a:off x="3809" y="2885"/>
              <a:ext cx="19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TW">
                  <a:latin typeface="Times New Roman" pitchFamily="18" charset="0"/>
                </a:rPr>
                <a:t>Prob(c</a:t>
              </a:r>
              <a:r>
                <a:rPr lang="en-US" altLang="zh-TW" baseline="-25000">
                  <a:latin typeface="Times New Roman" pitchFamily="18" charset="0"/>
                </a:rPr>
                <a:t>i</a:t>
              </a:r>
              <a:r>
                <a:rPr lang="en-US" altLang="zh-TW">
                  <a:latin typeface="Times New Roman" pitchFamily="18" charset="0"/>
                </a:rPr>
                <a:t>|c</a:t>
              </a:r>
              <a:r>
                <a:rPr lang="en-US" altLang="zh-TW" baseline="-25000">
                  <a:latin typeface="Times New Roman" pitchFamily="18" charset="0"/>
                </a:rPr>
                <a:t>i-1</a:t>
              </a:r>
              <a:r>
                <a:rPr lang="en-US" altLang="zh-TW">
                  <a:latin typeface="Times New Roman" pitchFamily="18" charset="0"/>
                </a:rPr>
                <a:t>), c</a:t>
              </a:r>
              <a:r>
                <a:rPr lang="en-US" altLang="zh-TW" baseline="-25000">
                  <a:latin typeface="Times New Roman" pitchFamily="18" charset="0"/>
                </a:rPr>
                <a:t>i</a:t>
              </a:r>
              <a:r>
                <a:rPr lang="en-US" altLang="zh-TW">
                  <a:latin typeface="Times New Roman" pitchFamily="18" charset="0"/>
                </a:rPr>
                <a:t>: concept</a:t>
              </a:r>
            </a:p>
          </p:txBody>
        </p:sp>
        <p:sp>
          <p:nvSpPr>
            <p:cNvPr id="7180" name="Line 48"/>
            <p:cNvSpPr>
              <a:spLocks noChangeShapeType="1"/>
            </p:cNvSpPr>
            <p:nvPr/>
          </p:nvSpPr>
          <p:spPr bwMode="auto">
            <a:xfrm flipH="1" flipV="1">
              <a:off x="4153" y="3283"/>
              <a:ext cx="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</p:spPr>
        <p:txBody>
          <a:bodyPr anchor="ctr" anchorCtr="0">
            <a:spAutoFit/>
          </a:bodyPr>
          <a:lstStyle/>
          <a:p>
            <a:pPr algn="l"/>
            <a:r>
              <a:rPr lang="en-US" altLang="zh-TW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Random Field (CRF)</a:t>
            </a:r>
            <a:endParaRPr lang="zh-TW" altLang="en-US" sz="3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0" y="907200"/>
                <a:ext cx="9144000" cy="3653180"/>
              </a:xfrm>
            </p:spPr>
            <p:txBody>
              <a:bodyPr>
                <a:spAutoFit/>
              </a:bodyPr>
              <a:lstStyle/>
              <a:p>
                <a:pPr marL="192088" indent="-192088" defTabSz="968375" eaLnBrk="1" hangingPunct="1">
                  <a:lnSpc>
                    <a:spcPct val="80000"/>
                  </a:lnSpc>
                  <a:spcBef>
                    <a:spcPct val="0"/>
                  </a:spcBef>
                </a:pPr>
                <a:r>
                  <a:rPr lang="en-US" altLang="zh-TW" sz="2600" b="1" dirty="0">
                    <a:latin typeface="Times New Roman" pitchFamily="18" charset="0"/>
                  </a:rPr>
                  <a:t>Find a label sequence </a:t>
                </a:r>
                <a14:m>
                  <m:oMath xmlns:m="http://schemas.openxmlformats.org/officeDocument/2006/math">
                    <m:r>
                      <a:rPr lang="en-US" altLang="zh-TW" sz="2600" b="1">
                        <a:latin typeface="Cambria Math"/>
                      </a:rPr>
                      <m:t>𝒚</m:t>
                    </m:r>
                  </m:oMath>
                </a14:m>
                <a:r>
                  <a:rPr lang="en-US" altLang="zh-TW" sz="2600" b="1" dirty="0">
                    <a:latin typeface="Times New Roman" pitchFamily="18" charset="0"/>
                  </a:rPr>
                  <a:t> that </a:t>
                </a:r>
                <a:r>
                  <a:rPr lang="en-US" altLang="zh-TW" sz="2600" b="1" dirty="0" smtClean="0">
                    <a:latin typeface="Times New Roman" pitchFamily="18" charset="0"/>
                  </a:rPr>
                  <a:t>maximizes:</a:t>
                </a:r>
                <a:endParaRPr lang="en-US" altLang="zh-TW" sz="2600" b="1" dirty="0">
                  <a:latin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altLang="zh-TW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800" b="1" i="1">
                              <a:latin typeface="Cambria Math"/>
                            </a:rPr>
                            <m:t>𝒚</m:t>
                          </m:r>
                        </m:e>
                        <m:e>
                          <m:r>
                            <a:rPr lang="en-US" altLang="zh-TW" sz="2800" b="1" i="1">
                              <a:latin typeface="Cambria Math"/>
                            </a:rPr>
                            <m:t>𝒙</m:t>
                          </m:r>
                          <m:r>
                            <a:rPr lang="en-US" altLang="zh-TW" sz="2800" b="1" i="1">
                              <a:latin typeface="Cambria Math"/>
                            </a:rPr>
                            <m:t>;</m:t>
                          </m:r>
                          <m:r>
                            <a:rPr lang="zh-TW" altLang="en-US" sz="2800" i="1">
                              <a:latin typeface="Cambria Math"/>
                            </a:rPr>
                            <m:t>𝜃</m:t>
                          </m:r>
                        </m:e>
                      </m:d>
                      <m:r>
                        <a:rPr lang="en-US" altLang="zh-TW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i="1">
                              <a:latin typeface="Cambria Math"/>
                            </a:rPr>
                            <m:t>𝑍</m:t>
                          </m:r>
                          <m:r>
                            <a:rPr lang="en-US" altLang="zh-TW" sz="2800" i="1">
                              <a:latin typeface="Cambria Math"/>
                            </a:rPr>
                            <m:t>(</m:t>
                          </m:r>
                          <m:r>
                            <a:rPr lang="en-US" altLang="zh-TW" sz="2800" i="1">
                              <a:latin typeface="Cambria Math"/>
                            </a:rPr>
                            <m:t>𝑥</m:t>
                          </m:r>
                          <m:r>
                            <a:rPr lang="en-US" altLang="zh-TW" sz="2800" i="1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TW" sz="2800">
                          <a:latin typeface="Cambria Math"/>
                        </a:rPr>
                        <m:t>exp</m:t>
                      </m:r>
                      <m:r>
                        <a:rPr lang="en-US" altLang="zh-TW" sz="2800" i="1">
                          <a:latin typeface="Cambria Math"/>
                        </a:rPr>
                        <m:t>⁡{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TW" sz="28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TW" sz="2800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TW" sz="28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/>
                            </a:rPr>
                            <m:t>𝑀</m:t>
                          </m:r>
                        </m:sup>
                        <m:e>
                          <m:r>
                            <a:rPr lang="zh-TW" altLang="en-US" sz="2800" i="1" smtClean="0">
                              <a:latin typeface="Cambria Math"/>
                            </a:rPr>
                            <m:t>𝜃</m:t>
                          </m:r>
                          <m:r>
                            <a:rPr lang="zh-TW" altLang="en-US" sz="2800" i="1">
                              <a:latin typeface="Cambria Math"/>
                            </a:rPr>
                            <m:t>∙</m:t>
                          </m:r>
                          <m:r>
                            <a:rPr lang="en-US" altLang="zh-TW" sz="2800" i="1">
                              <a:latin typeface="Cambria Math"/>
                            </a:rPr>
                            <m:t>𝑓</m:t>
                          </m:r>
                          <m:r>
                            <a:rPr lang="en-US" altLang="zh-TW" sz="28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TW" sz="2800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altLang="zh-TW" sz="280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altLang="zh-TW" sz="2800" dirty="0" smtClean="0"/>
              </a:p>
              <a:p>
                <a:pPr lvl="1"/>
                <a:r>
                  <a:rPr lang="en-US" altLang="zh-TW" sz="2400" dirty="0">
                    <a:latin typeface="Times New Roman" pitchFamily="18" charset="0"/>
                    <a:cs typeface="Times New Roman" pitchFamily="18" charset="0"/>
                  </a:rPr>
                  <a:t>Input </a:t>
                </a:r>
                <a:r>
                  <a:rPr lang="en-US" altLang="zh-TW" sz="2400" dirty="0" smtClean="0">
                    <a:latin typeface="Times New Roman" pitchFamily="18" charset="0"/>
                    <a:cs typeface="Times New Roman" pitchFamily="18" charset="0"/>
                  </a:rPr>
                  <a:t>observation </a:t>
                </a:r>
                <a:r>
                  <a:rPr lang="en-US" altLang="zh-TW" sz="2400" dirty="0">
                    <a:latin typeface="Times New Roman" pitchFamily="18" charset="0"/>
                    <a:cs typeface="Times New Roman" pitchFamily="18" charset="0"/>
                  </a:rPr>
                  <a:t>sequence </a:t>
                </a:r>
                <a14:m>
                  <m:oMath xmlns:m="http://schemas.openxmlformats.org/officeDocument/2006/math">
                    <m:r>
                      <a:rPr lang="en-US" altLang="zh-TW" sz="2400">
                        <a:latin typeface="Cambria Math"/>
                        <a:cs typeface="Times New Roman" pitchFamily="18" charset="0"/>
                      </a:rPr>
                      <m:t>𝒙</m:t>
                    </m:r>
                    <m:r>
                      <a:rPr lang="en-US" altLang="zh-TW" sz="2400">
                        <a:latin typeface="Cambria Math"/>
                        <a:cs typeface="Times New Roman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TW" sz="2400" i="1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TW" sz="240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>
                        <a:latin typeface="Cambria Math"/>
                        <a:cs typeface="Times New Roman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2400" i="1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TW" sz="240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>
                        <a:latin typeface="Cambria Math"/>
                        <a:cs typeface="Times New Roman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zh-TW" sz="2400" i="1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TW" sz="240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>
                            <a:latin typeface="Cambria Math"/>
                            <a:cs typeface="Times New Roman" pitchFamily="18" charset="0"/>
                          </a:rPr>
                          <m:t>𝑀</m:t>
                        </m:r>
                      </m:sub>
                    </m:sSub>
                    <m:r>
                      <a:rPr lang="en-US" altLang="zh-TW" sz="2400"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endParaRPr lang="en-US" altLang="zh-TW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r>
                  <a:rPr lang="en-US" altLang="zh-TW" sz="2400" dirty="0">
                    <a:latin typeface="Times New Roman" pitchFamily="18" charset="0"/>
                    <a:cs typeface="Times New Roman" pitchFamily="18" charset="0"/>
                  </a:rPr>
                  <a:t>Output label sequence </a:t>
                </a:r>
                <a14:m>
                  <m:oMath xmlns:m="http://schemas.openxmlformats.org/officeDocument/2006/math">
                    <m:r>
                      <a:rPr lang="en-US" altLang="zh-TW" sz="2400">
                        <a:latin typeface="Cambria Math"/>
                        <a:cs typeface="Times New Roman" pitchFamily="18" charset="0"/>
                      </a:rPr>
                      <m:t>𝒚</m:t>
                    </m:r>
                    <m:r>
                      <a:rPr lang="en-US" altLang="zh-TW" sz="2400">
                        <a:latin typeface="Cambria Math"/>
                        <a:cs typeface="Times New Roman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TW" sz="2400" i="1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TW" sz="240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40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>
                        <a:latin typeface="Cambria Math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400" i="1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TW" sz="240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40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>
                        <a:latin typeface="Cambria Math"/>
                        <a:cs typeface="Times New Roman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TW" sz="2400" i="1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TW" sz="240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400">
                            <a:latin typeface="Cambria Math"/>
                            <a:cs typeface="Times New Roman" pitchFamily="18" charset="0"/>
                          </a:rPr>
                          <m:t>𝑀</m:t>
                        </m:r>
                      </m:sub>
                    </m:sSub>
                    <m:r>
                      <a:rPr lang="en-US" altLang="zh-TW" sz="2400"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endParaRPr lang="en-US" altLang="zh-TW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400"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2400" i="1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>
                                <a:latin typeface="Cambria Math"/>
                                <a:cs typeface="Times New Roman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>
                                <a:latin typeface="Cambria Math"/>
                                <a:cs typeface="Times New Roman" pitchFamily="18" charset="0"/>
                              </a:rPr>
                              <m:t>𝑖</m:t>
                            </m:r>
                            <m:r>
                              <a:rPr lang="en-US" altLang="zh-TW" sz="2400">
                                <a:latin typeface="Cambria Math"/>
                                <a:cs typeface="Times New Roman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TW" sz="2400"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>
                                <a:latin typeface="Cambria Math"/>
                                <a:cs typeface="Times New Roman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>
                                <a:latin typeface="Cambria Math"/>
                                <a:cs typeface="Times New Roman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>
                                <a:latin typeface="Cambria Math"/>
                                <a:cs typeface="Times New Roman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>
                                <a:latin typeface="Cambria Math"/>
                                <a:cs typeface="Times New Roman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sz="2400" dirty="0" smtClean="0">
                    <a:latin typeface="Times New Roman" pitchFamily="18" charset="0"/>
                    <a:cs typeface="Times New Roman" pitchFamily="18" charset="0"/>
                  </a:rPr>
                  <a:t> : feature </a:t>
                </a:r>
                <a:r>
                  <a:rPr lang="en-US" altLang="zh-TW" sz="2400" dirty="0">
                    <a:latin typeface="Times New Roman" pitchFamily="18" charset="0"/>
                    <a:cs typeface="Times New Roman" pitchFamily="18" charset="0"/>
                  </a:rPr>
                  <a:t>function vector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zh-TW" altLang="en-US" sz="2400">
                        <a:latin typeface="Cambria Math"/>
                        <a:cs typeface="Times New Roman" pitchFamily="18" charset="0"/>
                      </a:rPr>
                      <m:t>𝜃</m:t>
                    </m:r>
                  </m:oMath>
                </a14:m>
                <a:r>
                  <a:rPr lang="en-US" altLang="zh-TW" sz="2400" dirty="0">
                    <a:latin typeface="Times New Roman" pitchFamily="18" charset="0"/>
                    <a:cs typeface="Times New Roman" pitchFamily="18" charset="0"/>
                  </a:rPr>
                  <a:t>: weights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400">
                        <a:latin typeface="Cambria Math"/>
                        <a:cs typeface="Times New Roman" pitchFamily="18" charset="0"/>
                      </a:rPr>
                      <m:t>𝑍</m:t>
                    </m:r>
                    <m:d>
                      <m:dPr>
                        <m:ctrlPr>
                          <a:rPr lang="en-US" altLang="zh-TW" sz="2400" i="1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TW" sz="240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sz="2400" dirty="0" smtClean="0">
                    <a:latin typeface="Times New Roman" pitchFamily="18" charset="0"/>
                    <a:cs typeface="Times New Roman" pitchFamily="18" charset="0"/>
                  </a:rPr>
                  <a:t> : term for normalization</a:t>
                </a:r>
                <a:endParaRPr lang="zh-TW" alt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07200"/>
                <a:ext cx="9144000" cy="3653180"/>
              </a:xfrm>
              <a:blipFill rotWithShape="1">
                <a:blip r:embed="rId3"/>
                <a:stretch>
                  <a:fillRect l="-1000" t="-36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92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67" t="64366" r="26260" b="4105"/>
          <a:stretch/>
        </p:blipFill>
        <p:spPr bwMode="auto">
          <a:xfrm>
            <a:off x="2195736" y="4837685"/>
            <a:ext cx="5256584" cy="183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143577" y="4941168"/>
            <a:ext cx="1098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 smtClean="0"/>
              <a:t>Observed</a:t>
            </a:r>
          </a:p>
          <a:p>
            <a:pPr algn="ctr"/>
            <a:r>
              <a:rPr lang="en-US" altLang="zh-TW" b="1" dirty="0" smtClean="0"/>
              <a:t>variables</a:t>
            </a:r>
            <a:endParaRPr lang="zh-TW" altLang="en-US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1187624" y="6021288"/>
            <a:ext cx="1042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 smtClean="0"/>
              <a:t>Target</a:t>
            </a:r>
          </a:p>
          <a:p>
            <a:pPr algn="ctr"/>
            <a:r>
              <a:rPr lang="en-US" altLang="zh-TW" b="1" dirty="0" smtClean="0"/>
              <a:t>variables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21560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0" y="907200"/>
                <a:ext cx="9144000" cy="3653180"/>
              </a:xfrm>
            </p:spPr>
            <p:txBody>
              <a:bodyPr>
                <a:spAutoFit/>
              </a:bodyPr>
              <a:lstStyle/>
              <a:p>
                <a:pPr marL="192088" indent="-192088" defTabSz="968375" eaLnBrk="1" hangingPunct="1">
                  <a:lnSpc>
                    <a:spcPct val="80000"/>
                  </a:lnSpc>
                  <a:spcBef>
                    <a:spcPct val="0"/>
                  </a:spcBef>
                </a:pPr>
                <a:r>
                  <a:rPr lang="en-US" altLang="zh-TW" sz="2600" b="1" dirty="0">
                    <a:latin typeface="Times New Roman" pitchFamily="18" charset="0"/>
                  </a:rPr>
                  <a:t>Find a label sequence </a:t>
                </a:r>
                <a14:m>
                  <m:oMath xmlns:m="http://schemas.openxmlformats.org/officeDocument/2006/math">
                    <m:r>
                      <a:rPr lang="en-US" altLang="zh-TW" sz="2600" b="1">
                        <a:latin typeface="Cambria Math"/>
                      </a:rPr>
                      <m:t>𝒚</m:t>
                    </m:r>
                  </m:oMath>
                </a14:m>
                <a:r>
                  <a:rPr lang="en-US" altLang="zh-TW" sz="2600" b="1" dirty="0">
                    <a:latin typeface="Times New Roman" pitchFamily="18" charset="0"/>
                  </a:rPr>
                  <a:t> that </a:t>
                </a:r>
                <a:r>
                  <a:rPr lang="en-US" altLang="zh-TW" sz="2600" b="1" dirty="0" smtClean="0">
                    <a:latin typeface="Times New Roman" pitchFamily="18" charset="0"/>
                  </a:rPr>
                  <a:t>maximizes:</a:t>
                </a:r>
                <a:endParaRPr lang="en-US" altLang="zh-TW" sz="2600" b="1" dirty="0">
                  <a:latin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800" b="1" i="1" smtClean="0">
                              <a:latin typeface="Cambria Math"/>
                            </a:rPr>
                            <m:t>𝒚</m:t>
                          </m:r>
                        </m:e>
                        <m:e>
                          <m:r>
                            <a:rPr lang="en-US" altLang="zh-TW" sz="2800" b="1" i="1" smtClean="0">
                              <a:latin typeface="Cambria Math"/>
                            </a:rPr>
                            <m:t>𝒙</m:t>
                          </m:r>
                          <m:r>
                            <a:rPr lang="en-US" altLang="zh-TW" sz="2800" b="1" i="1" smtClean="0">
                              <a:latin typeface="Cambria Math"/>
                            </a:rPr>
                            <m:t>;</m:t>
                          </m:r>
                          <m:r>
                            <a:rPr lang="zh-TW" altLang="en-US" sz="2800" i="1">
                              <a:latin typeface="Cambria Math"/>
                            </a:rPr>
                            <m:t>𝜃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latin typeface="Cambria Math"/>
                            </a:rPr>
                            <m:t>𝑍</m:t>
                          </m:r>
                          <m:r>
                            <a:rPr lang="en-US" altLang="zh-TW" sz="28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TW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TW" sz="28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TW" sz="2800" b="0" i="0" smtClean="0">
                          <a:latin typeface="Cambria Math"/>
                        </a:rPr>
                        <m:t>exp</m:t>
                      </m:r>
                      <m:r>
                        <a:rPr lang="en-US" altLang="zh-TW" sz="2800" b="0" i="1" smtClean="0">
                          <a:latin typeface="Cambria Math"/>
                        </a:rPr>
                        <m:t>⁡{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TW" sz="28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TW" sz="28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/>
                            </a:rPr>
                            <m:t>𝑀</m:t>
                          </m:r>
                        </m:sup>
                        <m:e>
                          <m:r>
                            <a:rPr lang="zh-TW" altLang="en-US" sz="2800" i="1">
                              <a:latin typeface="Cambria Math"/>
                            </a:rPr>
                            <m:t>𝜃</m:t>
                          </m:r>
                          <m:r>
                            <a:rPr lang="zh-TW" altLang="en-US" sz="2800" b="0" i="1" smtClean="0">
                              <a:latin typeface="Cambria Math"/>
                            </a:rPr>
                            <m:t>∙</m:t>
                          </m:r>
                          <m:r>
                            <a:rPr lang="en-US" altLang="zh-TW" sz="2800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altLang="zh-TW" sz="28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altLang="zh-TW" sz="2800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altLang="zh-TW" sz="2800" dirty="0" smtClean="0"/>
              </a:p>
              <a:p>
                <a:pPr lvl="1"/>
                <a:r>
                  <a:rPr lang="en-US" altLang="zh-TW" sz="2400" dirty="0">
                    <a:latin typeface="Times New Roman" pitchFamily="18" charset="0"/>
                    <a:cs typeface="Times New Roman" pitchFamily="18" charset="0"/>
                  </a:rPr>
                  <a:t>Input observation sequence </a:t>
                </a:r>
                <a14:m>
                  <m:oMath xmlns:m="http://schemas.openxmlformats.org/officeDocument/2006/math">
                    <m:r>
                      <a:rPr lang="en-US" altLang="zh-TW" sz="2400">
                        <a:latin typeface="Cambria Math"/>
                        <a:cs typeface="Times New Roman" pitchFamily="18" charset="0"/>
                      </a:rPr>
                      <m:t>𝒙</m:t>
                    </m:r>
                    <m:r>
                      <a:rPr lang="en-US" altLang="zh-TW" sz="2400">
                        <a:latin typeface="Cambria Math"/>
                        <a:cs typeface="Times New Roman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TW" sz="2400" i="1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TW" sz="240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>
                        <a:latin typeface="Cambria Math"/>
                        <a:cs typeface="Times New Roman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2400" i="1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TW" sz="240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>
                        <a:latin typeface="Cambria Math"/>
                        <a:cs typeface="Times New Roman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zh-TW" sz="2400" i="1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TW" sz="240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>
                            <a:latin typeface="Cambria Math"/>
                            <a:cs typeface="Times New Roman" pitchFamily="18" charset="0"/>
                          </a:rPr>
                          <m:t>𝑀</m:t>
                        </m:r>
                      </m:sub>
                    </m:sSub>
                    <m:r>
                      <a:rPr lang="en-US" altLang="zh-TW" sz="2400"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endParaRPr lang="en-US" altLang="zh-TW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r>
                  <a:rPr lang="en-US" altLang="zh-TW" sz="2400" dirty="0">
                    <a:latin typeface="Times New Roman" pitchFamily="18" charset="0"/>
                    <a:cs typeface="Times New Roman" pitchFamily="18" charset="0"/>
                  </a:rPr>
                  <a:t>Output label sequence </a:t>
                </a:r>
                <a14:m>
                  <m:oMath xmlns:m="http://schemas.openxmlformats.org/officeDocument/2006/math">
                    <m:r>
                      <a:rPr lang="en-US" altLang="zh-TW" sz="2400">
                        <a:latin typeface="Cambria Math"/>
                        <a:cs typeface="Times New Roman" pitchFamily="18" charset="0"/>
                      </a:rPr>
                      <m:t>𝒚</m:t>
                    </m:r>
                    <m:r>
                      <a:rPr lang="en-US" altLang="zh-TW" sz="2400">
                        <a:latin typeface="Cambria Math"/>
                        <a:cs typeface="Times New Roman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TW" sz="2400" i="1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TW" sz="240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40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>
                        <a:latin typeface="Cambria Math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400" i="1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TW" sz="240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40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>
                        <a:latin typeface="Cambria Math"/>
                        <a:cs typeface="Times New Roman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TW" sz="2400" i="1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TW" sz="240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400">
                            <a:latin typeface="Cambria Math"/>
                            <a:cs typeface="Times New Roman" pitchFamily="18" charset="0"/>
                          </a:rPr>
                          <m:t>𝑀</m:t>
                        </m:r>
                      </m:sub>
                    </m:sSub>
                    <m:r>
                      <a:rPr lang="en-US" altLang="zh-TW" sz="2400"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endParaRPr lang="en-US" altLang="zh-TW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400"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2400" i="1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>
                                <a:latin typeface="Cambria Math"/>
                                <a:cs typeface="Times New Roman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>
                                <a:latin typeface="Cambria Math"/>
                                <a:cs typeface="Times New Roman" pitchFamily="18" charset="0"/>
                              </a:rPr>
                              <m:t>𝑖</m:t>
                            </m:r>
                            <m:r>
                              <a:rPr lang="en-US" altLang="zh-TW" sz="2400">
                                <a:latin typeface="Cambria Math"/>
                                <a:cs typeface="Times New Roman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TW" sz="2400"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>
                                <a:latin typeface="Cambria Math"/>
                                <a:cs typeface="Times New Roman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>
                                <a:latin typeface="Cambria Math"/>
                                <a:cs typeface="Times New Roman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>
                                <a:latin typeface="Cambria Math"/>
                                <a:cs typeface="Times New Roman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>
                                <a:latin typeface="Cambria Math"/>
                                <a:cs typeface="Times New Roman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sz="2400" dirty="0">
                    <a:latin typeface="Times New Roman" pitchFamily="18" charset="0"/>
                    <a:cs typeface="Times New Roman" pitchFamily="18" charset="0"/>
                  </a:rPr>
                  <a:t> : feature function vector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zh-TW" altLang="en-US" sz="2400">
                        <a:latin typeface="Cambria Math"/>
                        <a:cs typeface="Times New Roman" pitchFamily="18" charset="0"/>
                      </a:rPr>
                      <m:t>𝜃</m:t>
                    </m:r>
                  </m:oMath>
                </a14:m>
                <a:r>
                  <a:rPr lang="en-US" altLang="zh-TW" sz="2400" dirty="0">
                    <a:latin typeface="Times New Roman" pitchFamily="18" charset="0"/>
                    <a:cs typeface="Times New Roman" pitchFamily="18" charset="0"/>
                  </a:rPr>
                  <a:t>: weights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400">
                        <a:latin typeface="Cambria Math"/>
                        <a:cs typeface="Times New Roman" pitchFamily="18" charset="0"/>
                      </a:rPr>
                      <m:t>𝑍</m:t>
                    </m:r>
                    <m:d>
                      <m:dPr>
                        <m:ctrlPr>
                          <a:rPr lang="en-US" altLang="zh-TW" sz="2400" i="1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TW" sz="240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sz="2400" dirty="0">
                    <a:latin typeface="Times New Roman" pitchFamily="18" charset="0"/>
                    <a:cs typeface="Times New Roman" pitchFamily="18" charset="0"/>
                  </a:rPr>
                  <a:t> : Normalized term</a:t>
                </a:r>
                <a:endParaRPr lang="zh-TW" alt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07200"/>
                <a:ext cx="9144000" cy="3653180"/>
              </a:xfrm>
              <a:blipFill rotWithShape="1">
                <a:blip r:embed="rId3"/>
                <a:stretch>
                  <a:fillRect l="-1000" t="-36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1168982" y="4942909"/>
            <a:ext cx="1098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/>
              <a:t>Observed</a:t>
            </a:r>
          </a:p>
          <a:p>
            <a:pPr algn="ctr"/>
            <a:r>
              <a:rPr lang="en-US" altLang="zh-TW" b="1" dirty="0"/>
              <a:t>variables</a:t>
            </a:r>
            <a:endParaRPr lang="zh-TW" altLang="en-US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1187624" y="6034062"/>
            <a:ext cx="10420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/>
              <a:t>Target</a:t>
            </a:r>
          </a:p>
          <a:p>
            <a:pPr algn="ctr"/>
            <a:r>
              <a:rPr lang="en-US" altLang="zh-TW" b="1" dirty="0"/>
              <a:t>variables</a:t>
            </a:r>
            <a:endParaRPr lang="zh-TW" altLang="en-US" b="1" dirty="0"/>
          </a:p>
          <a:p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4135348" y="4099015"/>
                <a:ext cx="2197461" cy="70788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0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altLang="zh-TW" sz="20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TW" altLang="en-US" sz="20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TW" sz="2000" b="1" dirty="0" smtClean="0">
                    <a:solidFill>
                      <a:srgbClr val="C00000"/>
                    </a:solidFill>
                  </a:rPr>
                  <a:t>is determined</a:t>
                </a:r>
                <a:br>
                  <a:rPr lang="en-US" altLang="zh-TW" sz="2000" b="1" dirty="0" smtClean="0">
                    <a:solidFill>
                      <a:srgbClr val="C00000"/>
                    </a:solidFill>
                  </a:rPr>
                </a:br>
                <a:r>
                  <a:rPr lang="en-US" altLang="zh-TW" sz="2000" b="1" dirty="0" smtClean="0">
                    <a:solidFill>
                      <a:srgbClr val="C00000"/>
                    </a:solidFill>
                  </a:rPr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0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TW" sz="20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TW" sz="2000" b="1" dirty="0" smtClean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0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altLang="zh-TW" sz="20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endParaRPr lang="zh-TW" alt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5348" y="4099015"/>
                <a:ext cx="2197461" cy="707886"/>
              </a:xfrm>
              <a:prstGeom prst="rect">
                <a:avLst/>
              </a:prstGeom>
              <a:blipFill rotWithShape="1">
                <a:blip r:embed="rId4"/>
                <a:stretch>
                  <a:fillRect t="-2521" r="-2479" b="-1344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接點 7"/>
          <p:cNvCxnSpPr/>
          <p:nvPr/>
        </p:nvCxnSpPr>
        <p:spPr>
          <a:xfrm>
            <a:off x="6228184" y="2076088"/>
            <a:ext cx="151216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6516215" y="2090683"/>
                <a:ext cx="24239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0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𝝓</m:t>
                      </m:r>
                      <m:r>
                        <a:rPr lang="en-US" altLang="zh-TW" sz="20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TW" sz="20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0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zh-TW" sz="20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altLang="zh-TW" sz="20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TW" sz="20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0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  <m:sub>
                          <m:r>
                            <a:rPr lang="en-US" altLang="zh-TW" sz="20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altLang="zh-TW" sz="20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)</m:t>
                      </m:r>
                      <m:r>
                        <a:rPr lang="zh-TW" altLang="en-US" sz="20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𝝓</m:t>
                      </m:r>
                      <m:r>
                        <a:rPr lang="en-US" altLang="zh-TW" sz="20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TW" sz="20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0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  <m:sub>
                          <m:r>
                            <a:rPr lang="en-US" altLang="zh-TW" sz="20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altLang="zh-TW" sz="20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TW" sz="20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0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  <m:sub>
                          <m:r>
                            <a:rPr lang="en-US" altLang="zh-TW" sz="20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altLang="zh-TW" sz="20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zh-TW" sz="20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TW" sz="20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5" y="2090683"/>
                <a:ext cx="2423933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754" b="-1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10" t="33349" r="29756" b="33325"/>
          <a:stretch/>
        </p:blipFill>
        <p:spPr bwMode="auto">
          <a:xfrm>
            <a:off x="2265673" y="4799094"/>
            <a:ext cx="5186647" cy="1942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直線單箭頭接點 10"/>
          <p:cNvCxnSpPr/>
          <p:nvPr/>
        </p:nvCxnSpPr>
        <p:spPr>
          <a:xfrm flipH="1">
            <a:off x="3995936" y="4772129"/>
            <a:ext cx="432048" cy="1177151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2694181" y="5507940"/>
                <a:ext cx="11190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𝝓</m:t>
                      </m:r>
                      <m:r>
                        <a:rPr lang="en-US" altLang="zh-TW" b="1" i="1">
                          <a:solidFill>
                            <a:srgbClr val="C00000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TW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zh-TW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altLang="zh-TW" b="1" i="1">
                          <a:solidFill>
                            <a:srgbClr val="C00000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TW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  <m:sub>
                          <m:r>
                            <a:rPr lang="en-US" altLang="zh-TW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altLang="zh-TW" b="1" i="1">
                          <a:solidFill>
                            <a:srgbClr val="C0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181" y="5507940"/>
                <a:ext cx="1119089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08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2658495" y="6459687"/>
                <a:ext cx="13354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𝝓</m:t>
                      </m:r>
                      <m:r>
                        <a:rPr lang="en-US" altLang="zh-TW" b="1" i="1">
                          <a:solidFill>
                            <a:srgbClr val="C00000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TW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  <m:sub>
                          <m:r>
                            <a:rPr lang="en-US" altLang="zh-TW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altLang="zh-TW" b="1" i="1">
                          <a:solidFill>
                            <a:srgbClr val="C00000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TW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  <m:sub>
                          <m:r>
                            <a:rPr lang="en-US" altLang="zh-TW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altLang="zh-TW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zh-TW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TW" b="1" i="1">
                          <a:solidFill>
                            <a:srgbClr val="C0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495" y="6459687"/>
                <a:ext cx="1335494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1370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</p:spPr>
        <p:txBody>
          <a:bodyPr anchor="ctr" anchorCtr="0">
            <a:spAutoFit/>
          </a:bodyPr>
          <a:lstStyle/>
          <a:p>
            <a:pPr algn="l"/>
            <a:r>
              <a:rPr lang="en-US" altLang="zh-TW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Random Field (CRF)</a:t>
            </a:r>
            <a:endParaRPr lang="zh-TW" altLang="en-US" sz="3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1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預設簡報設計">
  <a:themeElements>
    <a:clrScheme name="1_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1_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11038</TotalTime>
  <Words>1877</Words>
  <Application>Microsoft Office PowerPoint</Application>
  <PresentationFormat>如螢幕大小 (4:3)</PresentationFormat>
  <Paragraphs>486</Paragraphs>
  <Slides>33</Slides>
  <Notes>18</Notes>
  <HiddenSlides>0</HiddenSlides>
  <MMClips>0</MMClips>
  <ScaleCrop>false</ScaleCrop>
  <HeadingPairs>
    <vt:vector size="6" baseType="variant">
      <vt:variant>
        <vt:lpstr>佈景主題</vt:lpstr>
      </vt:variant>
      <vt:variant>
        <vt:i4>2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33</vt:i4>
      </vt:variant>
    </vt:vector>
  </HeadingPairs>
  <TitlesOfParts>
    <vt:vector size="37" baseType="lpstr">
      <vt:lpstr>1_預設簡報設計</vt:lpstr>
      <vt:lpstr>1_Office 佈景主題</vt:lpstr>
      <vt:lpstr>CorelDRAW</vt:lpstr>
      <vt:lpstr>方程式</vt:lpstr>
      <vt:lpstr>PowerPoint 簡報</vt:lpstr>
      <vt:lpstr>Well-Known Application Examples of Speech and Language Technologies  – Speaking Personal Assistant </vt:lpstr>
      <vt:lpstr>PowerPoint 簡報</vt:lpstr>
      <vt:lpstr>Key Processes in A Spoken Dialogue </vt:lpstr>
      <vt:lpstr>Dialogue Structure</vt:lpstr>
      <vt:lpstr>Language Understanding for Limited Domain</vt:lpstr>
      <vt:lpstr>Robust Parsing for Speech Understanding</vt:lpstr>
      <vt:lpstr>Conditional Random Field (CRF)</vt:lpstr>
      <vt:lpstr>Conditional Random Field (CRF)</vt:lpstr>
      <vt:lpstr>Example</vt:lpstr>
      <vt:lpstr>Example</vt:lpstr>
      <vt:lpstr>Training/Testing of CRF</vt:lpstr>
      <vt:lpstr>Semi-conditional Random Field (Semi-CRF)</vt:lpstr>
      <vt:lpstr>Example</vt:lpstr>
      <vt:lpstr>Discourse Analysis and Dialogue Management</vt:lpstr>
      <vt:lpstr>Dialogue Management</vt:lpstr>
      <vt:lpstr>Flight Booking with MDP (1/5)</vt:lpstr>
      <vt:lpstr>Flight Booking with MDP (1/5)</vt:lpstr>
      <vt:lpstr>Flight Booking with MDP (2/5)</vt:lpstr>
      <vt:lpstr>Flight Booking with MDP (2/5)</vt:lpstr>
      <vt:lpstr>Flight Booking with MDP (3/5)</vt:lpstr>
      <vt:lpstr>Flight Booking with MDP (3/5)</vt:lpstr>
      <vt:lpstr>Flight Booking with MDP (4/5)</vt:lpstr>
      <vt:lpstr>Flight Booking with MDP (4/5)</vt:lpstr>
      <vt:lpstr>Flight Booking with MDP (4/5)</vt:lpstr>
      <vt:lpstr>Flight Booking with MDP (5/5)</vt:lpstr>
      <vt:lpstr>Client-Server Architecture</vt:lpstr>
      <vt:lpstr>An Example: Movie Browser</vt:lpstr>
      <vt:lpstr>Flowchart</vt:lpstr>
      <vt:lpstr>Semi-CRF for Slot Filling</vt:lpstr>
      <vt:lpstr>Example</vt:lpstr>
      <vt:lpstr>References for CRF</vt:lpstr>
      <vt:lpstr>References for CRF</vt:lpstr>
    </vt:vector>
  </TitlesOfParts>
  <Company>speech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cp:lastModifiedBy>Lab531</cp:lastModifiedBy>
  <cp:revision>1364</cp:revision>
  <cp:lastPrinted>2017-02-17T11:26:46Z</cp:lastPrinted>
  <dcterms:created xsi:type="dcterms:W3CDTF">2002-02-22T11:13:19Z</dcterms:created>
  <dcterms:modified xsi:type="dcterms:W3CDTF">2017-02-17T11:28:29Z</dcterms:modified>
</cp:coreProperties>
</file>