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57" r:id="rId2"/>
    <p:sldId id="258" r:id="rId3"/>
    <p:sldId id="259" r:id="rId4"/>
    <p:sldId id="260" r:id="rId5"/>
    <p:sldId id="336" r:id="rId6"/>
    <p:sldId id="261" r:id="rId7"/>
    <p:sldId id="262" r:id="rId8"/>
    <p:sldId id="263" r:id="rId9"/>
    <p:sldId id="277" r:id="rId10"/>
    <p:sldId id="334" r:id="rId11"/>
    <p:sldId id="320" r:id="rId12"/>
    <p:sldId id="321" r:id="rId13"/>
    <p:sldId id="322" r:id="rId14"/>
    <p:sldId id="279" r:id="rId15"/>
    <p:sldId id="323" r:id="rId16"/>
    <p:sldId id="324" r:id="rId17"/>
    <p:sldId id="325" r:id="rId18"/>
    <p:sldId id="326" r:id="rId19"/>
    <p:sldId id="280" r:id="rId20"/>
    <p:sldId id="281" r:id="rId21"/>
    <p:sldId id="328" r:id="rId22"/>
    <p:sldId id="331" r:id="rId23"/>
    <p:sldId id="282" r:id="rId24"/>
    <p:sldId id="287" r:id="rId25"/>
    <p:sldId id="283" r:id="rId26"/>
    <p:sldId id="317" r:id="rId27"/>
    <p:sldId id="289" r:id="rId28"/>
    <p:sldId id="332" r:id="rId29"/>
    <p:sldId id="290" r:id="rId30"/>
    <p:sldId id="284" r:id="rId31"/>
    <p:sldId id="285" r:id="rId32"/>
    <p:sldId id="318" r:id="rId33"/>
    <p:sldId id="292" r:id="rId34"/>
    <p:sldId id="293" r:id="rId35"/>
    <p:sldId id="288" r:id="rId36"/>
    <p:sldId id="294" r:id="rId37"/>
    <p:sldId id="272" r:id="rId38"/>
    <p:sldId id="295" r:id="rId39"/>
    <p:sldId id="296" r:id="rId40"/>
    <p:sldId id="273" r:id="rId41"/>
    <p:sldId id="297" r:id="rId42"/>
    <p:sldId id="298" r:id="rId43"/>
    <p:sldId id="299" r:id="rId44"/>
    <p:sldId id="274" r:id="rId45"/>
    <p:sldId id="335" r:id="rId46"/>
    <p:sldId id="275" r:id="rId47"/>
    <p:sldId id="300" r:id="rId48"/>
    <p:sldId id="276" r:id="rId49"/>
    <p:sldId id="333" r:id="rId50"/>
    <p:sldId id="264" r:id="rId51"/>
    <p:sldId id="301" r:id="rId52"/>
    <p:sldId id="266" r:id="rId53"/>
    <p:sldId id="265" r:id="rId54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D60000"/>
    <a:srgbClr val="333399"/>
    <a:srgbClr val="993366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6" autoAdjust="0"/>
    <p:restoredTop sz="94672" autoAdjust="0"/>
  </p:normalViewPr>
  <p:slideViewPr>
    <p:cSldViewPr>
      <p:cViewPr varScale="1">
        <p:scale>
          <a:sx n="93" d="100"/>
          <a:sy n="93" d="100"/>
        </p:scale>
        <p:origin x="1853" y="82"/>
      </p:cViewPr>
      <p:guideLst>
        <p:guide orient="horz" pos="2387"/>
        <p:guide pos="3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28"/>
    </p:cViewPr>
  </p:sorterViewPr>
  <p:notesViewPr>
    <p:cSldViewPr>
      <p:cViewPr varScale="1">
        <p:scale>
          <a:sx n="56" d="100"/>
          <a:sy n="56" d="100"/>
        </p:scale>
        <p:origin x="-3336" y="-101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885" y="9430218"/>
            <a:ext cx="294640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03F09879-6D05-4442-BEB1-60C112873B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2711" tIns="46356" rIns="92711" bIns="46356" rtlCol="0"/>
          <a:lstStyle>
            <a:lvl1pPr algn="r">
              <a:defRPr sz="12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2F30BC7B-CEBB-442B-9668-515306F05F99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2018/03/08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chemeClr val="bg1">
                    <a:lumMod val="65000"/>
                  </a:schemeClr>
                </a:solidFill>
              </a:rPr>
              <a:t>4.0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35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FE54FCD6-84B3-4BB6-9031-B105D622C0C8}" type="datetimeFigureOut">
              <a:rPr lang="zh-TW" altLang="en-US"/>
              <a:pPr>
                <a:defRPr/>
              </a:pPr>
              <a:t>2018/03/08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F533FD10-B0A7-43EA-87AC-B144FA2555D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75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3FD10-B0A7-43EA-87AC-B144FA2555DE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22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3FD10-B0A7-43EA-87AC-B144FA2555DE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67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3FD10-B0A7-43EA-87AC-B144FA2555DE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9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3FD10-B0A7-43EA-87AC-B144FA2555DE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45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3FD10-B0A7-43EA-87AC-B144FA2555DE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96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22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11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66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2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01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85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60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22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0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6224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6798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7.jpg"/><Relationship Id="rId4" Type="http://schemas.openxmlformats.org/officeDocument/2006/relationships/image" Target="../media/image3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8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40.png"/><Relationship Id="rId12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png"/><Relationship Id="rId11" Type="http://schemas.openxmlformats.org/officeDocument/2006/relationships/image" Target="../media/image550.png"/><Relationship Id="rId10" Type="http://schemas.openxmlformats.org/officeDocument/2006/relationships/image" Target="../media/image54.png"/><Relationship Id="rId4" Type="http://schemas.openxmlformats.org/officeDocument/2006/relationships/image" Target="../media/image39.wmf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3.png"/><Relationship Id="rId7" Type="http://schemas.openxmlformats.org/officeDocument/2006/relationships/image" Target="../media/image6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68.jpe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7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77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75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79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133600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mtClean="0">
                <a:latin typeface="Benguiat Bk BT" pitchFamily="18" charset="0"/>
              </a:rPr>
              <a:t>4.0 More about Hidden Markov Models</a:t>
            </a:r>
            <a:endParaRPr lang="en-US" altLang="zh-TW" smtClean="0">
              <a:latin typeface="Benguiat Bk BT" pitchFamily="18" charset="0"/>
              <a:ea typeface="全真魏碑體" pitchFamily="49" charset="-12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258888" y="4149725"/>
            <a:ext cx="62658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>
                <a:latin typeface="Times New Roman" pitchFamily="18" charset="0"/>
              </a:rPr>
              <a:t>Reference</a:t>
            </a:r>
            <a:r>
              <a:rPr lang="en-US" altLang="zh-TW" sz="2000">
                <a:latin typeface="Times New Roman" pitchFamily="18" charset="0"/>
              </a:rPr>
              <a:t>: 1. 6.1-6.6, Rabiner and Juang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    2.  4.4.1 of Huang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628452"/>
              </p:ext>
            </p:extLst>
          </p:nvPr>
        </p:nvGraphicFramePr>
        <p:xfrm>
          <a:off x="211138" y="195263"/>
          <a:ext cx="8399462" cy="651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Document" r:id="rId3" imgW="8882417" imgH="6896795" progId="Word.Document.8">
                  <p:embed/>
                </p:oleObj>
              </mc:Choice>
              <mc:Fallback>
                <p:oleObj name="Document" r:id="rId3" imgW="8882417" imgH="6896795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195263"/>
                        <a:ext cx="8399462" cy="651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1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50" y="1913344"/>
            <a:ext cx="4834890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2915816" y="1484784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484784"/>
                <a:ext cx="432048" cy="430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588224" y="5086345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5086345"/>
                <a:ext cx="432048" cy="4308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99792" y="2132856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132856"/>
                <a:ext cx="432048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700000" y="4892986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1</a:t>
            </a:r>
            <a:endParaRPr lang="zh-TW" altLang="en-US" sz="2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00000" y="4293096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2</a:t>
            </a:r>
            <a:endParaRPr lang="zh-TW" altLang="en-US" sz="2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00000" y="3684994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3</a:t>
            </a:r>
            <a:endParaRPr lang="zh-TW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203848" y="5373216"/>
                <a:ext cx="35283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lain"/>
                </a:pPr>
                <a:r>
                  <a:rPr lang="en-US" altLang="zh-TW" sz="2200" dirty="0" smtClean="0"/>
                  <a:t>2    3    </a:t>
                </a:r>
                <a:r>
                  <a:rPr lang="en-US" altLang="zh-TW" sz="2200" dirty="0" smtClean="0">
                    <a:latin typeface="Cambria Math"/>
                    <a:ea typeface="Cambria Math"/>
                  </a:rPr>
                  <a:t>⋯</a:t>
                </a:r>
                <a:r>
                  <a:rPr lang="en-US" altLang="zh-TW" sz="22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</a:rPr>
                      <m:t>𝑡</m:t>
                    </m:r>
                  </m:oMath>
                </a14:m>
                <a:r>
                  <a:rPr lang="zh-TW" altLang="en-US" sz="2200" dirty="0" smtClean="0"/>
                  <a:t>     </a:t>
                </a:r>
                <a:r>
                  <a:rPr lang="en-US" altLang="zh-TW" sz="2200" dirty="0">
                    <a:latin typeface="Cambria Math"/>
                    <a:ea typeface="Cambria Math"/>
                  </a:rPr>
                  <a:t>⋯</a:t>
                </a:r>
                <a:r>
                  <a:rPr lang="zh-TW" altLang="en-US" sz="22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/>
                      </a:rPr>
                      <m:t>𝑇</m:t>
                    </m:r>
                  </m:oMath>
                </a14:m>
                <a:endParaRPr lang="zh-TW" altLang="en-US" sz="2200" dirty="0" smtClean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373216"/>
                <a:ext cx="3528392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2076" t="-8451" b="-28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89187" y="5662409"/>
                <a:ext cx="210491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200" dirty="0" smtClean="0">
                    <a:latin typeface="Cambria Math"/>
                    <a:ea typeface="Cambria Math"/>
                  </a:rPr>
                  <a:t>⋯</a:t>
                </a:r>
                <a:r>
                  <a:rPr lang="zh-TW" alt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200" dirty="0" smtClean="0">
                    <a:latin typeface="Cambria Math"/>
                    <a:ea typeface="Cambria Math"/>
                  </a:rPr>
                  <a:t>     ⋯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sz="2200" dirty="0" smtClean="0">
                    <a:latin typeface="Cambria Math"/>
                    <a:ea typeface="Cambria Math"/>
                  </a:rPr>
                  <a:t>    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87" y="5662409"/>
                <a:ext cx="2104913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3768" t="-8451" b="-267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059832" y="5635872"/>
                <a:ext cx="648072" cy="1033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2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635872"/>
                <a:ext cx="648072" cy="103348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521553" y="5631759"/>
                <a:ext cx="576064" cy="1033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TW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2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53" y="5631759"/>
                <a:ext cx="576064" cy="103348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979002" y="5635872"/>
                <a:ext cx="1224136" cy="1033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TW" sz="22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sz="22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</m:eqArr>
                      </m:e>
                    </m:d>
                  </m:oMath>
                </a14:m>
                <a:r>
                  <a:rPr lang="zh-TW" altLang="en-US" sz="2200" dirty="0" smtClean="0"/>
                  <a:t>  </a:t>
                </a:r>
                <a:r>
                  <a:rPr lang="zh-TW" altLang="en-US" sz="2200" dirty="0" smtClean="0">
                    <a:latin typeface="Cambria Math"/>
                  </a:rPr>
                  <a:t>⋯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02" y="5635872"/>
                <a:ext cx="1224136" cy="103348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1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291" name="群組 1"/>
          <p:cNvGrpSpPr>
            <a:grpSpLocks/>
          </p:cNvGrpSpPr>
          <p:nvPr/>
        </p:nvGrpSpPr>
        <p:grpSpPr bwMode="auto">
          <a:xfrm>
            <a:off x="468313" y="1773238"/>
            <a:ext cx="4487862" cy="4248150"/>
            <a:chOff x="2387600" y="1773238"/>
            <a:chExt cx="4487863" cy="4248150"/>
          </a:xfrm>
        </p:grpSpPr>
        <p:pic>
          <p:nvPicPr>
            <p:cNvPr id="12293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600" y="1773238"/>
              <a:ext cx="4487863" cy="424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4" name="文字方塊 3"/>
            <p:cNvSpPr txBox="1">
              <a:spLocks noChangeArrowheads="1"/>
            </p:cNvSpPr>
            <p:nvPr/>
          </p:nvSpPr>
          <p:spPr bwMode="auto">
            <a:xfrm>
              <a:off x="5085580" y="1945505"/>
              <a:ext cx="936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24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400">
                <a:solidFill>
                  <a:srgbClr val="D60000"/>
                </a:solidFill>
              </a:endParaRPr>
            </a:p>
          </p:txBody>
        </p:sp>
        <p:sp>
          <p:nvSpPr>
            <p:cNvPr id="12295" name="文字方塊 3"/>
            <p:cNvSpPr txBox="1">
              <a:spLocks noChangeArrowheads="1"/>
            </p:cNvSpPr>
            <p:nvPr/>
          </p:nvSpPr>
          <p:spPr bwMode="auto">
            <a:xfrm>
              <a:off x="4727831" y="5573852"/>
              <a:ext cx="151251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200"/>
            </a:p>
          </p:txBody>
        </p:sp>
        <p:sp>
          <p:nvSpPr>
            <p:cNvPr id="12296" name="文字方塊 3"/>
            <p:cNvSpPr txBox="1">
              <a:spLocks noChangeArrowheads="1"/>
            </p:cNvSpPr>
            <p:nvPr/>
          </p:nvSpPr>
          <p:spPr bwMode="auto">
            <a:xfrm>
              <a:off x="6624422" y="5445224"/>
              <a:ext cx="151251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200"/>
            </a:p>
          </p:txBody>
        </p:sp>
        <p:sp>
          <p:nvSpPr>
            <p:cNvPr id="12297" name="文字方塊 3"/>
            <p:cNvSpPr txBox="1">
              <a:spLocks noChangeArrowheads="1"/>
            </p:cNvSpPr>
            <p:nvPr/>
          </p:nvSpPr>
          <p:spPr bwMode="auto">
            <a:xfrm>
              <a:off x="2524158" y="2996952"/>
              <a:ext cx="151251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2200"/>
            </a:p>
          </p:txBody>
        </p:sp>
      </p:grpSp>
      <p:sp>
        <p:nvSpPr>
          <p:cNvPr id="12292" name="矩形 1"/>
          <p:cNvSpPr>
            <a:spLocks noChangeArrowheads="1"/>
          </p:cNvSpPr>
          <p:nvPr/>
        </p:nvSpPr>
        <p:spPr bwMode="auto">
          <a:xfrm>
            <a:off x="4067175" y="2978150"/>
            <a:ext cx="4043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>
                <a:sym typeface="Symbol" pitchFamily="18" charset="2"/>
              </a:rPr>
              <a:t></a:t>
            </a:r>
            <a:r>
              <a:rPr lang="en-US" altLang="zh-TW" sz="2400" b="1" baseline="-25000"/>
              <a:t>t</a:t>
            </a:r>
            <a:r>
              <a:rPr lang="en-US" altLang="zh-TW" sz="2400"/>
              <a:t>(i) = P(o</a:t>
            </a:r>
            <a:r>
              <a:rPr lang="en-US" altLang="zh-TW" sz="2400" b="1" baseline="-25000"/>
              <a:t>1</a:t>
            </a:r>
            <a:r>
              <a:rPr lang="en-US" altLang="zh-TW" sz="2400"/>
              <a:t>o</a:t>
            </a:r>
            <a:r>
              <a:rPr lang="en-US" altLang="zh-TW" sz="2400" b="1" baseline="-25000"/>
              <a:t>2</a:t>
            </a:r>
            <a:r>
              <a:rPr lang="en-US" altLang="zh-TW" sz="2400"/>
              <a:t>……o</a:t>
            </a:r>
            <a:r>
              <a:rPr lang="en-US" altLang="zh-TW" sz="2400" b="1" baseline="-25000"/>
              <a:t>t </a:t>
            </a:r>
            <a:r>
              <a:rPr lang="en-US" altLang="zh-TW" sz="2400"/>
              <a:t>, q</a:t>
            </a:r>
            <a:r>
              <a:rPr lang="en-US" altLang="zh-TW" sz="2400" b="1" baseline="-25000"/>
              <a:t>t</a:t>
            </a:r>
            <a:r>
              <a:rPr lang="en-US" altLang="zh-TW" sz="2400"/>
              <a:t> = i|</a:t>
            </a:r>
            <a:r>
              <a:rPr lang="en-US" altLang="zh-TW" sz="2400">
                <a:sym typeface="Symbol" pitchFamily="18" charset="2"/>
              </a:rPr>
              <a:t></a:t>
            </a:r>
            <a:r>
              <a:rPr lang="en-US" altLang="zh-TW" sz="2400"/>
              <a:t>)</a:t>
            </a:r>
            <a:endParaRPr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39552" y="1557953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7953"/>
                <a:ext cx="432048" cy="430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1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315" name="群組 1"/>
          <p:cNvGrpSpPr>
            <a:grpSpLocks/>
          </p:cNvGrpSpPr>
          <p:nvPr/>
        </p:nvGrpSpPr>
        <p:grpSpPr bwMode="auto">
          <a:xfrm>
            <a:off x="755650" y="1392238"/>
            <a:ext cx="4067175" cy="5276850"/>
            <a:chOff x="2339975" y="1392683"/>
            <a:chExt cx="4067175" cy="5276405"/>
          </a:xfrm>
        </p:grpSpPr>
        <p:pic>
          <p:nvPicPr>
            <p:cNvPr id="13319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57"/>
            <a:stretch/>
          </p:blipFill>
          <p:spPr bwMode="auto">
            <a:xfrm>
              <a:off x="2339975" y="1484313"/>
              <a:ext cx="4067175" cy="51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0" name="文字方塊 4"/>
            <p:cNvSpPr txBox="1">
              <a:spLocks noChangeArrowheads="1"/>
            </p:cNvSpPr>
            <p:nvPr/>
          </p:nvSpPr>
          <p:spPr bwMode="auto">
            <a:xfrm>
              <a:off x="3348038" y="6105525"/>
              <a:ext cx="3059112" cy="492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600" u="sng">
                  <a:latin typeface="Times New Roman" pitchFamily="18" charset="0"/>
                  <a:cs typeface="Times New Roman" pitchFamily="18" charset="0"/>
                </a:rPr>
                <a:t>Forward Algorithm</a:t>
              </a:r>
              <a:endParaRPr lang="zh-TW" altLang="en-US" sz="2600" u="sng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1" name="文字方塊 3"/>
            <p:cNvSpPr txBox="1">
              <a:spLocks noChangeArrowheads="1"/>
            </p:cNvSpPr>
            <p:nvPr/>
          </p:nvSpPr>
          <p:spPr bwMode="auto">
            <a:xfrm>
              <a:off x="4797549" y="3789040"/>
              <a:ext cx="69442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2400" i="1" baseline="-2500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400"/>
            </a:p>
          </p:txBody>
        </p:sp>
        <p:sp>
          <p:nvSpPr>
            <p:cNvPr id="13322" name="文字方塊 3"/>
            <p:cNvSpPr txBox="1">
              <a:spLocks noChangeArrowheads="1"/>
            </p:cNvSpPr>
            <p:nvPr/>
          </p:nvSpPr>
          <p:spPr bwMode="auto">
            <a:xfrm>
              <a:off x="4861264" y="1392683"/>
              <a:ext cx="1116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24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400">
                <a:solidFill>
                  <a:srgbClr val="D60000"/>
                </a:solidFill>
              </a:endParaRPr>
            </a:p>
          </p:txBody>
        </p:sp>
        <p:sp>
          <p:nvSpPr>
            <p:cNvPr id="13323" name="文字方塊 3"/>
            <p:cNvSpPr txBox="1">
              <a:spLocks noChangeArrowheads="1"/>
            </p:cNvSpPr>
            <p:nvPr/>
          </p:nvSpPr>
          <p:spPr bwMode="auto">
            <a:xfrm>
              <a:off x="2412541" y="2491506"/>
              <a:ext cx="143235" cy="380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2000"/>
            </a:p>
          </p:txBody>
        </p:sp>
        <p:sp>
          <p:nvSpPr>
            <p:cNvPr id="13324" name="文字方塊 3"/>
            <p:cNvSpPr txBox="1">
              <a:spLocks noChangeArrowheads="1"/>
            </p:cNvSpPr>
            <p:nvPr/>
          </p:nvSpPr>
          <p:spPr bwMode="auto">
            <a:xfrm>
              <a:off x="2455974" y="3140968"/>
              <a:ext cx="1432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2000"/>
            </a:p>
          </p:txBody>
        </p:sp>
        <p:sp>
          <p:nvSpPr>
            <p:cNvPr id="13325" name="文字方塊 3"/>
            <p:cNvSpPr txBox="1">
              <a:spLocks noChangeArrowheads="1"/>
            </p:cNvSpPr>
            <p:nvPr/>
          </p:nvSpPr>
          <p:spPr bwMode="auto">
            <a:xfrm>
              <a:off x="4427984" y="5238725"/>
              <a:ext cx="407731" cy="349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t+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/>
            </a:p>
          </p:txBody>
        </p:sp>
        <p:sp>
          <p:nvSpPr>
            <p:cNvPr id="13326" name="文字方塊 3"/>
            <p:cNvSpPr txBox="1">
              <a:spLocks noChangeArrowheads="1"/>
            </p:cNvSpPr>
            <p:nvPr/>
          </p:nvSpPr>
          <p:spPr bwMode="auto">
            <a:xfrm>
              <a:off x="4211960" y="5267300"/>
              <a:ext cx="1432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000"/>
            </a:p>
          </p:txBody>
        </p:sp>
      </p:grpSp>
      <p:grpSp>
        <p:nvGrpSpPr>
          <p:cNvPr id="13316" name="群組 3"/>
          <p:cNvGrpSpPr>
            <a:grpSpLocks/>
          </p:cNvGrpSpPr>
          <p:nvPr/>
        </p:nvGrpSpPr>
        <p:grpSpPr bwMode="auto">
          <a:xfrm>
            <a:off x="4124325" y="1751013"/>
            <a:ext cx="4768850" cy="1511452"/>
            <a:chOff x="4932040" y="1265709"/>
            <a:chExt cx="3059455" cy="1512310"/>
          </a:xfrm>
        </p:grpSpPr>
        <p:sp>
          <p:nvSpPr>
            <p:cNvPr id="13317" name="矩形 1"/>
            <p:cNvSpPr>
              <a:spLocks noChangeArrowheads="1"/>
            </p:cNvSpPr>
            <p:nvPr/>
          </p:nvSpPr>
          <p:spPr bwMode="auto">
            <a:xfrm>
              <a:off x="4932040" y="1392238"/>
              <a:ext cx="3059455" cy="1385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dirty="0">
                  <a:sym typeface="Symbol" pitchFamily="18" charset="2"/>
                </a:rPr>
                <a:t></a:t>
              </a:r>
              <a:r>
                <a:rPr lang="en-US" altLang="zh-TW" sz="2400" b="1" baseline="-25000" dirty="0"/>
                <a:t>t+1</a:t>
              </a:r>
              <a:r>
                <a:rPr lang="en-US" altLang="zh-TW" sz="2400" dirty="0"/>
                <a:t>( j) = [  </a:t>
              </a:r>
              <a:r>
                <a:rPr lang="en-US" altLang="zh-TW" sz="2400" dirty="0">
                  <a:sym typeface="Symbol" pitchFamily="18" charset="2"/>
                </a:rPr>
                <a:t></a:t>
              </a:r>
              <a:r>
                <a:rPr lang="en-US" altLang="zh-TW" sz="2400" dirty="0"/>
                <a:t> </a:t>
              </a:r>
              <a:r>
                <a:rPr lang="en-US" altLang="zh-TW" sz="2400" dirty="0">
                  <a:sym typeface="Symbol" pitchFamily="18" charset="2"/>
                </a:rPr>
                <a:t></a:t>
              </a:r>
              <a:r>
                <a:rPr lang="en-US" altLang="zh-TW" sz="2400" b="1" baseline="-25000" dirty="0"/>
                <a:t>t</a:t>
              </a:r>
              <a:r>
                <a:rPr lang="en-US" altLang="zh-TW" sz="2400" dirty="0"/>
                <a:t>(</a:t>
              </a:r>
              <a:r>
                <a:rPr lang="en-US" altLang="zh-TW" sz="2400" dirty="0" err="1"/>
                <a:t>i</a:t>
              </a:r>
              <a:r>
                <a:rPr lang="en-US" altLang="zh-TW" sz="2400" dirty="0"/>
                <a:t>)</a:t>
              </a:r>
              <a:r>
                <a:rPr lang="en-US" altLang="zh-TW" sz="2400" dirty="0" err="1"/>
                <a:t>a</a:t>
              </a:r>
              <a:r>
                <a:rPr lang="en-US" altLang="zh-TW" sz="2400" b="1" baseline="-25000" dirty="0" err="1"/>
                <a:t>ij</a:t>
              </a:r>
              <a:r>
                <a:rPr lang="en-US" altLang="zh-TW" sz="2400" b="1" baseline="-25000" dirty="0"/>
                <a:t> </a:t>
              </a:r>
              <a:r>
                <a:rPr lang="en-US" altLang="zh-TW" sz="2400" dirty="0"/>
                <a:t>] </a:t>
              </a:r>
              <a:r>
                <a:rPr lang="en-US" altLang="zh-TW" sz="2400" dirty="0" err="1"/>
                <a:t>b</a:t>
              </a:r>
              <a:r>
                <a:rPr lang="en-US" altLang="zh-TW" sz="2400" b="1" baseline="-25000" dirty="0" err="1"/>
                <a:t>j</a:t>
              </a:r>
              <a:r>
                <a:rPr lang="en-US" altLang="zh-TW" sz="2400" dirty="0"/>
                <a:t>(o</a:t>
              </a:r>
              <a:r>
                <a:rPr lang="en-US" altLang="zh-TW" sz="2400" b="1" baseline="-25000" dirty="0"/>
                <a:t>t+1</a:t>
              </a:r>
              <a:r>
                <a:rPr lang="en-US" altLang="zh-TW" sz="2400" dirty="0"/>
                <a:t>)</a:t>
              </a:r>
              <a:endParaRPr lang="zh-TW" altLang="zh-TW" sz="2400" dirty="0"/>
            </a:p>
            <a:p>
              <a:pPr eaLnBrk="1" hangingPunct="1">
                <a:lnSpc>
                  <a:spcPct val="50000"/>
                </a:lnSpc>
              </a:pPr>
              <a:r>
                <a:rPr lang="en-US" altLang="zh-TW" sz="2400" dirty="0"/>
                <a:t>			                </a:t>
              </a:r>
            </a:p>
            <a:p>
              <a:pPr eaLnBrk="1" hangingPunct="1"/>
              <a:r>
                <a:rPr lang="en-US" altLang="zh-TW" sz="2400" dirty="0" smtClean="0"/>
                <a:t>                        1 </a:t>
              </a:r>
              <a:r>
                <a:rPr lang="en-US" altLang="zh-TW" sz="2400" dirty="0">
                  <a:sym typeface="Symbol" pitchFamily="18" charset="2"/>
                </a:rPr>
                <a:t></a:t>
              </a:r>
              <a:r>
                <a:rPr lang="en-US" altLang="zh-TW" sz="2400" dirty="0"/>
                <a:t> j </a:t>
              </a:r>
              <a:r>
                <a:rPr lang="en-US" altLang="zh-TW" sz="2400" dirty="0">
                  <a:sym typeface="Symbol" pitchFamily="18" charset="2"/>
                </a:rPr>
                <a:t></a:t>
              </a:r>
              <a:r>
                <a:rPr lang="en-US" altLang="zh-TW" sz="2400" dirty="0"/>
                <a:t> </a:t>
              </a:r>
              <a:r>
                <a:rPr lang="en-US" altLang="zh-TW" sz="2400" dirty="0" smtClean="0"/>
                <a:t>N</a:t>
              </a:r>
              <a:endParaRPr lang="zh-TW" altLang="zh-TW" sz="2400" dirty="0"/>
            </a:p>
            <a:p>
              <a:pPr eaLnBrk="1" hangingPunct="1">
                <a:lnSpc>
                  <a:spcPct val="50000"/>
                </a:lnSpc>
              </a:pPr>
              <a:endParaRPr lang="en-US" altLang="zh-TW" sz="2400" dirty="0"/>
            </a:p>
            <a:p>
              <a:pPr eaLnBrk="1" hangingPunct="1">
                <a:lnSpc>
                  <a:spcPct val="50000"/>
                </a:lnSpc>
              </a:pPr>
              <a:r>
                <a:rPr lang="en-US" altLang="zh-TW" sz="2400" dirty="0" smtClean="0"/>
                <a:t>	</a:t>
              </a:r>
              <a:r>
                <a:rPr lang="en-US" altLang="zh-TW" sz="2400" dirty="0"/>
                <a:t>             1 </a:t>
              </a:r>
              <a:r>
                <a:rPr lang="en-US" altLang="zh-TW" sz="2400" dirty="0">
                  <a:sym typeface="Symbol" pitchFamily="18" charset="2"/>
                </a:rPr>
                <a:t></a:t>
              </a:r>
              <a:r>
                <a:rPr lang="en-US" altLang="zh-TW" sz="2400" dirty="0"/>
                <a:t> t </a:t>
              </a:r>
              <a:r>
                <a:rPr lang="en-US" altLang="zh-TW" sz="2400" dirty="0">
                  <a:sym typeface="Symbol" pitchFamily="18" charset="2"/>
                </a:rPr>
                <a:t></a:t>
              </a:r>
              <a:r>
                <a:rPr lang="en-US" altLang="zh-TW" sz="2400" dirty="0"/>
                <a:t> T</a:t>
              </a:r>
              <a:r>
                <a:rPr lang="en-US" altLang="zh-TW" sz="2400" dirty="0">
                  <a:sym typeface="Symbol" pitchFamily="18" charset="2"/>
                </a:rPr>
                <a:t></a:t>
              </a:r>
              <a:r>
                <a:rPr lang="en-US" altLang="zh-TW" sz="2400" dirty="0"/>
                <a:t>1</a:t>
              </a:r>
              <a:endParaRPr lang="zh-TW" altLang="zh-TW" sz="2400" dirty="0"/>
            </a:p>
          </p:txBody>
        </p:sp>
        <p:sp>
          <p:nvSpPr>
            <p:cNvPr id="13318" name="Text Box 12"/>
            <p:cNvSpPr txBox="1">
              <a:spLocks noChangeArrowheads="1"/>
            </p:cNvSpPr>
            <p:nvPr/>
          </p:nvSpPr>
          <p:spPr bwMode="auto">
            <a:xfrm>
              <a:off x="5717583" y="1265709"/>
              <a:ext cx="554365" cy="80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Aft>
                  <a:spcPts val="350"/>
                </a:spcAft>
              </a:pPr>
              <a:r>
                <a:rPr lang="en-US" altLang="zh-TW" sz="2000" b="1">
                  <a:latin typeface="Calibri" pitchFamily="34" charset="0"/>
                </a:rPr>
                <a:t>N</a:t>
              </a:r>
            </a:p>
            <a:p>
              <a:pPr algn="ctr" eaLnBrk="1" hangingPunct="1">
                <a:lnSpc>
                  <a:spcPct val="70000"/>
                </a:lnSpc>
              </a:pPr>
              <a:endParaRPr lang="en-US" altLang="zh-TW" sz="2000" b="1">
                <a:latin typeface="Times New Roman" pitchFamily="18" charset="0"/>
              </a:endParaRP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TW" sz="2000" b="1">
                  <a:latin typeface="Calibri" pitchFamily="34" charset="0"/>
                </a:rPr>
                <a:t>i = 1</a:t>
              </a:r>
              <a:endParaRPr lang="zh-TW" altLang="zh-TW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物件 1"/>
          <p:cNvGraphicFramePr>
            <a:graphicFrameLocks noChangeAspect="1"/>
          </p:cNvGraphicFramePr>
          <p:nvPr/>
        </p:nvGraphicFramePr>
        <p:xfrm>
          <a:off x="327025" y="76200"/>
          <a:ext cx="8604250" cy="672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Document" r:id="rId3" imgW="9451873" imgH="7386103" progId="Word.Document.8">
                  <p:embed/>
                </p:oleObj>
              </mc:Choice>
              <mc:Fallback>
                <p:oleObj name="Document" r:id="rId3" imgW="9451873" imgH="7386103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76200"/>
                        <a:ext cx="8604250" cy="672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2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363" name="群組 3"/>
          <p:cNvGrpSpPr>
            <a:grpSpLocks/>
          </p:cNvGrpSpPr>
          <p:nvPr/>
        </p:nvGrpSpPr>
        <p:grpSpPr bwMode="auto">
          <a:xfrm>
            <a:off x="179388" y="1557338"/>
            <a:ext cx="4595812" cy="5143500"/>
            <a:chOff x="2025370" y="1557338"/>
            <a:chExt cx="4596093" cy="5142800"/>
          </a:xfrm>
        </p:grpSpPr>
        <p:pic>
          <p:nvPicPr>
            <p:cNvPr id="1536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050" y="1557338"/>
              <a:ext cx="4570413" cy="503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66" name="文字方塊 3"/>
            <p:cNvSpPr txBox="1">
              <a:spLocks noChangeArrowheads="1"/>
            </p:cNvSpPr>
            <p:nvPr/>
          </p:nvSpPr>
          <p:spPr bwMode="auto">
            <a:xfrm>
              <a:off x="3103265" y="2060848"/>
              <a:ext cx="1008000" cy="75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l-GR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36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600">
                <a:solidFill>
                  <a:srgbClr val="D60000"/>
                </a:solidFill>
              </a:endParaRPr>
            </a:p>
          </p:txBody>
        </p:sp>
        <p:sp>
          <p:nvSpPr>
            <p:cNvPr id="15367" name="文字方塊 2"/>
            <p:cNvSpPr txBox="1">
              <a:spLocks noChangeArrowheads="1"/>
            </p:cNvSpPr>
            <p:nvPr/>
          </p:nvSpPr>
          <p:spPr bwMode="auto">
            <a:xfrm>
              <a:off x="4924417" y="6300028"/>
              <a:ext cx="54694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/>
                <a:t>t</a:t>
              </a:r>
              <a:r>
                <a:rPr lang="en-US" altLang="zh-TW" sz="2000"/>
                <a:t>+1</a:t>
              </a:r>
              <a:endParaRPr lang="zh-TW" altLang="en-US" sz="2000"/>
            </a:p>
          </p:txBody>
        </p:sp>
        <p:sp>
          <p:nvSpPr>
            <p:cNvPr id="15368" name="文字方塊 6"/>
            <p:cNvSpPr txBox="1">
              <a:spLocks noChangeArrowheads="1"/>
            </p:cNvSpPr>
            <p:nvPr/>
          </p:nvSpPr>
          <p:spPr bwMode="auto">
            <a:xfrm>
              <a:off x="4355976" y="6021288"/>
              <a:ext cx="255198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/>
                <a:t>t</a:t>
              </a:r>
              <a:endParaRPr lang="zh-TW" altLang="en-US" sz="2000"/>
            </a:p>
          </p:txBody>
        </p:sp>
        <p:sp>
          <p:nvSpPr>
            <p:cNvPr id="15369" name="文字方塊 7"/>
            <p:cNvSpPr txBox="1">
              <a:spLocks noChangeArrowheads="1"/>
            </p:cNvSpPr>
            <p:nvPr/>
          </p:nvSpPr>
          <p:spPr bwMode="auto">
            <a:xfrm>
              <a:off x="6193506" y="5968330"/>
              <a:ext cx="34176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/>
                <a:t>T</a:t>
              </a:r>
              <a:endParaRPr lang="zh-TW" altLang="en-US" sz="2000"/>
            </a:p>
          </p:txBody>
        </p:sp>
        <p:sp>
          <p:nvSpPr>
            <p:cNvPr id="15370" name="文字方塊 8"/>
            <p:cNvSpPr txBox="1">
              <a:spLocks noChangeArrowheads="1"/>
            </p:cNvSpPr>
            <p:nvPr/>
          </p:nvSpPr>
          <p:spPr bwMode="auto">
            <a:xfrm>
              <a:off x="2025370" y="3241551"/>
              <a:ext cx="242374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/>
                <a:t>i</a:t>
              </a:r>
              <a:endParaRPr lang="zh-TW" altLang="en-US" sz="2000"/>
            </a:p>
          </p:txBody>
        </p:sp>
      </p:grpSp>
      <p:sp>
        <p:nvSpPr>
          <p:cNvPr id="15364" name="矩形 1"/>
          <p:cNvSpPr>
            <a:spLocks noChangeArrowheads="1"/>
          </p:cNvSpPr>
          <p:nvPr/>
        </p:nvSpPr>
        <p:spPr bwMode="auto">
          <a:xfrm>
            <a:off x="4652963" y="2103438"/>
            <a:ext cx="4598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>
                <a:sym typeface="Symbol" pitchFamily="18" charset="2"/>
              </a:rPr>
              <a:t></a:t>
            </a:r>
            <a:r>
              <a:rPr lang="en-US" altLang="zh-TW" sz="2400" b="1" baseline="-25000"/>
              <a:t>t</a:t>
            </a:r>
            <a:r>
              <a:rPr lang="en-US" altLang="zh-TW" sz="2400"/>
              <a:t>(i)</a:t>
            </a:r>
            <a:r>
              <a:rPr lang="zh-TW" altLang="en-US" sz="2400"/>
              <a:t> </a:t>
            </a:r>
            <a:r>
              <a:rPr lang="en-US" altLang="zh-TW" sz="2400"/>
              <a:t>= P(o</a:t>
            </a:r>
            <a:r>
              <a:rPr lang="en-US" altLang="zh-TW" sz="2400" b="1" baseline="-25000"/>
              <a:t>t+1 </a:t>
            </a:r>
            <a:r>
              <a:rPr lang="en-US" altLang="zh-TW" sz="2400"/>
              <a:t>, o</a:t>
            </a:r>
            <a:r>
              <a:rPr lang="en-US" altLang="zh-TW" sz="2400" b="1" baseline="-25000"/>
              <a:t>t+2 </a:t>
            </a:r>
            <a:r>
              <a:rPr lang="en-US" altLang="zh-TW" sz="2400"/>
              <a:t>,…, o</a:t>
            </a:r>
            <a:r>
              <a:rPr lang="en-US" altLang="zh-TW" sz="2400" b="1" baseline="-25000"/>
              <a:t>T </a:t>
            </a:r>
            <a:r>
              <a:rPr lang="en-US" altLang="zh-TW" sz="2400"/>
              <a:t>|q</a:t>
            </a:r>
            <a:r>
              <a:rPr lang="en-US" altLang="zh-TW" sz="2400" b="1" baseline="-25000"/>
              <a:t>t</a:t>
            </a:r>
            <a:r>
              <a:rPr lang="en-US" altLang="zh-TW" sz="2400"/>
              <a:t>= i, </a:t>
            </a:r>
            <a:r>
              <a:rPr lang="en-US" altLang="zh-TW" sz="2400">
                <a:sym typeface="Symbol" pitchFamily="18" charset="2"/>
              </a:rPr>
              <a:t></a:t>
            </a:r>
            <a:r>
              <a:rPr lang="en-US" altLang="zh-TW" sz="2400"/>
              <a:t>)</a:t>
            </a:r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2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387" name="群組 14"/>
          <p:cNvGrpSpPr>
            <a:grpSpLocks/>
          </p:cNvGrpSpPr>
          <p:nvPr/>
        </p:nvGrpSpPr>
        <p:grpSpPr bwMode="auto">
          <a:xfrm>
            <a:off x="250826" y="1550988"/>
            <a:ext cx="3974041" cy="5226050"/>
            <a:chOff x="2124076" y="1551459"/>
            <a:chExt cx="3974041" cy="5225579"/>
          </a:xfrm>
        </p:grpSpPr>
        <p:pic>
          <p:nvPicPr>
            <p:cNvPr id="16391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654"/>
            <a:stretch/>
          </p:blipFill>
          <p:spPr bwMode="auto">
            <a:xfrm>
              <a:off x="2124076" y="1557338"/>
              <a:ext cx="3974041" cy="521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2" name="文字方塊 4"/>
            <p:cNvSpPr txBox="1">
              <a:spLocks noChangeArrowheads="1"/>
            </p:cNvSpPr>
            <p:nvPr/>
          </p:nvSpPr>
          <p:spPr bwMode="auto">
            <a:xfrm>
              <a:off x="2916238" y="6175375"/>
              <a:ext cx="2989262" cy="539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600" u="sng" dirty="0">
                  <a:latin typeface="Times New Roman" pitchFamily="18" charset="0"/>
                  <a:cs typeface="Times New Roman" pitchFamily="18" charset="0"/>
                </a:rPr>
                <a:t>Backward Algorithm</a:t>
              </a:r>
              <a:endParaRPr lang="zh-TW" altLang="en-US" sz="2600" u="sng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93" name="文字方塊 3"/>
            <p:cNvSpPr txBox="1">
              <a:spLocks noChangeArrowheads="1"/>
            </p:cNvSpPr>
            <p:nvPr/>
          </p:nvSpPr>
          <p:spPr bwMode="auto">
            <a:xfrm>
              <a:off x="3656566" y="1815207"/>
              <a:ext cx="57444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24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400">
                <a:solidFill>
                  <a:srgbClr val="D60000"/>
                </a:solidFill>
              </a:endParaRPr>
            </a:p>
          </p:txBody>
        </p:sp>
        <p:sp>
          <p:nvSpPr>
            <p:cNvPr id="16394" name="文字方塊 3"/>
            <p:cNvSpPr txBox="1">
              <a:spLocks noChangeArrowheads="1"/>
            </p:cNvSpPr>
            <p:nvPr/>
          </p:nvSpPr>
          <p:spPr bwMode="auto">
            <a:xfrm>
              <a:off x="4744591" y="1551459"/>
              <a:ext cx="926857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2400" i="1" baseline="-25000">
                  <a:latin typeface="Times New Roman" pitchFamily="18" charset="0"/>
                  <a:cs typeface="Times New Roman" pitchFamily="18" charset="0"/>
                </a:rPr>
                <a:t>t+</a:t>
              </a:r>
              <a:r>
                <a:rPr lang="en-US" altLang="zh-TW" sz="24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400"/>
            </a:p>
          </p:txBody>
        </p:sp>
        <p:sp>
          <p:nvSpPr>
            <p:cNvPr id="16395" name="文字方塊 3"/>
            <p:cNvSpPr txBox="1">
              <a:spLocks noChangeArrowheads="1"/>
            </p:cNvSpPr>
            <p:nvPr/>
          </p:nvSpPr>
          <p:spPr bwMode="auto">
            <a:xfrm>
              <a:off x="2223237" y="2871986"/>
              <a:ext cx="143235" cy="380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2000"/>
            </a:p>
          </p:txBody>
        </p:sp>
        <p:sp>
          <p:nvSpPr>
            <p:cNvPr id="16396" name="文字方塊 3"/>
            <p:cNvSpPr txBox="1">
              <a:spLocks noChangeArrowheads="1"/>
            </p:cNvSpPr>
            <p:nvPr/>
          </p:nvSpPr>
          <p:spPr bwMode="auto">
            <a:xfrm>
              <a:off x="2234617" y="3337942"/>
              <a:ext cx="1432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2000">
                <a:solidFill>
                  <a:srgbClr val="D60000"/>
                </a:solidFill>
              </a:endParaRPr>
            </a:p>
          </p:txBody>
        </p:sp>
        <p:sp>
          <p:nvSpPr>
            <p:cNvPr id="16397" name="文字方塊 3"/>
            <p:cNvSpPr txBox="1">
              <a:spLocks noChangeArrowheads="1"/>
            </p:cNvSpPr>
            <p:nvPr/>
          </p:nvSpPr>
          <p:spPr bwMode="auto">
            <a:xfrm>
              <a:off x="4524309" y="5455562"/>
              <a:ext cx="407731" cy="349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t+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/>
            </a:p>
          </p:txBody>
        </p:sp>
        <p:sp>
          <p:nvSpPr>
            <p:cNvPr id="16398" name="文字方塊 3"/>
            <p:cNvSpPr txBox="1">
              <a:spLocks noChangeArrowheads="1"/>
            </p:cNvSpPr>
            <p:nvPr/>
          </p:nvSpPr>
          <p:spPr bwMode="auto">
            <a:xfrm>
              <a:off x="4356757" y="5405154"/>
              <a:ext cx="1432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000">
                <a:solidFill>
                  <a:srgbClr val="D60000"/>
                </a:solidFill>
              </a:endParaRPr>
            </a:p>
          </p:txBody>
        </p:sp>
        <p:sp>
          <p:nvSpPr>
            <p:cNvPr id="16399" name="文字方塊 3"/>
            <p:cNvSpPr txBox="1">
              <a:spLocks noChangeArrowheads="1"/>
            </p:cNvSpPr>
            <p:nvPr/>
          </p:nvSpPr>
          <p:spPr bwMode="auto">
            <a:xfrm>
              <a:off x="5364088" y="5411316"/>
              <a:ext cx="215371" cy="380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000"/>
            </a:p>
          </p:txBody>
        </p:sp>
      </p:grpSp>
      <p:grpSp>
        <p:nvGrpSpPr>
          <p:cNvPr id="16388" name="群組 3"/>
          <p:cNvGrpSpPr>
            <a:grpSpLocks/>
          </p:cNvGrpSpPr>
          <p:nvPr/>
        </p:nvGrpSpPr>
        <p:grpSpPr bwMode="auto">
          <a:xfrm>
            <a:off x="4103688" y="1344613"/>
            <a:ext cx="4932362" cy="1220787"/>
            <a:chOff x="4355976" y="2575124"/>
            <a:chExt cx="3579628" cy="1220854"/>
          </a:xfrm>
        </p:grpSpPr>
        <p:sp>
          <p:nvSpPr>
            <p:cNvPr id="16389" name="矩形 1"/>
            <p:cNvSpPr>
              <a:spLocks noChangeArrowheads="1"/>
            </p:cNvSpPr>
            <p:nvPr/>
          </p:nvSpPr>
          <p:spPr bwMode="auto">
            <a:xfrm>
              <a:off x="4355976" y="2708460"/>
              <a:ext cx="3579628" cy="1087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2400">
                  <a:sym typeface="Symbol" pitchFamily="18" charset="2"/>
                </a:rPr>
                <a:t></a:t>
              </a:r>
              <a:r>
                <a:rPr lang="en-US" altLang="zh-TW" sz="2400" b="1" baseline="-25000"/>
                <a:t>t</a:t>
              </a:r>
              <a:r>
                <a:rPr lang="en-US" altLang="zh-TW" sz="2400"/>
                <a:t>( i) = </a:t>
              </a:r>
              <a:r>
                <a:rPr lang="en-US" altLang="zh-TW" sz="2400">
                  <a:sym typeface="Symbol" pitchFamily="18" charset="2"/>
                </a:rPr>
                <a:t></a:t>
              </a:r>
              <a:r>
                <a:rPr lang="en-US" altLang="zh-TW" sz="2400"/>
                <a:t> a</a:t>
              </a:r>
              <a:r>
                <a:rPr lang="en-US" altLang="zh-TW" sz="2400" b="1" baseline="-25000"/>
                <a:t>ij</a:t>
              </a:r>
              <a:r>
                <a:rPr lang="en-US" altLang="zh-TW" sz="2400"/>
                <a:t> b</a:t>
              </a:r>
              <a:r>
                <a:rPr lang="en-US" altLang="zh-TW" sz="2400" b="1" baseline="-25000"/>
                <a:t>j</a:t>
              </a:r>
              <a:r>
                <a:rPr lang="en-US" altLang="zh-TW" sz="2400"/>
                <a:t>(o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)</a:t>
              </a:r>
              <a:r>
                <a:rPr lang="en-US" altLang="zh-TW" sz="2400">
                  <a:sym typeface="Symbol" pitchFamily="18" charset="2"/>
                </a:rPr>
                <a:t>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( j)</a:t>
              </a:r>
              <a:endParaRPr lang="zh-TW" altLang="zh-TW" sz="2400"/>
            </a:p>
            <a:p>
              <a:pPr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2400"/>
                <a:t>t = T</a:t>
              </a:r>
              <a:r>
                <a:rPr lang="en-US" altLang="zh-TW" sz="2400">
                  <a:sym typeface="Symbol" pitchFamily="18" charset="2"/>
                </a:rPr>
                <a:t></a:t>
              </a:r>
              <a:r>
                <a:rPr lang="en-US" altLang="zh-TW" sz="2400"/>
                <a:t>1, T</a:t>
              </a:r>
              <a:r>
                <a:rPr lang="en-US" altLang="zh-TW" sz="2400">
                  <a:sym typeface="Symbol" pitchFamily="18" charset="2"/>
                </a:rPr>
                <a:t></a:t>
              </a:r>
              <a:r>
                <a:rPr lang="en-US" altLang="zh-TW" sz="2400"/>
                <a:t>2,…, 2, 1,</a:t>
              </a:r>
              <a:r>
                <a:rPr lang="zh-TW" altLang="en-US" sz="2400"/>
                <a:t>     </a:t>
              </a:r>
              <a:r>
                <a:rPr lang="en-US" altLang="zh-TW" sz="2400"/>
                <a:t>1 </a:t>
              </a:r>
              <a:r>
                <a:rPr lang="en-US" altLang="zh-TW" sz="2400">
                  <a:sym typeface="Symbol" pitchFamily="18" charset="2"/>
                </a:rPr>
                <a:t></a:t>
              </a:r>
              <a:r>
                <a:rPr lang="en-US" altLang="zh-TW" sz="2400"/>
                <a:t> i </a:t>
              </a:r>
              <a:r>
                <a:rPr lang="en-US" altLang="zh-TW" sz="2400">
                  <a:sym typeface="Symbol" pitchFamily="18" charset="2"/>
                </a:rPr>
                <a:t></a:t>
              </a:r>
              <a:r>
                <a:rPr lang="en-US" altLang="zh-TW" sz="2400"/>
                <a:t> N</a:t>
              </a:r>
              <a:endParaRPr lang="zh-TW" altLang="zh-TW" sz="2400"/>
            </a:p>
          </p:txBody>
        </p:sp>
        <p:sp>
          <p:nvSpPr>
            <p:cNvPr id="16390" name="Text Box 13"/>
            <p:cNvSpPr txBox="1">
              <a:spLocks noChangeArrowheads="1"/>
            </p:cNvSpPr>
            <p:nvPr/>
          </p:nvSpPr>
          <p:spPr bwMode="auto">
            <a:xfrm>
              <a:off x="4857759" y="2575124"/>
              <a:ext cx="675322" cy="801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Aft>
                  <a:spcPts val="350"/>
                </a:spcAft>
              </a:pPr>
              <a:r>
                <a:rPr lang="en-US" altLang="zh-TW" sz="2000" b="1">
                  <a:latin typeface="Calibri" pitchFamily="34" charset="0"/>
                </a:rPr>
                <a:t>N</a:t>
              </a:r>
            </a:p>
            <a:p>
              <a:pPr algn="ctr" eaLnBrk="1" hangingPunct="1">
                <a:lnSpc>
                  <a:spcPct val="70000"/>
                </a:lnSpc>
              </a:pPr>
              <a:endParaRPr lang="en-US" altLang="zh-TW" sz="2000" b="1">
                <a:latin typeface="Times New Roman" pitchFamily="18" charset="0"/>
              </a:endParaRP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TW" sz="2000" b="1">
                  <a:latin typeface="Calibri" pitchFamily="34" charset="0"/>
                </a:rPr>
                <a:t>j = 1</a:t>
              </a:r>
              <a:endParaRPr lang="zh-TW" altLang="zh-TW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2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13188" y="1628775"/>
            <a:ext cx="298450" cy="32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7416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37"/>
          <a:stretch/>
        </p:blipFill>
        <p:spPr bwMode="auto">
          <a:xfrm>
            <a:off x="74613" y="1412876"/>
            <a:ext cx="5849937" cy="196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文字方塊 3"/>
          <p:cNvSpPr txBox="1">
            <a:spLocks noChangeArrowheads="1"/>
          </p:cNvSpPr>
          <p:nvPr/>
        </p:nvSpPr>
        <p:spPr bwMode="auto">
          <a:xfrm>
            <a:off x="3249803" y="1564497"/>
            <a:ext cx="895301" cy="50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l-GR" altLang="zh-TW" sz="2400" i="1" dirty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TW" sz="2400" i="1" baseline="-25000" dirty="0" smtClean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400" dirty="0" smtClean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i="1" dirty="0" err="1" smtClean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400" dirty="0">
              <a:solidFill>
                <a:srgbClr val="D60000"/>
              </a:solidFill>
            </a:endParaRPr>
          </a:p>
        </p:txBody>
      </p:sp>
      <p:sp>
        <p:nvSpPr>
          <p:cNvPr id="17418" name="文字方塊 3"/>
          <p:cNvSpPr txBox="1">
            <a:spLocks noChangeArrowheads="1"/>
          </p:cNvSpPr>
          <p:nvPr/>
        </p:nvSpPr>
        <p:spPr bwMode="auto">
          <a:xfrm>
            <a:off x="91770" y="2564903"/>
            <a:ext cx="694421" cy="57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l-GR" altLang="zh-TW" sz="2400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2400" i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4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400">
              <a:solidFill>
                <a:srgbClr val="333399"/>
              </a:solidFill>
            </a:endParaRPr>
          </a:p>
        </p:txBody>
      </p:sp>
      <p:sp>
        <p:nvSpPr>
          <p:cNvPr id="17419" name="文字方塊 3"/>
          <p:cNvSpPr txBox="1">
            <a:spLocks noChangeArrowheads="1"/>
          </p:cNvSpPr>
          <p:nvPr/>
        </p:nvSpPr>
        <p:spPr bwMode="auto">
          <a:xfrm>
            <a:off x="788410" y="1948770"/>
            <a:ext cx="25519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TW" altLang="en-US" sz="2000">
              <a:solidFill>
                <a:srgbClr val="333399"/>
              </a:solidFill>
            </a:endParaRPr>
          </a:p>
        </p:txBody>
      </p:sp>
      <p:sp>
        <p:nvSpPr>
          <p:cNvPr id="17420" name="文字方塊 3"/>
          <p:cNvSpPr txBox="1">
            <a:spLocks noChangeArrowheads="1"/>
          </p:cNvSpPr>
          <p:nvPr/>
        </p:nvSpPr>
        <p:spPr bwMode="auto">
          <a:xfrm>
            <a:off x="2052501" y="3068960"/>
            <a:ext cx="143235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TW" altLang="en-US" sz="2000">
              <a:solidFill>
                <a:srgbClr val="333399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11560" y="5204316"/>
            <a:ext cx="225425" cy="215900"/>
            <a:chOff x="611560" y="5204316"/>
            <a:chExt cx="225425" cy="215900"/>
          </a:xfrm>
        </p:grpSpPr>
        <p:cxnSp>
          <p:nvCxnSpPr>
            <p:cNvPr id="11" name="直線接點 10"/>
            <p:cNvCxnSpPr/>
            <p:nvPr/>
          </p:nvCxnSpPr>
          <p:spPr bwMode="auto">
            <a:xfrm flipH="1">
              <a:off x="611560" y="5204316"/>
              <a:ext cx="152400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auto">
            <a:xfrm flipH="1">
              <a:off x="682997" y="5204316"/>
              <a:ext cx="153988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24" name="矩形 2"/>
              <p:cNvSpPr>
                <a:spLocks noChangeArrowheads="1"/>
              </p:cNvSpPr>
              <p:nvPr/>
            </p:nvSpPr>
            <p:spPr bwMode="auto">
              <a:xfrm>
                <a:off x="2805782" y="6125234"/>
                <a:ext cx="758156" cy="43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(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𝑖</m:t>
                      </m:r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7424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5782" y="6125234"/>
                <a:ext cx="758156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4800" r="-7200" b="-2000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13" name="群組 3"/>
          <p:cNvGrpSpPr>
            <a:grpSpLocks/>
          </p:cNvGrpSpPr>
          <p:nvPr/>
        </p:nvGrpSpPr>
        <p:grpSpPr bwMode="auto">
          <a:xfrm>
            <a:off x="3563938" y="2060575"/>
            <a:ext cx="5614987" cy="1220788"/>
            <a:chOff x="3635896" y="2125305"/>
            <a:chExt cx="5616293" cy="1220443"/>
          </a:xfrm>
        </p:grpSpPr>
        <p:sp>
          <p:nvSpPr>
            <p:cNvPr id="17414" name="Line 22"/>
            <p:cNvSpPr>
              <a:spLocks noChangeShapeType="1"/>
            </p:cNvSpPr>
            <p:nvPr/>
          </p:nvSpPr>
          <p:spPr bwMode="auto">
            <a:xfrm>
              <a:off x="3981820" y="2206186"/>
              <a:ext cx="1793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5" name="矩形 12"/>
            <p:cNvSpPr>
              <a:spLocks noChangeArrowheads="1"/>
            </p:cNvSpPr>
            <p:nvPr/>
          </p:nvSpPr>
          <p:spPr bwMode="auto">
            <a:xfrm>
              <a:off x="3635896" y="2125305"/>
              <a:ext cx="5616293" cy="1220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en-US" altLang="zh-TW" sz="2000" dirty="0"/>
                <a:t>P(O, </a:t>
              </a:r>
              <a:r>
                <a:rPr lang="en-US" altLang="zh-TW" sz="2000" dirty="0" err="1"/>
                <a:t>q</a:t>
              </a:r>
              <a:r>
                <a:rPr lang="en-US" altLang="zh-TW" sz="2000" b="1" baseline="-25000" dirty="0" err="1"/>
                <a:t>t</a:t>
              </a:r>
              <a:r>
                <a:rPr lang="en-US" altLang="zh-TW" sz="2000" dirty="0"/>
                <a:t> = 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 |</a:t>
              </a:r>
              <a:r>
                <a:rPr lang="en-US" altLang="zh-TW" sz="2000" dirty="0">
                  <a:sym typeface="Symbol" pitchFamily="18" charset="2"/>
                </a:rPr>
                <a:t></a:t>
              </a:r>
              <a:r>
                <a:rPr lang="en-US" altLang="zh-TW" sz="2000" dirty="0"/>
                <a:t>)</a:t>
              </a:r>
            </a:p>
            <a:p>
              <a:pPr eaLnBrk="1" hangingPunct="1">
                <a:spcBef>
                  <a:spcPts val="800"/>
                </a:spcBef>
              </a:pPr>
              <a:r>
                <a:rPr lang="en-US" altLang="zh-TW" sz="2000" dirty="0"/>
                <a:t>= </a:t>
              </a:r>
              <a:r>
                <a:rPr lang="en-US" altLang="zh-TW" sz="2000" dirty="0" err="1"/>
                <a:t>Prob</a:t>
              </a:r>
              <a:r>
                <a:rPr lang="en-US" altLang="zh-TW" sz="2000" dirty="0"/>
                <a:t> [observing o</a:t>
              </a:r>
              <a:r>
                <a:rPr lang="en-US" altLang="zh-TW" sz="2000" b="1" baseline="-25000" dirty="0"/>
                <a:t>1</a:t>
              </a:r>
              <a:r>
                <a:rPr lang="en-US" altLang="zh-TW" sz="2000" dirty="0"/>
                <a:t>, o</a:t>
              </a:r>
              <a:r>
                <a:rPr lang="en-US" altLang="zh-TW" sz="2000" b="1" baseline="-25000" dirty="0"/>
                <a:t>2</a:t>
              </a:r>
              <a:r>
                <a:rPr lang="en-US" altLang="zh-TW" sz="2000" dirty="0"/>
                <a:t>, …, </a:t>
              </a:r>
              <a:r>
                <a:rPr lang="en-US" altLang="zh-TW" sz="2000" dirty="0" err="1"/>
                <a:t>o</a:t>
              </a:r>
              <a:r>
                <a:rPr lang="en-US" altLang="zh-TW" sz="2000" b="1" baseline="-25000" dirty="0" err="1"/>
                <a:t>t</a:t>
              </a:r>
              <a:r>
                <a:rPr lang="en-US" altLang="zh-TW" sz="2000" b="1" baseline="-25000" dirty="0"/>
                <a:t> </a:t>
              </a:r>
              <a:r>
                <a:rPr lang="en-US" altLang="zh-TW" sz="2000" dirty="0"/>
                <a:t>, …, </a:t>
              </a:r>
              <a:r>
                <a:rPr lang="en-US" altLang="zh-TW" sz="2000" dirty="0" err="1"/>
                <a:t>o</a:t>
              </a:r>
              <a:r>
                <a:rPr lang="en-US" altLang="zh-TW" sz="2000" b="1" baseline="-25000" dirty="0" err="1"/>
                <a:t>T</a:t>
              </a:r>
              <a:r>
                <a:rPr lang="en-US" altLang="zh-TW" sz="2000" b="1" baseline="-25000" dirty="0"/>
                <a:t> </a:t>
              </a:r>
              <a:r>
                <a:rPr lang="en-US" altLang="zh-TW" sz="2000" dirty="0"/>
                <a:t>, </a:t>
              </a:r>
              <a:r>
                <a:rPr lang="en-US" altLang="zh-TW" sz="2000" dirty="0" err="1"/>
                <a:t>q</a:t>
              </a:r>
              <a:r>
                <a:rPr lang="en-US" altLang="zh-TW" sz="2000" b="1" baseline="-25000" dirty="0" err="1"/>
                <a:t>t</a:t>
              </a:r>
              <a:r>
                <a:rPr lang="en-US" altLang="zh-TW" sz="2000" dirty="0"/>
                <a:t> = 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 |</a:t>
              </a:r>
              <a:r>
                <a:rPr lang="en-US" altLang="zh-TW" sz="2000" dirty="0">
                  <a:sym typeface="Symbol" pitchFamily="18" charset="2"/>
                </a:rPr>
                <a:t></a:t>
              </a:r>
              <a:r>
                <a:rPr lang="en-US" altLang="zh-TW" sz="2000" dirty="0"/>
                <a:t> ]</a:t>
              </a:r>
            </a:p>
            <a:p>
              <a:pPr eaLnBrk="1" hangingPunct="1">
                <a:spcBef>
                  <a:spcPts val="800"/>
                </a:spcBef>
              </a:pPr>
              <a:r>
                <a:rPr lang="en-US" altLang="zh-TW" sz="2000" dirty="0"/>
                <a:t>= </a:t>
              </a:r>
              <a:r>
                <a:rPr lang="en-US" altLang="zh-TW" sz="2000" dirty="0">
                  <a:sym typeface="Symbol" pitchFamily="18" charset="2"/>
                </a:rPr>
                <a:t></a:t>
              </a:r>
              <a:r>
                <a:rPr lang="en-US" altLang="zh-TW" sz="2000" b="1" baseline="-25000" dirty="0"/>
                <a:t>t</a:t>
              </a:r>
              <a:r>
                <a:rPr lang="en-US" altLang="zh-TW" sz="2000" dirty="0"/>
                <a:t>(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)</a:t>
              </a:r>
              <a:r>
                <a:rPr lang="en-US" altLang="zh-TW" sz="2000" dirty="0">
                  <a:sym typeface="Symbol" pitchFamily="18" charset="2"/>
                </a:rPr>
                <a:t></a:t>
              </a:r>
              <a:r>
                <a:rPr lang="en-US" altLang="zh-TW" sz="2000" b="1" baseline="-25000" dirty="0"/>
                <a:t>t</a:t>
              </a:r>
              <a:r>
                <a:rPr lang="en-US" altLang="zh-TW" sz="2000" dirty="0"/>
                <a:t>(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)</a:t>
              </a:r>
              <a:endParaRPr lang="zh-TW" alt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39552" y="3356992"/>
                <a:ext cx="3672086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:(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200" b="0" i="1" smtClean="0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 smtClean="0"/>
              </a:p>
              <a:p>
                <a:pPr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2200" i="1">
                          <a:latin typeface="Cambria Math"/>
                        </a:rPr>
                        <m:t>:(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22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2200" i="1">
                          <a:latin typeface="Cambria Math"/>
                        </a:rPr>
                        <m:t> </m:t>
                      </m:r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/>
              </a:p>
              <a:p>
                <a:pPr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2200" i="1">
                          <a:latin typeface="Cambria Math"/>
                        </a:rPr>
                        <m:t>:(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356992"/>
                <a:ext cx="3672086" cy="14927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539552" y="4757082"/>
                <a:ext cx="46085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57082"/>
                <a:ext cx="4608512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132" t="-123944" b="-19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群組 21"/>
          <p:cNvGrpSpPr/>
          <p:nvPr/>
        </p:nvGrpSpPr>
        <p:grpSpPr>
          <a:xfrm>
            <a:off x="2258343" y="5205600"/>
            <a:ext cx="225425" cy="215900"/>
            <a:chOff x="611560" y="5204316"/>
            <a:chExt cx="225425" cy="215900"/>
          </a:xfrm>
        </p:grpSpPr>
        <p:cxnSp>
          <p:nvCxnSpPr>
            <p:cNvPr id="23" name="直線接點 22"/>
            <p:cNvCxnSpPr/>
            <p:nvPr/>
          </p:nvCxnSpPr>
          <p:spPr bwMode="auto">
            <a:xfrm flipH="1">
              <a:off x="611560" y="5204316"/>
              <a:ext cx="152400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auto">
            <a:xfrm flipH="1">
              <a:off x="682997" y="5204316"/>
              <a:ext cx="153988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3338463" y="5205600"/>
            <a:ext cx="225425" cy="215900"/>
            <a:chOff x="611560" y="5204316"/>
            <a:chExt cx="225425" cy="215900"/>
          </a:xfrm>
        </p:grpSpPr>
        <p:cxnSp>
          <p:nvCxnSpPr>
            <p:cNvPr id="28" name="直線接點 27"/>
            <p:cNvCxnSpPr/>
            <p:nvPr/>
          </p:nvCxnSpPr>
          <p:spPr bwMode="auto">
            <a:xfrm flipH="1">
              <a:off x="611560" y="5204316"/>
              <a:ext cx="152400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 bwMode="auto">
            <a:xfrm flipH="1">
              <a:off x="682997" y="5204316"/>
              <a:ext cx="153988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/>
          <p:cNvGrpSpPr/>
          <p:nvPr/>
        </p:nvGrpSpPr>
        <p:grpSpPr>
          <a:xfrm>
            <a:off x="3059832" y="5949404"/>
            <a:ext cx="225425" cy="215900"/>
            <a:chOff x="611560" y="5204316"/>
            <a:chExt cx="225425" cy="215900"/>
          </a:xfrm>
        </p:grpSpPr>
        <p:cxnSp>
          <p:nvCxnSpPr>
            <p:cNvPr id="31" name="直線接點 30"/>
            <p:cNvCxnSpPr/>
            <p:nvPr/>
          </p:nvCxnSpPr>
          <p:spPr bwMode="auto">
            <a:xfrm flipH="1">
              <a:off x="611560" y="5204316"/>
              <a:ext cx="152400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 bwMode="auto">
            <a:xfrm flipH="1">
              <a:off x="682997" y="5204316"/>
              <a:ext cx="153988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148371" y="5085184"/>
                <a:ext cx="121571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i="1" smtClean="0">
                          <a:latin typeface="Cambria Math"/>
                        </a:rPr>
                        <m:t>(</m:t>
                      </m:r>
                      <m:r>
                        <a:rPr lang="en-US" altLang="zh-TW" sz="2200" i="1" smtClean="0">
                          <a:latin typeface="Cambria Math"/>
                        </a:rPr>
                        <m:t>𝐵</m:t>
                      </m:r>
                      <m:r>
                        <a:rPr lang="en-US" altLang="zh-TW" sz="2200" i="1" smtClean="0">
                          <a:latin typeface="Cambria Math"/>
                          <a:ea typeface="Cambria Math"/>
                        </a:rPr>
                        <m:t>⊥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371" y="5085184"/>
                <a:ext cx="1215717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3518" b="-18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43808" y="5475600"/>
                <a:ext cx="114230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i="1">
                          <a:latin typeface="Cambria Math"/>
                        </a:rPr>
                        <m:t>𝑃</m:t>
                      </m:r>
                      <m:r>
                        <a:rPr lang="en-US" altLang="zh-TW" sz="2200" i="1">
                          <a:latin typeface="Cambria Math"/>
                        </a:rPr>
                        <m:t>(</m:t>
                      </m:r>
                      <m:r>
                        <a:rPr lang="en-US" altLang="zh-TW" sz="2200" i="1">
                          <a:latin typeface="Cambria Math"/>
                        </a:rPr>
                        <m:t>𝐵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475600"/>
                <a:ext cx="1142300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535" t="-123944" r="-4278" b="-19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964110" y="5475600"/>
                <a:ext cx="73568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(</m:t>
                      </m:r>
                      <m:r>
                        <a:rPr lang="en-US" altLang="zh-TW" sz="2200" i="1">
                          <a:latin typeface="Cambria Math"/>
                        </a:rPr>
                        <m:t>𝑖</m:t>
                      </m:r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110" y="5475600"/>
                <a:ext cx="735682" cy="430887"/>
              </a:xfrm>
              <a:prstGeom prst="rect">
                <a:avLst/>
              </a:prstGeom>
              <a:blipFill rotWithShape="1">
                <a:blip r:embed="rId8"/>
                <a:stretch>
                  <a:fillRect r="-12397" b="-18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7504" y="5476457"/>
                <a:ext cx="1856606" cy="431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𝑂</m:t>
                          </m:r>
                        </m:e>
                      </m:acc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r>
                        <a:rPr lang="en-US" altLang="zh-TW" sz="2200" i="1">
                          <a:latin typeface="Cambria Math"/>
                        </a:rPr>
                        <m:t>𝑖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476457"/>
                <a:ext cx="1856606" cy="431657"/>
              </a:xfrm>
              <a:prstGeom prst="rect">
                <a:avLst/>
              </a:prstGeom>
              <a:blipFill rotWithShape="1">
                <a:blip r:embed="rId9"/>
                <a:stretch>
                  <a:fillRect l="-329" t="-123944" r="-8553" b="-19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2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435" name="群組 12"/>
          <p:cNvGrpSpPr>
            <a:grpSpLocks/>
          </p:cNvGrpSpPr>
          <p:nvPr/>
        </p:nvGrpSpPr>
        <p:grpSpPr bwMode="auto">
          <a:xfrm>
            <a:off x="-36513" y="1846263"/>
            <a:ext cx="7164388" cy="4197350"/>
            <a:chOff x="1115616" y="1846263"/>
            <a:chExt cx="7164387" cy="4197885"/>
          </a:xfrm>
        </p:grpSpPr>
        <p:grpSp>
          <p:nvGrpSpPr>
            <p:cNvPr id="18443" name="群組 1"/>
            <p:cNvGrpSpPr>
              <a:grpSpLocks/>
            </p:cNvGrpSpPr>
            <p:nvPr/>
          </p:nvGrpSpPr>
          <p:grpSpPr bwMode="auto">
            <a:xfrm>
              <a:off x="1115616" y="1846263"/>
              <a:ext cx="7164387" cy="3659187"/>
              <a:chOff x="1116013" y="1846263"/>
              <a:chExt cx="7164387" cy="3659187"/>
            </a:xfrm>
          </p:grpSpPr>
          <p:pic>
            <p:nvPicPr>
              <p:cNvPr id="1844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6013" y="1909763"/>
                <a:ext cx="7127875" cy="3535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450" name="文字方塊 4"/>
              <p:cNvSpPr txBox="1">
                <a:spLocks noChangeArrowheads="1"/>
              </p:cNvSpPr>
              <p:nvPr/>
            </p:nvSpPr>
            <p:spPr bwMode="auto">
              <a:xfrm>
                <a:off x="3779990" y="1846263"/>
                <a:ext cx="1728050" cy="6463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600" i="1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TW" sz="3600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TW" sz="3600" i="1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Ō|</a:t>
                </a:r>
                <a:r>
                  <a:rPr lang="el-GR" altLang="zh-TW" sz="3600" i="1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λ</a:t>
                </a:r>
                <a:r>
                  <a:rPr lang="en-US" altLang="zh-TW" sz="3600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TW" altLang="en-US" sz="3600">
                  <a:solidFill>
                    <a:srgbClr val="D60000"/>
                  </a:solidFill>
                </a:endParaRPr>
              </a:p>
            </p:txBody>
          </p:sp>
          <p:sp>
            <p:nvSpPr>
              <p:cNvPr id="18451" name="文字方塊 3"/>
              <p:cNvSpPr txBox="1">
                <a:spLocks noChangeArrowheads="1"/>
              </p:cNvSpPr>
              <p:nvPr/>
            </p:nvSpPr>
            <p:spPr bwMode="auto">
              <a:xfrm>
                <a:off x="6300342" y="3204011"/>
                <a:ext cx="1980058" cy="7200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l-GR" altLang="zh-TW" sz="3600" i="1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en-US" altLang="zh-TW" sz="3600" i="1" baseline="-2500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TW" sz="36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TW" sz="3600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360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l-GR" altLang="zh-TW" sz="3600" i="1">
                    <a:latin typeface="Times New Roman" pitchFamily="18" charset="0"/>
                    <a:cs typeface="Times New Roman" pitchFamily="18" charset="0"/>
                  </a:rPr>
                  <a:t>β</a:t>
                </a:r>
                <a:r>
                  <a:rPr lang="en-US" altLang="zh-TW" sz="3600" i="1" baseline="-2500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TW" sz="36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TW" sz="3600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36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TW" altLang="en-US" sz="3600"/>
              </a:p>
            </p:txBody>
          </p:sp>
          <p:sp>
            <p:nvSpPr>
              <p:cNvPr id="18452" name="文字方塊 1"/>
              <p:cNvSpPr txBox="1">
                <a:spLocks noChangeArrowheads="1"/>
              </p:cNvSpPr>
              <p:nvPr/>
            </p:nvSpPr>
            <p:spPr bwMode="auto">
              <a:xfrm>
                <a:off x="4547717" y="5012989"/>
                <a:ext cx="277648" cy="4924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600" i="1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TW" altLang="en-US" sz="26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453" name="文字方塊 6"/>
              <p:cNvSpPr txBox="1">
                <a:spLocks noChangeArrowheads="1"/>
              </p:cNvSpPr>
              <p:nvPr/>
            </p:nvSpPr>
            <p:spPr bwMode="auto">
              <a:xfrm>
                <a:off x="1198018" y="3512379"/>
                <a:ext cx="277648" cy="50401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600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zh-TW" altLang="en-US" sz="26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444" name="群組 11"/>
            <p:cNvGrpSpPr>
              <a:grpSpLocks/>
            </p:cNvGrpSpPr>
            <p:nvPr/>
          </p:nvGrpSpPr>
          <p:grpSpPr bwMode="auto">
            <a:xfrm>
              <a:off x="4644008" y="4941814"/>
              <a:ext cx="2329484" cy="1102334"/>
              <a:chOff x="4644008" y="4941814"/>
              <a:chExt cx="2329484" cy="1102334"/>
            </a:xfrm>
          </p:grpSpPr>
          <p:grpSp>
            <p:nvGrpSpPr>
              <p:cNvPr id="18445" name="群組 3"/>
              <p:cNvGrpSpPr>
                <a:grpSpLocks/>
              </p:cNvGrpSpPr>
              <p:nvPr/>
            </p:nvGrpSpPr>
            <p:grpSpPr bwMode="auto">
              <a:xfrm>
                <a:off x="4644008" y="5390098"/>
                <a:ext cx="2329484" cy="654050"/>
                <a:chOff x="5220072" y="5118100"/>
                <a:chExt cx="2329484" cy="654050"/>
              </a:xfrm>
            </p:grpSpPr>
            <p:sp>
              <p:nvSpPr>
                <p:cNvPr id="18447" name="矩形 1"/>
                <p:cNvSpPr>
                  <a:spLocks noChangeArrowheads="1"/>
                </p:cNvSpPr>
                <p:nvPr/>
              </p:nvSpPr>
              <p:spPr bwMode="auto">
                <a:xfrm>
                  <a:off x="5220072" y="5245765"/>
                  <a:ext cx="2329484" cy="4616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2400"/>
                    <a:t>P(O|</a:t>
                  </a:r>
                  <a:r>
                    <a:rPr lang="en-US" altLang="zh-TW" sz="2400">
                      <a:sym typeface="Symbol" pitchFamily="18" charset="2"/>
                    </a:rPr>
                    <a:t></a:t>
                  </a:r>
                  <a:r>
                    <a:rPr lang="en-US" altLang="zh-TW" sz="2400"/>
                    <a:t>) = </a:t>
                  </a:r>
                  <a:r>
                    <a:rPr lang="en-US" altLang="zh-TW" sz="2400">
                      <a:sym typeface="Symbol" pitchFamily="18" charset="2"/>
                    </a:rPr>
                    <a:t></a:t>
                  </a:r>
                  <a:r>
                    <a:rPr lang="en-US" altLang="zh-TW" sz="2400"/>
                    <a:t> </a:t>
                  </a:r>
                  <a:r>
                    <a:rPr lang="en-US" altLang="zh-TW" sz="2400">
                      <a:sym typeface="Symbol" pitchFamily="18" charset="2"/>
                    </a:rPr>
                    <a:t></a:t>
                  </a:r>
                  <a:r>
                    <a:rPr lang="en-US" altLang="zh-TW" sz="2400" b="1" baseline="-25000"/>
                    <a:t>T</a:t>
                  </a:r>
                  <a:r>
                    <a:rPr lang="en-US" altLang="zh-TW" sz="2400"/>
                    <a:t>(i)</a:t>
                  </a:r>
                  <a:endParaRPr lang="zh-TW" altLang="en-US" sz="2400"/>
                </a:p>
              </p:txBody>
            </p:sp>
            <p:sp>
              <p:nvSpPr>
                <p:cNvPr id="1844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189356" y="5118100"/>
                  <a:ext cx="994960" cy="654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  <a:spcAft>
                      <a:spcPts val="350"/>
                    </a:spcAft>
                  </a:pPr>
                  <a:r>
                    <a:rPr lang="en-US" altLang="zh-TW" sz="2000" b="1">
                      <a:latin typeface="Calibri" pitchFamily="34" charset="0"/>
                    </a:rPr>
                    <a:t>N</a:t>
                  </a:r>
                </a:p>
                <a:p>
                  <a:pPr algn="ctr" eaLnBrk="1" hangingPunct="1">
                    <a:lnSpc>
                      <a:spcPct val="70000"/>
                    </a:lnSpc>
                  </a:pPr>
                  <a:endParaRPr lang="en-US" altLang="zh-TW" sz="2000" b="1">
                    <a:latin typeface="Times New Roman" pitchFamily="18" charset="0"/>
                  </a:endParaRPr>
                </a:p>
                <a:p>
                  <a:pPr algn="ctr" eaLnBrk="1" hangingPunct="1">
                    <a:lnSpc>
                      <a:spcPct val="70000"/>
                    </a:lnSpc>
                  </a:pPr>
                  <a:r>
                    <a:rPr lang="en-US" altLang="zh-TW" sz="2000" b="1">
                      <a:latin typeface="Calibri" pitchFamily="34" charset="0"/>
                    </a:rPr>
                    <a:t>i = 1</a:t>
                  </a:r>
                  <a:endParaRPr lang="zh-TW" altLang="zh-TW" sz="2000"/>
                </a:p>
              </p:txBody>
            </p:sp>
          </p:grpSp>
          <p:cxnSp>
            <p:nvCxnSpPr>
              <p:cNvPr id="9" name="直線單箭頭接點 8"/>
              <p:cNvCxnSpPr/>
              <p:nvPr/>
            </p:nvCxnSpPr>
            <p:spPr>
              <a:xfrm flipV="1">
                <a:off x="5716192" y="4942283"/>
                <a:ext cx="73025" cy="5636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36" name="群組 1"/>
          <p:cNvGrpSpPr>
            <a:grpSpLocks/>
          </p:cNvGrpSpPr>
          <p:nvPr/>
        </p:nvGrpSpPr>
        <p:grpSpPr bwMode="auto">
          <a:xfrm>
            <a:off x="3779838" y="1268413"/>
            <a:ext cx="5419725" cy="817562"/>
            <a:chOff x="4560888" y="1520190"/>
            <a:chExt cx="5420074" cy="817062"/>
          </a:xfrm>
        </p:grpSpPr>
        <p:grpSp>
          <p:nvGrpSpPr>
            <p:cNvPr id="18437" name="群組 17"/>
            <p:cNvGrpSpPr>
              <a:grpSpLocks/>
            </p:cNvGrpSpPr>
            <p:nvPr/>
          </p:nvGrpSpPr>
          <p:grpSpPr bwMode="auto">
            <a:xfrm>
              <a:off x="4560888" y="1535429"/>
              <a:ext cx="5420074" cy="801823"/>
              <a:chOff x="4427984" y="1422370"/>
              <a:chExt cx="5420639" cy="801045"/>
            </a:xfrm>
          </p:grpSpPr>
          <p:sp>
            <p:nvSpPr>
              <p:cNvPr id="18439" name="矩形 13"/>
              <p:cNvSpPr>
                <a:spLocks noChangeArrowheads="1"/>
              </p:cNvSpPr>
              <p:nvPr/>
            </p:nvSpPr>
            <p:spPr bwMode="auto">
              <a:xfrm>
                <a:off x="4427984" y="1540431"/>
                <a:ext cx="5420639" cy="461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400"/>
                  <a:t>P(O|</a:t>
                </a:r>
                <a:r>
                  <a:rPr lang="en-US" altLang="zh-TW" sz="2400">
                    <a:sym typeface="Symbol" pitchFamily="18" charset="2"/>
                  </a:rPr>
                  <a:t></a:t>
                </a:r>
                <a:r>
                  <a:rPr lang="en-US" altLang="zh-TW" sz="2400"/>
                  <a:t>) = </a:t>
                </a:r>
                <a:r>
                  <a:rPr lang="en-US" altLang="zh-TW" sz="2400">
                    <a:sym typeface="Symbol" pitchFamily="18" charset="2"/>
                  </a:rPr>
                  <a:t></a:t>
                </a:r>
                <a:r>
                  <a:rPr lang="en-US" altLang="zh-TW" sz="2400"/>
                  <a:t> P(O, q</a:t>
                </a:r>
                <a:r>
                  <a:rPr lang="en-US" altLang="zh-TW" sz="2400" b="1" baseline="-25000"/>
                  <a:t>t</a:t>
                </a:r>
                <a:r>
                  <a:rPr lang="en-US" altLang="zh-TW" sz="2400"/>
                  <a:t> = i |</a:t>
                </a:r>
                <a:r>
                  <a:rPr lang="en-US" altLang="zh-TW" sz="2400">
                    <a:sym typeface="Symbol" pitchFamily="18" charset="2"/>
                  </a:rPr>
                  <a:t></a:t>
                </a:r>
                <a:r>
                  <a:rPr lang="en-US" altLang="zh-TW" sz="2400"/>
                  <a:t>) = </a:t>
                </a:r>
                <a:r>
                  <a:rPr lang="en-US" altLang="zh-TW" sz="2400">
                    <a:sym typeface="Symbol" pitchFamily="18" charset="2"/>
                  </a:rPr>
                  <a:t></a:t>
                </a:r>
                <a:r>
                  <a:rPr lang="en-US" altLang="zh-TW" sz="2400"/>
                  <a:t> [</a:t>
                </a:r>
                <a:r>
                  <a:rPr lang="en-US" altLang="zh-TW" sz="2400">
                    <a:sym typeface="Symbol" pitchFamily="18" charset="2"/>
                  </a:rPr>
                  <a:t></a:t>
                </a:r>
                <a:r>
                  <a:rPr lang="en-US" altLang="zh-TW" sz="2400" b="1" baseline="-25000"/>
                  <a:t>t</a:t>
                </a:r>
                <a:r>
                  <a:rPr lang="en-US" altLang="zh-TW" sz="2400"/>
                  <a:t>(i)</a:t>
                </a:r>
                <a:r>
                  <a:rPr lang="en-US" altLang="zh-TW" sz="2400">
                    <a:sym typeface="Symbol" pitchFamily="18" charset="2"/>
                  </a:rPr>
                  <a:t></a:t>
                </a:r>
                <a:r>
                  <a:rPr lang="en-US" altLang="zh-TW" sz="2400" b="1" baseline="-25000"/>
                  <a:t>t</a:t>
                </a:r>
                <a:r>
                  <a:rPr lang="en-US" altLang="zh-TW" sz="2400"/>
                  <a:t>(i)]</a:t>
                </a:r>
                <a:endParaRPr lang="zh-TW" altLang="en-US" sz="2400"/>
              </a:p>
            </p:txBody>
          </p:sp>
          <p:sp>
            <p:nvSpPr>
              <p:cNvPr id="18440" name="Line 11"/>
              <p:cNvSpPr>
                <a:spLocks noChangeShapeType="1"/>
              </p:cNvSpPr>
              <p:nvPr/>
            </p:nvSpPr>
            <p:spPr bwMode="auto">
              <a:xfrm>
                <a:off x="4839748" y="1598320"/>
                <a:ext cx="17938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41" name="Line 11"/>
              <p:cNvSpPr>
                <a:spLocks noChangeShapeType="1"/>
              </p:cNvSpPr>
              <p:nvPr/>
            </p:nvSpPr>
            <p:spPr bwMode="auto">
              <a:xfrm>
                <a:off x="6378578" y="1605940"/>
                <a:ext cx="17938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42" name="Text Box 12"/>
              <p:cNvSpPr txBox="1">
                <a:spLocks noChangeArrowheads="1"/>
              </p:cNvSpPr>
              <p:nvPr/>
            </p:nvSpPr>
            <p:spPr bwMode="auto">
              <a:xfrm>
                <a:off x="5542128" y="1422370"/>
                <a:ext cx="674990" cy="8010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Aft>
                    <a:spcPts val="350"/>
                  </a:spcAft>
                </a:pPr>
                <a:r>
                  <a:rPr lang="en-US" altLang="zh-TW" sz="2000" b="1">
                    <a:latin typeface="Calibri" pitchFamily="34" charset="0"/>
                  </a:rPr>
                  <a:t>N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endParaRPr lang="en-US" altLang="zh-TW" sz="2000" b="1">
                  <a:latin typeface="Times New Roman" pitchFamily="18" charset="0"/>
                </a:endParaRP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zh-TW" sz="2000" b="1">
                    <a:latin typeface="Calibri" pitchFamily="34" charset="0"/>
                  </a:rPr>
                  <a:t>i = 1</a:t>
                </a:r>
                <a:endParaRPr lang="zh-TW" altLang="zh-TW" sz="2000"/>
              </a:p>
            </p:txBody>
          </p:sp>
        </p:grpSp>
        <p:sp>
          <p:nvSpPr>
            <p:cNvPr id="18438" name="Text Box 12"/>
            <p:cNvSpPr txBox="1">
              <a:spLocks noChangeArrowheads="1"/>
            </p:cNvSpPr>
            <p:nvPr/>
          </p:nvSpPr>
          <p:spPr bwMode="auto">
            <a:xfrm>
              <a:off x="8109680" y="1520190"/>
              <a:ext cx="674920" cy="801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Aft>
                  <a:spcPts val="350"/>
                </a:spcAft>
              </a:pPr>
              <a:r>
                <a:rPr lang="en-US" altLang="zh-TW" sz="2000" b="1">
                  <a:latin typeface="Calibri" pitchFamily="34" charset="0"/>
                </a:rPr>
                <a:t>N</a:t>
              </a:r>
            </a:p>
            <a:p>
              <a:pPr algn="ctr" eaLnBrk="1" hangingPunct="1">
                <a:lnSpc>
                  <a:spcPct val="70000"/>
                </a:lnSpc>
              </a:pPr>
              <a:endParaRPr lang="en-US" altLang="zh-TW" sz="2000" b="1">
                <a:latin typeface="Times New Roman" pitchFamily="18" charset="0"/>
              </a:endParaRP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TW" sz="2000" b="1">
                  <a:latin typeface="Calibri" pitchFamily="34" charset="0"/>
                </a:rPr>
                <a:t>i = 1</a:t>
              </a:r>
              <a:endParaRPr lang="zh-TW" altLang="zh-TW" sz="2000"/>
            </a:p>
          </p:txBody>
        </p:sp>
      </p:grpSp>
      <p:sp>
        <p:nvSpPr>
          <p:cNvPr id="2" name="橢圓 1"/>
          <p:cNvSpPr/>
          <p:nvPr/>
        </p:nvSpPr>
        <p:spPr>
          <a:xfrm>
            <a:off x="4461163" y="2348880"/>
            <a:ext cx="398869" cy="2593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107950" y="82550"/>
            <a:ext cx="37814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sz="2600" b="1" u="sng">
                <a:solidFill>
                  <a:srgbClr val="000000"/>
                </a:solidFill>
                <a:latin typeface="Times New Roman" pitchFamily="18" charset="0"/>
              </a:rPr>
              <a:t>Basic Problem 2 for HMM</a:t>
            </a:r>
            <a:endParaRPr lang="en-US" altLang="zh-TW" sz="2600" u="sng"/>
          </a:p>
        </p:txBody>
      </p:sp>
      <p:grpSp>
        <p:nvGrpSpPr>
          <p:cNvPr id="19459" name="群組 10"/>
          <p:cNvGrpSpPr>
            <a:grpSpLocks/>
          </p:cNvGrpSpPr>
          <p:nvPr/>
        </p:nvGrpSpPr>
        <p:grpSpPr bwMode="auto">
          <a:xfrm>
            <a:off x="107950" y="649288"/>
            <a:ext cx="8709025" cy="403225"/>
            <a:chOff x="107504" y="439738"/>
            <a:chExt cx="8709165" cy="403226"/>
          </a:xfrm>
        </p:grpSpPr>
        <p:sp>
          <p:nvSpPr>
            <p:cNvPr id="19608" name="Rectangle 7"/>
            <p:cNvSpPr>
              <a:spLocks noChangeArrowheads="1"/>
            </p:cNvSpPr>
            <p:nvPr/>
          </p:nvSpPr>
          <p:spPr bwMode="auto">
            <a:xfrm>
              <a:off x="3542854" y="439738"/>
              <a:ext cx="762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609" name="Rectangle 9"/>
            <p:cNvSpPr>
              <a:spLocks noChangeArrowheads="1"/>
            </p:cNvSpPr>
            <p:nvPr/>
          </p:nvSpPr>
          <p:spPr bwMode="auto">
            <a:xfrm>
              <a:off x="107504" y="482601"/>
              <a:ext cx="35766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0000"/>
                  </a:solidFill>
                  <a:latin typeface="新細明體" charset="-120"/>
                </a:rPr>
                <a:t>․</a:t>
              </a:r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</a:rPr>
                <a:t>Approach 1 – Choosing state q</a:t>
              </a:r>
              <a:endParaRPr lang="en-US" altLang="zh-TW" sz="2000"/>
            </a:p>
          </p:txBody>
        </p:sp>
        <p:grpSp>
          <p:nvGrpSpPr>
            <p:cNvPr id="19610" name="Group 131"/>
            <p:cNvGrpSpPr>
              <a:grpSpLocks/>
            </p:cNvGrpSpPr>
            <p:nvPr/>
          </p:nvGrpSpPr>
          <p:grpSpPr bwMode="auto">
            <a:xfrm>
              <a:off x="3707954" y="508001"/>
              <a:ext cx="196850" cy="334963"/>
              <a:chOff x="3603" y="366"/>
              <a:chExt cx="124" cy="211"/>
            </a:xfrm>
          </p:grpSpPr>
          <p:sp>
            <p:nvSpPr>
              <p:cNvPr id="19612" name="Rectangle 12"/>
              <p:cNvSpPr>
                <a:spLocks noChangeArrowheads="1"/>
              </p:cNvSpPr>
              <p:nvPr/>
            </p:nvSpPr>
            <p:spPr bwMode="auto">
              <a:xfrm>
                <a:off x="3603" y="440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400" b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TW"/>
              </a:p>
            </p:txBody>
          </p:sp>
          <p:sp>
            <p:nvSpPr>
              <p:cNvPr id="19613" name="Rectangle 13"/>
              <p:cNvSpPr>
                <a:spLocks noChangeArrowheads="1"/>
              </p:cNvSpPr>
              <p:nvPr/>
            </p:nvSpPr>
            <p:spPr bwMode="auto">
              <a:xfrm>
                <a:off x="3639" y="366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*</a:t>
                </a:r>
                <a:endParaRPr lang="en-US" altLang="zh-TW"/>
              </a:p>
            </p:txBody>
          </p:sp>
        </p:grpSp>
        <p:sp>
          <p:nvSpPr>
            <p:cNvPr id="19611" name="Rectangle 14"/>
            <p:cNvSpPr>
              <a:spLocks noChangeArrowheads="1"/>
            </p:cNvSpPr>
            <p:nvPr/>
          </p:nvSpPr>
          <p:spPr bwMode="auto">
            <a:xfrm>
              <a:off x="3877816" y="476251"/>
              <a:ext cx="49388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</a:rPr>
                <a:t>individually as the most likely state at time t </a:t>
              </a:r>
              <a:endParaRPr lang="en-US" altLang="zh-TW" sz="2000"/>
            </a:p>
          </p:txBody>
        </p:sp>
      </p:grpSp>
      <p:grpSp>
        <p:nvGrpSpPr>
          <p:cNvPr id="19460" name="群組 7"/>
          <p:cNvGrpSpPr>
            <a:grpSpLocks/>
          </p:cNvGrpSpPr>
          <p:nvPr/>
        </p:nvGrpSpPr>
        <p:grpSpPr bwMode="auto">
          <a:xfrm>
            <a:off x="576263" y="1138238"/>
            <a:ext cx="5148262" cy="1354137"/>
            <a:chOff x="575865" y="850726"/>
            <a:chExt cx="5148263" cy="1354138"/>
          </a:xfrm>
        </p:grpSpPr>
        <p:sp>
          <p:nvSpPr>
            <p:cNvPr id="19547" name="Rectangle 17"/>
            <p:cNvSpPr>
              <a:spLocks noChangeArrowheads="1"/>
            </p:cNvSpPr>
            <p:nvPr/>
          </p:nvSpPr>
          <p:spPr bwMode="auto">
            <a:xfrm>
              <a:off x="575865" y="882476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TW"/>
            </a:p>
          </p:txBody>
        </p:sp>
        <p:sp>
          <p:nvSpPr>
            <p:cNvPr id="19548" name="Rectangle 18"/>
            <p:cNvSpPr>
              <a:spLocks noChangeArrowheads="1"/>
            </p:cNvSpPr>
            <p:nvPr/>
          </p:nvSpPr>
          <p:spPr bwMode="auto">
            <a:xfrm>
              <a:off x="669528" y="880889"/>
              <a:ext cx="777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</a:rPr>
                <a:t> </a:t>
              </a:r>
              <a:endParaRPr lang="en-US" altLang="zh-TW"/>
            </a:p>
          </p:txBody>
        </p:sp>
        <p:sp>
          <p:nvSpPr>
            <p:cNvPr id="19549" name="Rectangle 19"/>
            <p:cNvSpPr>
              <a:spLocks noChangeArrowheads="1"/>
            </p:cNvSpPr>
            <p:nvPr/>
          </p:nvSpPr>
          <p:spPr bwMode="auto">
            <a:xfrm>
              <a:off x="780653" y="882476"/>
              <a:ext cx="25288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Define a new variable </a:t>
              </a:r>
              <a:endParaRPr lang="en-US" altLang="zh-TW"/>
            </a:p>
          </p:txBody>
        </p:sp>
        <p:sp>
          <p:nvSpPr>
            <p:cNvPr id="19550" name="Rectangle 20"/>
            <p:cNvSpPr>
              <a:spLocks noChangeArrowheads="1"/>
            </p:cNvSpPr>
            <p:nvPr/>
          </p:nvSpPr>
          <p:spPr bwMode="auto">
            <a:xfrm>
              <a:off x="3307953" y="850726"/>
              <a:ext cx="1143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altLang="zh-TW"/>
            </a:p>
          </p:txBody>
        </p:sp>
        <p:sp>
          <p:nvSpPr>
            <p:cNvPr id="19551" name="Rectangle 21"/>
            <p:cNvSpPr>
              <a:spLocks noChangeArrowheads="1"/>
            </p:cNvSpPr>
            <p:nvPr/>
          </p:nvSpPr>
          <p:spPr bwMode="auto">
            <a:xfrm>
              <a:off x="3422253" y="1003126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52" name="Rectangle 22"/>
            <p:cNvSpPr>
              <a:spLocks noChangeArrowheads="1"/>
            </p:cNvSpPr>
            <p:nvPr/>
          </p:nvSpPr>
          <p:spPr bwMode="auto">
            <a:xfrm>
              <a:off x="3484165" y="882476"/>
              <a:ext cx="8112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 = P(</a:t>
              </a:r>
              <a:endParaRPr lang="en-US" altLang="zh-TW"/>
            </a:p>
          </p:txBody>
        </p:sp>
        <p:sp>
          <p:nvSpPr>
            <p:cNvPr id="19553" name="Rectangle 23"/>
            <p:cNvSpPr>
              <a:spLocks noChangeArrowheads="1"/>
            </p:cNvSpPr>
            <p:nvPr/>
          </p:nvSpPr>
          <p:spPr bwMode="auto">
            <a:xfrm>
              <a:off x="4295378" y="882476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19554" name="Rectangle 24"/>
            <p:cNvSpPr>
              <a:spLocks noChangeArrowheads="1"/>
            </p:cNvSpPr>
            <p:nvPr/>
          </p:nvSpPr>
          <p:spPr bwMode="auto">
            <a:xfrm>
              <a:off x="4435078" y="1003126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55" name="Rectangle 25"/>
            <p:cNvSpPr>
              <a:spLocks noChangeArrowheads="1"/>
            </p:cNvSpPr>
            <p:nvPr/>
          </p:nvSpPr>
          <p:spPr bwMode="auto">
            <a:xfrm>
              <a:off x="4495403" y="882476"/>
              <a:ext cx="9112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= i | O, </a:t>
              </a:r>
              <a:endParaRPr lang="en-US" altLang="zh-TW"/>
            </a:p>
          </p:txBody>
        </p:sp>
        <p:sp>
          <p:nvSpPr>
            <p:cNvPr id="19556" name="Rectangle 26"/>
            <p:cNvSpPr>
              <a:spLocks noChangeArrowheads="1"/>
            </p:cNvSpPr>
            <p:nvPr/>
          </p:nvSpPr>
          <p:spPr bwMode="auto">
            <a:xfrm>
              <a:off x="5408215" y="850726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19557" name="Rectangle 27"/>
            <p:cNvSpPr>
              <a:spLocks noChangeArrowheads="1"/>
            </p:cNvSpPr>
            <p:nvPr/>
          </p:nvSpPr>
          <p:spPr bwMode="auto">
            <a:xfrm>
              <a:off x="5560615" y="882476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19558" name="Rectangle 28"/>
            <p:cNvSpPr>
              <a:spLocks noChangeArrowheads="1"/>
            </p:cNvSpPr>
            <p:nvPr/>
          </p:nvSpPr>
          <p:spPr bwMode="auto">
            <a:xfrm>
              <a:off x="5654278" y="882476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59" name="Rectangle 29"/>
            <p:cNvSpPr>
              <a:spLocks noChangeArrowheads="1"/>
            </p:cNvSpPr>
            <p:nvPr/>
          </p:nvSpPr>
          <p:spPr bwMode="auto">
            <a:xfrm>
              <a:off x="865311" y="1420639"/>
              <a:ext cx="1143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altLang="zh-TW"/>
            </a:p>
          </p:txBody>
        </p:sp>
        <p:sp>
          <p:nvSpPr>
            <p:cNvPr id="19560" name="Rectangle 30"/>
            <p:cNvSpPr>
              <a:spLocks noChangeArrowheads="1"/>
            </p:cNvSpPr>
            <p:nvPr/>
          </p:nvSpPr>
          <p:spPr bwMode="auto">
            <a:xfrm>
              <a:off x="979611" y="1573039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61" name="Rectangle 31"/>
            <p:cNvSpPr>
              <a:spLocks noChangeArrowheads="1"/>
            </p:cNvSpPr>
            <p:nvPr/>
          </p:nvSpPr>
          <p:spPr bwMode="auto">
            <a:xfrm>
              <a:off x="1039936" y="1452389"/>
              <a:ext cx="5619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 = </a:t>
              </a:r>
              <a:endParaRPr lang="en-US" altLang="zh-TW"/>
            </a:p>
          </p:txBody>
        </p:sp>
        <p:sp>
          <p:nvSpPr>
            <p:cNvPr id="19562" name="Rectangle 32"/>
            <p:cNvSpPr>
              <a:spLocks noChangeArrowheads="1"/>
            </p:cNvSpPr>
            <p:nvPr/>
          </p:nvSpPr>
          <p:spPr bwMode="auto">
            <a:xfrm>
              <a:off x="1601911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3" name="Rectangle 33"/>
            <p:cNvSpPr>
              <a:spLocks noChangeArrowheads="1"/>
            </p:cNvSpPr>
            <p:nvPr/>
          </p:nvSpPr>
          <p:spPr bwMode="auto">
            <a:xfrm>
              <a:off x="1879724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4" name="Rectangle 34"/>
            <p:cNvSpPr>
              <a:spLocks noChangeArrowheads="1"/>
            </p:cNvSpPr>
            <p:nvPr/>
          </p:nvSpPr>
          <p:spPr bwMode="auto">
            <a:xfrm>
              <a:off x="2160711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5" name="Rectangle 35"/>
            <p:cNvSpPr>
              <a:spLocks noChangeArrowheads="1"/>
            </p:cNvSpPr>
            <p:nvPr/>
          </p:nvSpPr>
          <p:spPr bwMode="auto">
            <a:xfrm>
              <a:off x="2440111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6" name="Rectangle 36"/>
            <p:cNvSpPr>
              <a:spLocks noChangeArrowheads="1"/>
            </p:cNvSpPr>
            <p:nvPr/>
          </p:nvSpPr>
          <p:spPr bwMode="auto">
            <a:xfrm>
              <a:off x="2717924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7" name="Rectangle 37"/>
            <p:cNvSpPr>
              <a:spLocks noChangeArrowheads="1"/>
            </p:cNvSpPr>
            <p:nvPr/>
          </p:nvSpPr>
          <p:spPr bwMode="auto">
            <a:xfrm>
              <a:off x="2997324" y="1452389"/>
              <a:ext cx="2968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= </a:t>
              </a:r>
              <a:endParaRPr lang="en-US" altLang="zh-TW"/>
            </a:p>
          </p:txBody>
        </p:sp>
        <p:sp>
          <p:nvSpPr>
            <p:cNvPr id="19568" name="Rectangle 38"/>
            <p:cNvSpPr>
              <a:spLocks noChangeArrowheads="1"/>
            </p:cNvSpPr>
            <p:nvPr/>
          </p:nvSpPr>
          <p:spPr bwMode="auto">
            <a:xfrm>
              <a:off x="3294186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9" name="Rectangle 39"/>
            <p:cNvSpPr>
              <a:spLocks noChangeArrowheads="1"/>
            </p:cNvSpPr>
            <p:nvPr/>
          </p:nvSpPr>
          <p:spPr bwMode="auto">
            <a:xfrm>
              <a:off x="3575174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70" name="Rectangle 40"/>
            <p:cNvSpPr>
              <a:spLocks noChangeArrowheads="1"/>
            </p:cNvSpPr>
            <p:nvPr/>
          </p:nvSpPr>
          <p:spPr bwMode="auto">
            <a:xfrm>
              <a:off x="3854574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71" name="Rectangle 41"/>
            <p:cNvSpPr>
              <a:spLocks noChangeArrowheads="1"/>
            </p:cNvSpPr>
            <p:nvPr/>
          </p:nvSpPr>
          <p:spPr bwMode="auto">
            <a:xfrm>
              <a:off x="4132386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72" name="Rectangle 42"/>
            <p:cNvSpPr>
              <a:spLocks noChangeArrowheads="1"/>
            </p:cNvSpPr>
            <p:nvPr/>
          </p:nvSpPr>
          <p:spPr bwMode="auto">
            <a:xfrm>
              <a:off x="4411786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73" name="Rectangle 43"/>
            <p:cNvSpPr>
              <a:spLocks noChangeArrowheads="1"/>
            </p:cNvSpPr>
            <p:nvPr/>
          </p:nvSpPr>
          <p:spPr bwMode="auto">
            <a:xfrm>
              <a:off x="4691186" y="1452389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74" name="Line 88"/>
            <p:cNvSpPr>
              <a:spLocks noChangeShapeType="1"/>
            </p:cNvSpPr>
            <p:nvPr/>
          </p:nvSpPr>
          <p:spPr bwMode="auto">
            <a:xfrm>
              <a:off x="5068863" y="898351"/>
              <a:ext cx="179387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75" name="Rectangle 89"/>
            <p:cNvSpPr>
              <a:spLocks noChangeArrowheads="1"/>
            </p:cNvSpPr>
            <p:nvPr/>
          </p:nvSpPr>
          <p:spPr bwMode="auto">
            <a:xfrm>
              <a:off x="1644774" y="1268239"/>
              <a:ext cx="1762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 altLang="zh-TW"/>
            </a:p>
          </p:txBody>
        </p:sp>
        <p:sp>
          <p:nvSpPr>
            <p:cNvPr id="19576" name="Rectangle 90"/>
            <p:cNvSpPr>
              <a:spLocks noChangeArrowheads="1"/>
            </p:cNvSpPr>
            <p:nvPr/>
          </p:nvSpPr>
          <p:spPr bwMode="auto">
            <a:xfrm>
              <a:off x="1819399" y="1420639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77" name="Rectangle 91"/>
            <p:cNvSpPr>
              <a:spLocks noChangeArrowheads="1"/>
            </p:cNvSpPr>
            <p:nvPr/>
          </p:nvSpPr>
          <p:spPr bwMode="auto">
            <a:xfrm>
              <a:off x="1879724" y="1299989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78" name="Rectangle 92"/>
            <p:cNvSpPr>
              <a:spLocks noChangeArrowheads="1"/>
            </p:cNvSpPr>
            <p:nvPr/>
          </p:nvSpPr>
          <p:spPr bwMode="auto">
            <a:xfrm>
              <a:off x="2144836" y="1268239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b</a:t>
              </a:r>
              <a:endParaRPr lang="en-US" altLang="zh-TW"/>
            </a:p>
          </p:txBody>
        </p:sp>
        <p:sp>
          <p:nvSpPr>
            <p:cNvPr id="19579" name="Rectangle 93"/>
            <p:cNvSpPr>
              <a:spLocks noChangeArrowheads="1"/>
            </p:cNvSpPr>
            <p:nvPr/>
          </p:nvSpPr>
          <p:spPr bwMode="auto">
            <a:xfrm>
              <a:off x="2297236" y="1420639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80" name="Rectangle 94"/>
            <p:cNvSpPr>
              <a:spLocks noChangeArrowheads="1"/>
            </p:cNvSpPr>
            <p:nvPr/>
          </p:nvSpPr>
          <p:spPr bwMode="auto">
            <a:xfrm>
              <a:off x="2359149" y="1299989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81" name="Rectangle 95"/>
            <p:cNvSpPr>
              <a:spLocks noChangeArrowheads="1"/>
            </p:cNvSpPr>
            <p:nvPr/>
          </p:nvSpPr>
          <p:spPr bwMode="auto">
            <a:xfrm>
              <a:off x="2622674" y="1299989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82" name="Rectangle 96"/>
            <p:cNvSpPr>
              <a:spLocks noChangeArrowheads="1"/>
            </p:cNvSpPr>
            <p:nvPr/>
          </p:nvSpPr>
          <p:spPr bwMode="auto">
            <a:xfrm>
              <a:off x="1644774" y="1725439"/>
              <a:ext cx="19843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altLang="zh-TW"/>
            </a:p>
          </p:txBody>
        </p:sp>
        <p:sp>
          <p:nvSpPr>
            <p:cNvPr id="19583" name="Rectangle 97"/>
            <p:cNvSpPr>
              <a:spLocks noChangeArrowheads="1"/>
            </p:cNvSpPr>
            <p:nvPr/>
          </p:nvSpPr>
          <p:spPr bwMode="auto">
            <a:xfrm>
              <a:off x="1841624" y="1757189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84" name="Rectangle 98"/>
            <p:cNvSpPr>
              <a:spLocks noChangeArrowheads="1"/>
            </p:cNvSpPr>
            <p:nvPr/>
          </p:nvSpPr>
          <p:spPr bwMode="auto">
            <a:xfrm>
              <a:off x="1913061" y="1725439"/>
              <a:ext cx="1762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 altLang="zh-TW"/>
            </a:p>
          </p:txBody>
        </p:sp>
        <p:sp>
          <p:nvSpPr>
            <p:cNvPr id="19585" name="Rectangle 99"/>
            <p:cNvSpPr>
              <a:spLocks noChangeArrowheads="1"/>
            </p:cNvSpPr>
            <p:nvPr/>
          </p:nvSpPr>
          <p:spPr bwMode="auto">
            <a:xfrm>
              <a:off x="2087686" y="1877839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86" name="Rectangle 100"/>
            <p:cNvSpPr>
              <a:spLocks noChangeArrowheads="1"/>
            </p:cNvSpPr>
            <p:nvPr/>
          </p:nvSpPr>
          <p:spPr bwMode="auto">
            <a:xfrm>
              <a:off x="2149599" y="1757189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87" name="Rectangle 101"/>
            <p:cNvSpPr>
              <a:spLocks noChangeArrowheads="1"/>
            </p:cNvSpPr>
            <p:nvPr/>
          </p:nvSpPr>
          <p:spPr bwMode="auto">
            <a:xfrm>
              <a:off x="2413124" y="1725439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b</a:t>
              </a:r>
              <a:endParaRPr lang="en-US" altLang="zh-TW"/>
            </a:p>
          </p:txBody>
        </p:sp>
        <p:sp>
          <p:nvSpPr>
            <p:cNvPr id="19588" name="Rectangle 102"/>
            <p:cNvSpPr>
              <a:spLocks noChangeArrowheads="1"/>
            </p:cNvSpPr>
            <p:nvPr/>
          </p:nvSpPr>
          <p:spPr bwMode="auto">
            <a:xfrm>
              <a:off x="2565524" y="1877839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89" name="Rectangle 103"/>
            <p:cNvSpPr>
              <a:spLocks noChangeArrowheads="1"/>
            </p:cNvSpPr>
            <p:nvPr/>
          </p:nvSpPr>
          <p:spPr bwMode="auto">
            <a:xfrm>
              <a:off x="2627436" y="1757189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90" name="Rectangle 104"/>
            <p:cNvSpPr>
              <a:spLocks noChangeArrowheads="1"/>
            </p:cNvSpPr>
            <p:nvPr/>
          </p:nvSpPr>
          <p:spPr bwMode="auto">
            <a:xfrm>
              <a:off x="2890961" y="1869901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91" name="Rectangle 105"/>
            <p:cNvSpPr>
              <a:spLocks noChangeArrowheads="1"/>
            </p:cNvSpPr>
            <p:nvPr/>
          </p:nvSpPr>
          <p:spPr bwMode="auto">
            <a:xfrm>
              <a:off x="1705099" y="1627014"/>
              <a:ext cx="1095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19592" name="Rectangle 106"/>
            <p:cNvSpPr>
              <a:spLocks noChangeArrowheads="1"/>
            </p:cNvSpPr>
            <p:nvPr/>
          </p:nvSpPr>
          <p:spPr bwMode="auto">
            <a:xfrm>
              <a:off x="1814636" y="1627014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93" name="Rectangle 107"/>
            <p:cNvSpPr>
              <a:spLocks noChangeArrowheads="1"/>
            </p:cNvSpPr>
            <p:nvPr/>
          </p:nvSpPr>
          <p:spPr bwMode="auto">
            <a:xfrm>
              <a:off x="1760661" y="1847676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94" name="Rectangle 108"/>
            <p:cNvSpPr>
              <a:spLocks noChangeArrowheads="1"/>
            </p:cNvSpPr>
            <p:nvPr/>
          </p:nvSpPr>
          <p:spPr bwMode="auto">
            <a:xfrm>
              <a:off x="1619374" y="2022301"/>
              <a:ext cx="2825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i = 1</a:t>
              </a:r>
              <a:endParaRPr lang="en-US" altLang="zh-TW"/>
            </a:p>
          </p:txBody>
        </p:sp>
        <p:sp>
          <p:nvSpPr>
            <p:cNvPr id="19595" name="Rectangle 109"/>
            <p:cNvSpPr>
              <a:spLocks noChangeArrowheads="1"/>
            </p:cNvSpPr>
            <p:nvPr/>
          </p:nvSpPr>
          <p:spPr bwMode="auto">
            <a:xfrm>
              <a:off x="1901949" y="2022301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96" name="Rectangle 110"/>
            <p:cNvSpPr>
              <a:spLocks noChangeArrowheads="1"/>
            </p:cNvSpPr>
            <p:nvPr/>
          </p:nvSpPr>
          <p:spPr bwMode="auto">
            <a:xfrm>
              <a:off x="3321174" y="1257126"/>
              <a:ext cx="7302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P(O, q</a:t>
              </a:r>
              <a:endParaRPr lang="en-US" altLang="zh-TW"/>
            </a:p>
          </p:txBody>
        </p:sp>
        <p:sp>
          <p:nvSpPr>
            <p:cNvPr id="19597" name="Rectangle 111"/>
            <p:cNvSpPr>
              <a:spLocks noChangeArrowheads="1"/>
            </p:cNvSpPr>
            <p:nvPr/>
          </p:nvSpPr>
          <p:spPr bwMode="auto">
            <a:xfrm>
              <a:off x="4051424" y="1377776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98" name="Rectangle 112"/>
            <p:cNvSpPr>
              <a:spLocks noChangeArrowheads="1"/>
            </p:cNvSpPr>
            <p:nvPr/>
          </p:nvSpPr>
          <p:spPr bwMode="auto">
            <a:xfrm>
              <a:off x="4111749" y="1257126"/>
              <a:ext cx="3603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= i|</a:t>
              </a:r>
              <a:endParaRPr lang="en-US" altLang="zh-TW"/>
            </a:p>
          </p:txBody>
        </p:sp>
        <p:sp>
          <p:nvSpPr>
            <p:cNvPr id="19599" name="Rectangle 113"/>
            <p:cNvSpPr>
              <a:spLocks noChangeArrowheads="1"/>
            </p:cNvSpPr>
            <p:nvPr/>
          </p:nvSpPr>
          <p:spPr bwMode="auto">
            <a:xfrm>
              <a:off x="4472111" y="1225376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19600" name="Rectangle 114"/>
            <p:cNvSpPr>
              <a:spLocks noChangeArrowheads="1"/>
            </p:cNvSpPr>
            <p:nvPr/>
          </p:nvSpPr>
          <p:spPr bwMode="auto">
            <a:xfrm>
              <a:off x="4624511" y="1257126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19601" name="Rectangle 115"/>
            <p:cNvSpPr>
              <a:spLocks noChangeArrowheads="1"/>
            </p:cNvSpPr>
            <p:nvPr/>
          </p:nvSpPr>
          <p:spPr bwMode="auto">
            <a:xfrm>
              <a:off x="4718174" y="1257126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602" name="Rectangle 116"/>
            <p:cNvSpPr>
              <a:spLocks noChangeArrowheads="1"/>
            </p:cNvSpPr>
            <p:nvPr/>
          </p:nvSpPr>
          <p:spPr bwMode="auto">
            <a:xfrm>
              <a:off x="3321174" y="1714326"/>
              <a:ext cx="5064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P(O|</a:t>
              </a:r>
              <a:endParaRPr lang="en-US" altLang="zh-TW"/>
            </a:p>
          </p:txBody>
        </p:sp>
        <p:sp>
          <p:nvSpPr>
            <p:cNvPr id="19603" name="Rectangle 117"/>
            <p:cNvSpPr>
              <a:spLocks noChangeArrowheads="1"/>
            </p:cNvSpPr>
            <p:nvPr/>
          </p:nvSpPr>
          <p:spPr bwMode="auto">
            <a:xfrm>
              <a:off x="3825999" y="1682576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19604" name="Rectangle 118"/>
            <p:cNvSpPr>
              <a:spLocks noChangeArrowheads="1"/>
            </p:cNvSpPr>
            <p:nvPr/>
          </p:nvSpPr>
          <p:spPr bwMode="auto">
            <a:xfrm>
              <a:off x="3978399" y="1714326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19605" name="Rectangle 119"/>
            <p:cNvSpPr>
              <a:spLocks noChangeArrowheads="1"/>
            </p:cNvSpPr>
            <p:nvPr/>
          </p:nvSpPr>
          <p:spPr bwMode="auto">
            <a:xfrm>
              <a:off x="4072061" y="1827039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606" name="Line 120"/>
            <p:cNvSpPr>
              <a:spLocks noChangeShapeType="1"/>
            </p:cNvSpPr>
            <p:nvPr/>
          </p:nvSpPr>
          <p:spPr bwMode="auto">
            <a:xfrm flipV="1">
              <a:off x="3602161" y="1273001"/>
              <a:ext cx="138112" cy="31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607" name="Line 121"/>
            <p:cNvSpPr>
              <a:spLocks noChangeShapeType="1"/>
            </p:cNvSpPr>
            <p:nvPr/>
          </p:nvSpPr>
          <p:spPr bwMode="auto">
            <a:xfrm>
              <a:off x="3600574" y="1723851"/>
              <a:ext cx="150812" cy="31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461" name="群組 9"/>
          <p:cNvGrpSpPr>
            <a:grpSpLocks/>
          </p:cNvGrpSpPr>
          <p:nvPr/>
        </p:nvGrpSpPr>
        <p:grpSpPr bwMode="auto">
          <a:xfrm>
            <a:off x="569913" y="4794250"/>
            <a:ext cx="5835650" cy="1587500"/>
            <a:chOff x="570658" y="4794251"/>
            <a:chExt cx="5835450" cy="1587077"/>
          </a:xfrm>
        </p:grpSpPr>
        <p:grpSp>
          <p:nvGrpSpPr>
            <p:cNvPr id="19522" name="群組 3"/>
            <p:cNvGrpSpPr>
              <a:grpSpLocks/>
            </p:cNvGrpSpPr>
            <p:nvPr/>
          </p:nvGrpSpPr>
          <p:grpSpPr bwMode="auto">
            <a:xfrm>
              <a:off x="570658" y="4794251"/>
              <a:ext cx="5835450" cy="650973"/>
              <a:chOff x="2016125" y="4794251"/>
              <a:chExt cx="5835450" cy="650973"/>
            </a:xfrm>
          </p:grpSpPr>
          <p:sp>
            <p:nvSpPr>
              <p:cNvPr id="19544" name="Rectangle 60"/>
              <p:cNvSpPr>
                <a:spLocks noChangeArrowheads="1"/>
              </p:cNvSpPr>
              <p:nvPr/>
            </p:nvSpPr>
            <p:spPr bwMode="auto">
              <a:xfrm>
                <a:off x="2016125" y="4794251"/>
                <a:ext cx="93662" cy="334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-</a:t>
                </a:r>
                <a:endParaRPr lang="en-US" altLang="zh-TW"/>
              </a:p>
            </p:txBody>
          </p:sp>
          <p:sp>
            <p:nvSpPr>
              <p:cNvPr id="19545" name="Rectangle 62"/>
              <p:cNvSpPr>
                <a:spLocks noChangeArrowheads="1"/>
              </p:cNvSpPr>
              <p:nvPr/>
            </p:nvSpPr>
            <p:spPr bwMode="auto">
              <a:xfrm>
                <a:off x="2220913" y="4794251"/>
                <a:ext cx="947737" cy="334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Problem</a:t>
                </a:r>
                <a:endParaRPr lang="en-US" altLang="zh-TW"/>
              </a:p>
            </p:txBody>
          </p:sp>
          <p:sp>
            <p:nvSpPr>
              <p:cNvPr id="19546" name="Rectangle 64"/>
              <p:cNvSpPr>
                <a:spLocks noChangeArrowheads="1"/>
              </p:cNvSpPr>
              <p:nvPr/>
            </p:nvSpPr>
            <p:spPr bwMode="auto">
              <a:xfrm>
                <a:off x="2245840" y="5122059"/>
                <a:ext cx="5605735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100">
                    <a:solidFill>
                      <a:srgbClr val="000000"/>
                    </a:solidFill>
                    <a:latin typeface="Times New Roman" pitchFamily="18" charset="0"/>
                  </a:rPr>
                  <a:t>maximizing the probability at each time t </a:t>
                </a:r>
                <a:r>
                  <a:rPr lang="en-US" altLang="zh-TW">
                    <a:solidFill>
                      <a:srgbClr val="000000"/>
                    </a:solidFill>
                    <a:latin typeface="Times New Roman" pitchFamily="18" charset="0"/>
                  </a:rPr>
                  <a:t>individually</a:t>
                </a:r>
                <a:endParaRPr lang="en-US" altLang="zh-TW"/>
              </a:p>
            </p:txBody>
          </p:sp>
        </p:grpSp>
        <p:sp>
          <p:nvSpPr>
            <p:cNvPr id="19523" name="Rectangle 68"/>
            <p:cNvSpPr>
              <a:spLocks noChangeArrowheads="1"/>
            </p:cNvSpPr>
            <p:nvPr/>
          </p:nvSpPr>
          <p:spPr bwMode="auto">
            <a:xfrm>
              <a:off x="816843" y="5517232"/>
              <a:ext cx="4365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q*=</a:t>
              </a:r>
              <a:endParaRPr lang="en-US" altLang="zh-TW"/>
            </a:p>
          </p:txBody>
        </p:sp>
        <p:sp>
          <p:nvSpPr>
            <p:cNvPr id="19524" name="Rectangle 69"/>
            <p:cNvSpPr>
              <a:spLocks noChangeArrowheads="1"/>
            </p:cNvSpPr>
            <p:nvPr/>
          </p:nvSpPr>
          <p:spPr bwMode="auto">
            <a:xfrm>
              <a:off x="1254993" y="5517232"/>
              <a:ext cx="2095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q</a:t>
              </a:r>
              <a:endParaRPr lang="en-US" altLang="zh-TW"/>
            </a:p>
          </p:txBody>
        </p:sp>
        <p:sp>
          <p:nvSpPr>
            <p:cNvPr id="19525" name="Rectangle 70"/>
            <p:cNvSpPr>
              <a:spLocks noChangeArrowheads="1"/>
            </p:cNvSpPr>
            <p:nvPr/>
          </p:nvSpPr>
          <p:spPr bwMode="auto">
            <a:xfrm>
              <a:off x="1464543" y="5637882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19526" name="Rectangle 71"/>
            <p:cNvSpPr>
              <a:spLocks noChangeArrowheads="1"/>
            </p:cNvSpPr>
            <p:nvPr/>
          </p:nvSpPr>
          <p:spPr bwMode="auto">
            <a:xfrm>
              <a:off x="1556618" y="5517232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  <a:endParaRPr lang="en-US" altLang="zh-TW"/>
            </a:p>
          </p:txBody>
        </p:sp>
        <p:sp>
          <p:nvSpPr>
            <p:cNvPr id="19527" name="Rectangle 72"/>
            <p:cNvSpPr>
              <a:spLocks noChangeArrowheads="1"/>
            </p:cNvSpPr>
            <p:nvPr/>
          </p:nvSpPr>
          <p:spPr bwMode="auto">
            <a:xfrm>
              <a:off x="1696318" y="5517232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19528" name="Rectangle 73"/>
            <p:cNvSpPr>
              <a:spLocks noChangeArrowheads="1"/>
            </p:cNvSpPr>
            <p:nvPr/>
          </p:nvSpPr>
          <p:spPr bwMode="auto">
            <a:xfrm>
              <a:off x="1834431" y="5637882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19529" name="Rectangle 74"/>
            <p:cNvSpPr>
              <a:spLocks noChangeArrowheads="1"/>
            </p:cNvSpPr>
            <p:nvPr/>
          </p:nvSpPr>
          <p:spPr bwMode="auto">
            <a:xfrm>
              <a:off x="1928093" y="5517232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  <a:endParaRPr lang="en-US" altLang="zh-TW"/>
            </a:p>
          </p:txBody>
        </p:sp>
        <p:sp>
          <p:nvSpPr>
            <p:cNvPr id="19530" name="Rectangle 75"/>
            <p:cNvSpPr>
              <a:spLocks noChangeArrowheads="1"/>
            </p:cNvSpPr>
            <p:nvPr/>
          </p:nvSpPr>
          <p:spPr bwMode="auto">
            <a:xfrm>
              <a:off x="2067793" y="5517232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lang="en-US" altLang="zh-TW"/>
            </a:p>
          </p:txBody>
        </p:sp>
        <p:sp>
          <p:nvSpPr>
            <p:cNvPr id="19531" name="Rectangle 76"/>
            <p:cNvSpPr>
              <a:spLocks noChangeArrowheads="1"/>
            </p:cNvSpPr>
            <p:nvPr/>
          </p:nvSpPr>
          <p:spPr bwMode="auto">
            <a:xfrm>
              <a:off x="2345606" y="5517232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19532" name="Rectangle 77"/>
            <p:cNvSpPr>
              <a:spLocks noChangeArrowheads="1"/>
            </p:cNvSpPr>
            <p:nvPr/>
          </p:nvSpPr>
          <p:spPr bwMode="auto">
            <a:xfrm>
              <a:off x="2485306" y="5637882"/>
              <a:ext cx="127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33" name="Rectangle 78"/>
            <p:cNvSpPr>
              <a:spLocks noChangeArrowheads="1"/>
            </p:cNvSpPr>
            <p:nvPr/>
          </p:nvSpPr>
          <p:spPr bwMode="auto">
            <a:xfrm>
              <a:off x="2609131" y="5517232"/>
              <a:ext cx="2095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* </a:t>
              </a:r>
              <a:endParaRPr lang="en-US" altLang="zh-TW"/>
            </a:p>
          </p:txBody>
        </p:sp>
        <p:sp>
          <p:nvSpPr>
            <p:cNvPr id="19534" name="Rectangle 79"/>
            <p:cNvSpPr>
              <a:spLocks noChangeArrowheads="1"/>
            </p:cNvSpPr>
            <p:nvPr/>
          </p:nvSpPr>
          <p:spPr bwMode="auto">
            <a:xfrm>
              <a:off x="2820268" y="5517232"/>
              <a:ext cx="32258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may not be a valid sequence </a:t>
              </a:r>
              <a:endParaRPr lang="en-US" altLang="zh-TW"/>
            </a:p>
          </p:txBody>
        </p:sp>
        <p:sp>
          <p:nvSpPr>
            <p:cNvPr id="19535" name="Rectangle 80"/>
            <p:cNvSpPr>
              <a:spLocks noChangeArrowheads="1"/>
            </p:cNvSpPr>
            <p:nvPr/>
          </p:nvSpPr>
          <p:spPr bwMode="auto">
            <a:xfrm>
              <a:off x="816843" y="5955878"/>
              <a:ext cx="6905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(e.g. a</a:t>
              </a:r>
              <a:endParaRPr lang="en-US" altLang="zh-TW"/>
            </a:p>
          </p:txBody>
        </p:sp>
        <p:sp>
          <p:nvSpPr>
            <p:cNvPr id="19536" name="Rectangle 81"/>
            <p:cNvSpPr>
              <a:spLocks noChangeArrowheads="1"/>
            </p:cNvSpPr>
            <p:nvPr/>
          </p:nvSpPr>
          <p:spPr bwMode="auto">
            <a:xfrm>
              <a:off x="1507406" y="6076528"/>
              <a:ext cx="106362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19537" name="Rectangle 82"/>
            <p:cNvSpPr>
              <a:spLocks noChangeArrowheads="1"/>
            </p:cNvSpPr>
            <p:nvPr/>
          </p:nvSpPr>
          <p:spPr bwMode="auto">
            <a:xfrm>
              <a:off x="1609006" y="6152728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38" name="Rectangle 83"/>
            <p:cNvSpPr>
              <a:spLocks noChangeArrowheads="1"/>
            </p:cNvSpPr>
            <p:nvPr/>
          </p:nvSpPr>
          <p:spPr bwMode="auto">
            <a:xfrm>
              <a:off x="1670918" y="6076528"/>
              <a:ext cx="201612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*q</a:t>
              </a:r>
              <a:endParaRPr lang="en-US" altLang="zh-TW"/>
            </a:p>
          </p:txBody>
        </p:sp>
        <p:sp>
          <p:nvSpPr>
            <p:cNvPr id="19539" name="Rectangle 84"/>
            <p:cNvSpPr>
              <a:spLocks noChangeArrowheads="1"/>
            </p:cNvSpPr>
            <p:nvPr/>
          </p:nvSpPr>
          <p:spPr bwMode="auto">
            <a:xfrm>
              <a:off x="1866181" y="6168603"/>
              <a:ext cx="2317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t+1</a:t>
              </a:r>
              <a:endParaRPr lang="en-US" altLang="zh-TW"/>
            </a:p>
          </p:txBody>
        </p:sp>
        <p:sp>
          <p:nvSpPr>
            <p:cNvPr id="19540" name="Rectangle 85"/>
            <p:cNvSpPr>
              <a:spLocks noChangeArrowheads="1"/>
            </p:cNvSpPr>
            <p:nvPr/>
          </p:nvSpPr>
          <p:spPr bwMode="auto">
            <a:xfrm>
              <a:off x="2096368" y="6076528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  <a:endParaRPr lang="en-US" altLang="zh-TW"/>
            </a:p>
          </p:txBody>
        </p:sp>
        <p:sp>
          <p:nvSpPr>
            <p:cNvPr id="19541" name="Rectangle 86"/>
            <p:cNvSpPr>
              <a:spLocks noChangeArrowheads="1"/>
            </p:cNvSpPr>
            <p:nvPr/>
          </p:nvSpPr>
          <p:spPr bwMode="auto">
            <a:xfrm>
              <a:off x="2190031" y="5955878"/>
              <a:ext cx="5302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= 0)</a:t>
              </a:r>
              <a:endParaRPr lang="en-US" altLang="zh-TW"/>
            </a:p>
          </p:txBody>
        </p:sp>
        <p:sp>
          <p:nvSpPr>
            <p:cNvPr id="19542" name="Rectangle 87"/>
            <p:cNvSpPr>
              <a:spLocks noChangeArrowheads="1"/>
            </p:cNvSpPr>
            <p:nvPr/>
          </p:nvSpPr>
          <p:spPr bwMode="auto">
            <a:xfrm>
              <a:off x="2718668" y="5966991"/>
              <a:ext cx="666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43" name="Line 128"/>
            <p:cNvSpPr>
              <a:spLocks noChangeShapeType="1"/>
            </p:cNvSpPr>
            <p:nvPr/>
          </p:nvSpPr>
          <p:spPr bwMode="auto">
            <a:xfrm>
              <a:off x="808906" y="5601370"/>
              <a:ext cx="14446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462" name="群組 6"/>
          <p:cNvGrpSpPr>
            <a:grpSpLocks/>
          </p:cNvGrpSpPr>
          <p:nvPr/>
        </p:nvGrpSpPr>
        <p:grpSpPr bwMode="auto">
          <a:xfrm>
            <a:off x="574675" y="2565400"/>
            <a:ext cx="3671888" cy="2044700"/>
            <a:chOff x="613097" y="2276872"/>
            <a:chExt cx="3670871" cy="2044701"/>
          </a:xfrm>
        </p:grpSpPr>
        <p:sp>
          <p:nvSpPr>
            <p:cNvPr id="19463" name="Rectangle 44"/>
            <p:cNvSpPr>
              <a:spLocks noChangeArrowheads="1"/>
            </p:cNvSpPr>
            <p:nvPr/>
          </p:nvSpPr>
          <p:spPr bwMode="auto">
            <a:xfrm>
              <a:off x="613097" y="2278460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TW"/>
            </a:p>
          </p:txBody>
        </p:sp>
        <p:sp>
          <p:nvSpPr>
            <p:cNvPr id="19464" name="Rectangle 45"/>
            <p:cNvSpPr>
              <a:spLocks noChangeArrowheads="1"/>
            </p:cNvSpPr>
            <p:nvPr/>
          </p:nvSpPr>
          <p:spPr bwMode="auto">
            <a:xfrm>
              <a:off x="706760" y="2276872"/>
              <a:ext cx="777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</a:rPr>
                <a:t> </a:t>
              </a:r>
              <a:endParaRPr lang="en-US" altLang="zh-TW"/>
            </a:p>
          </p:txBody>
        </p:sp>
        <p:sp>
          <p:nvSpPr>
            <p:cNvPr id="19465" name="Rectangle 46"/>
            <p:cNvSpPr>
              <a:spLocks noChangeArrowheads="1"/>
            </p:cNvSpPr>
            <p:nvPr/>
          </p:nvSpPr>
          <p:spPr bwMode="auto">
            <a:xfrm>
              <a:off x="817885" y="2278460"/>
              <a:ext cx="94773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Solution</a:t>
              </a:r>
              <a:endParaRPr lang="en-US" altLang="zh-TW"/>
            </a:p>
          </p:txBody>
        </p:sp>
        <p:sp>
          <p:nvSpPr>
            <p:cNvPr id="19466" name="Rectangle 47"/>
            <p:cNvSpPr>
              <a:spLocks noChangeArrowheads="1"/>
            </p:cNvSpPr>
            <p:nvPr/>
          </p:nvSpPr>
          <p:spPr bwMode="auto">
            <a:xfrm>
              <a:off x="1765622" y="2278460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467" name="Rectangle 52"/>
            <p:cNvSpPr>
              <a:spLocks noChangeArrowheads="1"/>
            </p:cNvSpPr>
            <p:nvPr/>
          </p:nvSpPr>
          <p:spPr bwMode="auto">
            <a:xfrm>
              <a:off x="2500635" y="2589610"/>
              <a:ext cx="1143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altLang="zh-TW"/>
            </a:p>
          </p:txBody>
        </p:sp>
        <p:sp>
          <p:nvSpPr>
            <p:cNvPr id="19468" name="Rectangle 53"/>
            <p:cNvSpPr>
              <a:spLocks noChangeArrowheads="1"/>
            </p:cNvSpPr>
            <p:nvPr/>
          </p:nvSpPr>
          <p:spPr bwMode="auto">
            <a:xfrm>
              <a:off x="2688530" y="2742010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469" name="Rectangle 54"/>
            <p:cNvSpPr>
              <a:spLocks noChangeArrowheads="1"/>
            </p:cNvSpPr>
            <p:nvPr/>
          </p:nvSpPr>
          <p:spPr bwMode="auto">
            <a:xfrm>
              <a:off x="2748855" y="2621360"/>
              <a:ext cx="7080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(i)], 1 </a:t>
              </a:r>
              <a:endParaRPr lang="en-US" altLang="zh-TW"/>
            </a:p>
          </p:txBody>
        </p:sp>
        <p:sp>
          <p:nvSpPr>
            <p:cNvPr id="19470" name="Rectangle 55"/>
            <p:cNvSpPr>
              <a:spLocks noChangeArrowheads="1"/>
            </p:cNvSpPr>
            <p:nvPr/>
          </p:nvSpPr>
          <p:spPr bwMode="auto">
            <a:xfrm>
              <a:off x="3381697" y="2589610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71" name="Rectangle 56"/>
            <p:cNvSpPr>
              <a:spLocks noChangeArrowheads="1"/>
            </p:cNvSpPr>
            <p:nvPr/>
          </p:nvSpPr>
          <p:spPr bwMode="auto">
            <a:xfrm>
              <a:off x="3606105" y="2621360"/>
              <a:ext cx="2174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t </a:t>
              </a:r>
              <a:endParaRPr lang="en-US" altLang="zh-TW"/>
            </a:p>
          </p:txBody>
        </p:sp>
        <p:sp>
          <p:nvSpPr>
            <p:cNvPr id="19472" name="Rectangle 57"/>
            <p:cNvSpPr>
              <a:spLocks noChangeArrowheads="1"/>
            </p:cNvSpPr>
            <p:nvPr/>
          </p:nvSpPr>
          <p:spPr bwMode="auto">
            <a:xfrm>
              <a:off x="3754760" y="2589610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73" name="Rectangle 58"/>
            <p:cNvSpPr>
              <a:spLocks noChangeArrowheads="1"/>
            </p:cNvSpPr>
            <p:nvPr/>
          </p:nvSpPr>
          <p:spPr bwMode="auto">
            <a:xfrm>
              <a:off x="3979168" y="2621360"/>
              <a:ext cx="2413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T</a:t>
              </a:r>
              <a:endParaRPr lang="en-US" altLang="zh-TW"/>
            </a:p>
          </p:txBody>
        </p:sp>
        <p:sp>
          <p:nvSpPr>
            <p:cNvPr id="19474" name="Rectangle 59"/>
            <p:cNvSpPr>
              <a:spLocks noChangeArrowheads="1"/>
            </p:cNvSpPr>
            <p:nvPr/>
          </p:nvSpPr>
          <p:spPr bwMode="auto">
            <a:xfrm>
              <a:off x="4214118" y="2621360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475" name="Rectangle 48"/>
            <p:cNvSpPr>
              <a:spLocks noChangeArrowheads="1"/>
            </p:cNvSpPr>
            <p:nvPr/>
          </p:nvSpPr>
          <p:spPr bwMode="auto">
            <a:xfrm>
              <a:off x="875605" y="2621360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19476" name="Rectangle 49"/>
            <p:cNvSpPr>
              <a:spLocks noChangeArrowheads="1"/>
            </p:cNvSpPr>
            <p:nvPr/>
          </p:nvSpPr>
          <p:spPr bwMode="auto">
            <a:xfrm>
              <a:off x="1015305" y="2742010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477" name="Rectangle 50"/>
            <p:cNvSpPr>
              <a:spLocks noChangeArrowheads="1"/>
            </p:cNvSpPr>
            <p:nvPr/>
          </p:nvSpPr>
          <p:spPr bwMode="auto">
            <a:xfrm>
              <a:off x="1077218" y="2632472"/>
              <a:ext cx="13335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  <a:endParaRPr lang="en-US" altLang="zh-TW"/>
            </a:p>
          </p:txBody>
        </p:sp>
        <p:sp>
          <p:nvSpPr>
            <p:cNvPr id="19478" name="Rectangle 51"/>
            <p:cNvSpPr>
              <a:spLocks noChangeArrowheads="1"/>
            </p:cNvSpPr>
            <p:nvPr/>
          </p:nvSpPr>
          <p:spPr bwMode="auto">
            <a:xfrm>
              <a:off x="1210568" y="2621360"/>
              <a:ext cx="13684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= arg max [</a:t>
              </a:r>
              <a:endParaRPr lang="en-US" altLang="zh-TW"/>
            </a:p>
          </p:txBody>
        </p:sp>
        <p:sp>
          <p:nvSpPr>
            <p:cNvPr id="19479" name="Rectangle 122"/>
            <p:cNvSpPr>
              <a:spLocks noChangeArrowheads="1"/>
            </p:cNvSpPr>
            <p:nvPr/>
          </p:nvSpPr>
          <p:spPr bwMode="auto">
            <a:xfrm>
              <a:off x="1880493" y="2897585"/>
              <a:ext cx="762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19480" name="Rectangle 123"/>
            <p:cNvSpPr>
              <a:spLocks noChangeArrowheads="1"/>
            </p:cNvSpPr>
            <p:nvPr/>
          </p:nvSpPr>
          <p:spPr bwMode="auto">
            <a:xfrm>
              <a:off x="1956693" y="2883297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81" name="Rectangle 124"/>
            <p:cNvSpPr>
              <a:spLocks noChangeArrowheads="1"/>
            </p:cNvSpPr>
            <p:nvPr/>
          </p:nvSpPr>
          <p:spPr bwMode="auto">
            <a:xfrm>
              <a:off x="2040830" y="2897585"/>
              <a:ext cx="119062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i </a:t>
              </a:r>
              <a:endParaRPr lang="en-US" altLang="zh-TW"/>
            </a:p>
          </p:txBody>
        </p:sp>
        <p:sp>
          <p:nvSpPr>
            <p:cNvPr id="19482" name="Rectangle 125"/>
            <p:cNvSpPr>
              <a:spLocks noChangeArrowheads="1"/>
            </p:cNvSpPr>
            <p:nvPr/>
          </p:nvSpPr>
          <p:spPr bwMode="auto">
            <a:xfrm>
              <a:off x="2158305" y="2883297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83" name="Rectangle 126"/>
            <p:cNvSpPr>
              <a:spLocks noChangeArrowheads="1"/>
            </p:cNvSpPr>
            <p:nvPr/>
          </p:nvSpPr>
          <p:spPr bwMode="auto">
            <a:xfrm>
              <a:off x="2244030" y="2897585"/>
              <a:ext cx="1476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N</a:t>
              </a:r>
              <a:endParaRPr lang="en-US" altLang="zh-TW"/>
            </a:p>
          </p:txBody>
        </p:sp>
        <p:sp>
          <p:nvSpPr>
            <p:cNvPr id="19484" name="Rectangle 127"/>
            <p:cNvSpPr>
              <a:spLocks noChangeArrowheads="1"/>
            </p:cNvSpPr>
            <p:nvPr/>
          </p:nvSpPr>
          <p:spPr bwMode="auto">
            <a:xfrm>
              <a:off x="2391668" y="2897585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485" name="Rectangle 135"/>
            <p:cNvSpPr>
              <a:spLocks noChangeArrowheads="1"/>
            </p:cNvSpPr>
            <p:nvPr/>
          </p:nvSpPr>
          <p:spPr bwMode="auto">
            <a:xfrm>
              <a:off x="841227" y="3140472"/>
              <a:ext cx="70643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in fact</a:t>
              </a:r>
              <a:endParaRPr lang="en-US" altLang="zh-TW"/>
            </a:p>
          </p:txBody>
        </p:sp>
        <p:sp>
          <p:nvSpPr>
            <p:cNvPr id="19486" name="Rectangle 136"/>
            <p:cNvSpPr>
              <a:spLocks noChangeArrowheads="1"/>
            </p:cNvSpPr>
            <p:nvPr/>
          </p:nvSpPr>
          <p:spPr bwMode="auto">
            <a:xfrm>
              <a:off x="1725935" y="3140472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grpSp>
          <p:nvGrpSpPr>
            <p:cNvPr id="19487" name="Group 138"/>
            <p:cNvGrpSpPr>
              <a:grpSpLocks/>
            </p:cNvGrpSpPr>
            <p:nvPr/>
          </p:nvGrpSpPr>
          <p:grpSpPr bwMode="auto">
            <a:xfrm>
              <a:off x="896119" y="3400822"/>
              <a:ext cx="1703387" cy="458788"/>
              <a:chOff x="1390" y="2029"/>
              <a:chExt cx="1073" cy="289"/>
            </a:xfrm>
          </p:grpSpPr>
          <p:sp>
            <p:nvSpPr>
              <p:cNvPr id="19512" name="Rectangle 139"/>
              <p:cNvSpPr>
                <a:spLocks noChangeArrowheads="1"/>
              </p:cNvSpPr>
              <p:nvPr/>
            </p:nvSpPr>
            <p:spPr bwMode="auto">
              <a:xfrm>
                <a:off x="1390" y="2029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lang="en-US" altLang="zh-TW"/>
              </a:p>
            </p:txBody>
          </p:sp>
          <p:sp>
            <p:nvSpPr>
              <p:cNvPr id="19513" name="Rectangle 140"/>
              <p:cNvSpPr>
                <a:spLocks noChangeArrowheads="1"/>
              </p:cNvSpPr>
              <p:nvPr/>
            </p:nvSpPr>
            <p:spPr bwMode="auto">
              <a:xfrm>
                <a:off x="1478" y="2105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500" b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TW"/>
              </a:p>
            </p:txBody>
          </p:sp>
          <p:sp>
            <p:nvSpPr>
              <p:cNvPr id="19514" name="Rectangle 141"/>
              <p:cNvSpPr>
                <a:spLocks noChangeArrowheads="1"/>
              </p:cNvSpPr>
              <p:nvPr/>
            </p:nvSpPr>
            <p:spPr bwMode="auto">
              <a:xfrm>
                <a:off x="1517" y="2036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100">
                    <a:solidFill>
                      <a:srgbClr val="000000"/>
                    </a:solidFill>
                    <a:latin typeface="Times New Roman" pitchFamily="18" charset="0"/>
                  </a:rPr>
                  <a:t>*</a:t>
                </a:r>
                <a:endParaRPr lang="en-US" altLang="zh-TW"/>
              </a:p>
            </p:txBody>
          </p:sp>
          <p:sp>
            <p:nvSpPr>
              <p:cNvPr id="19515" name="Rectangle 142"/>
              <p:cNvSpPr>
                <a:spLocks noChangeArrowheads="1"/>
              </p:cNvSpPr>
              <p:nvPr/>
            </p:nvSpPr>
            <p:spPr bwMode="auto">
              <a:xfrm>
                <a:off x="1601" y="2029"/>
                <a:ext cx="86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 = arg max [</a:t>
                </a:r>
                <a:endParaRPr lang="en-US" altLang="zh-TW"/>
              </a:p>
            </p:txBody>
          </p:sp>
          <p:sp>
            <p:nvSpPr>
              <p:cNvPr id="19516" name="Rectangle 143"/>
              <p:cNvSpPr>
                <a:spLocks noChangeArrowheads="1"/>
              </p:cNvSpPr>
              <p:nvPr/>
            </p:nvSpPr>
            <p:spPr bwMode="auto">
              <a:xfrm>
                <a:off x="2023" y="2203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TW"/>
              </a:p>
            </p:txBody>
          </p:sp>
          <p:sp>
            <p:nvSpPr>
              <p:cNvPr id="19517" name="Rectangle 144"/>
              <p:cNvSpPr>
                <a:spLocks noChangeArrowheads="1"/>
              </p:cNvSpPr>
              <p:nvPr/>
            </p:nvSpPr>
            <p:spPr bwMode="auto">
              <a:xfrm>
                <a:off x="2071" y="219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TW"/>
              </a:p>
            </p:txBody>
          </p:sp>
          <p:sp>
            <p:nvSpPr>
              <p:cNvPr id="19518" name="Rectangle 145"/>
              <p:cNvSpPr>
                <a:spLocks noChangeArrowheads="1"/>
              </p:cNvSpPr>
              <p:nvPr/>
            </p:nvSpPr>
            <p:spPr bwMode="auto">
              <a:xfrm>
                <a:off x="2124" y="2203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Times New Roman" pitchFamily="18" charset="0"/>
                  </a:rPr>
                  <a:t> i </a:t>
                </a:r>
                <a:endParaRPr lang="en-US" altLang="zh-TW"/>
              </a:p>
            </p:txBody>
          </p:sp>
          <p:sp>
            <p:nvSpPr>
              <p:cNvPr id="19519" name="Rectangle 146"/>
              <p:cNvSpPr>
                <a:spLocks noChangeArrowheads="1"/>
              </p:cNvSpPr>
              <p:nvPr/>
            </p:nvSpPr>
            <p:spPr bwMode="auto">
              <a:xfrm>
                <a:off x="2198" y="219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TW"/>
              </a:p>
            </p:txBody>
          </p:sp>
          <p:sp>
            <p:nvSpPr>
              <p:cNvPr id="19520" name="Rectangle 147"/>
              <p:cNvSpPr>
                <a:spLocks noChangeArrowheads="1"/>
              </p:cNvSpPr>
              <p:nvPr/>
            </p:nvSpPr>
            <p:spPr bwMode="auto">
              <a:xfrm>
                <a:off x="2252" y="2203"/>
                <a:ext cx="9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Times New Roman" pitchFamily="18" charset="0"/>
                  </a:rPr>
                  <a:t> N</a:t>
                </a:r>
                <a:endParaRPr lang="en-US" altLang="zh-TW"/>
              </a:p>
            </p:txBody>
          </p:sp>
          <p:sp>
            <p:nvSpPr>
              <p:cNvPr id="19521" name="Rectangle 148"/>
              <p:cNvSpPr>
                <a:spLocks noChangeArrowheads="1"/>
              </p:cNvSpPr>
              <p:nvPr/>
            </p:nvSpPr>
            <p:spPr bwMode="auto">
              <a:xfrm>
                <a:off x="2345" y="2203"/>
                <a:ext cx="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TW"/>
              </a:p>
            </p:txBody>
          </p:sp>
        </p:grpSp>
        <p:grpSp>
          <p:nvGrpSpPr>
            <p:cNvPr id="19488" name="Group 156"/>
            <p:cNvGrpSpPr>
              <a:grpSpLocks/>
            </p:cNvGrpSpPr>
            <p:nvPr/>
          </p:nvGrpSpPr>
          <p:grpSpPr bwMode="auto">
            <a:xfrm>
              <a:off x="2601094" y="3383360"/>
              <a:ext cx="1466850" cy="381000"/>
              <a:chOff x="3073" y="2555"/>
              <a:chExt cx="924" cy="240"/>
            </a:xfrm>
          </p:grpSpPr>
          <p:sp>
            <p:nvSpPr>
              <p:cNvPr id="19505" name="Rectangle 149"/>
              <p:cNvSpPr>
                <a:spLocks noChangeArrowheads="1"/>
              </p:cNvSpPr>
              <p:nvPr/>
            </p:nvSpPr>
            <p:spPr bwMode="auto">
              <a:xfrm>
                <a:off x="3073" y="2575"/>
                <a:ext cx="46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P(O, q</a:t>
                </a:r>
                <a:endParaRPr lang="en-US" altLang="zh-TW"/>
              </a:p>
            </p:txBody>
          </p:sp>
          <p:sp>
            <p:nvSpPr>
              <p:cNvPr id="19506" name="Rectangle 150"/>
              <p:cNvSpPr>
                <a:spLocks noChangeArrowheads="1"/>
              </p:cNvSpPr>
              <p:nvPr/>
            </p:nvSpPr>
            <p:spPr bwMode="auto">
              <a:xfrm>
                <a:off x="3533" y="2651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500" b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TW"/>
              </a:p>
            </p:txBody>
          </p:sp>
          <p:sp>
            <p:nvSpPr>
              <p:cNvPr id="19507" name="Rectangle 151"/>
              <p:cNvSpPr>
                <a:spLocks noChangeArrowheads="1"/>
              </p:cNvSpPr>
              <p:nvPr/>
            </p:nvSpPr>
            <p:spPr bwMode="auto">
              <a:xfrm>
                <a:off x="3571" y="2575"/>
                <a:ext cx="22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= i|</a:t>
                </a:r>
                <a:endParaRPr lang="en-US" altLang="zh-TW"/>
              </a:p>
            </p:txBody>
          </p:sp>
          <p:sp>
            <p:nvSpPr>
              <p:cNvPr id="19508" name="Rectangle 152"/>
              <p:cNvSpPr>
                <a:spLocks noChangeArrowheads="1"/>
              </p:cNvSpPr>
              <p:nvPr/>
            </p:nvSpPr>
            <p:spPr bwMode="auto">
              <a:xfrm>
                <a:off x="3798" y="255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Symbol" pitchFamily="18" charset="2"/>
                  </a:rPr>
                  <a:t>l</a:t>
                </a:r>
                <a:endParaRPr lang="en-US" altLang="zh-TW"/>
              </a:p>
            </p:txBody>
          </p:sp>
          <p:sp>
            <p:nvSpPr>
              <p:cNvPr id="19509" name="Rectangle 153"/>
              <p:cNvSpPr>
                <a:spLocks noChangeArrowheads="1"/>
              </p:cNvSpPr>
              <p:nvPr/>
            </p:nvSpPr>
            <p:spPr bwMode="auto">
              <a:xfrm>
                <a:off x="3894" y="2575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TW"/>
              </a:p>
            </p:txBody>
          </p:sp>
          <p:sp>
            <p:nvSpPr>
              <p:cNvPr id="19510" name="Rectangle 154"/>
              <p:cNvSpPr>
                <a:spLocks noChangeArrowheads="1"/>
              </p:cNvSpPr>
              <p:nvPr/>
            </p:nvSpPr>
            <p:spPr bwMode="auto">
              <a:xfrm>
                <a:off x="3953" y="2575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TW"/>
              </a:p>
            </p:txBody>
          </p:sp>
          <p:sp>
            <p:nvSpPr>
              <p:cNvPr id="19511" name="Line 155"/>
              <p:cNvSpPr>
                <a:spLocks noChangeShapeType="1"/>
              </p:cNvSpPr>
              <p:nvPr/>
            </p:nvSpPr>
            <p:spPr bwMode="auto">
              <a:xfrm flipV="1">
                <a:off x="3244" y="2593"/>
                <a:ext cx="97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9489" name="Rectangle 158"/>
            <p:cNvSpPr>
              <a:spLocks noChangeArrowheads="1"/>
            </p:cNvSpPr>
            <p:nvPr/>
          </p:nvSpPr>
          <p:spPr bwMode="auto">
            <a:xfrm>
              <a:off x="3969519" y="3407172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/>
            </a:p>
          </p:txBody>
        </p:sp>
        <p:sp>
          <p:nvSpPr>
            <p:cNvPr id="19490" name="Rectangle 159"/>
            <p:cNvSpPr>
              <a:spLocks noChangeArrowheads="1"/>
            </p:cNvSpPr>
            <p:nvPr/>
          </p:nvSpPr>
          <p:spPr bwMode="auto">
            <a:xfrm>
              <a:off x="1234256" y="3819922"/>
              <a:ext cx="13684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= arg max [</a:t>
              </a:r>
              <a:endParaRPr lang="en-US" altLang="zh-TW"/>
            </a:p>
          </p:txBody>
        </p:sp>
        <p:sp>
          <p:nvSpPr>
            <p:cNvPr id="19491" name="Rectangle 160"/>
            <p:cNvSpPr>
              <a:spLocks noChangeArrowheads="1"/>
            </p:cNvSpPr>
            <p:nvPr/>
          </p:nvSpPr>
          <p:spPr bwMode="auto">
            <a:xfrm>
              <a:off x="1920056" y="4139010"/>
              <a:ext cx="762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19492" name="Rectangle 161"/>
            <p:cNvSpPr>
              <a:spLocks noChangeArrowheads="1"/>
            </p:cNvSpPr>
            <p:nvPr/>
          </p:nvSpPr>
          <p:spPr bwMode="auto">
            <a:xfrm>
              <a:off x="1996256" y="4124722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93" name="Rectangle 162"/>
            <p:cNvSpPr>
              <a:spLocks noChangeArrowheads="1"/>
            </p:cNvSpPr>
            <p:nvPr/>
          </p:nvSpPr>
          <p:spPr bwMode="auto">
            <a:xfrm>
              <a:off x="2080394" y="4139010"/>
              <a:ext cx="119062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i </a:t>
              </a:r>
              <a:endParaRPr lang="en-US" altLang="zh-TW"/>
            </a:p>
          </p:txBody>
        </p:sp>
        <p:sp>
          <p:nvSpPr>
            <p:cNvPr id="19494" name="Rectangle 163"/>
            <p:cNvSpPr>
              <a:spLocks noChangeArrowheads="1"/>
            </p:cNvSpPr>
            <p:nvPr/>
          </p:nvSpPr>
          <p:spPr bwMode="auto">
            <a:xfrm>
              <a:off x="2197869" y="4124722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95" name="Rectangle 164"/>
            <p:cNvSpPr>
              <a:spLocks noChangeArrowheads="1"/>
            </p:cNvSpPr>
            <p:nvPr/>
          </p:nvSpPr>
          <p:spPr bwMode="auto">
            <a:xfrm>
              <a:off x="2283594" y="4139010"/>
              <a:ext cx="1476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N</a:t>
              </a:r>
              <a:endParaRPr lang="en-US" altLang="zh-TW"/>
            </a:p>
          </p:txBody>
        </p:sp>
        <p:sp>
          <p:nvSpPr>
            <p:cNvPr id="19496" name="Rectangle 165"/>
            <p:cNvSpPr>
              <a:spLocks noChangeArrowheads="1"/>
            </p:cNvSpPr>
            <p:nvPr/>
          </p:nvSpPr>
          <p:spPr bwMode="auto">
            <a:xfrm>
              <a:off x="2431231" y="4139010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497" name="Rectangle 166"/>
            <p:cNvSpPr>
              <a:spLocks noChangeArrowheads="1"/>
            </p:cNvSpPr>
            <p:nvPr/>
          </p:nvSpPr>
          <p:spPr bwMode="auto">
            <a:xfrm>
              <a:off x="2596331" y="3789760"/>
              <a:ext cx="1762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 altLang="zh-TW"/>
            </a:p>
          </p:txBody>
        </p:sp>
        <p:sp>
          <p:nvSpPr>
            <p:cNvPr id="19498" name="Rectangle 167"/>
            <p:cNvSpPr>
              <a:spLocks noChangeArrowheads="1"/>
            </p:cNvSpPr>
            <p:nvPr/>
          </p:nvSpPr>
          <p:spPr bwMode="auto">
            <a:xfrm>
              <a:off x="2770956" y="3970735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499" name="Rectangle 168"/>
            <p:cNvSpPr>
              <a:spLocks noChangeArrowheads="1"/>
            </p:cNvSpPr>
            <p:nvPr/>
          </p:nvSpPr>
          <p:spPr bwMode="auto">
            <a:xfrm>
              <a:off x="2831281" y="3850085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00" name="Rectangle 169"/>
            <p:cNvSpPr>
              <a:spLocks noChangeArrowheads="1"/>
            </p:cNvSpPr>
            <p:nvPr/>
          </p:nvSpPr>
          <p:spPr bwMode="auto">
            <a:xfrm>
              <a:off x="3248794" y="3970735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01" name="Rectangle 170"/>
            <p:cNvSpPr>
              <a:spLocks noChangeArrowheads="1"/>
            </p:cNvSpPr>
            <p:nvPr/>
          </p:nvSpPr>
          <p:spPr bwMode="auto">
            <a:xfrm>
              <a:off x="3310706" y="3850085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02" name="Rectangle 171"/>
            <p:cNvSpPr>
              <a:spLocks noChangeArrowheads="1"/>
            </p:cNvSpPr>
            <p:nvPr/>
          </p:nvSpPr>
          <p:spPr bwMode="auto">
            <a:xfrm>
              <a:off x="3574231" y="3850085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03" name="Rectangle 172"/>
            <p:cNvSpPr>
              <a:spLocks noChangeArrowheads="1"/>
            </p:cNvSpPr>
            <p:nvPr/>
          </p:nvSpPr>
          <p:spPr bwMode="auto">
            <a:xfrm>
              <a:off x="3083694" y="3813572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b</a:t>
              </a:r>
              <a:endParaRPr lang="en-US" altLang="zh-TW"/>
            </a:p>
          </p:txBody>
        </p:sp>
        <p:sp>
          <p:nvSpPr>
            <p:cNvPr id="19504" name="Rectangle 173"/>
            <p:cNvSpPr>
              <a:spLocks noChangeArrowheads="1"/>
            </p:cNvSpPr>
            <p:nvPr/>
          </p:nvSpPr>
          <p:spPr bwMode="auto">
            <a:xfrm>
              <a:off x="3559944" y="3800872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Markov Model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" y="908050"/>
            <a:ext cx="7058025" cy="453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Markov Model (Markov Chain)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First-order Markov chain of N states is a triplet (S,</a:t>
            </a:r>
            <a:r>
              <a:rPr lang="en-US" altLang="zh-TW" sz="2200" b="1" smtClean="0">
                <a:latin typeface="Times New Roman" pitchFamily="18" charset="0"/>
              </a:rPr>
              <a:t>A</a:t>
            </a:r>
            <a:r>
              <a:rPr lang="en-US" altLang="zh-TW" sz="2200" smtClean="0">
                <a:latin typeface="Times New Roman" pitchFamily="18" charset="0"/>
              </a:rPr>
              <a:t>,</a:t>
            </a:r>
            <a:r>
              <a:rPr lang="en-US" altLang="zh-TW" sz="2200" b="1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80000"/>
            </a:pP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S is a set of 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states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80000"/>
            </a:pP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is the 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000" smtClean="0">
                <a:latin typeface="Times New Roman" pitchFamily="18" charset="0"/>
                <a:sym typeface="Wingdings 2" pitchFamily="18" charset="2"/>
              </a:rPr>
              <a:t>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matrix of state transition probabilities </a:t>
            </a:r>
            <a:br>
              <a:rPr lang="en-US" altLang="zh-TW" sz="2000" smtClean="0">
                <a:latin typeface="Times New Roman" pitchFamily="18" charset="0"/>
                <a:sym typeface="Symbol" pitchFamily="18" charset="2"/>
              </a:rPr>
            </a:b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t-1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t-2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, ……)=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P 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t-1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)  </a:t>
            </a: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ij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80000"/>
            </a:pP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 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is the vector of initial state probabilities</a:t>
            </a:r>
            <a:br>
              <a:rPr lang="en-US" altLang="zh-TW" sz="2000" smtClean="0">
                <a:latin typeface="Times New Roman" pitchFamily="18" charset="0"/>
                <a:sym typeface="Symbol" pitchFamily="18" charset="2"/>
              </a:rPr>
            </a:b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j)</a:t>
            </a:r>
            <a:endParaRPr lang="en-US" altLang="zh-TW" sz="2000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The output for any given state is an 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observable event (deterministic)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The output of the process is a sequence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200" smtClean="0">
                <a:latin typeface="Times New Roman" pitchFamily="18" charset="0"/>
              </a:rPr>
              <a:t>    of observable events  </a:t>
            </a:r>
            <a:endParaRPr lang="en-US" altLang="zh-TW" sz="2600" smtClean="0">
              <a:latin typeface="Times New Roman" pitchFamily="18" charset="0"/>
            </a:endParaRPr>
          </a:p>
        </p:txBody>
      </p:sp>
      <p:grpSp>
        <p:nvGrpSpPr>
          <p:cNvPr id="2052" name="Group 6"/>
          <p:cNvGrpSpPr>
            <a:grpSpLocks/>
          </p:cNvGrpSpPr>
          <p:nvPr/>
        </p:nvGrpSpPr>
        <p:grpSpPr bwMode="auto">
          <a:xfrm>
            <a:off x="5416550" y="3436938"/>
            <a:ext cx="3706813" cy="3314700"/>
            <a:chOff x="3334" y="1933"/>
            <a:chExt cx="2335" cy="2088"/>
          </a:xfrm>
        </p:grpSpPr>
        <p:pic>
          <p:nvPicPr>
            <p:cNvPr id="205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1933"/>
              <a:ext cx="2335" cy="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5" name="Text Box 5"/>
            <p:cNvSpPr txBox="1">
              <a:spLocks noChangeArrowheads="1"/>
            </p:cNvSpPr>
            <p:nvPr/>
          </p:nvSpPr>
          <p:spPr bwMode="auto">
            <a:xfrm>
              <a:off x="3438" y="3662"/>
              <a:ext cx="209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200" b="1">
                  <a:latin typeface="Times New Roman" pitchFamily="18" charset="0"/>
                </a:rPr>
                <a:t>A Markov chain with 5 states (labeled S</a:t>
              </a:r>
              <a:r>
                <a:rPr lang="en-US" altLang="zh-TW" sz="1200" b="1" baseline="-25000">
                  <a:latin typeface="Times New Roman" pitchFamily="18" charset="0"/>
                </a:rPr>
                <a:t>1</a:t>
              </a:r>
              <a:r>
                <a:rPr lang="en-US" altLang="zh-TW" sz="1200" b="1">
                  <a:latin typeface="Times New Roman" pitchFamily="18" charset="0"/>
                </a:rPr>
                <a:t> to S</a:t>
              </a:r>
              <a:r>
                <a:rPr lang="en-US" altLang="zh-TW" sz="1200" b="1" baseline="-25000">
                  <a:latin typeface="Times New Roman" pitchFamily="18" charset="0"/>
                </a:rPr>
                <a:t>5</a:t>
              </a:r>
              <a:r>
                <a:rPr lang="en-US" altLang="zh-TW" sz="1200" b="1">
                  <a:latin typeface="Times New Roman" pitchFamily="18" charset="0"/>
                </a:rPr>
                <a:t>) with state transitions.</a:t>
              </a:r>
            </a:p>
          </p:txBody>
        </p:sp>
      </p:grpSp>
      <p:sp>
        <p:nvSpPr>
          <p:cNvPr id="2053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976318"/>
              </p:ext>
            </p:extLst>
          </p:nvPr>
        </p:nvGraphicFramePr>
        <p:xfrm>
          <a:off x="109538" y="177800"/>
          <a:ext cx="8864600" cy="651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Document" r:id="rId3" imgW="8296629" imgH="6093562" progId="Word.Document.8">
                  <p:embed/>
                </p:oleObj>
              </mc:Choice>
              <mc:Fallback>
                <p:oleObj name="Document" r:id="rId3" imgW="8296629" imgH="6093562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177800"/>
                        <a:ext cx="8864600" cy="651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111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Viterbi Algorithm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507" name="群組 4"/>
          <p:cNvGrpSpPr>
            <a:grpSpLocks/>
          </p:cNvGrpSpPr>
          <p:nvPr/>
        </p:nvGrpSpPr>
        <p:grpSpPr bwMode="auto">
          <a:xfrm>
            <a:off x="395288" y="2024063"/>
            <a:ext cx="8299450" cy="3263900"/>
            <a:chOff x="375598" y="2036763"/>
            <a:chExt cx="8300090" cy="3264445"/>
          </a:xfrm>
        </p:grpSpPr>
        <p:pic>
          <p:nvPicPr>
            <p:cNvPr id="2151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25" y="2133600"/>
              <a:ext cx="4121150" cy="269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050" y="2036763"/>
              <a:ext cx="3830638" cy="324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6" name="文字方塊 1"/>
            <p:cNvSpPr txBox="1">
              <a:spLocks noChangeArrowheads="1"/>
            </p:cNvSpPr>
            <p:nvPr/>
          </p:nvSpPr>
          <p:spPr bwMode="auto">
            <a:xfrm>
              <a:off x="3438922" y="3376042"/>
              <a:ext cx="76976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7" name="文字方塊 5"/>
            <p:cNvSpPr txBox="1">
              <a:spLocks noChangeArrowheads="1"/>
            </p:cNvSpPr>
            <p:nvPr/>
          </p:nvSpPr>
          <p:spPr bwMode="auto">
            <a:xfrm>
              <a:off x="7524328" y="2708920"/>
              <a:ext cx="104227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8" name="文字方塊 6"/>
            <p:cNvSpPr txBox="1">
              <a:spLocks noChangeArrowheads="1"/>
            </p:cNvSpPr>
            <p:nvPr/>
          </p:nvSpPr>
          <p:spPr bwMode="auto">
            <a:xfrm>
              <a:off x="7135713" y="3799592"/>
              <a:ext cx="900000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8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8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8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9" name="文字方塊 2"/>
            <p:cNvSpPr txBox="1">
              <a:spLocks noChangeArrowheads="1"/>
            </p:cNvSpPr>
            <p:nvPr/>
          </p:nvSpPr>
          <p:spPr bwMode="auto">
            <a:xfrm>
              <a:off x="375598" y="2795786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0" name="文字方塊 8"/>
            <p:cNvSpPr txBox="1">
              <a:spLocks noChangeArrowheads="1"/>
            </p:cNvSpPr>
            <p:nvPr/>
          </p:nvSpPr>
          <p:spPr bwMode="auto">
            <a:xfrm>
              <a:off x="2435255" y="450912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1" name="文字方塊 9"/>
            <p:cNvSpPr txBox="1">
              <a:spLocks noChangeArrowheads="1"/>
            </p:cNvSpPr>
            <p:nvPr/>
          </p:nvSpPr>
          <p:spPr bwMode="auto">
            <a:xfrm>
              <a:off x="6411446" y="4931876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2" name="文字方塊 10"/>
            <p:cNvSpPr txBox="1">
              <a:spLocks noChangeArrowheads="1"/>
            </p:cNvSpPr>
            <p:nvPr/>
          </p:nvSpPr>
          <p:spPr bwMode="auto">
            <a:xfrm>
              <a:off x="6626324" y="4931876"/>
              <a:ext cx="51167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3" name="文字方塊 3"/>
            <p:cNvSpPr txBox="1">
              <a:spLocks noChangeArrowheads="1"/>
            </p:cNvSpPr>
            <p:nvPr/>
          </p:nvSpPr>
          <p:spPr bwMode="auto">
            <a:xfrm>
              <a:off x="481479" y="4127133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4" name="文字方塊 12"/>
            <p:cNvSpPr txBox="1">
              <a:spLocks noChangeArrowheads="1"/>
            </p:cNvSpPr>
            <p:nvPr/>
          </p:nvSpPr>
          <p:spPr bwMode="auto">
            <a:xfrm>
              <a:off x="817136" y="4458598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5" name="文字方塊 13"/>
            <p:cNvSpPr txBox="1">
              <a:spLocks noChangeArrowheads="1"/>
            </p:cNvSpPr>
            <p:nvPr/>
          </p:nvSpPr>
          <p:spPr bwMode="auto">
            <a:xfrm>
              <a:off x="4860032" y="3535149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6" name="文字方塊 14"/>
            <p:cNvSpPr txBox="1">
              <a:spLocks noChangeArrowheads="1"/>
            </p:cNvSpPr>
            <p:nvPr/>
          </p:nvSpPr>
          <p:spPr bwMode="auto">
            <a:xfrm>
              <a:off x="4860032" y="310706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508" name="群組 3"/>
          <p:cNvGrpSpPr>
            <a:grpSpLocks noChangeAspect="1"/>
          </p:cNvGrpSpPr>
          <p:nvPr/>
        </p:nvGrpSpPr>
        <p:grpSpPr bwMode="auto">
          <a:xfrm>
            <a:off x="4643438" y="1484313"/>
            <a:ext cx="4187825" cy="617537"/>
            <a:chOff x="5135450" y="1484784"/>
            <a:chExt cx="4186523" cy="617540"/>
          </a:xfrm>
        </p:grpSpPr>
        <p:sp>
          <p:nvSpPr>
            <p:cNvPr id="21512" name="矩形 1"/>
            <p:cNvSpPr>
              <a:spLocks noChangeArrowheads="1"/>
            </p:cNvSpPr>
            <p:nvPr/>
          </p:nvSpPr>
          <p:spPr bwMode="auto">
            <a:xfrm>
              <a:off x="5135450" y="1484784"/>
              <a:ext cx="4186523" cy="461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>
                  <a:sym typeface="Symbol" pitchFamily="18" charset="2"/>
                </a:rPr>
                <a:t>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( j) = max [</a:t>
              </a:r>
              <a:r>
                <a:rPr lang="en-US" altLang="zh-TW" sz="2400">
                  <a:sym typeface="Symbol" pitchFamily="18" charset="2"/>
                </a:rPr>
                <a:t></a:t>
              </a:r>
              <a:r>
                <a:rPr lang="en-US" altLang="zh-TW" sz="2400" b="1" baseline="-25000"/>
                <a:t>t</a:t>
              </a:r>
              <a:r>
                <a:rPr lang="en-US" altLang="zh-TW" sz="2400"/>
                <a:t>(i)a</a:t>
              </a:r>
              <a:r>
                <a:rPr lang="en-US" altLang="zh-TW" sz="2400" b="1" baseline="-25000"/>
                <a:t>ij</a:t>
              </a:r>
              <a:r>
                <a:rPr lang="en-US" altLang="zh-TW" sz="2400"/>
                <a:t>] </a:t>
              </a:r>
              <a:r>
                <a:rPr lang="en-US" altLang="zh-TW">
                  <a:sym typeface="Symbol" pitchFamily="18" charset="2"/>
                </a:rPr>
                <a:t></a:t>
              </a:r>
              <a:r>
                <a:rPr lang="en-US" altLang="zh-TW" sz="2400"/>
                <a:t> b</a:t>
              </a:r>
              <a:r>
                <a:rPr lang="en-US" altLang="zh-TW" sz="2400" b="1" baseline="-25000"/>
                <a:t>j</a:t>
              </a:r>
              <a:r>
                <a:rPr lang="en-US" altLang="zh-TW" sz="2400"/>
                <a:t>(o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)</a:t>
              </a:r>
              <a:endParaRPr lang="zh-TW" altLang="en-US" sz="2400"/>
            </a:p>
          </p:txBody>
        </p:sp>
        <p:sp>
          <p:nvSpPr>
            <p:cNvPr id="21513" name="Text Box 17"/>
            <p:cNvSpPr txBox="1">
              <a:spLocks noChangeArrowheads="1"/>
            </p:cNvSpPr>
            <p:nvPr/>
          </p:nvSpPr>
          <p:spPr bwMode="auto">
            <a:xfrm>
              <a:off x="6317275" y="1759424"/>
              <a:ext cx="7620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Calibri" pitchFamily="34" charset="0"/>
                </a:rPr>
                <a:t>i</a:t>
              </a:r>
              <a:endParaRPr lang="zh-TW" altLang="zh-TW" sz="2000"/>
            </a:p>
          </p:txBody>
        </p:sp>
      </p:grpSp>
      <p:grpSp>
        <p:nvGrpSpPr>
          <p:cNvPr id="21509" name="群組 6"/>
          <p:cNvGrpSpPr>
            <a:grpSpLocks/>
          </p:cNvGrpSpPr>
          <p:nvPr/>
        </p:nvGrpSpPr>
        <p:grpSpPr bwMode="auto">
          <a:xfrm>
            <a:off x="-36513" y="5037138"/>
            <a:ext cx="6261101" cy="769937"/>
            <a:chOff x="107504" y="1530950"/>
            <a:chExt cx="4525991" cy="770363"/>
          </a:xfrm>
        </p:grpSpPr>
        <p:sp>
          <p:nvSpPr>
            <p:cNvPr id="21510" name="矩形 4"/>
            <p:cNvSpPr>
              <a:spLocks noChangeArrowheads="1"/>
            </p:cNvSpPr>
            <p:nvPr/>
          </p:nvSpPr>
          <p:spPr bwMode="auto">
            <a:xfrm>
              <a:off x="107504" y="1530950"/>
              <a:ext cx="4525991" cy="77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ym typeface="Symbol" pitchFamily="18" charset="2"/>
                </a:rPr>
                <a:t></a:t>
              </a:r>
              <a:r>
                <a:rPr lang="en-US" altLang="zh-TW" sz="2200" b="1" baseline="-25000"/>
                <a:t>t</a:t>
              </a:r>
              <a:r>
                <a:rPr lang="en-US" altLang="zh-TW" sz="2200"/>
                <a:t>(i)</a:t>
              </a:r>
              <a:r>
                <a:rPr lang="zh-TW" altLang="en-US" sz="2200"/>
                <a:t> </a:t>
              </a:r>
              <a:r>
                <a:rPr lang="en-US" altLang="zh-TW" sz="2200"/>
                <a:t>= max </a:t>
              </a:r>
              <a:r>
                <a:rPr lang="zh-TW" altLang="en-US" sz="2200"/>
                <a:t> </a:t>
              </a:r>
              <a:r>
                <a:rPr lang="en-US" altLang="zh-TW" sz="2200"/>
                <a:t>P[q</a:t>
              </a:r>
              <a:r>
                <a:rPr lang="en-US" altLang="zh-TW" sz="2200" b="1" baseline="-25000"/>
                <a:t>1</a:t>
              </a:r>
              <a:r>
                <a:rPr lang="en-US" altLang="zh-TW" sz="2200"/>
                <a:t>,q</a:t>
              </a:r>
              <a:r>
                <a:rPr lang="en-US" altLang="zh-TW" sz="2200" b="1" baseline="-25000"/>
                <a:t>2</a:t>
              </a:r>
              <a:r>
                <a:rPr lang="en-US" altLang="zh-TW" sz="2200"/>
                <a:t>,…q</a:t>
              </a:r>
              <a:r>
                <a:rPr lang="en-US" altLang="zh-TW" sz="2200" b="1" baseline="-25000"/>
                <a:t>t-1</a:t>
              </a:r>
              <a:r>
                <a:rPr lang="en-US" altLang="zh-TW" sz="2200"/>
                <a:t>, q</a:t>
              </a:r>
              <a:r>
                <a:rPr lang="en-US" altLang="zh-TW" sz="2200" b="1" baseline="-25000"/>
                <a:t>t </a:t>
              </a:r>
              <a:r>
                <a:rPr lang="en-US" altLang="zh-TW" sz="2200"/>
                <a:t>= i, o</a:t>
              </a:r>
              <a:r>
                <a:rPr lang="en-US" altLang="zh-TW" sz="2200" b="1" baseline="-25000"/>
                <a:t>1</a:t>
              </a:r>
              <a:r>
                <a:rPr lang="en-US" altLang="zh-TW" sz="2200"/>
                <a:t>,o</a:t>
              </a:r>
              <a:r>
                <a:rPr lang="en-US" altLang="zh-TW" sz="2200" b="1" baseline="-25000"/>
                <a:t>2</a:t>
              </a:r>
              <a:r>
                <a:rPr lang="en-US" altLang="zh-TW" sz="2200"/>
                <a:t>,…,o</a:t>
              </a:r>
              <a:r>
                <a:rPr lang="en-US" altLang="zh-TW" sz="2200" b="1" baseline="-25000"/>
                <a:t>t </a:t>
              </a:r>
              <a:r>
                <a:rPr lang="en-US" altLang="zh-TW" sz="2200"/>
                <a:t>|</a:t>
              </a:r>
              <a:r>
                <a:rPr lang="en-US" altLang="zh-TW" sz="2200">
                  <a:sym typeface="Symbol" pitchFamily="18" charset="2"/>
                </a:rPr>
                <a:t></a:t>
              </a:r>
              <a:r>
                <a:rPr lang="en-US" altLang="zh-TW" sz="2200"/>
                <a:t>]</a:t>
              </a:r>
              <a:endParaRPr lang="zh-TW" altLang="en-US" sz="2200"/>
            </a:p>
          </p:txBody>
        </p:sp>
        <p:sp>
          <p:nvSpPr>
            <p:cNvPr id="21511" name="Text Box 18"/>
            <p:cNvSpPr txBox="1">
              <a:spLocks noChangeArrowheads="1"/>
            </p:cNvSpPr>
            <p:nvPr/>
          </p:nvSpPr>
          <p:spPr bwMode="auto">
            <a:xfrm>
              <a:off x="544103" y="1759858"/>
              <a:ext cx="1007917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Calibri" pitchFamily="34" charset="0"/>
                </a:rPr>
                <a:t>q</a:t>
              </a:r>
              <a:r>
                <a:rPr lang="en-US" altLang="zh-TW" b="1" baseline="-25000">
                  <a:latin typeface="Calibri" pitchFamily="34" charset="0"/>
                </a:rPr>
                <a:t>1</a:t>
              </a:r>
              <a:r>
                <a:rPr lang="en-US" altLang="zh-TW" b="1">
                  <a:latin typeface="Times New Roman" pitchFamily="18" charset="0"/>
                </a:rPr>
                <a:t>,</a:t>
              </a:r>
              <a:r>
                <a:rPr lang="en-US" altLang="zh-TW" b="1">
                  <a:latin typeface="Calibri" pitchFamily="34" charset="0"/>
                </a:rPr>
                <a:t>q</a:t>
              </a:r>
              <a:r>
                <a:rPr lang="en-US" altLang="zh-TW" b="1" baseline="-25000">
                  <a:latin typeface="Calibri" pitchFamily="34" charset="0"/>
                </a:rPr>
                <a:t>2</a:t>
              </a:r>
              <a:r>
                <a:rPr lang="en-US" altLang="zh-TW" b="1">
                  <a:latin typeface="Times New Roman" pitchFamily="18" charset="0"/>
                </a:rPr>
                <a:t>,</a:t>
              </a:r>
              <a:r>
                <a:rPr lang="en-US" altLang="zh-TW" b="1">
                  <a:latin typeface="Calibri" pitchFamily="34" charset="0"/>
                </a:rPr>
                <a:t>…q </a:t>
              </a:r>
              <a:r>
                <a:rPr lang="en-US" altLang="zh-TW" b="1" baseline="-25000">
                  <a:latin typeface="Calibri" pitchFamily="34" charset="0"/>
                </a:rPr>
                <a:t>t-1</a:t>
              </a:r>
              <a:endParaRPr lang="zh-TW" altLang="zh-TW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620713"/>
            <a:ext cx="783907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文字方塊 4"/>
          <p:cNvSpPr txBox="1">
            <a:spLocks noChangeArrowheads="1"/>
          </p:cNvSpPr>
          <p:nvPr/>
        </p:nvSpPr>
        <p:spPr bwMode="auto">
          <a:xfrm>
            <a:off x="755650" y="1189038"/>
            <a:ext cx="33845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Viterbi Algorithm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7784" y="2276872"/>
            <a:ext cx="280831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b="1" dirty="0" smtClean="0">
                <a:solidFill>
                  <a:srgbClr val="FF0000"/>
                </a:solidFill>
              </a:rPr>
              <a:t>Path backtracking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395201"/>
              </p:ext>
            </p:extLst>
          </p:nvPr>
        </p:nvGraphicFramePr>
        <p:xfrm>
          <a:off x="1785938" y="42863"/>
          <a:ext cx="5486400" cy="673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Document" r:id="rId3" imgW="5866956" imgH="7212741" progId="Word.Document.8">
                  <p:embed/>
                </p:oleObj>
              </mc:Choice>
              <mc:Fallback>
                <p:oleObj name="Document" r:id="rId3" imgW="5866956" imgH="7212741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2863"/>
                        <a:ext cx="5486400" cy="673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1692275" y="65088"/>
            <a:ext cx="33274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300" b="1">
                <a:solidFill>
                  <a:srgbClr val="000000"/>
                </a:solidFill>
                <a:latin typeface="Times New Roman" pitchFamily="18" charset="0"/>
              </a:rPr>
              <a:t>Basic Problem 2 for HMM</a:t>
            </a:r>
            <a:endParaRPr lang="en-US" altLang="zh-TW" sz="2300"/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1692275" y="377825"/>
            <a:ext cx="3382963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1600200" y="617538"/>
            <a:ext cx="5026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新細明體" charset="-120"/>
              </a:rPr>
              <a:t>․</a:t>
            </a:r>
            <a:r>
              <a:rPr lang="en-US" altLang="zh-TW" sz="2000" b="1">
                <a:latin typeface="Times New Roman" pitchFamily="18" charset="0"/>
              </a:rPr>
              <a:t>Application Example of Viterbi Algorithm</a:t>
            </a: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835150" y="958850"/>
            <a:ext cx="2928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- </a:t>
            </a:r>
            <a:r>
              <a:rPr lang="en-US" altLang="zh-TW" sz="2000">
                <a:latin typeface="Times New Roman" pitchFamily="18" charset="0"/>
              </a:rPr>
              <a:t>Isolated word recognition</a:t>
            </a:r>
          </a:p>
        </p:txBody>
      </p:sp>
      <p:graphicFrame>
        <p:nvGraphicFramePr>
          <p:cNvPr id="24582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2700338" y="1420813"/>
          <a:ext cx="180022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" name="方程式" r:id="rId3" imgW="1104900" imgH="914400" progId="Equation.3">
                  <p:embed/>
                </p:oleObj>
              </mc:Choice>
              <mc:Fallback>
                <p:oleObj name="方程式" r:id="rId3" imgW="1104900" imgH="9144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420813"/>
                        <a:ext cx="180022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3419475" y="2133600"/>
            <a:ext cx="2159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50000"/>
              </a:lnSpc>
            </a:pPr>
            <a:r>
              <a:rPr lang="en-US" altLang="zh-TW"/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TW"/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TW"/>
              <a:t>.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1835150" y="5656263"/>
            <a:ext cx="629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zh-TW">
                <a:latin typeface="Times New Roman" pitchFamily="18" charset="0"/>
              </a:rPr>
              <a:t>The model with the highest probability for the most probable path</a:t>
            </a: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 usually also has the highest probability for all possible paths. </a:t>
            </a:r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2051050" y="2981325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latin typeface="Times New Roman" pitchFamily="18" charset="0"/>
              </a:rPr>
              <a:t>observation</a:t>
            </a:r>
          </a:p>
        </p:txBody>
      </p:sp>
      <p:graphicFrame>
        <p:nvGraphicFramePr>
          <p:cNvPr id="24586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2217738" y="3352800"/>
          <a:ext cx="39941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0" name="方程式" r:id="rId5" imgW="2413000" imgH="508000" progId="Equation.3">
                  <p:embed/>
                </p:oleObj>
              </mc:Choice>
              <mc:Fallback>
                <p:oleObj name="方程式" r:id="rId5" imgW="2413000" imgH="508000" progId="Equation.3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3352800"/>
                        <a:ext cx="39941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7" name="Group 33"/>
          <p:cNvGrpSpPr>
            <a:grpSpLocks/>
          </p:cNvGrpSpPr>
          <p:nvPr/>
        </p:nvGrpSpPr>
        <p:grpSpPr bwMode="auto">
          <a:xfrm>
            <a:off x="3097213" y="4127500"/>
            <a:ext cx="549275" cy="196850"/>
            <a:chOff x="1951" y="2610"/>
            <a:chExt cx="346" cy="124"/>
          </a:xfrm>
        </p:grpSpPr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1951" y="261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1999" y="261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052" y="2619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i </a:t>
              </a:r>
              <a:endParaRPr lang="en-US" altLang="zh-TW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126" y="261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2180" y="2619"/>
              <a:ext cx="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n</a:t>
              </a:r>
              <a:endParaRPr lang="en-US" altLang="zh-TW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2273" y="2619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</p:grpSp>
      <p:sp>
        <p:nvSpPr>
          <p:cNvPr id="24588" name="Rectangle 27"/>
          <p:cNvSpPr>
            <a:spLocks noChangeArrowheads="1"/>
          </p:cNvSpPr>
          <p:nvPr/>
        </p:nvSpPr>
        <p:spPr bwMode="auto">
          <a:xfrm>
            <a:off x="4972050" y="414813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TW"/>
          </a:p>
        </p:txBody>
      </p:sp>
      <p:sp>
        <p:nvSpPr>
          <p:cNvPr id="24589" name="Rectangle 28"/>
          <p:cNvSpPr>
            <a:spLocks noChangeArrowheads="1"/>
          </p:cNvSpPr>
          <p:nvPr/>
        </p:nvSpPr>
        <p:spPr bwMode="auto">
          <a:xfrm>
            <a:off x="5048250" y="413385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Symbol" pitchFamily="18" charset="2"/>
              </a:rPr>
              <a:t>£</a:t>
            </a:r>
            <a:endParaRPr lang="en-US" altLang="zh-TW"/>
          </a:p>
        </p:txBody>
      </p:sp>
      <p:sp>
        <p:nvSpPr>
          <p:cNvPr id="24590" name="Rectangle 29"/>
          <p:cNvSpPr>
            <a:spLocks noChangeArrowheads="1"/>
          </p:cNvSpPr>
          <p:nvPr/>
        </p:nvSpPr>
        <p:spPr bwMode="auto">
          <a:xfrm>
            <a:off x="5132388" y="4148138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</a:rPr>
              <a:t> i </a:t>
            </a:r>
            <a:endParaRPr lang="en-US" altLang="zh-TW"/>
          </a:p>
        </p:txBody>
      </p:sp>
      <p:sp>
        <p:nvSpPr>
          <p:cNvPr id="24591" name="Rectangle 30"/>
          <p:cNvSpPr>
            <a:spLocks noChangeArrowheads="1"/>
          </p:cNvSpPr>
          <p:nvPr/>
        </p:nvSpPr>
        <p:spPr bwMode="auto">
          <a:xfrm>
            <a:off x="5249863" y="413385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Symbol" pitchFamily="18" charset="2"/>
              </a:rPr>
              <a:t>£</a:t>
            </a:r>
            <a:endParaRPr lang="en-US" altLang="zh-TW"/>
          </a:p>
        </p:txBody>
      </p:sp>
      <p:sp>
        <p:nvSpPr>
          <p:cNvPr id="24592" name="Rectangle 31"/>
          <p:cNvSpPr>
            <a:spLocks noChangeArrowheads="1"/>
          </p:cNvSpPr>
          <p:nvPr/>
        </p:nvSpPr>
        <p:spPr bwMode="auto">
          <a:xfrm>
            <a:off x="5335588" y="4148138"/>
            <a:ext cx="1222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</a:rPr>
              <a:t> n</a:t>
            </a:r>
            <a:endParaRPr lang="en-US" altLang="zh-TW"/>
          </a:p>
        </p:txBody>
      </p:sp>
      <p:sp>
        <p:nvSpPr>
          <p:cNvPr id="24593" name="AutoShape 34"/>
          <p:cNvSpPr>
            <a:spLocks noChangeArrowheads="1"/>
          </p:cNvSpPr>
          <p:nvPr/>
        </p:nvSpPr>
        <p:spPr bwMode="auto">
          <a:xfrm>
            <a:off x="3203575" y="4419600"/>
            <a:ext cx="288925" cy="288925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94" name="AutoShape 35"/>
          <p:cNvSpPr>
            <a:spLocks noChangeArrowheads="1"/>
          </p:cNvSpPr>
          <p:nvPr/>
        </p:nvSpPr>
        <p:spPr bwMode="auto">
          <a:xfrm>
            <a:off x="5219700" y="4421188"/>
            <a:ext cx="288925" cy="288925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95" name="Text Box 36"/>
          <p:cNvSpPr txBox="1">
            <a:spLocks noChangeArrowheads="1"/>
          </p:cNvSpPr>
          <p:nvPr/>
        </p:nvSpPr>
        <p:spPr bwMode="auto">
          <a:xfrm>
            <a:off x="2552700" y="4803775"/>
            <a:ext cx="19748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>
                <a:latin typeface="Times New Roman" pitchFamily="18" charset="0"/>
              </a:rPr>
              <a:t>Basic Problem 1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Forward Algorithm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(for all paths)</a:t>
            </a:r>
          </a:p>
        </p:txBody>
      </p:sp>
      <p:sp>
        <p:nvSpPr>
          <p:cNvPr id="24596" name="Text Box 37"/>
          <p:cNvSpPr txBox="1">
            <a:spLocks noChangeArrowheads="1"/>
          </p:cNvSpPr>
          <p:nvPr/>
        </p:nvSpPr>
        <p:spPr bwMode="auto">
          <a:xfrm>
            <a:off x="4456113" y="4781550"/>
            <a:ext cx="22606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>
                <a:latin typeface="Times New Roman" pitchFamily="18" charset="0"/>
              </a:rPr>
              <a:t>Basic Problem 2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Viterbi Algorithm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(for a single best path)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物件 1"/>
          <p:cNvGraphicFramePr>
            <a:graphicFrameLocks noChangeAspect="1"/>
          </p:cNvGraphicFramePr>
          <p:nvPr/>
        </p:nvGraphicFramePr>
        <p:xfrm>
          <a:off x="152400" y="247650"/>
          <a:ext cx="8763000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Document" r:id="rId3" imgW="9735742" imgH="6815643" progId="Word.Document.8">
                  <p:embed/>
                </p:oleObj>
              </mc:Choice>
              <mc:Fallback>
                <p:oleObj name="Document" r:id="rId3" imgW="9735742" imgH="6815643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47650"/>
                        <a:ext cx="8763000" cy="613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627" name="群組 1"/>
          <p:cNvGrpSpPr>
            <a:grpSpLocks/>
          </p:cNvGrpSpPr>
          <p:nvPr/>
        </p:nvGrpSpPr>
        <p:grpSpPr bwMode="auto">
          <a:xfrm>
            <a:off x="539750" y="2087563"/>
            <a:ext cx="8281988" cy="4581525"/>
            <a:chOff x="539750" y="1655763"/>
            <a:chExt cx="8281988" cy="4581525"/>
          </a:xfrm>
        </p:grpSpPr>
        <p:pic>
          <p:nvPicPr>
            <p:cNvPr id="2662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1655763"/>
              <a:ext cx="8281988" cy="458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30" name="文字方塊 3"/>
            <p:cNvSpPr txBox="1">
              <a:spLocks noChangeArrowheads="1"/>
            </p:cNvSpPr>
            <p:nvPr/>
          </p:nvSpPr>
          <p:spPr bwMode="auto">
            <a:xfrm>
              <a:off x="7380312" y="2276871"/>
              <a:ext cx="1404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36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600">
                <a:solidFill>
                  <a:srgbClr val="D60000"/>
                </a:solidFill>
              </a:endParaRPr>
            </a:p>
          </p:txBody>
        </p:sp>
        <p:sp>
          <p:nvSpPr>
            <p:cNvPr id="26631" name="文字方塊 4"/>
            <p:cNvSpPr txBox="1">
              <a:spLocks noChangeArrowheads="1"/>
            </p:cNvSpPr>
            <p:nvPr/>
          </p:nvSpPr>
          <p:spPr bwMode="auto">
            <a:xfrm>
              <a:off x="613764" y="4942908"/>
              <a:ext cx="972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l-GR" altLang="zh-TW" sz="36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3600" i="1" baseline="-250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36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6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36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600">
                <a:solidFill>
                  <a:srgbClr val="0033CC"/>
                </a:solidFill>
              </a:endParaRPr>
            </a:p>
          </p:txBody>
        </p:sp>
        <p:sp>
          <p:nvSpPr>
            <p:cNvPr id="26632" name="文字方塊 5"/>
            <p:cNvSpPr txBox="1">
              <a:spLocks noChangeArrowheads="1"/>
            </p:cNvSpPr>
            <p:nvPr/>
          </p:nvSpPr>
          <p:spPr bwMode="auto">
            <a:xfrm>
              <a:off x="4173457" y="5815022"/>
              <a:ext cx="17342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400"/>
            </a:p>
          </p:txBody>
        </p:sp>
        <p:sp>
          <p:nvSpPr>
            <p:cNvPr id="26633" name="文字方塊 6"/>
            <p:cNvSpPr txBox="1">
              <a:spLocks noChangeArrowheads="1"/>
            </p:cNvSpPr>
            <p:nvPr/>
          </p:nvSpPr>
          <p:spPr bwMode="auto">
            <a:xfrm>
              <a:off x="4418798" y="5820355"/>
              <a:ext cx="57193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t+1</a:t>
              </a:r>
              <a:endParaRPr lang="zh-TW" altLang="en-US" sz="2400"/>
            </a:p>
          </p:txBody>
        </p:sp>
        <p:sp>
          <p:nvSpPr>
            <p:cNvPr id="26634" name="文字方塊 7"/>
            <p:cNvSpPr txBox="1">
              <a:spLocks noChangeArrowheads="1"/>
            </p:cNvSpPr>
            <p:nvPr/>
          </p:nvSpPr>
          <p:spPr bwMode="auto">
            <a:xfrm>
              <a:off x="1801144" y="3789039"/>
              <a:ext cx="269626" cy="5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2400"/>
            </a:p>
          </p:txBody>
        </p:sp>
        <p:sp>
          <p:nvSpPr>
            <p:cNvPr id="26635" name="文字方塊 8"/>
            <p:cNvSpPr txBox="1">
              <a:spLocks noChangeArrowheads="1"/>
            </p:cNvSpPr>
            <p:nvPr/>
          </p:nvSpPr>
          <p:spPr bwMode="auto">
            <a:xfrm>
              <a:off x="1854102" y="3140968"/>
              <a:ext cx="269626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2400"/>
            </a:p>
          </p:txBody>
        </p:sp>
      </p:grpSp>
      <p:sp>
        <p:nvSpPr>
          <p:cNvPr id="26628" name="矩形 1"/>
          <p:cNvSpPr>
            <a:spLocks noChangeArrowheads="1"/>
          </p:cNvSpPr>
          <p:nvPr/>
        </p:nvSpPr>
        <p:spPr bwMode="auto">
          <a:xfrm>
            <a:off x="4716463" y="1423988"/>
            <a:ext cx="3370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800">
                <a:sym typeface="Symbol" pitchFamily="18" charset="2"/>
              </a:rPr>
              <a:t></a:t>
            </a:r>
            <a:r>
              <a:rPr lang="en-US" altLang="zh-TW" sz="2800" b="1" baseline="-25000"/>
              <a:t>t</a:t>
            </a:r>
            <a:r>
              <a:rPr lang="en-US" altLang="zh-TW" sz="2800"/>
              <a:t>(i) a</a:t>
            </a:r>
            <a:r>
              <a:rPr lang="en-US" altLang="zh-TW" sz="2800" b="1" baseline="-25000"/>
              <a:t>ij</a:t>
            </a:r>
            <a:r>
              <a:rPr lang="en-US" altLang="zh-TW" sz="2800"/>
              <a:t> b</a:t>
            </a:r>
            <a:r>
              <a:rPr lang="en-US" altLang="zh-TW" sz="2800" b="1" baseline="-25000"/>
              <a:t>j</a:t>
            </a:r>
            <a:r>
              <a:rPr lang="en-US" altLang="zh-TW" sz="2800"/>
              <a:t>(o</a:t>
            </a:r>
            <a:r>
              <a:rPr lang="en-US" altLang="zh-TW" sz="2800" b="1" baseline="-25000"/>
              <a:t>t+1</a:t>
            </a:r>
            <a:r>
              <a:rPr lang="en-US" altLang="zh-TW" sz="2800"/>
              <a:t>)</a:t>
            </a:r>
            <a:r>
              <a:rPr lang="en-US" altLang="zh-TW" sz="2800">
                <a:sym typeface="Symbol" pitchFamily="18" charset="2"/>
              </a:rPr>
              <a:t></a:t>
            </a:r>
            <a:r>
              <a:rPr lang="en-US" altLang="zh-TW" sz="2800" b="1" baseline="-25000"/>
              <a:t>t+1</a:t>
            </a:r>
            <a:r>
              <a:rPr lang="en-US" altLang="zh-TW" sz="2800"/>
              <a:t>( j)</a:t>
            </a:r>
            <a:endParaRPr lang="zh-TW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群組 4"/>
          <p:cNvGrpSpPr>
            <a:grpSpLocks/>
          </p:cNvGrpSpPr>
          <p:nvPr/>
        </p:nvGrpSpPr>
        <p:grpSpPr bwMode="auto">
          <a:xfrm>
            <a:off x="468313" y="927100"/>
            <a:ext cx="8424862" cy="5803900"/>
            <a:chOff x="468313" y="927770"/>
            <a:chExt cx="8424167" cy="5803840"/>
          </a:xfrm>
        </p:grpSpPr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3" y="1052513"/>
              <a:ext cx="8239125" cy="5580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53" name="文字方塊 3"/>
            <p:cNvSpPr txBox="1">
              <a:spLocks noChangeArrowheads="1"/>
            </p:cNvSpPr>
            <p:nvPr/>
          </p:nvSpPr>
          <p:spPr bwMode="auto">
            <a:xfrm>
              <a:off x="5533868" y="927770"/>
              <a:ext cx="3358612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32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TW" sz="32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ij</a:t>
              </a:r>
              <a:r>
                <a:rPr lang="en-US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TW" sz="32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TW" sz="32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l-GR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32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200">
                <a:solidFill>
                  <a:srgbClr val="0000CC"/>
                </a:solidFill>
              </a:endParaRPr>
            </a:p>
          </p:txBody>
        </p:sp>
        <p:sp>
          <p:nvSpPr>
            <p:cNvPr id="27654" name="文字方塊 6"/>
            <p:cNvSpPr txBox="1">
              <a:spLocks noChangeArrowheads="1"/>
            </p:cNvSpPr>
            <p:nvPr/>
          </p:nvSpPr>
          <p:spPr bwMode="auto">
            <a:xfrm>
              <a:off x="7452320" y="2799976"/>
              <a:ext cx="1172116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32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32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32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2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2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200">
                <a:solidFill>
                  <a:srgbClr val="D60000"/>
                </a:solidFill>
              </a:endParaRPr>
            </a:p>
          </p:txBody>
        </p:sp>
        <p:sp>
          <p:nvSpPr>
            <p:cNvPr id="27655" name="文字方塊 7"/>
            <p:cNvSpPr txBox="1">
              <a:spLocks noChangeArrowheads="1"/>
            </p:cNvSpPr>
            <p:nvPr/>
          </p:nvSpPr>
          <p:spPr bwMode="auto">
            <a:xfrm>
              <a:off x="503664" y="5373216"/>
              <a:ext cx="1044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l-GR" altLang="zh-TW" sz="3200" i="1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3200" i="1" baseline="-2500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320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200" i="1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320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200">
                <a:solidFill>
                  <a:srgbClr val="339933"/>
                </a:solidFill>
              </a:endParaRPr>
            </a:p>
          </p:txBody>
        </p:sp>
        <p:sp>
          <p:nvSpPr>
            <p:cNvPr id="27656" name="文字方塊 8"/>
            <p:cNvSpPr txBox="1">
              <a:spLocks noChangeArrowheads="1"/>
            </p:cNvSpPr>
            <p:nvPr/>
          </p:nvSpPr>
          <p:spPr bwMode="auto">
            <a:xfrm>
              <a:off x="1801144" y="3827140"/>
              <a:ext cx="26962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2400"/>
            </a:p>
          </p:txBody>
        </p:sp>
        <p:sp>
          <p:nvSpPr>
            <p:cNvPr id="27657" name="文字方塊 9"/>
            <p:cNvSpPr txBox="1">
              <a:spLocks noChangeArrowheads="1"/>
            </p:cNvSpPr>
            <p:nvPr/>
          </p:nvSpPr>
          <p:spPr bwMode="auto">
            <a:xfrm>
              <a:off x="1854102" y="3077443"/>
              <a:ext cx="26962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2400"/>
            </a:p>
          </p:txBody>
        </p:sp>
        <p:sp>
          <p:nvSpPr>
            <p:cNvPr id="27658" name="文字方塊 10"/>
            <p:cNvSpPr txBox="1">
              <a:spLocks noChangeArrowheads="1"/>
            </p:cNvSpPr>
            <p:nvPr/>
          </p:nvSpPr>
          <p:spPr bwMode="auto">
            <a:xfrm>
              <a:off x="4918394" y="6356945"/>
              <a:ext cx="157662" cy="32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400"/>
            </a:p>
          </p:txBody>
        </p:sp>
        <p:sp>
          <p:nvSpPr>
            <p:cNvPr id="27659" name="文字方塊 11"/>
            <p:cNvSpPr txBox="1">
              <a:spLocks noChangeArrowheads="1"/>
            </p:cNvSpPr>
            <p:nvPr/>
          </p:nvSpPr>
          <p:spPr bwMode="auto">
            <a:xfrm>
              <a:off x="5204187" y="6362278"/>
              <a:ext cx="51994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t+1</a:t>
              </a:r>
              <a:endParaRPr lang="zh-TW" altLang="en-US" sz="2400"/>
            </a:p>
          </p:txBody>
        </p:sp>
      </p:grpSp>
      <p:sp>
        <p:nvSpPr>
          <p:cNvPr id="27651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字方塊 4"/>
          <p:cNvSpPr txBox="1">
            <a:spLocks noChangeArrowheads="1"/>
          </p:cNvSpPr>
          <p:nvPr/>
        </p:nvSpPr>
        <p:spPr bwMode="auto">
          <a:xfrm>
            <a:off x="665163" y="476250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5" name="文字方塊 5"/>
          <p:cNvSpPr txBox="1">
            <a:spLocks noChangeArrowheads="1"/>
          </p:cNvSpPr>
          <p:nvPr/>
        </p:nvSpPr>
        <p:spPr bwMode="auto">
          <a:xfrm>
            <a:off x="179388" y="1773238"/>
            <a:ext cx="3455987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55576" y="1484784"/>
                <a:ext cx="8208912" cy="844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20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22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20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200" b="0" i="1" smtClean="0">
                              <a:latin typeface="Cambria Math"/>
                            </a:rPr>
                            <m:t>                                </m:t>
                          </m:r>
                        </m:den>
                      </m:f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200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𝑖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2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TW" sz="22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200" dirty="0"/>
                            <m:t> </m:t>
                          </m:r>
                        </m:num>
                        <m:den>
                          <m:r>
                            <a:rPr lang="en-US" altLang="zh-TW" sz="2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2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TW" sz="22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200" dirty="0"/>
                            <m:t> </m:t>
                          </m:r>
                        </m:den>
                      </m:f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r>
                        <a:rPr lang="en-US" altLang="zh-TW" sz="2200" i="1">
                          <a:latin typeface="Cambria Math"/>
                        </a:rPr>
                        <m:t>𝑖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r>
                            <a:rPr lang="en-US" altLang="zh-TW" sz="2200" i="1">
                              <a:latin typeface="Cambria Math"/>
                            </a:rPr>
                            <m:t>,</m:t>
                          </m:r>
                          <m:r>
                            <a:rPr lang="zh-TW" altLang="en-US" sz="22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84784"/>
                <a:ext cx="8208912" cy="8444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55576" y="3085002"/>
                <a:ext cx="8208912" cy="75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zh-TW" altLang="en-US" sz="220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22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TW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20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     </m:t>
                          </m:r>
                        </m:num>
                        <m:den>
                          <m:r>
                            <a:rPr lang="en-US" altLang="zh-TW" sz="2200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85002"/>
                <a:ext cx="8208912" cy="7570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41273" y="1904021"/>
                <a:ext cx="192302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TW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zh-TW" altLang="en-US" sz="20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zh-TW" altLang="zh-TW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273" y="1904021"/>
                <a:ext cx="1923027" cy="9578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26534" y="3501008"/>
                <a:ext cx="873636" cy="992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TW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  <m:e/>
                      </m:nary>
                    </m:oMath>
                  </m:oMathPara>
                </a14:m>
                <a:endParaRPr lang="zh-TW" altLang="zh-TW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534" y="3501008"/>
                <a:ext cx="873636" cy="9926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75679" y="3501008"/>
                <a:ext cx="3360535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TW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zh-TW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79" y="3501008"/>
                <a:ext cx="3360535" cy="9578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00160" y="4600762"/>
                <a:ext cx="6983082" cy="844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200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2200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𝑗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2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TW" sz="22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200" dirty="0"/>
                            <m:t> </m:t>
                          </m:r>
                        </m:num>
                        <m:den>
                          <m:r>
                            <a:rPr lang="en-US" altLang="zh-TW" sz="2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2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TW" sz="22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200" dirty="0"/>
                            <m:t> </m:t>
                          </m:r>
                        </m:den>
                      </m:f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r>
                        <a:rPr lang="en-US" altLang="zh-TW" sz="2200" i="1">
                          <a:latin typeface="Cambria Math"/>
                        </a:rPr>
                        <m:t>𝑖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r>
                            <a:rPr lang="en-US" altLang="zh-TW" sz="2200" i="1">
                              <a:latin typeface="Cambria Math"/>
                            </a:rPr>
                            <m:t>,</m:t>
                          </m:r>
                          <m:r>
                            <a:rPr lang="zh-TW" altLang="en-US" sz="22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60" y="4600762"/>
                <a:ext cx="6983082" cy="84446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65275"/>
            <a:ext cx="828040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700" name="群組 10"/>
          <p:cNvGrpSpPr>
            <a:grpSpLocks/>
          </p:cNvGrpSpPr>
          <p:nvPr/>
        </p:nvGrpSpPr>
        <p:grpSpPr bwMode="auto">
          <a:xfrm>
            <a:off x="6516687" y="2492375"/>
            <a:ext cx="2519809" cy="1689107"/>
            <a:chOff x="4078414" y="555338"/>
            <a:chExt cx="2159833" cy="1688295"/>
          </a:xfrm>
        </p:grpSpPr>
        <p:sp>
          <p:nvSpPr>
            <p:cNvPr id="29701" name="矩形 2"/>
            <p:cNvSpPr>
              <a:spLocks noChangeArrowheads="1"/>
            </p:cNvSpPr>
            <p:nvPr/>
          </p:nvSpPr>
          <p:spPr bwMode="auto">
            <a:xfrm>
              <a:off x="4078414" y="951885"/>
              <a:ext cx="474257" cy="430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/>
                <a:t>a</a:t>
              </a:r>
              <a:r>
                <a:rPr lang="en-US" altLang="zh-TW" sz="2200" b="1" baseline="-25000"/>
                <a:t> ij </a:t>
              </a:r>
              <a:endParaRPr lang="zh-TW" altLang="en-US" sz="2200"/>
            </a:p>
          </p:txBody>
        </p:sp>
        <p:sp>
          <p:nvSpPr>
            <p:cNvPr id="29702" name="Line 4"/>
            <p:cNvSpPr>
              <a:spLocks noChangeShapeType="1"/>
            </p:cNvSpPr>
            <p:nvPr/>
          </p:nvSpPr>
          <p:spPr bwMode="auto">
            <a:xfrm>
              <a:off x="4156937" y="1056187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3" name="矩形 4"/>
            <p:cNvSpPr>
              <a:spLocks noChangeArrowheads="1"/>
            </p:cNvSpPr>
            <p:nvPr/>
          </p:nvSpPr>
          <p:spPr bwMode="auto">
            <a:xfrm>
              <a:off x="4427983" y="982355"/>
              <a:ext cx="1810264" cy="126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=</a:t>
              </a:r>
              <a:r>
                <a:rPr lang="en-US" altLang="zh-TW" dirty="0"/>
                <a:t> </a:t>
              </a:r>
              <a:r>
                <a:rPr lang="en-US" altLang="zh-TW" dirty="0" smtClean="0">
                  <a:sym typeface="Symbol" pitchFamily="18" charset="2"/>
                </a:rPr>
                <a:t></a:t>
              </a:r>
              <a:r>
                <a:rPr lang="en-US" altLang="zh-TW" dirty="0">
                  <a:sym typeface="Symbol" pitchFamily="18" charset="2"/>
                </a:rPr>
                <a:t></a:t>
              </a:r>
              <a:endParaRPr lang="zh-TW" altLang="en-US" dirty="0"/>
            </a:p>
            <a:p>
              <a:pPr eaLnBrk="1" hangingPunct="1"/>
              <a:endParaRPr lang="zh-TW" altLang="en-US" dirty="0"/>
            </a:p>
            <a:p>
              <a:pPr eaLnBrk="1" hangingPunct="1"/>
              <a:endParaRPr lang="zh-TW" altLang="en-US" dirty="0"/>
            </a:p>
            <a:p>
              <a:pPr eaLnBrk="1" hangingPunct="1"/>
              <a:endParaRPr lang="zh-TW" altLang="en-US" dirty="0"/>
            </a:p>
          </p:txBody>
        </p:sp>
        <p:sp>
          <p:nvSpPr>
            <p:cNvPr id="29704" name="Text Box 7"/>
            <p:cNvSpPr txBox="1">
              <a:spLocks noChangeArrowheads="1"/>
            </p:cNvSpPr>
            <p:nvPr/>
          </p:nvSpPr>
          <p:spPr bwMode="auto">
            <a:xfrm>
              <a:off x="4592089" y="555338"/>
              <a:ext cx="554182" cy="760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Times New Roman" pitchFamily="18" charset="0"/>
                </a:rPr>
                <a:t>T-1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n-US" altLang="zh-TW" b="1" dirty="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Calibri" pitchFamily="34" charset="0"/>
                </a:rPr>
                <a:t>t =1</a:t>
              </a:r>
              <a:endParaRPr lang="zh-TW" altLang="zh-TW" dirty="0"/>
            </a:p>
          </p:txBody>
        </p:sp>
        <p:sp>
          <p:nvSpPr>
            <p:cNvPr id="29705" name="Text Box 8"/>
            <p:cNvSpPr txBox="1">
              <a:spLocks noChangeArrowheads="1"/>
            </p:cNvSpPr>
            <p:nvPr/>
          </p:nvSpPr>
          <p:spPr bwMode="auto">
            <a:xfrm>
              <a:off x="4917889" y="682796"/>
              <a:ext cx="1258637" cy="430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dirty="0">
                  <a:latin typeface="Times New Roman" pitchFamily="18" charset="0"/>
                  <a:sym typeface="Symbol" pitchFamily="18" charset="2"/>
                </a:rPr>
                <a:t></a:t>
              </a:r>
              <a:r>
                <a:rPr lang="en-US" altLang="zh-TW" sz="2200" b="1" baseline="-25000" dirty="0">
                  <a:latin typeface="Calibri" pitchFamily="34" charset="0"/>
                </a:rPr>
                <a:t>t</a:t>
              </a:r>
              <a:r>
                <a:rPr lang="en-US" altLang="zh-TW" sz="2200" dirty="0">
                  <a:latin typeface="Calibri" pitchFamily="34" charset="0"/>
                </a:rPr>
                <a:t>(</a:t>
              </a:r>
              <a:r>
                <a:rPr lang="en-US" altLang="zh-TW" sz="2200" dirty="0" err="1">
                  <a:latin typeface="Calibri" pitchFamily="34" charset="0"/>
                </a:rPr>
                <a:t>i</a:t>
              </a:r>
              <a:r>
                <a:rPr lang="en-US" altLang="zh-TW" sz="2200" dirty="0">
                  <a:latin typeface="Calibri" pitchFamily="34" charset="0"/>
                </a:rPr>
                <a:t>, j</a:t>
              </a:r>
              <a:r>
                <a:rPr lang="en-US" altLang="zh-TW" sz="2200" dirty="0" smtClean="0">
                  <a:latin typeface="Calibri" pitchFamily="34" charset="0"/>
                </a:rPr>
                <a:t>)/</a:t>
              </a:r>
              <a:r>
                <a:rPr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(T-1)</a:t>
              </a:r>
              <a:endParaRPr lang="zh-TW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6" name="Text Box 7"/>
            <p:cNvSpPr txBox="1">
              <a:spLocks noChangeArrowheads="1"/>
            </p:cNvSpPr>
            <p:nvPr/>
          </p:nvSpPr>
          <p:spPr bwMode="auto">
            <a:xfrm>
              <a:off x="4607329" y="1210658"/>
              <a:ext cx="554182" cy="756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Times New Roman" pitchFamily="18" charset="0"/>
                </a:rPr>
                <a:t>T-1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n-US" altLang="zh-TW" b="1" dirty="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Calibri" pitchFamily="34" charset="0"/>
                </a:rPr>
                <a:t>t =1</a:t>
              </a:r>
              <a:endParaRPr lang="zh-TW" altLang="zh-TW" dirty="0"/>
            </a:p>
          </p:txBody>
        </p:sp>
        <p:sp>
          <p:nvSpPr>
            <p:cNvPr id="29707" name="Text Box 9"/>
            <p:cNvSpPr txBox="1">
              <a:spLocks noChangeArrowheads="1"/>
            </p:cNvSpPr>
            <p:nvPr/>
          </p:nvSpPr>
          <p:spPr bwMode="auto">
            <a:xfrm>
              <a:off x="4955715" y="1312612"/>
              <a:ext cx="1220811" cy="430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dirty="0">
                  <a:latin typeface="Times New Roman" pitchFamily="18" charset="0"/>
                  <a:sym typeface="Symbol" pitchFamily="18" charset="2"/>
                </a:rPr>
                <a:t></a:t>
              </a:r>
              <a:r>
                <a:rPr lang="en-US" altLang="zh-TW" sz="2200" b="1" baseline="-25000" dirty="0">
                  <a:latin typeface="Calibri" pitchFamily="34" charset="0"/>
                </a:rPr>
                <a:t>t</a:t>
              </a:r>
              <a:r>
                <a:rPr lang="en-US" altLang="zh-TW" sz="2200" dirty="0">
                  <a:latin typeface="Calibri" pitchFamily="34" charset="0"/>
                </a:rPr>
                <a:t>(</a:t>
              </a:r>
              <a:r>
                <a:rPr lang="en-US" altLang="zh-TW" sz="2200" dirty="0" err="1">
                  <a:latin typeface="Calibri" pitchFamily="34" charset="0"/>
                </a:rPr>
                <a:t>i</a:t>
              </a:r>
              <a:r>
                <a:rPr lang="en-US" altLang="zh-TW" sz="2200" dirty="0" smtClean="0">
                  <a:latin typeface="Calibri" pitchFamily="34" charset="0"/>
                </a:rPr>
                <a:t>)/</a:t>
              </a:r>
              <a:r>
                <a:rPr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(T-1)</a:t>
              </a:r>
              <a:endParaRPr lang="zh-TW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>
                <a:spLocks/>
              </p:cNvSpPr>
              <p:nvPr/>
            </p:nvSpPr>
            <p:spPr>
              <a:xfrm>
                <a:off x="6438670" y="5775591"/>
                <a:ext cx="2581141" cy="7395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1.95/69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10.59/69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670" y="5775591"/>
                <a:ext cx="2581141" cy="7395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Markov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08050"/>
            <a:ext cx="8624888" cy="568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smtClean="0">
                <a:latin typeface="Times New Roman" pitchFamily="18" charset="0"/>
              </a:rPr>
              <a:t>An example : a 3-state Markov Chain </a:t>
            </a:r>
            <a:r>
              <a:rPr lang="en-US" altLang="zh-TW" sz="2400" b="1" i="1" smtClean="0">
                <a:latin typeface="Times New Roman" pitchFamily="18" charset="0"/>
                <a:sym typeface="Symbol" pitchFamily="18" charset="2"/>
              </a:rPr>
              <a:t>λ</a:t>
            </a:r>
            <a:endParaRPr lang="en-US" altLang="zh-TW" sz="2400" b="1" i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latin typeface="Times New Roman" pitchFamily="18" charset="0"/>
              </a:rPr>
              <a:t>State 1 generates symbol A </a:t>
            </a:r>
            <a:r>
              <a:rPr lang="en-US" altLang="zh-TW" sz="2200" b="1" i="1" smtClean="0">
                <a:latin typeface="Times New Roman" pitchFamily="18" charset="0"/>
              </a:rPr>
              <a:t>only</a:t>
            </a:r>
            <a:r>
              <a:rPr lang="en-US" altLang="zh-TW" sz="2200" smtClean="0">
                <a:latin typeface="Times New Roman" pitchFamily="18" charset="0"/>
              </a:rPr>
              <a:t>, 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State 2 generates symbol B </a:t>
            </a:r>
            <a:r>
              <a:rPr lang="en-US" altLang="zh-TW" sz="2200" b="1" smtClean="0">
                <a:latin typeface="Times New Roman" pitchFamily="18" charset="0"/>
              </a:rPr>
              <a:t>only</a:t>
            </a:r>
            <a:r>
              <a:rPr lang="en-US" altLang="zh-TW" sz="2200" smtClean="0">
                <a:latin typeface="Times New Roman" pitchFamily="18" charset="0"/>
              </a:rPr>
              <a:t>, 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and State 3 generates symbol C </a:t>
            </a:r>
            <a:r>
              <a:rPr lang="en-US" altLang="zh-TW" sz="2200" b="1" smtClean="0">
                <a:latin typeface="Times New Roman" pitchFamily="18" charset="0"/>
              </a:rPr>
              <a:t>only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latin typeface="Times New Roman" pitchFamily="18" charset="0"/>
              </a:rPr>
              <a:t>Given a sequence of observed symbols </a:t>
            </a:r>
            <a:r>
              <a:rPr lang="en-US" altLang="zh-TW" sz="2200" b="1" smtClean="0">
                <a:latin typeface="Times New Roman" pitchFamily="18" charset="0"/>
              </a:rPr>
              <a:t>O</a:t>
            </a:r>
            <a:r>
              <a:rPr lang="en-US" altLang="zh-TW" sz="2200" smtClean="0">
                <a:latin typeface="Times New Roman" pitchFamily="18" charset="0"/>
              </a:rPr>
              <a:t>={CABBCABC}, the </a:t>
            </a:r>
            <a:r>
              <a:rPr lang="en-US" altLang="zh-TW" sz="2200" b="1" smtClean="0">
                <a:latin typeface="Times New Roman" pitchFamily="18" charset="0"/>
              </a:rPr>
              <a:t>only one</a:t>
            </a:r>
            <a:r>
              <a:rPr lang="en-US" altLang="zh-TW" sz="2200" smtClean="0">
                <a:latin typeface="Times New Roman" pitchFamily="18" charset="0"/>
              </a:rPr>
              <a:t> corresponding state sequence is {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smtClean="0">
                <a:latin typeface="Times New Roman" pitchFamily="18" charset="0"/>
              </a:rPr>
              <a:t>}, and the corresponding probability is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b="1" smtClean="0">
                <a:latin typeface="Times New Roman" pitchFamily="18" charset="0"/>
              </a:rPr>
              <a:t>O|</a:t>
            </a:r>
            <a:r>
              <a:rPr lang="en-US" altLang="zh-TW" sz="2200" b="1" i="1" smtClean="0"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2200" smtClean="0">
                <a:latin typeface="Times New Roman" pitchFamily="18" charset="0"/>
              </a:rPr>
              <a:t>)=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q</a:t>
            </a:r>
            <a:r>
              <a:rPr lang="en-US" altLang="zh-TW" sz="2200" baseline="-25000" smtClean="0">
                <a:latin typeface="Times New Roman" pitchFamily="18" charset="0"/>
              </a:rPr>
              <a:t>0</a:t>
            </a:r>
            <a:r>
              <a:rPr lang="en-US" altLang="zh-TW" sz="2200" smtClean="0">
                <a:latin typeface="Times New Roman" pitchFamily="18" charset="0"/>
              </a:rPr>
              <a:t>=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smtClean="0">
                <a:latin typeface="Times New Roman" pitchFamily="18" charset="0"/>
              </a:rPr>
              <a:t>) 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        =0.1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0.3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0.3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0.7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0.2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0.3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0.3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0.2=0.00002268</a:t>
            </a:r>
          </a:p>
        </p:txBody>
      </p:sp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1447800" y="2819400"/>
          <a:ext cx="234950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Equation" r:id="rId3" imgW="1193800" imgH="863600" progId="Equation.3">
                  <p:embed/>
                </p:oleObj>
              </mc:Choice>
              <mc:Fallback>
                <p:oleObj name="Equation" r:id="rId3" imgW="1193800" imgH="86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234950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Oval 6"/>
          <p:cNvSpPr>
            <a:spLocks noChangeArrowheads="1"/>
          </p:cNvSpPr>
          <p:nvPr/>
        </p:nvSpPr>
        <p:spPr bwMode="auto">
          <a:xfrm>
            <a:off x="5753100" y="3124200"/>
            <a:ext cx="381000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  <a:r>
              <a:rPr lang="en-US" altLang="zh-TW" baseline="-25000"/>
              <a:t>2</a:t>
            </a:r>
          </a:p>
        </p:txBody>
      </p:sp>
      <p:sp>
        <p:nvSpPr>
          <p:cNvPr id="3078" name="Oval 7"/>
          <p:cNvSpPr>
            <a:spLocks noChangeArrowheads="1"/>
          </p:cNvSpPr>
          <p:nvPr/>
        </p:nvSpPr>
        <p:spPr bwMode="auto">
          <a:xfrm>
            <a:off x="7581900" y="3124200"/>
            <a:ext cx="381000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  <a:r>
              <a:rPr lang="en-US" altLang="zh-TW" baseline="-25000"/>
              <a:t>3</a:t>
            </a:r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 flipH="1">
            <a:off x="60198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 flipV="1">
            <a:off x="6134100" y="2514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auto">
          <a:xfrm>
            <a:off x="6121400" y="332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2" name="Line 11"/>
          <p:cNvSpPr>
            <a:spLocks noChangeShapeType="1"/>
          </p:cNvSpPr>
          <p:nvPr/>
        </p:nvSpPr>
        <p:spPr bwMode="auto">
          <a:xfrm flipH="1">
            <a:off x="6070600" y="3429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3" name="Line 12"/>
          <p:cNvSpPr>
            <a:spLocks noChangeShapeType="1"/>
          </p:cNvSpPr>
          <p:nvPr/>
        </p:nvSpPr>
        <p:spPr bwMode="auto">
          <a:xfrm>
            <a:off x="68961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4" name="Line 13"/>
          <p:cNvSpPr>
            <a:spLocks noChangeShapeType="1"/>
          </p:cNvSpPr>
          <p:nvPr/>
        </p:nvSpPr>
        <p:spPr bwMode="auto">
          <a:xfrm flipH="1" flipV="1">
            <a:off x="69723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5" name="Arc 14"/>
          <p:cNvSpPr>
            <a:spLocks/>
          </p:cNvSpPr>
          <p:nvPr/>
        </p:nvSpPr>
        <p:spPr bwMode="auto">
          <a:xfrm flipV="1">
            <a:off x="6591300" y="1676400"/>
            <a:ext cx="531813" cy="457200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TW" altLang="en-US"/>
          </a:p>
        </p:txBody>
      </p:sp>
      <p:sp>
        <p:nvSpPr>
          <p:cNvPr id="3086" name="Arc 15"/>
          <p:cNvSpPr>
            <a:spLocks/>
          </p:cNvSpPr>
          <p:nvPr/>
        </p:nvSpPr>
        <p:spPr bwMode="auto">
          <a:xfrm rot="3913781" flipV="1">
            <a:off x="7887493" y="2971007"/>
            <a:ext cx="531813" cy="457200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7" name="Arc 16"/>
          <p:cNvSpPr>
            <a:spLocks/>
          </p:cNvSpPr>
          <p:nvPr/>
        </p:nvSpPr>
        <p:spPr bwMode="auto">
          <a:xfrm rot="16773843" flipV="1">
            <a:off x="5295900" y="3048000"/>
            <a:ext cx="533400" cy="457200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8" name="AutoShape 17"/>
          <p:cNvSpPr>
            <a:spLocks noChangeArrowheads="1"/>
          </p:cNvSpPr>
          <p:nvPr/>
        </p:nvSpPr>
        <p:spPr bwMode="auto">
          <a:xfrm>
            <a:off x="7124700" y="22860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9" name="Text Box 18"/>
          <p:cNvSpPr txBox="1">
            <a:spLocks noChangeArrowheads="1"/>
          </p:cNvSpPr>
          <p:nvPr/>
        </p:nvSpPr>
        <p:spPr bwMode="auto">
          <a:xfrm>
            <a:off x="7337425" y="21701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/>
              <a:t>A</a:t>
            </a:r>
          </a:p>
        </p:txBody>
      </p:sp>
      <p:sp>
        <p:nvSpPr>
          <p:cNvPr id="3090" name="AutoShape 19"/>
          <p:cNvSpPr>
            <a:spLocks noChangeArrowheads="1"/>
          </p:cNvSpPr>
          <p:nvPr/>
        </p:nvSpPr>
        <p:spPr bwMode="auto">
          <a:xfrm>
            <a:off x="5905500" y="35814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folHlink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91" name="AutoShape 20"/>
          <p:cNvSpPr>
            <a:spLocks noChangeArrowheads="1"/>
          </p:cNvSpPr>
          <p:nvPr/>
        </p:nvSpPr>
        <p:spPr bwMode="auto">
          <a:xfrm>
            <a:off x="7734300" y="35814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folHlink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92" name="Text Box 21"/>
          <p:cNvSpPr txBox="1">
            <a:spLocks noChangeArrowheads="1"/>
          </p:cNvSpPr>
          <p:nvPr/>
        </p:nvSpPr>
        <p:spPr bwMode="auto">
          <a:xfrm>
            <a:off x="5829300" y="38100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/>
              <a:t>B</a:t>
            </a:r>
          </a:p>
        </p:txBody>
      </p:sp>
      <p:sp>
        <p:nvSpPr>
          <p:cNvPr id="3093" name="Text Box 22"/>
          <p:cNvSpPr txBox="1">
            <a:spLocks noChangeArrowheads="1"/>
          </p:cNvSpPr>
          <p:nvPr/>
        </p:nvSpPr>
        <p:spPr bwMode="auto">
          <a:xfrm>
            <a:off x="7642225" y="37703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/>
              <a:t>C</a:t>
            </a:r>
          </a:p>
        </p:txBody>
      </p:sp>
      <p:sp>
        <p:nvSpPr>
          <p:cNvPr id="3094" name="Text Box 23"/>
          <p:cNvSpPr txBox="1">
            <a:spLocks noChangeArrowheads="1"/>
          </p:cNvSpPr>
          <p:nvPr/>
        </p:nvSpPr>
        <p:spPr bwMode="auto">
          <a:xfrm>
            <a:off x="6629400" y="13716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0.6</a:t>
            </a:r>
          </a:p>
        </p:txBody>
      </p:sp>
      <p:sp>
        <p:nvSpPr>
          <p:cNvPr id="3095" name="Text Box 24"/>
          <p:cNvSpPr txBox="1">
            <a:spLocks noChangeArrowheads="1"/>
          </p:cNvSpPr>
          <p:nvPr/>
        </p:nvSpPr>
        <p:spPr bwMode="auto">
          <a:xfrm>
            <a:off x="4876800" y="31242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0.7</a:t>
            </a:r>
          </a:p>
        </p:txBody>
      </p:sp>
      <p:sp>
        <p:nvSpPr>
          <p:cNvPr id="3096" name="Text Box 25"/>
          <p:cNvSpPr txBox="1">
            <a:spLocks noChangeArrowheads="1"/>
          </p:cNvSpPr>
          <p:nvPr/>
        </p:nvSpPr>
        <p:spPr bwMode="auto">
          <a:xfrm>
            <a:off x="6019800" y="25908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0.3</a:t>
            </a:r>
          </a:p>
        </p:txBody>
      </p:sp>
      <p:sp>
        <p:nvSpPr>
          <p:cNvPr id="3097" name="Text Box 26"/>
          <p:cNvSpPr txBox="1">
            <a:spLocks noChangeArrowheads="1"/>
          </p:cNvSpPr>
          <p:nvPr/>
        </p:nvSpPr>
        <p:spPr bwMode="auto">
          <a:xfrm>
            <a:off x="6400800" y="2819400"/>
            <a:ext cx="470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dirty="0" smtClean="0"/>
              <a:t>0.1</a:t>
            </a:r>
            <a:endParaRPr lang="en-US" altLang="zh-TW" sz="1600" dirty="0"/>
          </a:p>
        </p:txBody>
      </p:sp>
      <p:sp>
        <p:nvSpPr>
          <p:cNvPr id="3098" name="Text Box 27"/>
          <p:cNvSpPr txBox="1">
            <a:spLocks noChangeArrowheads="1"/>
          </p:cNvSpPr>
          <p:nvPr/>
        </p:nvSpPr>
        <p:spPr bwMode="auto">
          <a:xfrm>
            <a:off x="6629400" y="34290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0.2</a:t>
            </a:r>
          </a:p>
        </p:txBody>
      </p:sp>
      <p:sp>
        <p:nvSpPr>
          <p:cNvPr id="3099" name="Text Box 28"/>
          <p:cNvSpPr txBox="1">
            <a:spLocks noChangeArrowheads="1"/>
          </p:cNvSpPr>
          <p:nvPr/>
        </p:nvSpPr>
        <p:spPr bwMode="auto">
          <a:xfrm>
            <a:off x="6553200" y="30480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0.2</a:t>
            </a:r>
          </a:p>
        </p:txBody>
      </p:sp>
      <p:sp>
        <p:nvSpPr>
          <p:cNvPr id="3100" name="Text Box 29"/>
          <p:cNvSpPr txBox="1">
            <a:spLocks noChangeArrowheads="1"/>
          </p:cNvSpPr>
          <p:nvPr/>
        </p:nvSpPr>
        <p:spPr bwMode="auto">
          <a:xfrm>
            <a:off x="6934200" y="28194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0.1</a:t>
            </a:r>
          </a:p>
        </p:txBody>
      </p:sp>
      <p:sp>
        <p:nvSpPr>
          <p:cNvPr id="3101" name="Text Box 30"/>
          <p:cNvSpPr txBox="1">
            <a:spLocks noChangeArrowheads="1"/>
          </p:cNvSpPr>
          <p:nvPr/>
        </p:nvSpPr>
        <p:spPr bwMode="auto">
          <a:xfrm>
            <a:off x="7315200" y="25908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0.3</a:t>
            </a:r>
          </a:p>
        </p:txBody>
      </p:sp>
      <p:sp>
        <p:nvSpPr>
          <p:cNvPr id="3102" name="Text Box 31"/>
          <p:cNvSpPr txBox="1">
            <a:spLocks noChangeArrowheads="1"/>
          </p:cNvSpPr>
          <p:nvPr/>
        </p:nvSpPr>
        <p:spPr bwMode="auto">
          <a:xfrm>
            <a:off x="8305800" y="3048000"/>
            <a:ext cx="470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dirty="0" smtClean="0"/>
              <a:t>0.5</a:t>
            </a:r>
            <a:endParaRPr lang="en-US" altLang="zh-TW" sz="1600" dirty="0"/>
          </a:p>
        </p:txBody>
      </p:sp>
      <p:sp>
        <p:nvSpPr>
          <p:cNvPr id="3103" name="Oval 32"/>
          <p:cNvSpPr>
            <a:spLocks noChangeArrowheads="1"/>
          </p:cNvSpPr>
          <p:nvPr/>
        </p:nvSpPr>
        <p:spPr bwMode="auto">
          <a:xfrm>
            <a:off x="6667500" y="2133600"/>
            <a:ext cx="381000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  <a:r>
              <a:rPr lang="en-US" altLang="zh-TW" baseline="-25000"/>
              <a:t>1</a:t>
            </a:r>
          </a:p>
        </p:txBody>
      </p:sp>
      <p:sp>
        <p:nvSpPr>
          <p:cNvPr id="3104" name="Line 3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547813" y="123825"/>
          <a:ext cx="6251575" cy="662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name="Document" r:id="rId3" imgW="6952074" imgH="7355622" progId="Word.Document.8">
                  <p:embed/>
                </p:oleObj>
              </mc:Choice>
              <mc:Fallback>
                <p:oleObj name="Document" r:id="rId3" imgW="6952074" imgH="735562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23825"/>
                        <a:ext cx="6251575" cy="662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256372"/>
              </p:ext>
            </p:extLst>
          </p:nvPr>
        </p:nvGraphicFramePr>
        <p:xfrm>
          <a:off x="685800" y="119063"/>
          <a:ext cx="7747000" cy="654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Document" r:id="rId3" imgW="9545777" imgH="8075333" progId="Word.Document.8">
                  <p:embed/>
                </p:oleObj>
              </mc:Choice>
              <mc:Fallback>
                <p:oleObj name="Document" r:id="rId3" imgW="9545777" imgH="807533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9063"/>
                        <a:ext cx="7747000" cy="654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314" y="2982069"/>
            <a:ext cx="4400550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134687"/>
              </p:ext>
            </p:extLst>
          </p:nvPr>
        </p:nvGraphicFramePr>
        <p:xfrm>
          <a:off x="1714500" y="114300"/>
          <a:ext cx="6188075" cy="664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Document" r:id="rId3" imgW="6587464" imgH="7064720" progId="Word.Document.8">
                  <p:embed/>
                </p:oleObj>
              </mc:Choice>
              <mc:Fallback>
                <p:oleObj name="Document" r:id="rId3" imgW="6587464" imgH="7064720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14300"/>
                        <a:ext cx="6188075" cy="664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文字方塊 4"/>
          <p:cNvSpPr txBox="1">
            <a:spLocks noChangeArrowheads="1"/>
          </p:cNvSpPr>
          <p:nvPr/>
        </p:nvSpPr>
        <p:spPr bwMode="auto">
          <a:xfrm>
            <a:off x="395955" y="188913"/>
            <a:ext cx="2898743" cy="5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58197"/>
              </p:ext>
            </p:extLst>
          </p:nvPr>
        </p:nvGraphicFramePr>
        <p:xfrm>
          <a:off x="565150" y="1025525"/>
          <a:ext cx="3765550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6" name="方程式" r:id="rId3" imgW="1638000" imgH="1295280" progId="Equation.3">
                  <p:embed/>
                </p:oleObj>
              </mc:Choice>
              <mc:Fallback>
                <p:oleObj name="方程式" r:id="rId3" imgW="1638000" imgH="1295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150" y="1025525"/>
                        <a:ext cx="3765550" cy="2979738"/>
                      </a:xfrm>
                      <a:prstGeom prst="rect">
                        <a:avLst/>
                      </a:prstGeom>
                      <a:ln w="190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932040" y="1025999"/>
                <a:ext cx="3826800" cy="298080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</m:e>
                      </m:nary>
                      <m:r>
                        <a:rPr lang="en-US" altLang="zh-TW" sz="2200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𝑑𝑥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TW" sz="2200" dirty="0" smtClean="0"/>
              </a:p>
              <a:p>
                <a:endParaRPr lang="en-US" altLang="zh-TW" sz="2200" dirty="0" smtClean="0"/>
              </a:p>
              <a:p>
                <a:endParaRPr lang="en-US" altLang="zh-TW" sz="2200" dirty="0" smtClean="0"/>
              </a:p>
              <a:p>
                <a:endParaRPr lang="en-US" altLang="zh-TW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2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2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2200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 </m:t>
                      </m:r>
                      <m:r>
                        <a:rPr lang="en-US" altLang="zh-TW" sz="2200" i="1">
                          <a:latin typeface="Cambria Math"/>
                        </a:rPr>
                        <m:t>𝑑𝑥</m:t>
                      </m:r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TW" sz="2200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025999"/>
                <a:ext cx="3826800" cy="2980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5765656" y="1195200"/>
            <a:ext cx="720080" cy="505608"/>
            <a:chOff x="5796136" y="1195200"/>
            <a:chExt cx="720080" cy="505608"/>
          </a:xfrm>
        </p:grpSpPr>
        <p:cxnSp>
          <p:nvCxnSpPr>
            <p:cNvPr id="7" name="直線接點 6"/>
            <p:cNvCxnSpPr/>
            <p:nvPr/>
          </p:nvCxnSpPr>
          <p:spPr>
            <a:xfrm>
              <a:off x="5796136" y="1196752"/>
              <a:ext cx="7200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5796136" y="1700808"/>
              <a:ext cx="7200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5796136" y="1196752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6516216" y="1195200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5571604" y="2939772"/>
            <a:ext cx="1083548" cy="505484"/>
            <a:chOff x="5796136" y="1196752"/>
            <a:chExt cx="1083548" cy="505484"/>
          </a:xfrm>
        </p:grpSpPr>
        <p:cxnSp>
          <p:nvCxnSpPr>
            <p:cNvPr id="18" name="直線接點 17"/>
            <p:cNvCxnSpPr/>
            <p:nvPr/>
          </p:nvCxnSpPr>
          <p:spPr>
            <a:xfrm>
              <a:off x="5796136" y="1196752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796136" y="1700808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5796136" y="1196752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879684" y="1198180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2555776" y="2789871"/>
            <a:ext cx="1656184" cy="360000"/>
            <a:chOff x="5796134" y="1196752"/>
            <a:chExt cx="1094392" cy="505471"/>
          </a:xfrm>
        </p:grpSpPr>
        <p:cxnSp>
          <p:nvCxnSpPr>
            <p:cNvPr id="23" name="直線接點 22"/>
            <p:cNvCxnSpPr/>
            <p:nvPr/>
          </p:nvCxnSpPr>
          <p:spPr>
            <a:xfrm>
              <a:off x="5799360" y="1196752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5796134" y="1700808"/>
              <a:ext cx="1094392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796136" y="1196752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884202" y="1198167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1846744" y="1222152"/>
            <a:ext cx="970776" cy="1198784"/>
            <a:chOff x="5796134" y="1196199"/>
            <a:chExt cx="1094392" cy="506024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799360" y="1196199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5796134" y="1700808"/>
              <a:ext cx="1094392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5796136" y="1196752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884202" y="1198167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550084"/>
            <a:ext cx="3593903" cy="1831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5982" y="4109010"/>
                <a:ext cx="38995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2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TW" altLang="en-US" sz="2200" dirty="0" smtClean="0"/>
                  <a:t> </a:t>
                </a:r>
                <a:r>
                  <a:rPr lang="en-US" altLang="zh-TW" sz="2200" dirty="0" smtClean="0"/>
                  <a:t>prob. density function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82" y="4109010"/>
                <a:ext cx="3899573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1095" t="-7042" b="-28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073494" y="4603988"/>
                <a:ext cx="553870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TW" sz="22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zh-TW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494" y="4603988"/>
                <a:ext cx="553870" cy="43858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2843388" y="5250262"/>
                <a:ext cx="7899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88" y="5250262"/>
                <a:ext cx="789974" cy="430887"/>
              </a:xfrm>
              <a:prstGeom prst="rect">
                <a:avLst/>
              </a:prstGeom>
              <a:blipFill rotWithShape="1">
                <a:blip r:embed="rId10"/>
                <a:stretch>
                  <a:fillRect l="-4615" b="-18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707484" y="6042476"/>
                <a:ext cx="3992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84" y="6042476"/>
                <a:ext cx="399212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788484" y="6242531"/>
                <a:ext cx="3992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484" y="6242531"/>
                <a:ext cx="399212" cy="400110"/>
              </a:xfrm>
              <a:prstGeom prst="rect">
                <a:avLst/>
              </a:prstGeom>
              <a:blipFill rotWithShape="1">
                <a:blip r:embed="rId12"/>
                <a:stretch>
                  <a:fillRect r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473478" y="6237312"/>
                <a:ext cx="3992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478" y="6237312"/>
                <a:ext cx="399212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851500" y="4623213"/>
                <a:ext cx="5329012" cy="127932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00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𝑗𝑘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000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𝑗𝑘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zh-TW" sz="2000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/>
                                        </a:rPr>
                                        <m:t>𝑗𝑘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0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𝑗𝑘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𝑗𝑘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𝑗𝑘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00" y="4623213"/>
                <a:ext cx="5329012" cy="127932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9952" y="2590901"/>
            <a:ext cx="4680520" cy="133959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6" name="文字方塊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9146" y="5229200"/>
            <a:ext cx="4708918" cy="461665"/>
          </a:xfrm>
          <a:prstGeom prst="rect">
            <a:avLst/>
          </a:prstGeom>
          <a:blipFill rotWithShape="1">
            <a:blip r:embed="rId3"/>
            <a:stretch>
              <a:fillRect b="-3947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04" y="3430161"/>
            <a:ext cx="811520" cy="430887"/>
          </a:xfrm>
          <a:prstGeom prst="rect">
            <a:avLst/>
          </a:prstGeom>
          <a:blipFill rotWithShape="1">
            <a:blip r:embed="rId4"/>
            <a:stretch>
              <a:fillRect r="-526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pic>
        <p:nvPicPr>
          <p:cNvPr id="35846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47875"/>
            <a:ext cx="3194050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 bwMode="auto">
              <a:xfrm>
                <a:off x="2268116" y="3861048"/>
                <a:ext cx="647700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𝑙𝑚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8116" y="3861048"/>
                <a:ext cx="647700" cy="50405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339752" y="1916832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916832"/>
                <a:ext cx="360040" cy="360040"/>
              </a:xfrm>
              <a:prstGeom prst="rect">
                <a:avLst/>
              </a:prstGeom>
              <a:blipFill rotWithShape="1">
                <a:blip r:embed="rId7"/>
                <a:stretch>
                  <a:fillRect r="-63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27584" y="4005064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005064"/>
                <a:ext cx="360040" cy="360040"/>
              </a:xfrm>
              <a:prstGeom prst="rect">
                <a:avLst/>
              </a:prstGeom>
              <a:blipFill rotWithShape="1">
                <a:blip r:embed="rId8"/>
                <a:stretch>
                  <a:fillRect b="-47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835025" y="763588"/>
            <a:ext cx="7408863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TW" sz="2000">
                <a:latin typeface="Times New Roman" pitchFamily="18" charset="0"/>
              </a:rPr>
              <a:t> No closed-form solution, but approximated iteratively</a:t>
            </a:r>
          </a:p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TW" sz="2000">
                <a:latin typeface="Times New Roman" pitchFamily="18" charset="0"/>
              </a:rPr>
              <a:t> An initial model is needed-model initialization</a:t>
            </a:r>
          </a:p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TW" sz="2000">
                <a:latin typeface="Times New Roman" pitchFamily="18" charset="0"/>
              </a:rPr>
              <a:t> May converge to local optimal points rather than global optimal point</a:t>
            </a:r>
          </a:p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None/>
            </a:pPr>
            <a:r>
              <a:rPr lang="en-US" altLang="zh-TW" sz="2000">
                <a:latin typeface="Times New Roman" pitchFamily="18" charset="0"/>
              </a:rPr>
              <a:t>   - heavily depending on the initialization</a:t>
            </a:r>
          </a:p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TW" sz="2000">
                <a:latin typeface="Times New Roman" pitchFamily="18" charset="0"/>
              </a:rPr>
              <a:t> Model training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611188" y="250825"/>
            <a:ext cx="39417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600" b="1" u="sng">
                <a:latin typeface="Times New Roman" pitchFamily="18" charset="0"/>
              </a:rPr>
              <a:t>Basic Problem 3 for HMM</a:t>
            </a:r>
          </a:p>
        </p:txBody>
      </p:sp>
      <p:sp>
        <p:nvSpPr>
          <p:cNvPr id="36868" name="Rectangle 10"/>
          <p:cNvSpPr>
            <a:spLocks noChangeArrowheads="1"/>
          </p:cNvSpPr>
          <p:nvPr/>
        </p:nvSpPr>
        <p:spPr bwMode="auto">
          <a:xfrm>
            <a:off x="1835150" y="3500438"/>
            <a:ext cx="2233613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>
                <a:latin typeface="Times New Roman" pitchFamily="18" charset="0"/>
              </a:rPr>
              <a:t>Model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Initialization: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Segmental K-means</a:t>
            </a:r>
          </a:p>
        </p:txBody>
      </p:sp>
      <p:sp>
        <p:nvSpPr>
          <p:cNvPr id="36869" name="Rectangle 12"/>
          <p:cNvSpPr>
            <a:spLocks noChangeArrowheads="1"/>
          </p:cNvSpPr>
          <p:nvPr/>
        </p:nvSpPr>
        <p:spPr bwMode="auto">
          <a:xfrm>
            <a:off x="4787900" y="3500438"/>
            <a:ext cx="1728788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>
                <a:latin typeface="Times New Roman" pitchFamily="18" charset="0"/>
              </a:rPr>
              <a:t>Model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Re-estimation: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Baum-Welch</a:t>
            </a:r>
          </a:p>
        </p:txBody>
      </p:sp>
      <p:sp>
        <p:nvSpPr>
          <p:cNvPr id="36870" name="Line 18"/>
          <p:cNvSpPr>
            <a:spLocks noChangeShapeType="1"/>
          </p:cNvSpPr>
          <p:nvPr/>
        </p:nvSpPr>
        <p:spPr bwMode="auto">
          <a:xfrm>
            <a:off x="4067175" y="41497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1" name="Line 20"/>
          <p:cNvSpPr>
            <a:spLocks noChangeShapeType="1"/>
          </p:cNvSpPr>
          <p:nvPr/>
        </p:nvSpPr>
        <p:spPr bwMode="auto">
          <a:xfrm>
            <a:off x="3276600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21"/>
          <p:cNvSpPr>
            <a:spLocks noChangeShapeType="1"/>
          </p:cNvSpPr>
          <p:nvPr/>
        </p:nvSpPr>
        <p:spPr bwMode="auto">
          <a:xfrm flipH="1">
            <a:off x="2700338" y="52292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3" name="Line 22"/>
          <p:cNvSpPr>
            <a:spLocks noChangeShapeType="1"/>
          </p:cNvSpPr>
          <p:nvPr/>
        </p:nvSpPr>
        <p:spPr bwMode="auto">
          <a:xfrm flipV="1">
            <a:off x="2700338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4" name="Line 28"/>
          <p:cNvSpPr>
            <a:spLocks noChangeShapeType="1"/>
          </p:cNvSpPr>
          <p:nvPr/>
        </p:nvSpPr>
        <p:spPr bwMode="auto">
          <a:xfrm>
            <a:off x="5867400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5" name="Line 29"/>
          <p:cNvSpPr>
            <a:spLocks noChangeShapeType="1"/>
          </p:cNvSpPr>
          <p:nvPr/>
        </p:nvSpPr>
        <p:spPr bwMode="auto">
          <a:xfrm flipH="1">
            <a:off x="5291138" y="52292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6" name="Line 30"/>
          <p:cNvSpPr>
            <a:spLocks noChangeShapeType="1"/>
          </p:cNvSpPr>
          <p:nvPr/>
        </p:nvSpPr>
        <p:spPr bwMode="auto">
          <a:xfrm flipV="1">
            <a:off x="5291138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891" name="群組 1"/>
          <p:cNvGrpSpPr>
            <a:grpSpLocks/>
          </p:cNvGrpSpPr>
          <p:nvPr/>
        </p:nvGrpSpPr>
        <p:grpSpPr bwMode="auto">
          <a:xfrm>
            <a:off x="325438" y="1628775"/>
            <a:ext cx="8428037" cy="3895725"/>
            <a:chOff x="325438" y="1628775"/>
            <a:chExt cx="8428037" cy="3895725"/>
          </a:xfrm>
        </p:grpSpPr>
        <p:pic>
          <p:nvPicPr>
            <p:cNvPr id="3789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3" y="1628775"/>
              <a:ext cx="8424862" cy="389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894" name="文字方塊 1"/>
            <p:cNvSpPr txBox="1">
              <a:spLocks noChangeArrowheads="1"/>
            </p:cNvSpPr>
            <p:nvPr/>
          </p:nvSpPr>
          <p:spPr bwMode="auto">
            <a:xfrm>
              <a:off x="5611813" y="1700213"/>
              <a:ext cx="2546350" cy="523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8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Global optimum</a:t>
              </a:r>
              <a:endParaRPr lang="zh-TW" altLang="en-US" sz="28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5" name="文字方塊 3"/>
            <p:cNvSpPr txBox="1">
              <a:spLocks noChangeArrowheads="1"/>
            </p:cNvSpPr>
            <p:nvPr/>
          </p:nvSpPr>
          <p:spPr bwMode="auto">
            <a:xfrm>
              <a:off x="325438" y="3411538"/>
              <a:ext cx="1293812" cy="8302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</a:p>
            <a:p>
              <a:pPr eaLnBrk="1" hangingPunct="1"/>
              <a:r>
                <a:rPr lang="en-US" altLang="zh-TW" sz="24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optimum</a:t>
              </a:r>
              <a:endParaRPr lang="zh-TW" alt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6" name="文字方塊 4"/>
            <p:cNvSpPr txBox="1">
              <a:spLocks noChangeArrowheads="1"/>
            </p:cNvSpPr>
            <p:nvPr/>
          </p:nvSpPr>
          <p:spPr bwMode="auto">
            <a:xfrm>
              <a:off x="2987675" y="1844675"/>
              <a:ext cx="3381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/>
                <a:t>P</a:t>
              </a:r>
              <a:endParaRPr lang="zh-TW" altLang="en-US"/>
            </a:p>
          </p:txBody>
        </p:sp>
        <p:graphicFrame>
          <p:nvGraphicFramePr>
            <p:cNvPr id="37897" name="物件 5"/>
            <p:cNvGraphicFramePr>
              <a:graphicFrameLocks noChangeAspect="1"/>
            </p:cNvGraphicFramePr>
            <p:nvPr/>
          </p:nvGraphicFramePr>
          <p:xfrm>
            <a:off x="7767638" y="4725988"/>
            <a:ext cx="898525" cy="719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7" name="方程式" r:id="rId4" imgW="253780" imgH="203024" progId="Equation.3">
                    <p:embed/>
                  </p:oleObj>
                </mc:Choice>
                <mc:Fallback>
                  <p:oleObj name="方程式" r:id="rId4" imgW="253780" imgH="203024" progId="Equation.3">
                    <p:embed/>
                    <p:pic>
                      <p:nvPicPr>
                        <p:cNvPr id="0" name="物件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7638" y="4725988"/>
                          <a:ext cx="898525" cy="7191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8" name="文字方塊 11"/>
            <p:cNvSpPr txBox="1">
              <a:spLocks noChangeArrowheads="1"/>
            </p:cNvSpPr>
            <p:nvPr/>
          </p:nvSpPr>
          <p:spPr bwMode="auto">
            <a:xfrm>
              <a:off x="900113" y="2028825"/>
              <a:ext cx="1158875" cy="523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800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TW" sz="28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latin typeface="Times New Roman" pitchFamily="18" charset="0"/>
                  <a:cs typeface="Times New Roman" pitchFamily="18" charset="0"/>
                </a:rPr>
                <a:t>O|</a:t>
              </a:r>
              <a:r>
                <a:rPr lang="el-GR" altLang="zh-TW" sz="2800" i="1">
                  <a:latin typeface="Times New Roman" pitchFamily="18" charset="0"/>
                  <a:cs typeface="Times New Roman" pitchFamily="18" charset="0"/>
                </a:rPr>
                <a:t>λ</a:t>
              </a:r>
              <a:r>
                <a:rPr lang="en-US" altLang="zh-TW" sz="28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/>
            </a:p>
          </p:txBody>
        </p:sp>
      </p:grpSp>
      <p:sp>
        <p:nvSpPr>
          <p:cNvPr id="37892" name="矩形 1"/>
          <p:cNvSpPr>
            <a:spLocks noChangeArrowheads="1"/>
          </p:cNvSpPr>
          <p:nvPr/>
        </p:nvSpPr>
        <p:spPr bwMode="auto">
          <a:xfrm>
            <a:off x="7732713" y="4787900"/>
            <a:ext cx="108743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>
                <a:sym typeface="Symbol" pitchFamily="18" charset="2"/>
              </a:rPr>
              <a:t></a:t>
            </a:r>
            <a:r>
              <a:rPr lang="en-US" altLang="zh-TW" sz="3200" b="1" baseline="-25000"/>
              <a:t> jkn</a:t>
            </a:r>
            <a:endParaRPr lang="zh-TW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0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Vector Quantization (VQ)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9137650" cy="287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An Efficient Approach for Data Compression</a:t>
            </a:r>
          </a:p>
          <a:p>
            <a:pPr marL="625475" lvl="1" indent="-268288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replacing a set of real numbers by a finite number of bits</a:t>
            </a:r>
          </a:p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An Efficient Approach for Clustering Large Number of Sample Vectors</a:t>
            </a:r>
          </a:p>
          <a:p>
            <a:pPr marL="625475" lvl="1" indent="-268288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grouping sample vectors into clusters, each represented by a single vector (codeword)</a:t>
            </a:r>
          </a:p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  <a:sym typeface="Symbol" pitchFamily="18" charset="2"/>
              </a:rPr>
              <a:t>Scalar Quantization</a:t>
            </a:r>
          </a:p>
          <a:p>
            <a:pPr marL="625475" lvl="1" indent="-268288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replacing a single real number by an R-bit pattern</a:t>
            </a:r>
          </a:p>
          <a:p>
            <a:pPr marL="625475" lvl="1" indent="-268288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a mapping relation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57150" y="3457575"/>
            <a:ext cx="4298950" cy="1206500"/>
            <a:chOff x="36" y="2346"/>
            <a:chExt cx="2708" cy="760"/>
          </a:xfrm>
        </p:grpSpPr>
        <p:sp>
          <p:nvSpPr>
            <p:cNvPr id="38922" name="Text Box 6"/>
            <p:cNvSpPr txBox="1">
              <a:spLocks noChangeArrowheads="1"/>
            </p:cNvSpPr>
            <p:nvPr/>
          </p:nvSpPr>
          <p:spPr bwMode="auto">
            <a:xfrm>
              <a:off x="1185" y="2346"/>
              <a:ext cx="33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J</a:t>
              </a:r>
              <a:r>
                <a:rPr lang="en-US" altLang="zh-TW" b="1" baseline="-25000">
                  <a:solidFill>
                    <a:srgbClr val="993366"/>
                  </a:solidFill>
                  <a:latin typeface="Times New Roman" pitchFamily="18" charset="0"/>
                </a:rPr>
                <a:t>k</a:t>
              </a:r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38923" name="Line 7"/>
            <p:cNvSpPr>
              <a:spLocks noChangeShapeType="1"/>
            </p:cNvSpPr>
            <p:nvPr/>
          </p:nvSpPr>
          <p:spPr bwMode="auto">
            <a:xfrm>
              <a:off x="353" y="2652"/>
              <a:ext cx="2090" cy="1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4" name="Line 8"/>
            <p:cNvSpPr>
              <a:spLocks noChangeShapeType="1"/>
            </p:cNvSpPr>
            <p:nvPr/>
          </p:nvSpPr>
          <p:spPr bwMode="auto">
            <a:xfrm>
              <a:off x="353" y="2599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5" name="Line 9"/>
            <p:cNvSpPr>
              <a:spLocks noChangeShapeType="1"/>
            </p:cNvSpPr>
            <p:nvPr/>
          </p:nvSpPr>
          <p:spPr bwMode="auto">
            <a:xfrm>
              <a:off x="733" y="2599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6" name="Line 10"/>
            <p:cNvSpPr>
              <a:spLocks noChangeShapeType="1"/>
            </p:cNvSpPr>
            <p:nvPr/>
          </p:nvSpPr>
          <p:spPr bwMode="auto">
            <a:xfrm>
              <a:off x="1113" y="2599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7" name="Line 11"/>
            <p:cNvSpPr>
              <a:spLocks noChangeShapeType="1"/>
            </p:cNvSpPr>
            <p:nvPr/>
          </p:nvSpPr>
          <p:spPr bwMode="auto">
            <a:xfrm>
              <a:off x="2442" y="2606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8" name="Text Box 12"/>
            <p:cNvSpPr txBox="1">
              <a:spLocks noChangeArrowheads="1"/>
            </p:cNvSpPr>
            <p:nvPr/>
          </p:nvSpPr>
          <p:spPr bwMode="auto">
            <a:xfrm>
              <a:off x="36" y="2831"/>
              <a:ext cx="54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-A=m</a:t>
              </a:r>
              <a:r>
                <a:rPr lang="en-US" altLang="zh-TW" b="1" baseline="-25000">
                  <a:solidFill>
                    <a:srgbClr val="993366"/>
                  </a:solidFill>
                  <a:latin typeface="Times New Roman" pitchFamily="18" charset="0"/>
                </a:rPr>
                <a:t>0</a:t>
              </a:r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38929" name="Text Box 13"/>
            <p:cNvSpPr txBox="1">
              <a:spLocks noChangeArrowheads="1"/>
            </p:cNvSpPr>
            <p:nvPr/>
          </p:nvSpPr>
          <p:spPr bwMode="auto">
            <a:xfrm>
              <a:off x="1156" y="2801"/>
              <a:ext cx="28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v</a:t>
              </a:r>
              <a:r>
                <a:rPr lang="en-US" altLang="zh-TW" b="1" baseline="-25000">
                  <a:solidFill>
                    <a:srgbClr val="993366"/>
                  </a:solidFill>
                  <a:latin typeface="Times New Roman" pitchFamily="18" charset="0"/>
                </a:rPr>
                <a:t>k</a:t>
              </a:r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38930" name="Text Box 14"/>
            <p:cNvSpPr txBox="1">
              <a:spLocks noChangeArrowheads="1"/>
            </p:cNvSpPr>
            <p:nvPr/>
          </p:nvSpPr>
          <p:spPr bwMode="auto">
            <a:xfrm>
              <a:off x="2109" y="2825"/>
              <a:ext cx="63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A = m</a:t>
              </a:r>
              <a:r>
                <a:rPr lang="en-US" altLang="zh-TW" b="1" baseline="-25000">
                  <a:solidFill>
                    <a:srgbClr val="993366"/>
                  </a:solidFill>
                  <a:latin typeface="Times New Roman" pitchFamily="18" charset="0"/>
                </a:rPr>
                <a:t>L</a:t>
              </a:r>
              <a:endParaRPr lang="en-US" altLang="zh-TW"/>
            </a:p>
          </p:txBody>
        </p:sp>
        <p:sp>
          <p:nvSpPr>
            <p:cNvPr id="38931" name="Line 15"/>
            <p:cNvSpPr>
              <a:spLocks noChangeShapeType="1"/>
            </p:cNvSpPr>
            <p:nvPr/>
          </p:nvSpPr>
          <p:spPr bwMode="auto">
            <a:xfrm>
              <a:off x="1512" y="2612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2" name="Line 16"/>
            <p:cNvSpPr>
              <a:spLocks noChangeShapeType="1"/>
            </p:cNvSpPr>
            <p:nvPr/>
          </p:nvSpPr>
          <p:spPr bwMode="auto">
            <a:xfrm flipV="1">
              <a:off x="1310" y="2675"/>
              <a:ext cx="3" cy="166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8918" name="Text Box 17"/>
          <p:cNvSpPr txBox="1">
            <a:spLocks noChangeArrowheads="1"/>
          </p:cNvSpPr>
          <p:nvPr/>
        </p:nvSpPr>
        <p:spPr bwMode="auto">
          <a:xfrm>
            <a:off x="34925" y="4868863"/>
            <a:ext cx="4481513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100">
                <a:latin typeface="Times New Roman" pitchFamily="18" charset="0"/>
              </a:rPr>
              <a:t>S =     J</a:t>
            </a:r>
            <a:r>
              <a:rPr lang="en-US" altLang="zh-TW" sz="2100" b="1" baseline="-25000">
                <a:latin typeface="Times New Roman" pitchFamily="18" charset="0"/>
              </a:rPr>
              <a:t>k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V ={ v</a:t>
            </a:r>
            <a:r>
              <a:rPr lang="en-US" altLang="zh-TW" sz="2100" b="1" baseline="-25000">
                <a:latin typeface="Times New Roman" pitchFamily="18" charset="0"/>
              </a:rPr>
              <a:t>1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v</a:t>
            </a:r>
            <a:r>
              <a:rPr lang="en-US" altLang="zh-TW" sz="2100" b="1" baseline="-25000">
                <a:latin typeface="Times New Roman" pitchFamily="18" charset="0"/>
              </a:rPr>
              <a:t>2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…, v</a:t>
            </a:r>
            <a:r>
              <a:rPr lang="en-US" altLang="zh-TW" sz="2100" b="1" baseline="-25000">
                <a:latin typeface="Times New Roman" pitchFamily="18" charset="0"/>
              </a:rPr>
              <a:t>L</a:t>
            </a:r>
            <a:r>
              <a:rPr lang="en-US" altLang="zh-TW" sz="2100">
                <a:latin typeface="Times New Roman" pitchFamily="18" charset="0"/>
              </a:rPr>
              <a:t> }</a:t>
            </a: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Q : S </a:t>
            </a:r>
            <a:r>
              <a:rPr lang="en-US" altLang="zh-TW" sz="21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100">
                <a:latin typeface="Times New Roman" pitchFamily="18" charset="0"/>
              </a:rPr>
              <a:t> V</a:t>
            </a: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Q(x[n]) = v</a:t>
            </a:r>
            <a:r>
              <a:rPr lang="en-US" altLang="zh-TW" sz="2100" b="1" baseline="-25000">
                <a:latin typeface="Times New Roman" pitchFamily="18" charset="0"/>
              </a:rPr>
              <a:t>k</a:t>
            </a:r>
            <a:r>
              <a:rPr lang="en-US" altLang="zh-TW" sz="2100">
                <a:latin typeface="Times New Roman" pitchFamily="18" charset="0"/>
              </a:rPr>
              <a:t>  if  x[n] </a:t>
            </a:r>
            <a:r>
              <a:rPr lang="en-US" altLang="zh-TW" sz="21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100">
                <a:latin typeface="Times New Roman" pitchFamily="18" charset="0"/>
              </a:rPr>
              <a:t> J</a:t>
            </a:r>
            <a:r>
              <a:rPr lang="en-US" altLang="zh-TW" sz="2100" b="1" baseline="-25000">
                <a:latin typeface="Times New Roman" pitchFamily="18" charset="0"/>
              </a:rPr>
              <a:t>k</a:t>
            </a:r>
            <a:endParaRPr lang="en-US" altLang="zh-TW" sz="2100" baseline="-25000">
              <a:latin typeface="Times New Roman" pitchFamily="18" charset="0"/>
            </a:endParaRP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L = 2</a:t>
            </a:r>
            <a:r>
              <a:rPr lang="en-US" altLang="zh-TW" sz="2100" b="1" baseline="30000">
                <a:latin typeface="Times New Roman" pitchFamily="18" charset="0"/>
              </a:rPr>
              <a:t>R</a:t>
            </a:r>
            <a:endParaRPr lang="en-US" altLang="zh-TW" sz="2100" baseline="30000">
              <a:latin typeface="Times New Roman" pitchFamily="18" charset="0"/>
            </a:endParaRP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Each v</a:t>
            </a:r>
            <a:r>
              <a:rPr lang="en-US" altLang="zh-TW" sz="2100" b="1" baseline="-25000">
                <a:latin typeface="Times New Roman" pitchFamily="18" charset="0"/>
              </a:rPr>
              <a:t>k</a:t>
            </a:r>
            <a:r>
              <a:rPr lang="en-US" altLang="zh-TW" sz="2100">
                <a:latin typeface="Times New Roman" pitchFamily="18" charset="0"/>
              </a:rPr>
              <a:t> represented by an R-bit pattern </a:t>
            </a:r>
          </a:p>
        </p:txBody>
      </p:sp>
      <p:graphicFrame>
        <p:nvGraphicFramePr>
          <p:cNvPr id="38919" name="Object 18"/>
          <p:cNvGraphicFramePr>
            <a:graphicFrameLocks noChangeAspect="1"/>
          </p:cNvGraphicFramePr>
          <p:nvPr/>
        </p:nvGraphicFramePr>
        <p:xfrm>
          <a:off x="554038" y="4826000"/>
          <a:ext cx="246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1" name="方程式" r:id="rId3" imgW="203024" imgH="406048" progId="Equation.3">
                  <p:embed/>
                </p:oleObj>
              </mc:Choice>
              <mc:Fallback>
                <p:oleObj name="方程式" r:id="rId3" imgW="203024" imgH="40604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826000"/>
                        <a:ext cx="2460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19"/>
          <p:cNvSpPr txBox="1">
            <a:spLocks noChangeArrowheads="1"/>
          </p:cNvSpPr>
          <p:nvPr/>
        </p:nvSpPr>
        <p:spPr bwMode="auto">
          <a:xfrm>
            <a:off x="4356100" y="4867275"/>
            <a:ext cx="46799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625475" indent="-2682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 typeface="Times New Roman" pitchFamily="18" charset="0"/>
              <a:buChar char="–"/>
            </a:pPr>
            <a:r>
              <a:rPr lang="en-US" altLang="zh-TW" sz="2100">
                <a:latin typeface="Times New Roman" pitchFamily="18" charset="0"/>
              </a:rPr>
              <a:t>Quantization characteristics (codebook)</a:t>
            </a: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    { J</a:t>
            </a:r>
            <a:r>
              <a:rPr lang="en-US" altLang="zh-TW" sz="2100" b="1" baseline="-25000">
                <a:latin typeface="Times New Roman" pitchFamily="18" charset="0"/>
              </a:rPr>
              <a:t>1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J</a:t>
            </a:r>
            <a:r>
              <a:rPr lang="en-US" altLang="zh-TW" sz="2100" b="1" baseline="-25000">
                <a:latin typeface="Times New Roman" pitchFamily="18" charset="0"/>
              </a:rPr>
              <a:t>2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…, J</a:t>
            </a:r>
            <a:r>
              <a:rPr lang="en-US" altLang="zh-TW" sz="2100" b="1" baseline="-25000">
                <a:latin typeface="Times New Roman" pitchFamily="18" charset="0"/>
              </a:rPr>
              <a:t>L</a:t>
            </a:r>
            <a:r>
              <a:rPr lang="en-US" altLang="zh-TW" sz="2100">
                <a:latin typeface="Times New Roman" pitchFamily="18" charset="0"/>
              </a:rPr>
              <a:t> }  and  { v</a:t>
            </a:r>
            <a:r>
              <a:rPr lang="en-US" altLang="zh-TW" sz="2100" b="1" baseline="-25000">
                <a:latin typeface="Times New Roman" pitchFamily="18" charset="0"/>
              </a:rPr>
              <a:t>1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v</a:t>
            </a:r>
            <a:r>
              <a:rPr lang="en-US" altLang="zh-TW" sz="2100" b="1" baseline="-25000">
                <a:latin typeface="Times New Roman" pitchFamily="18" charset="0"/>
              </a:rPr>
              <a:t>2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…, v</a:t>
            </a:r>
            <a:r>
              <a:rPr lang="en-US" altLang="zh-TW" sz="2100" b="1" baseline="-25000">
                <a:latin typeface="Times New Roman" pitchFamily="18" charset="0"/>
              </a:rPr>
              <a:t>L</a:t>
            </a:r>
            <a:r>
              <a:rPr lang="en-US" altLang="zh-TW" sz="2100">
                <a:latin typeface="Times New Roman" pitchFamily="18" charset="0"/>
              </a:rPr>
              <a:t> }</a:t>
            </a: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     designed considering at least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100">
                <a:latin typeface="Times New Roman" pitchFamily="18" charset="0"/>
              </a:rPr>
              <a:t>error sensitivity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100">
                <a:latin typeface="Times New Roman" pitchFamily="18" charset="0"/>
              </a:rPr>
              <a:t>probability distribution of x[n]</a:t>
            </a:r>
            <a:r>
              <a:rPr lang="en-US" altLang="zh-TW"/>
              <a:t> </a:t>
            </a:r>
          </a:p>
        </p:txBody>
      </p:sp>
      <p:sp>
        <p:nvSpPr>
          <p:cNvPr id="38921" name="Line 20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字方塊 3"/>
          <p:cNvSpPr txBox="1">
            <a:spLocks noChangeArrowheads="1"/>
          </p:cNvSpPr>
          <p:nvPr/>
        </p:nvSpPr>
        <p:spPr bwMode="auto">
          <a:xfrm>
            <a:off x="1462088" y="1377950"/>
            <a:ext cx="7564437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600" u="sng">
                <a:latin typeface="Times New Roman" pitchFamily="18" charset="0"/>
                <a:cs typeface="Times New Roman" pitchFamily="18" charset="0"/>
              </a:rPr>
              <a:t>Scalar Quantization</a:t>
            </a: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60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Pulse Coded Modulation (PCM)</a:t>
            </a:r>
            <a:endParaRPr lang="zh-TW" altLang="en-US"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文字方塊 5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76872"/>
            <a:ext cx="4869180" cy="384048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55976" y="2668850"/>
            <a:ext cx="2376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quantization error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68668" y="379700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0 0 0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68668" y="328498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0 0 1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68668" y="282099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0 1 0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68668" y="242088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0 1 1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68668" y="419711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1 0 0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168668" y="468507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1 0 1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168668" y="508518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1 1 0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168668" y="558924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1 1 1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417152" y="3933056"/>
                <a:ext cx="38926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52" y="3933056"/>
                <a:ext cx="389260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6250" b="-126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569552" y="4885129"/>
                <a:ext cx="38926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52" y="4885129"/>
                <a:ext cx="389260" cy="430887"/>
              </a:xfrm>
              <a:prstGeom prst="rect">
                <a:avLst/>
              </a:prstGeom>
              <a:blipFill rotWithShape="1">
                <a:blip r:embed="rId4"/>
                <a:stretch>
                  <a:fillRect r="-15625" b="-2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3275856" y="611735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sng" dirty="0" smtClean="0"/>
              <a:t>1 0 0</a:t>
            </a:r>
            <a:endParaRPr lang="zh-TW" altLang="en-US" sz="2000" u="sng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923928" y="61164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sng" dirty="0" smtClean="0"/>
              <a:t>1 0 0</a:t>
            </a:r>
            <a:endParaRPr lang="zh-TW" altLang="en-US" sz="2000" u="sng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72000" y="61164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sng" dirty="0" smtClean="0"/>
              <a:t>1 0 1</a:t>
            </a:r>
            <a:endParaRPr lang="zh-TW" altLang="en-US" sz="2000" u="sng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220072" y="61164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sng" dirty="0" smtClean="0"/>
              <a:t>1 1 0</a:t>
            </a:r>
            <a:endParaRPr lang="zh-TW" altLang="en-US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963" name="群組 2"/>
          <p:cNvGrpSpPr>
            <a:grpSpLocks/>
          </p:cNvGrpSpPr>
          <p:nvPr/>
        </p:nvGrpSpPr>
        <p:grpSpPr bwMode="auto">
          <a:xfrm>
            <a:off x="468313" y="1484313"/>
            <a:ext cx="8382000" cy="4897437"/>
            <a:chOff x="468313" y="1484848"/>
            <a:chExt cx="8382000" cy="4896902"/>
          </a:xfrm>
        </p:grpSpPr>
        <p:pic>
          <p:nvPicPr>
            <p:cNvPr id="4096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3" y="1520825"/>
              <a:ext cx="8382000" cy="4860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965" name="文字方塊 1"/>
            <p:cNvSpPr txBox="1">
              <a:spLocks noChangeArrowheads="1"/>
            </p:cNvSpPr>
            <p:nvPr/>
          </p:nvSpPr>
          <p:spPr bwMode="auto">
            <a:xfrm>
              <a:off x="7802835" y="1484848"/>
              <a:ext cx="1008000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600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TW" sz="2600" i="1" baseline="-2500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TW" sz="26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6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TW" sz="26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6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Hidden Markov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8964613" cy="5364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smtClean="0">
                <a:latin typeface="Times New Roman" pitchFamily="18" charset="0"/>
              </a:rPr>
              <a:t>HMM, an extended version of Markov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latin typeface="Times New Roman" pitchFamily="18" charset="0"/>
              </a:rPr>
              <a:t>The observation is </a:t>
            </a:r>
            <a:r>
              <a:rPr lang="en-US" altLang="zh-TW" sz="2200" b="1" smtClean="0">
                <a:solidFill>
                  <a:srgbClr val="FF0000"/>
                </a:solidFill>
                <a:latin typeface="Times New Roman" pitchFamily="18" charset="0"/>
              </a:rPr>
              <a:t>a probabilistic function (discrete or continuous) of a state</a:t>
            </a:r>
            <a:r>
              <a:rPr lang="en-US" altLang="zh-TW" sz="2200" smtClean="0">
                <a:latin typeface="Times New Roman" pitchFamily="18" charset="0"/>
              </a:rPr>
              <a:t> instead of an one-to-one correspondence of a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latin typeface="Times New Roman" pitchFamily="18" charset="0"/>
              </a:rPr>
              <a:t>The model is a 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doubly embedded</a:t>
            </a:r>
            <a:r>
              <a:rPr lang="en-US" altLang="zh-TW" sz="2200" smtClean="0">
                <a:latin typeface="Times New Roman" pitchFamily="18" charset="0"/>
              </a:rPr>
              <a:t> stochastic process with an underlying stochastic process that is not directly observable (hidden)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80000"/>
            </a:pPr>
            <a:r>
              <a:rPr lang="en-US" altLang="zh-TW" sz="2000" smtClean="0">
                <a:latin typeface="Times New Roman" pitchFamily="18" charset="0"/>
              </a:rPr>
              <a:t>What is hidden? </a:t>
            </a:r>
            <a:r>
              <a:rPr lang="en-US" altLang="zh-TW" sz="2000" b="1" i="1" smtClean="0">
                <a:latin typeface="Times New Roman" pitchFamily="18" charset="0"/>
              </a:rPr>
              <a:t>The State Sequence</a:t>
            </a:r>
            <a:br>
              <a:rPr lang="en-US" altLang="zh-TW" sz="2000" b="1" i="1" smtClean="0">
                <a:latin typeface="Times New Roman" pitchFamily="18" charset="0"/>
              </a:rPr>
            </a:br>
            <a:r>
              <a:rPr lang="en-US" altLang="zh-TW" sz="2000" i="1" smtClean="0">
                <a:latin typeface="Times New Roman" pitchFamily="18" charset="0"/>
              </a:rPr>
              <a:t>According to the observation sequence, we never know which state sequence generates it</a:t>
            </a:r>
            <a:endParaRPr lang="en-US" altLang="zh-TW" sz="2000" b="1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b="1" smtClean="0">
                <a:latin typeface="Times New Roman" pitchFamily="18" charset="0"/>
              </a:rPr>
              <a:t>Elements of an HMM {S,A,B,</a:t>
            </a:r>
            <a:r>
              <a:rPr lang="en-US" altLang="zh-TW" sz="2400" b="1" smtClean="0">
                <a:latin typeface="Times New Roman" pitchFamily="18" charset="0"/>
                <a:sym typeface="Symbol" pitchFamily="18" charset="2"/>
              </a:rPr>
              <a:t>}</a:t>
            </a:r>
            <a:endParaRPr lang="en-US" altLang="zh-TW" sz="2400" b="1" smtClean="0">
              <a:latin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S is a set of </a:t>
            </a:r>
            <a:r>
              <a:rPr lang="en-US" altLang="zh-TW" sz="22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 states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 is the </a:t>
            </a:r>
            <a:r>
              <a:rPr lang="en-US" altLang="zh-TW" sz="22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</a:t>
            </a:r>
            <a:r>
              <a:rPr lang="en-US" altLang="zh-TW" sz="22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 matrix of state transition probabilities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B is a set of </a:t>
            </a:r>
            <a:r>
              <a:rPr lang="en-US" altLang="zh-TW" sz="22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 probability functions, each describing the observation probability with respect to a state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200" b="1" smtClean="0">
                <a:latin typeface="Times New Roman" pitchFamily="18" charset="0"/>
                <a:sym typeface="Symbol" pitchFamily="18" charset="2"/>
              </a:rPr>
              <a:t> 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is the vector of initial state probabilities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Vector Quantization (VQ)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572000" y="2530475"/>
            <a:ext cx="4572000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633413" indent="-1841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</a:rPr>
              <a:t>Considerations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000">
                <a:latin typeface="Times New Roman" pitchFamily="18" charset="0"/>
              </a:rPr>
              <a:t>error sensitivity may depend on x[n], x[n+1] jointly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000">
                <a:latin typeface="Times New Roman" pitchFamily="18" charset="0"/>
              </a:rPr>
              <a:t>distribution of x[n] , x[n+1] may be correlated statistically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000">
                <a:latin typeface="Times New Roman" pitchFamily="18" charset="0"/>
              </a:rPr>
              <a:t>more flexible choice of J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endParaRPr lang="en-US" altLang="zh-TW" sz="2000" baseline="-25000">
              <a:latin typeface="Times New Roman" pitchFamily="18" charset="0"/>
            </a:endParaRPr>
          </a:p>
          <a:p>
            <a:pPr eaLnBrk="1" hangingPunct="1"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</a:rPr>
              <a:t>Quantization Characteristics (codebook)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{ J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J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J</a:t>
            </a:r>
            <a:r>
              <a:rPr lang="en-US" altLang="zh-TW" sz="2000" b="1" baseline="-25000">
                <a:latin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</a:rPr>
              <a:t> } and { v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v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v</a:t>
            </a:r>
            <a:r>
              <a:rPr lang="en-US" altLang="zh-TW" sz="2000" b="1" baseline="-25000">
                <a:latin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</a:rPr>
              <a:t> }</a:t>
            </a:r>
            <a:r>
              <a:rPr lang="en-US" altLang="zh-TW">
                <a:latin typeface="Times New Roman" pitchFamily="18" charset="0"/>
              </a:rPr>
              <a:t> 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7150" y="908050"/>
            <a:ext cx="516255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354013" indent="-1746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 b="1" i="1" u="sng">
                <a:latin typeface="Times New Roman" pitchFamily="18" charset="0"/>
              </a:rPr>
              <a:t>2-dim Vector Quantization (VQ)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Example: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 = ( x[n] , x[n+1] )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S ={x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 = (x[n] , x[n+1] ) ; |x[n]| &lt;A,|x[n+1]|&lt;A}</a:t>
            </a:r>
          </a:p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VQ</a:t>
            </a:r>
            <a:endParaRPr lang="en-US" altLang="zh-TW" sz="2400">
              <a:latin typeface="Times New Roman" pitchFamily="18" charset="0"/>
            </a:endParaRP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altLang="zh-TW" sz="2000">
                <a:latin typeface="Times New Roman" pitchFamily="18" charset="0"/>
              </a:rPr>
              <a:t>S divided into L  2-dim regions   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altLang="zh-TW" sz="2000">
                <a:latin typeface="Times New Roman" pitchFamily="18" charset="0"/>
              </a:rPr>
              <a:t>	{ J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J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J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,…J</a:t>
            </a:r>
            <a:r>
              <a:rPr lang="en-US" altLang="zh-TW" sz="2000" b="1" baseline="-25000">
                <a:latin typeface="Times New Roman" pitchFamily="18" charset="0"/>
              </a:rPr>
              <a:t>L </a:t>
            </a:r>
            <a:r>
              <a:rPr lang="en-US" altLang="zh-TW" sz="2000" b="1">
                <a:latin typeface="Times New Roman" pitchFamily="18" charset="0"/>
              </a:rPr>
              <a:t>}</a:t>
            </a:r>
            <a:endParaRPr lang="en-US" altLang="zh-TW" sz="2000">
              <a:latin typeface="Times New Roman" pitchFamily="18" charset="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</a:t>
            </a:r>
          </a:p>
          <a:p>
            <a:pPr eaLnBrk="1" hangingPunct="1"/>
            <a:endParaRPr lang="en-US" altLang="zh-TW" sz="2000">
              <a:latin typeface="Times New Roman" pitchFamily="18" charset="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each with a representative                                 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vector v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>
                <a:latin typeface="Times New Roman" pitchFamily="18" charset="0"/>
              </a:rPr>
              <a:t> J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 b="1">
                <a:latin typeface="Times New Roman" pitchFamily="18" charset="0"/>
              </a:rPr>
              <a:t>,</a:t>
            </a:r>
            <a:r>
              <a:rPr lang="en-US" altLang="zh-TW" sz="2000" b="1" baseline="-25000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V= { v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v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v</a:t>
            </a:r>
            <a:r>
              <a:rPr lang="en-US" altLang="zh-TW" sz="2000" b="1" baseline="-25000">
                <a:latin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</a:rPr>
              <a:t> }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altLang="zh-TW" sz="2000">
                <a:latin typeface="Times New Roman" pitchFamily="18" charset="0"/>
              </a:rPr>
              <a:t>Q : S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000">
                <a:latin typeface="Times New Roman" pitchFamily="18" charset="0"/>
              </a:rPr>
              <a:t> V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Q(x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)= v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</a:rPr>
              <a:t>  if  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>
                <a:latin typeface="Times New Roman" pitchFamily="18" charset="0"/>
              </a:rPr>
              <a:t> J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endParaRPr lang="en-US" altLang="zh-TW" sz="2000" baseline="-25000">
              <a:latin typeface="Times New Roman" pitchFamily="18" charset="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L = 2</a:t>
            </a:r>
            <a:r>
              <a:rPr lang="en-US" altLang="zh-TW" sz="2000" b="1" baseline="30000">
                <a:latin typeface="Times New Roman" pitchFamily="18" charset="0"/>
              </a:rPr>
              <a:t>R</a:t>
            </a:r>
            <a:r>
              <a:rPr lang="en-US" altLang="zh-TW" sz="200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each v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</a:rPr>
              <a:t> represented by an R-bit pattern</a:t>
            </a:r>
            <a:r>
              <a:rPr lang="en-US" altLang="zh-TW" sz="2000"/>
              <a:t> 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1222375" y="481647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2517775" y="4192588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2932113" y="419576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3689350" y="419576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985838" y="542131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717550" y="481647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1841500" y="481647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736600" y="199866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260350" y="1709738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2000" name="Object 16"/>
          <p:cNvGraphicFramePr>
            <a:graphicFrameLocks noChangeAspect="1"/>
          </p:cNvGraphicFramePr>
          <p:nvPr/>
        </p:nvGraphicFramePr>
        <p:xfrm>
          <a:off x="1008063" y="3144838"/>
          <a:ext cx="9001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5" name="方程式" r:id="rId3" imgW="571252" imgH="406224" progId="Equation.3">
                  <p:embed/>
                </p:oleObj>
              </mc:Choice>
              <mc:Fallback>
                <p:oleObj name="方程式" r:id="rId3" imgW="571252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144838"/>
                        <a:ext cx="900112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01" name="Group 17"/>
          <p:cNvGrpSpPr>
            <a:grpSpLocks/>
          </p:cNvGrpSpPr>
          <p:nvPr/>
        </p:nvGrpSpPr>
        <p:grpSpPr bwMode="auto">
          <a:xfrm>
            <a:off x="7223125" y="5186363"/>
            <a:ext cx="1328738" cy="19050"/>
            <a:chOff x="4404" y="3651"/>
            <a:chExt cx="837" cy="12"/>
          </a:xfrm>
        </p:grpSpPr>
        <p:sp>
          <p:nvSpPr>
            <p:cNvPr id="42004" name="Line 18"/>
            <p:cNvSpPr>
              <a:spLocks noChangeShapeType="1"/>
            </p:cNvSpPr>
            <p:nvPr/>
          </p:nvSpPr>
          <p:spPr bwMode="auto">
            <a:xfrm>
              <a:off x="4404" y="3651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5" name="Line 19"/>
            <p:cNvSpPr>
              <a:spLocks noChangeShapeType="1"/>
            </p:cNvSpPr>
            <p:nvPr/>
          </p:nvSpPr>
          <p:spPr bwMode="auto">
            <a:xfrm>
              <a:off x="4655" y="3657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6" name="Line 20"/>
            <p:cNvSpPr>
              <a:spLocks noChangeShapeType="1"/>
            </p:cNvSpPr>
            <p:nvPr/>
          </p:nvSpPr>
          <p:spPr bwMode="auto">
            <a:xfrm>
              <a:off x="5145" y="3663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1149350" y="4211638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3" name="Line 22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08113"/>
            <a:ext cx="5113338" cy="52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27984" y="2060848"/>
                <a:ext cx="36004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060848"/>
                <a:ext cx="360040" cy="432048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0169"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39752" y="4277856"/>
                <a:ext cx="576064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277856"/>
                <a:ext cx="576064" cy="432048"/>
              </a:xfrm>
              <a:prstGeom prst="rect">
                <a:avLst/>
              </a:prstGeom>
              <a:blipFill rotWithShape="1">
                <a:blip r:embed="rId4"/>
                <a:stretch>
                  <a:fillRect r="-7447"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38092" y="5567868"/>
                <a:ext cx="631304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092" y="5567868"/>
                <a:ext cx="631304" cy="432048"/>
              </a:xfrm>
              <a:prstGeom prst="rect">
                <a:avLst/>
              </a:prstGeom>
              <a:blipFill rotWithShape="1">
                <a:blip r:embed="rId5"/>
                <a:stretch>
                  <a:fillRect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56176" y="4149080"/>
                <a:ext cx="36004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149080"/>
                <a:ext cx="360040" cy="432048"/>
              </a:xfrm>
              <a:prstGeom prst="rect">
                <a:avLst/>
              </a:prstGeom>
              <a:blipFill rotWithShape="1">
                <a:blip r:embed="rId6"/>
                <a:stretch>
                  <a:fillRect l="-5085" r="-8475"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群組 2"/>
          <p:cNvGrpSpPr>
            <a:grpSpLocks/>
          </p:cNvGrpSpPr>
          <p:nvPr/>
        </p:nvGrpSpPr>
        <p:grpSpPr bwMode="auto">
          <a:xfrm>
            <a:off x="3125788" y="873125"/>
            <a:ext cx="4784725" cy="5868988"/>
            <a:chOff x="3125788" y="873125"/>
            <a:chExt cx="4784725" cy="5868988"/>
          </a:xfrm>
        </p:grpSpPr>
        <p:pic>
          <p:nvPicPr>
            <p:cNvPr id="44036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873125"/>
              <a:ext cx="4759152" cy="586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7" name="文字方塊 1"/>
            <p:cNvSpPr txBox="1">
              <a:spLocks noChangeArrowheads="1"/>
            </p:cNvSpPr>
            <p:nvPr/>
          </p:nvSpPr>
          <p:spPr bwMode="auto">
            <a:xfrm>
              <a:off x="3590190" y="4945684"/>
              <a:ext cx="4320323" cy="17956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(256)</a:t>
              </a:r>
              <a:r>
                <a:rPr lang="en-US" altLang="zh-TW" sz="3000" baseline="5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=(2</a:t>
              </a:r>
              <a:r>
                <a:rPr lang="en-US" altLang="zh-TW" sz="3000" baseline="5000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TW" sz="3000" baseline="5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=2</a:t>
              </a:r>
              <a:r>
                <a:rPr lang="en-US" altLang="zh-TW" sz="3000" baseline="50000"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TW" altLang="en-US" sz="3000" baseline="50000"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1024=2</a:t>
              </a:r>
              <a:r>
                <a:rPr lang="en-US" altLang="zh-TW" sz="3000" baseline="500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4038" name="文字方塊 1"/>
            <p:cNvSpPr txBox="1">
              <a:spLocks noChangeArrowheads="1"/>
            </p:cNvSpPr>
            <p:nvPr/>
          </p:nvSpPr>
          <p:spPr bwMode="auto">
            <a:xfrm>
              <a:off x="6722714" y="3676962"/>
              <a:ext cx="441573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20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TW" altLang="en-US" sz="2000" i="1" baseline="-2500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39" name="文字方塊 6"/>
            <p:cNvSpPr txBox="1">
              <a:spLocks noChangeArrowheads="1"/>
            </p:cNvSpPr>
            <p:nvPr/>
          </p:nvSpPr>
          <p:spPr bwMode="auto">
            <a:xfrm>
              <a:off x="5750351" y="4469050"/>
              <a:ext cx="37382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TW" sz="20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TW" altLang="en-US" sz="2000" i="1" baseline="-2500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034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字方塊 5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059" name="群組 2"/>
          <p:cNvGrpSpPr>
            <a:grpSpLocks/>
          </p:cNvGrpSpPr>
          <p:nvPr/>
        </p:nvGrpSpPr>
        <p:grpSpPr bwMode="auto">
          <a:xfrm>
            <a:off x="1814513" y="1412875"/>
            <a:ext cx="5781675" cy="5111750"/>
            <a:chOff x="1814513" y="1412875"/>
            <a:chExt cx="5781675" cy="5111750"/>
          </a:xfrm>
        </p:grpSpPr>
        <p:pic>
          <p:nvPicPr>
            <p:cNvPr id="4506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513" y="1412875"/>
              <a:ext cx="5781675" cy="5111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061" name="文字方塊 1"/>
            <p:cNvSpPr txBox="1">
              <a:spLocks noChangeArrowheads="1"/>
            </p:cNvSpPr>
            <p:nvPr/>
          </p:nvSpPr>
          <p:spPr bwMode="auto">
            <a:xfrm>
              <a:off x="6596318" y="1495122"/>
              <a:ext cx="668572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200" i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200" i="1" baseline="-25000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TW" altLang="en-US" sz="3200" i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62" name="文字方塊 4"/>
            <p:cNvSpPr txBox="1">
              <a:spLocks noChangeArrowheads="1"/>
            </p:cNvSpPr>
            <p:nvPr/>
          </p:nvSpPr>
          <p:spPr bwMode="auto">
            <a:xfrm>
              <a:off x="7020272" y="2908990"/>
              <a:ext cx="489236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2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TW" sz="32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TW" altLang="en-US" sz="3200" i="1" baseline="-2500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Vector Quantization (VQ)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0" y="981075"/>
            <a:ext cx="3635375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 b="1" i="1" u="sng">
                <a:latin typeface="Times New Roman" pitchFamily="18" charset="0"/>
              </a:rPr>
              <a:t>N-dim Vector Quantization</a:t>
            </a:r>
            <a:endParaRPr lang="en-US" altLang="zh-TW" sz="2400" i="1">
              <a:latin typeface="Times New Roman" pitchFamily="18" charset="0"/>
            </a:endParaRPr>
          </a:p>
          <a:p>
            <a:pPr eaLnBrk="1" hangingPunct="1"/>
            <a:r>
              <a:rPr lang="en-US" altLang="zh-TW" sz="2200">
                <a:latin typeface="Times New Roman" pitchFamily="18" charset="0"/>
              </a:rPr>
              <a:t>   </a:t>
            </a:r>
            <a:r>
              <a:rPr lang="en-US" altLang="zh-TW" sz="2000">
                <a:latin typeface="Times New Roman" pitchFamily="18" charset="0"/>
              </a:rPr>
              <a:t>x = (x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x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 )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S = {x = (x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x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) ,                 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      | x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</a:rPr>
              <a:t> |&lt;  A , k = 1,2,…N}</a:t>
            </a:r>
          </a:p>
          <a:p>
            <a:pPr eaLnBrk="1" hangingPunct="1"/>
            <a:endParaRPr lang="en-US" altLang="zh-TW" sz="2000">
              <a:latin typeface="Times New Roman" pitchFamily="18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TW" sz="2000">
                <a:latin typeface="Times New Roman" pitchFamily="18" charset="0"/>
              </a:rPr>
              <a:t>   V = {v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v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v</a:t>
            </a:r>
            <a:r>
              <a:rPr lang="en-US" altLang="zh-TW" sz="2000" b="1" baseline="-25000">
                <a:latin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</a:rPr>
              <a:t> }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Q : S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000">
                <a:latin typeface="Times New Roman" pitchFamily="18" charset="0"/>
              </a:rPr>
              <a:t> V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Q(x) = v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</a:rPr>
              <a:t>  if  x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>
                <a:latin typeface="Times New Roman" pitchFamily="18" charset="0"/>
              </a:rPr>
              <a:t> J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endParaRPr lang="en-US" altLang="zh-TW" sz="2000" baseline="-25000">
              <a:latin typeface="Times New Roman" pitchFamily="18" charset="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L = 2</a:t>
            </a:r>
            <a:r>
              <a:rPr lang="en-US" altLang="zh-TW" sz="2000" b="1" baseline="30000">
                <a:latin typeface="Times New Roman" pitchFamily="18" charset="0"/>
              </a:rPr>
              <a:t>R</a:t>
            </a:r>
            <a:r>
              <a:rPr lang="en-US" altLang="zh-TW" sz="2000">
                <a:latin typeface="Times New Roman" pitchFamily="18" charset="0"/>
              </a:rPr>
              <a:t> , each v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represented 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     by an R-bit pattern</a:t>
            </a:r>
            <a:r>
              <a:rPr lang="en-US" altLang="zh-TW" sz="2200"/>
              <a:t> </a:t>
            </a:r>
          </a:p>
        </p:txBody>
      </p:sp>
      <p:graphicFrame>
        <p:nvGraphicFramePr>
          <p:cNvPr id="46087" name="Object 9"/>
          <p:cNvGraphicFramePr>
            <a:graphicFrameLocks noChangeAspect="1"/>
          </p:cNvGraphicFramePr>
          <p:nvPr/>
        </p:nvGraphicFramePr>
        <p:xfrm>
          <a:off x="306388" y="2362200"/>
          <a:ext cx="762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0" name="方程式" r:id="rId3" imgW="571252" imgH="304668" progId="Equation.3">
                  <p:embed/>
                </p:oleObj>
              </mc:Choice>
              <mc:Fallback>
                <p:oleObj name="方程式" r:id="rId3" imgW="571252" imgH="3046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2362200"/>
                        <a:ext cx="762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Line 10"/>
          <p:cNvSpPr>
            <a:spLocks noChangeShapeType="1"/>
          </p:cNvSpPr>
          <p:nvPr/>
        </p:nvSpPr>
        <p:spPr bwMode="auto">
          <a:xfrm>
            <a:off x="285750" y="148907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>
            <a:off x="800100" y="182086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0" name="Line 12"/>
          <p:cNvSpPr>
            <a:spLocks noChangeShapeType="1"/>
          </p:cNvSpPr>
          <p:nvPr/>
        </p:nvSpPr>
        <p:spPr bwMode="auto">
          <a:xfrm>
            <a:off x="839788" y="3046413"/>
            <a:ext cx="1635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1" name="Line 13"/>
          <p:cNvSpPr>
            <a:spLocks noChangeShapeType="1"/>
          </p:cNvSpPr>
          <p:nvPr/>
        </p:nvSpPr>
        <p:spPr bwMode="auto">
          <a:xfrm>
            <a:off x="1231900" y="3041650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2" name="Line 14"/>
          <p:cNvSpPr>
            <a:spLocks noChangeShapeType="1"/>
          </p:cNvSpPr>
          <p:nvPr/>
        </p:nvSpPr>
        <p:spPr bwMode="auto">
          <a:xfrm flipV="1">
            <a:off x="2009775" y="304006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3" name="Line 15"/>
          <p:cNvSpPr>
            <a:spLocks noChangeShapeType="1"/>
          </p:cNvSpPr>
          <p:nvPr/>
        </p:nvSpPr>
        <p:spPr bwMode="auto">
          <a:xfrm>
            <a:off x="1635125" y="3644900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4" name="Line 16"/>
          <p:cNvSpPr>
            <a:spLocks noChangeShapeType="1"/>
          </p:cNvSpPr>
          <p:nvPr/>
        </p:nvSpPr>
        <p:spPr bwMode="auto">
          <a:xfrm>
            <a:off x="1016000" y="3644900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5" name="Line 17"/>
          <p:cNvSpPr>
            <a:spLocks noChangeShapeType="1"/>
          </p:cNvSpPr>
          <p:nvPr/>
        </p:nvSpPr>
        <p:spPr bwMode="auto">
          <a:xfrm>
            <a:off x="530225" y="3640138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6" name="Line 18"/>
          <p:cNvSpPr>
            <a:spLocks noChangeShapeType="1"/>
          </p:cNvSpPr>
          <p:nvPr/>
        </p:nvSpPr>
        <p:spPr bwMode="auto">
          <a:xfrm>
            <a:off x="1658938" y="393382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6097" name="Group 19"/>
          <p:cNvGrpSpPr>
            <a:grpSpLocks/>
          </p:cNvGrpSpPr>
          <p:nvPr/>
        </p:nvGrpSpPr>
        <p:grpSpPr bwMode="auto">
          <a:xfrm>
            <a:off x="4224338" y="962025"/>
            <a:ext cx="4919662" cy="5881688"/>
            <a:chOff x="2661" y="606"/>
            <a:chExt cx="3099" cy="3705"/>
          </a:xfrm>
        </p:grpSpPr>
        <p:sp>
          <p:nvSpPr>
            <p:cNvPr id="46099" name="Text Box 20"/>
            <p:cNvSpPr txBox="1">
              <a:spLocks noChangeArrowheads="1"/>
            </p:cNvSpPr>
            <p:nvPr/>
          </p:nvSpPr>
          <p:spPr bwMode="auto">
            <a:xfrm>
              <a:off x="2661" y="606"/>
              <a:ext cx="3099" cy="3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269875" indent="-90488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b="1" i="1" u="sng">
                  <a:latin typeface="Times New Roman" pitchFamily="18" charset="0"/>
                </a:rPr>
                <a:t>Codebook Trained by a Large      Training Set</a:t>
              </a:r>
              <a:endParaRPr lang="en-US" altLang="zh-TW" sz="2400" i="1">
                <a:latin typeface="Times New Roman" pitchFamily="18" charset="0"/>
              </a:endParaRPr>
            </a:p>
            <a:p>
              <a:pPr eaLnBrk="1" hangingPunct="1"/>
              <a:r>
                <a:rPr lang="en-US" altLang="zh-TW" sz="2200">
                  <a:latin typeface="Times New Roman" pitchFamily="18" charset="0"/>
                </a:rPr>
                <a:t>˙</a:t>
              </a:r>
              <a:r>
                <a:rPr lang="en-US" altLang="zh-TW" sz="2400" b="1">
                  <a:latin typeface="Times New Roman" pitchFamily="18" charset="0"/>
                </a:rPr>
                <a:t>Define distance measure between   </a:t>
              </a:r>
            </a:p>
            <a:p>
              <a:pPr eaLnBrk="1" hangingPunct="1"/>
              <a:r>
                <a:rPr lang="en-US" altLang="zh-TW" sz="2400" b="1">
                  <a:latin typeface="Times New Roman" pitchFamily="18" charset="0"/>
                </a:rPr>
                <a:t>    two vectors x, y</a:t>
              </a:r>
              <a:endParaRPr lang="en-US" altLang="zh-TW" sz="2400">
                <a:latin typeface="Times New Roman" pitchFamily="18" charset="0"/>
              </a:endParaRPr>
            </a:p>
            <a:p>
              <a:pPr eaLnBrk="1" hangingPunct="1"/>
              <a:r>
                <a:rPr lang="en-US" altLang="zh-TW" sz="2200">
                  <a:latin typeface="Times New Roman" pitchFamily="18" charset="0"/>
                </a:rPr>
                <a:t>    </a:t>
              </a:r>
              <a:r>
                <a:rPr lang="en-US" altLang="zh-TW" sz="2000">
                  <a:latin typeface="Times New Roman" pitchFamily="18" charset="0"/>
                </a:rPr>
                <a:t>d( x, y ) : S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lang="en-US" altLang="zh-TW" sz="2000">
                  <a:latin typeface="Times New Roman" pitchFamily="18" charset="0"/>
                </a:rPr>
                <a:t>S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TW" sz="2000">
                  <a:latin typeface="Times New Roman" pitchFamily="18" charset="0"/>
                </a:rPr>
                <a:t> R</a:t>
              </a:r>
              <a:r>
                <a:rPr lang="en-US" altLang="zh-TW" sz="2000" b="1" baseline="30000">
                  <a:latin typeface="Times New Roman" pitchFamily="18" charset="0"/>
                </a:rPr>
                <a:t>+</a:t>
              </a:r>
              <a:r>
                <a:rPr lang="en-US" altLang="zh-TW" sz="2000">
                  <a:latin typeface="Times New Roman" pitchFamily="18" charset="0"/>
                </a:rPr>
                <a:t> (non-negative               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</a:rPr>
                <a:t>                                       real numbers)</a:t>
              </a:r>
            </a:p>
            <a:p>
              <a:pPr lvl="1" eaLnBrk="1" hangingPunct="1"/>
              <a:r>
                <a:rPr lang="en-US" altLang="zh-TW" sz="2000">
                  <a:latin typeface="Times New Roman" pitchFamily="18" charset="0"/>
                </a:rPr>
                <a:t>-</a:t>
              </a:r>
              <a:r>
                <a:rPr lang="en-US" altLang="zh-TW" sz="2200">
                  <a:latin typeface="Times New Roman" pitchFamily="18" charset="0"/>
                </a:rPr>
                <a:t>desired properties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</a:rPr>
                <a:t>           d( x, y )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</a:t>
              </a:r>
              <a:r>
                <a:rPr lang="en-US" altLang="zh-TW" sz="2000">
                  <a:latin typeface="Times New Roman" pitchFamily="18" charset="0"/>
                </a:rPr>
                <a:t> 0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</a:rPr>
                <a:t>           d( x, x ) = 0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</a:rPr>
                <a:t>           d( x, y ) = d( y, x )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</a:rPr>
                <a:t>           d( x, y ) + d( y, z )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</a:t>
              </a:r>
              <a:r>
                <a:rPr lang="en-US" altLang="zh-TW" sz="2000">
                  <a:latin typeface="Times New Roman" pitchFamily="18" charset="0"/>
                </a:rPr>
                <a:t> d( x, z )</a:t>
              </a:r>
            </a:p>
            <a:p>
              <a:pPr eaLnBrk="1" hangingPunct="1"/>
              <a:r>
                <a:rPr lang="en-US" altLang="zh-TW" sz="2200">
                  <a:latin typeface="Times New Roman" pitchFamily="18" charset="0"/>
                </a:rPr>
                <a:t>   examples : </a:t>
              </a:r>
            </a:p>
            <a:p>
              <a:pPr eaLnBrk="1" hangingPunct="1">
                <a:spcBef>
                  <a:spcPct val="30000"/>
                </a:spcBef>
              </a:pPr>
              <a:r>
                <a:rPr lang="en-US" altLang="zh-TW" sz="2000">
                  <a:latin typeface="Times New Roman" pitchFamily="18" charset="0"/>
                </a:rPr>
                <a:t>           d( x, y ) =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</a:t>
              </a:r>
              <a:r>
                <a:rPr lang="en-US" altLang="zh-TW" sz="2000">
                  <a:latin typeface="Times New Roman" pitchFamily="18" charset="0"/>
                </a:rPr>
                <a:t> (x</a:t>
              </a:r>
              <a:r>
                <a:rPr lang="en-US" altLang="zh-TW" sz="2000" baseline="-25000">
                  <a:latin typeface="Times New Roman" pitchFamily="18" charset="0"/>
                </a:rPr>
                <a:t>i</a:t>
              </a:r>
              <a:r>
                <a:rPr lang="en-US" altLang="zh-TW" sz="2000">
                  <a:latin typeface="Times New Roman" pitchFamily="18" charset="0"/>
                </a:rPr>
                <a:t>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TW" sz="2000">
                  <a:latin typeface="Times New Roman" pitchFamily="18" charset="0"/>
                </a:rPr>
                <a:t> y</a:t>
              </a:r>
              <a:r>
                <a:rPr lang="en-US" altLang="zh-TW" sz="2000" baseline="-25000">
                  <a:latin typeface="Times New Roman" pitchFamily="18" charset="0"/>
                </a:rPr>
                <a:t>i</a:t>
              </a:r>
              <a:r>
                <a:rPr lang="en-US" altLang="zh-TW" sz="2000">
                  <a:latin typeface="Times New Roman" pitchFamily="18" charset="0"/>
                </a:rPr>
                <a:t>)</a:t>
              </a:r>
              <a:r>
                <a:rPr lang="en-US" altLang="zh-TW" sz="2000" baseline="30000">
                  <a:latin typeface="Times New Roman" pitchFamily="18" charset="0"/>
                </a:rPr>
                <a:t>2</a:t>
              </a:r>
            </a:p>
            <a:p>
              <a:pPr eaLnBrk="1" hangingPunct="1">
                <a:spcBef>
                  <a:spcPct val="30000"/>
                </a:spcBef>
              </a:pPr>
              <a:r>
                <a:rPr lang="en-US" altLang="zh-TW" sz="2000">
                  <a:latin typeface="Times New Roman" pitchFamily="18" charset="0"/>
                </a:rPr>
                <a:t>           d( x, y ) =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</a:t>
              </a:r>
              <a:r>
                <a:rPr lang="en-US" altLang="zh-TW" sz="2000">
                  <a:latin typeface="Times New Roman" pitchFamily="18" charset="0"/>
                </a:rPr>
                <a:t> | x</a:t>
              </a:r>
              <a:r>
                <a:rPr lang="en-US" altLang="zh-TW" sz="2000" baseline="-25000">
                  <a:latin typeface="Times New Roman" pitchFamily="18" charset="0"/>
                </a:rPr>
                <a:t>i</a:t>
              </a:r>
              <a:r>
                <a:rPr lang="en-US" altLang="zh-TW" sz="2000">
                  <a:latin typeface="Times New Roman" pitchFamily="18" charset="0"/>
                </a:rPr>
                <a:t>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TW" sz="2000">
                  <a:latin typeface="Times New Roman" pitchFamily="18" charset="0"/>
                </a:rPr>
                <a:t> y</a:t>
              </a:r>
              <a:r>
                <a:rPr lang="en-US" altLang="zh-TW" sz="2000" baseline="-25000">
                  <a:latin typeface="Times New Roman" pitchFamily="18" charset="0"/>
                </a:rPr>
                <a:t>i</a:t>
              </a:r>
              <a:r>
                <a:rPr lang="en-US" altLang="zh-TW" sz="2000">
                  <a:latin typeface="Times New Roman" pitchFamily="18" charset="0"/>
                </a:rPr>
                <a:t> | </a:t>
              </a:r>
            </a:p>
            <a:p>
              <a:pPr eaLnBrk="1" hangingPunct="1">
                <a:spcBef>
                  <a:spcPct val="30000"/>
                </a:spcBef>
              </a:pPr>
              <a:r>
                <a:rPr lang="en-US" altLang="zh-TW" sz="2000">
                  <a:latin typeface="Times New Roman" pitchFamily="18" charset="0"/>
                </a:rPr>
                <a:t>           d( x, y ) = (x-y)</a:t>
              </a:r>
              <a:r>
                <a:rPr lang="en-US" altLang="zh-TW" sz="2000" baseline="30000">
                  <a:latin typeface="Times New Roman" pitchFamily="18" charset="0"/>
                </a:rPr>
                <a:t>t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</a:t>
              </a:r>
              <a:r>
                <a:rPr lang="en-US" altLang="zh-TW" sz="2000" baseline="30000">
                  <a:latin typeface="Times New Roman" pitchFamily="18" charset="0"/>
                  <a:sym typeface="Symbol" pitchFamily="18" charset="2"/>
                </a:rPr>
                <a:t>-1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(x-y)      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           Mahalanobis Distance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           :   Co-variance Matrix</a:t>
              </a:r>
            </a:p>
          </p:txBody>
        </p:sp>
        <p:sp>
          <p:nvSpPr>
            <p:cNvPr id="46100" name="Line 21"/>
            <p:cNvSpPr>
              <a:spLocks noChangeShapeType="1"/>
            </p:cNvSpPr>
            <p:nvPr/>
          </p:nvSpPr>
          <p:spPr bwMode="auto">
            <a:xfrm>
              <a:off x="3063" y="161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1" name="Line 22"/>
            <p:cNvSpPr>
              <a:spLocks noChangeShapeType="1"/>
            </p:cNvSpPr>
            <p:nvPr/>
          </p:nvSpPr>
          <p:spPr bwMode="auto">
            <a:xfrm>
              <a:off x="3225" y="161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6102" name="Group 23"/>
            <p:cNvGrpSpPr>
              <a:grpSpLocks/>
            </p:cNvGrpSpPr>
            <p:nvPr/>
          </p:nvGrpSpPr>
          <p:grpSpPr bwMode="auto">
            <a:xfrm>
              <a:off x="3315" y="2219"/>
              <a:ext cx="1605" cy="576"/>
              <a:chOff x="2829" y="2219"/>
              <a:chExt cx="1605" cy="576"/>
            </a:xfrm>
          </p:grpSpPr>
          <p:sp>
            <p:nvSpPr>
              <p:cNvPr id="46118" name="Line 24"/>
              <p:cNvSpPr>
                <a:spLocks noChangeShapeType="1"/>
              </p:cNvSpPr>
              <p:nvPr/>
            </p:nvSpPr>
            <p:spPr bwMode="auto">
              <a:xfrm>
                <a:off x="2835" y="240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9" name="Line 25"/>
              <p:cNvSpPr>
                <a:spLocks noChangeShapeType="1"/>
              </p:cNvSpPr>
              <p:nvPr/>
            </p:nvSpPr>
            <p:spPr bwMode="auto">
              <a:xfrm>
                <a:off x="3009" y="240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0" name="Line 26"/>
              <p:cNvSpPr>
                <a:spLocks noChangeShapeType="1"/>
              </p:cNvSpPr>
              <p:nvPr/>
            </p:nvSpPr>
            <p:spPr bwMode="auto">
              <a:xfrm>
                <a:off x="2843" y="259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1" name="Line 27"/>
              <p:cNvSpPr>
                <a:spLocks noChangeShapeType="1"/>
              </p:cNvSpPr>
              <p:nvPr/>
            </p:nvSpPr>
            <p:spPr bwMode="auto">
              <a:xfrm>
                <a:off x="2999" y="259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2" name="Line 28"/>
              <p:cNvSpPr>
                <a:spLocks noChangeShapeType="1"/>
              </p:cNvSpPr>
              <p:nvPr/>
            </p:nvSpPr>
            <p:spPr bwMode="auto">
              <a:xfrm>
                <a:off x="2829" y="221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3" name="Line 29"/>
              <p:cNvSpPr>
                <a:spLocks noChangeShapeType="1"/>
              </p:cNvSpPr>
              <p:nvPr/>
            </p:nvSpPr>
            <p:spPr bwMode="auto">
              <a:xfrm>
                <a:off x="2991" y="221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4" name="Line 30"/>
              <p:cNvSpPr>
                <a:spLocks noChangeShapeType="1"/>
              </p:cNvSpPr>
              <p:nvPr/>
            </p:nvSpPr>
            <p:spPr bwMode="auto">
              <a:xfrm>
                <a:off x="2849" y="2795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5" name="Line 31"/>
              <p:cNvSpPr>
                <a:spLocks noChangeShapeType="1"/>
              </p:cNvSpPr>
              <p:nvPr/>
            </p:nvSpPr>
            <p:spPr bwMode="auto">
              <a:xfrm>
                <a:off x="3011" y="2795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6" name="Line 32"/>
              <p:cNvSpPr>
                <a:spLocks noChangeShapeType="1"/>
              </p:cNvSpPr>
              <p:nvPr/>
            </p:nvSpPr>
            <p:spPr bwMode="auto">
              <a:xfrm>
                <a:off x="3514" y="258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7" name="Line 33"/>
              <p:cNvSpPr>
                <a:spLocks noChangeShapeType="1"/>
              </p:cNvSpPr>
              <p:nvPr/>
            </p:nvSpPr>
            <p:spPr bwMode="auto">
              <a:xfrm>
                <a:off x="3676" y="258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8" name="Line 34"/>
              <p:cNvSpPr>
                <a:spLocks noChangeShapeType="1"/>
              </p:cNvSpPr>
              <p:nvPr/>
            </p:nvSpPr>
            <p:spPr bwMode="auto">
              <a:xfrm>
                <a:off x="3514" y="278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9" name="Line 35"/>
              <p:cNvSpPr>
                <a:spLocks noChangeShapeType="1"/>
              </p:cNvSpPr>
              <p:nvPr/>
            </p:nvSpPr>
            <p:spPr bwMode="auto">
              <a:xfrm>
                <a:off x="3676" y="278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30" name="Line 36"/>
              <p:cNvSpPr>
                <a:spLocks noChangeShapeType="1"/>
              </p:cNvSpPr>
              <p:nvPr/>
            </p:nvSpPr>
            <p:spPr bwMode="auto">
              <a:xfrm>
                <a:off x="4176" y="2795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31" name="Line 37"/>
              <p:cNvSpPr>
                <a:spLocks noChangeShapeType="1"/>
              </p:cNvSpPr>
              <p:nvPr/>
            </p:nvSpPr>
            <p:spPr bwMode="auto">
              <a:xfrm>
                <a:off x="4338" y="2795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6103" name="Line 38"/>
            <p:cNvSpPr>
              <a:spLocks noChangeShapeType="1"/>
            </p:cNvSpPr>
            <p:nvPr/>
          </p:nvSpPr>
          <p:spPr bwMode="auto">
            <a:xfrm>
              <a:off x="3896" y="138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4" name="Line 39"/>
            <p:cNvSpPr>
              <a:spLocks noChangeShapeType="1"/>
            </p:cNvSpPr>
            <p:nvPr/>
          </p:nvSpPr>
          <p:spPr bwMode="auto">
            <a:xfrm>
              <a:off x="4076" y="138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6105" name="Group 40"/>
            <p:cNvGrpSpPr>
              <a:grpSpLocks/>
            </p:cNvGrpSpPr>
            <p:nvPr/>
          </p:nvGrpSpPr>
          <p:grpSpPr bwMode="auto">
            <a:xfrm>
              <a:off x="3318" y="3249"/>
              <a:ext cx="1363" cy="551"/>
              <a:chOff x="3318" y="3249"/>
              <a:chExt cx="1363" cy="551"/>
            </a:xfrm>
          </p:grpSpPr>
          <p:sp>
            <p:nvSpPr>
              <p:cNvPr id="46106" name="Text Box 41"/>
              <p:cNvSpPr txBox="1">
                <a:spLocks noChangeArrowheads="1"/>
              </p:cNvSpPr>
              <p:nvPr/>
            </p:nvSpPr>
            <p:spPr bwMode="auto">
              <a:xfrm>
                <a:off x="3831" y="3333"/>
                <a:ext cx="192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latin typeface="Times New Roman" pitchFamily="18" charset="0"/>
                  </a:rPr>
                  <a:t>i</a:t>
                </a:r>
                <a:endParaRPr lang="en-US" altLang="zh-TW"/>
              </a:p>
            </p:txBody>
          </p:sp>
          <p:sp>
            <p:nvSpPr>
              <p:cNvPr id="46107" name="Text Box 42"/>
              <p:cNvSpPr txBox="1">
                <a:spLocks noChangeArrowheads="1"/>
              </p:cNvSpPr>
              <p:nvPr/>
            </p:nvSpPr>
            <p:spPr bwMode="auto">
              <a:xfrm>
                <a:off x="3829" y="3584"/>
                <a:ext cx="192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latin typeface="Times New Roman" pitchFamily="18" charset="0"/>
                  </a:rPr>
                  <a:t>i</a:t>
                </a:r>
                <a:endParaRPr lang="en-US" altLang="zh-TW"/>
              </a:p>
            </p:txBody>
          </p:sp>
          <p:sp>
            <p:nvSpPr>
              <p:cNvPr id="46108" name="Line 43"/>
              <p:cNvSpPr>
                <a:spLocks noChangeShapeType="1"/>
              </p:cNvSpPr>
              <p:nvPr/>
            </p:nvSpPr>
            <p:spPr bwMode="auto">
              <a:xfrm>
                <a:off x="3318" y="348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9" name="Line 44"/>
              <p:cNvSpPr>
                <a:spLocks noChangeShapeType="1"/>
              </p:cNvSpPr>
              <p:nvPr/>
            </p:nvSpPr>
            <p:spPr bwMode="auto">
              <a:xfrm>
                <a:off x="3492" y="348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0" name="Line 45"/>
              <p:cNvSpPr>
                <a:spLocks noChangeShapeType="1"/>
              </p:cNvSpPr>
              <p:nvPr/>
            </p:nvSpPr>
            <p:spPr bwMode="auto">
              <a:xfrm>
                <a:off x="3332" y="374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1" name="Line 46"/>
              <p:cNvSpPr>
                <a:spLocks noChangeShapeType="1"/>
              </p:cNvSpPr>
              <p:nvPr/>
            </p:nvSpPr>
            <p:spPr bwMode="auto">
              <a:xfrm>
                <a:off x="3488" y="374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2" name="Line 47"/>
              <p:cNvSpPr>
                <a:spLocks noChangeShapeType="1"/>
              </p:cNvSpPr>
              <p:nvPr/>
            </p:nvSpPr>
            <p:spPr bwMode="auto">
              <a:xfrm>
                <a:off x="3324" y="324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3" name="Line 48"/>
              <p:cNvSpPr>
                <a:spLocks noChangeShapeType="1"/>
              </p:cNvSpPr>
              <p:nvPr/>
            </p:nvSpPr>
            <p:spPr bwMode="auto">
              <a:xfrm>
                <a:off x="3486" y="324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4" name="Line 49"/>
              <p:cNvSpPr>
                <a:spLocks noChangeShapeType="1"/>
              </p:cNvSpPr>
              <p:nvPr/>
            </p:nvSpPr>
            <p:spPr bwMode="auto">
              <a:xfrm flipV="1">
                <a:off x="3881" y="3753"/>
                <a:ext cx="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5" name="Line 50"/>
              <p:cNvSpPr>
                <a:spLocks noChangeShapeType="1"/>
              </p:cNvSpPr>
              <p:nvPr/>
            </p:nvSpPr>
            <p:spPr bwMode="auto">
              <a:xfrm>
                <a:off x="4017" y="375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6" name="Line 51"/>
              <p:cNvSpPr>
                <a:spLocks noChangeShapeType="1"/>
              </p:cNvSpPr>
              <p:nvPr/>
            </p:nvSpPr>
            <p:spPr bwMode="auto">
              <a:xfrm>
                <a:off x="4459" y="3748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7" name="Line 52"/>
              <p:cNvSpPr>
                <a:spLocks noChangeShapeType="1"/>
              </p:cNvSpPr>
              <p:nvPr/>
            </p:nvSpPr>
            <p:spPr bwMode="auto">
              <a:xfrm>
                <a:off x="4585" y="374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46098" name="Line 5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5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Distance Measures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3200400" y="1851660"/>
            <a:ext cx="2346960" cy="1569720"/>
            <a:chOff x="3200400" y="1851660"/>
            <a:chExt cx="2346960" cy="1569720"/>
          </a:xfrm>
        </p:grpSpPr>
        <p:pic>
          <p:nvPicPr>
            <p:cNvPr id="47108" name="圖片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4" t="17179" r="36839" b="54243"/>
            <a:stretch/>
          </p:blipFill>
          <p:spPr bwMode="auto">
            <a:xfrm>
              <a:off x="3200400" y="1851660"/>
              <a:ext cx="2346960" cy="156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流程圖: 匯合連接點 4"/>
            <p:cNvSpPr>
              <a:spLocks noChangeAspect="1"/>
            </p:cNvSpPr>
            <p:nvPr/>
          </p:nvSpPr>
          <p:spPr>
            <a:xfrm>
              <a:off x="3651250" y="2349500"/>
              <a:ext cx="179388" cy="179388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b="1"/>
            </a:p>
          </p:txBody>
        </p:sp>
        <p:sp>
          <p:nvSpPr>
            <p:cNvPr id="6" name="流程圖: 匯合連接點 5"/>
            <p:cNvSpPr>
              <a:spLocks noChangeAspect="1"/>
            </p:cNvSpPr>
            <p:nvPr/>
          </p:nvSpPr>
          <p:spPr>
            <a:xfrm>
              <a:off x="4456113" y="3005138"/>
              <a:ext cx="180975" cy="179387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39552" y="980728"/>
                <a:ext cx="3168352" cy="91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3168352" cy="913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3707904" y="1156682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city block distance</a:t>
            </a:r>
            <a:endParaRPr lang="zh-TW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39552" y="3604954"/>
                <a:ext cx="39604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22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200" b="0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TW" sz="2200" b="0" i="1" smtClean="0">
                          <a:latin typeface="Cambria Math"/>
                        </a:rPr>
                        <m:t> (</m:t>
                      </m:r>
                      <m:acc>
                        <m:accPr>
                          <m:chr m:val="̅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TW" sz="22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604954"/>
                <a:ext cx="3960440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308" r="-616" b="-18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499992" y="3604954"/>
            <a:ext cx="37444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err="1" smtClean="0"/>
              <a:t>Mahalanobis</a:t>
            </a:r>
            <a:r>
              <a:rPr lang="en-US" altLang="zh-TW" sz="2200" dirty="0" smtClean="0"/>
              <a:t> distance</a:t>
            </a:r>
            <a:endParaRPr lang="zh-TW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74088" y="4077072"/>
                <a:ext cx="6994256" cy="1002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2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2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2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2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2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88" y="4077072"/>
                <a:ext cx="6994256" cy="100251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74088" y="5157192"/>
                <a:ext cx="6994256" cy="116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2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2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2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2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2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zh-TW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88" y="5157192"/>
                <a:ext cx="6994256" cy="11683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411760" y="5837202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/>
                        </a:rPr>
                        <m:t>⋱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837202"/>
                <a:ext cx="360040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61097" y="5445224"/>
                <a:ext cx="575157" cy="435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2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97" y="5445224"/>
                <a:ext cx="575157" cy="435504"/>
              </a:xfrm>
              <a:prstGeom prst="rect">
                <a:avLst/>
              </a:prstGeom>
              <a:blipFill rotWithShape="1">
                <a:blip r:embed="rId9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Vector Quantization (VQ)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8" y="955675"/>
            <a:ext cx="8767762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1" hangingPunct="1">
              <a:spcBef>
                <a:spcPct val="0"/>
              </a:spcBef>
            </a:pPr>
            <a:r>
              <a:rPr lang="en-US" altLang="zh-TW" sz="2600" b="1" smtClean="0">
                <a:latin typeface="Times New Roman" pitchFamily="18" charset="0"/>
              </a:rPr>
              <a:t>K-Means Algorithm/Lloyd-Max Algorithm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5400" y="6161088"/>
            <a:ext cx="9166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Iterative Procedure to Obtain Codebook from a Large Training Set</a:t>
            </a:r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1741488" y="1474788"/>
            <a:ext cx="5638800" cy="1758950"/>
            <a:chOff x="1097" y="981"/>
            <a:chExt cx="3552" cy="1108"/>
          </a:xfrm>
        </p:grpSpPr>
        <p:grpSp>
          <p:nvGrpSpPr>
            <p:cNvPr id="48155" name="Group 7"/>
            <p:cNvGrpSpPr>
              <a:grpSpLocks/>
            </p:cNvGrpSpPr>
            <p:nvPr/>
          </p:nvGrpSpPr>
          <p:grpSpPr bwMode="auto">
            <a:xfrm>
              <a:off x="1097" y="981"/>
              <a:ext cx="3552" cy="1108"/>
              <a:chOff x="1974" y="2934"/>
              <a:chExt cx="8880" cy="3405"/>
            </a:xfrm>
          </p:grpSpPr>
          <p:sp>
            <p:nvSpPr>
              <p:cNvPr id="48162" name="Text Box 8"/>
              <p:cNvSpPr txBox="1">
                <a:spLocks noChangeArrowheads="1"/>
              </p:cNvSpPr>
              <p:nvPr/>
            </p:nvSpPr>
            <p:spPr bwMode="auto">
              <a:xfrm>
                <a:off x="1974" y="3474"/>
                <a:ext cx="4080" cy="2340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(1)</a:t>
                </a:r>
              </a:p>
              <a:p>
                <a:pPr algn="ctr" eaLnBrk="1" hangingPunct="1"/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Fixed { v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, v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2 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, …, v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 }</a:t>
                </a:r>
              </a:p>
              <a:p>
                <a:pPr algn="ctr" eaLnBrk="1" hangingPunct="1"/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find best set of</a:t>
                </a:r>
              </a:p>
              <a:p>
                <a:pPr algn="ctr" eaLnBrk="1" hangingPunct="1"/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{ J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, J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2 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, …, J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 }</a:t>
                </a:r>
                <a:endParaRPr lang="en-US" altLang="zh-TW"/>
              </a:p>
            </p:txBody>
          </p:sp>
          <p:sp>
            <p:nvSpPr>
              <p:cNvPr id="48163" name="Text Box 9"/>
              <p:cNvSpPr txBox="1">
                <a:spLocks noChangeArrowheads="1"/>
              </p:cNvSpPr>
              <p:nvPr/>
            </p:nvSpPr>
            <p:spPr bwMode="auto">
              <a:xfrm>
                <a:off x="6774" y="3504"/>
                <a:ext cx="4080" cy="2256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(2)</a:t>
                </a:r>
              </a:p>
              <a:p>
                <a:pPr algn="ctr" eaLnBrk="1" hangingPunct="1"/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Fixed { J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, J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2 </a:t>
                </a:r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, …, J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 }</a:t>
                </a:r>
              </a:p>
              <a:p>
                <a:pPr algn="ctr" eaLnBrk="1" hangingPunct="1"/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find best set of</a:t>
                </a:r>
              </a:p>
              <a:p>
                <a:pPr algn="ctr" eaLnBrk="1" hangingPunct="1"/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{ v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, v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2 </a:t>
                </a:r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, …, v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 }</a:t>
                </a:r>
                <a:endParaRPr lang="en-US" altLang="zh-TW"/>
              </a:p>
            </p:txBody>
          </p:sp>
          <p:sp>
            <p:nvSpPr>
              <p:cNvPr id="48164" name="Line 10"/>
              <p:cNvSpPr>
                <a:spLocks noChangeShapeType="1"/>
              </p:cNvSpPr>
              <p:nvPr/>
            </p:nvSpPr>
            <p:spPr bwMode="auto">
              <a:xfrm>
                <a:off x="4014" y="2934"/>
                <a:ext cx="0" cy="54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5" name="Line 11"/>
              <p:cNvSpPr>
                <a:spLocks noChangeShapeType="1"/>
              </p:cNvSpPr>
              <p:nvPr/>
            </p:nvSpPr>
            <p:spPr bwMode="auto">
              <a:xfrm>
                <a:off x="4014" y="2934"/>
                <a:ext cx="4800" cy="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6" name="Line 12"/>
              <p:cNvSpPr>
                <a:spLocks noChangeShapeType="1"/>
              </p:cNvSpPr>
              <p:nvPr/>
            </p:nvSpPr>
            <p:spPr bwMode="auto">
              <a:xfrm>
                <a:off x="8814" y="2934"/>
                <a:ext cx="0" cy="54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7" name="Line 13"/>
              <p:cNvSpPr>
                <a:spLocks noChangeShapeType="1"/>
              </p:cNvSpPr>
              <p:nvPr/>
            </p:nvSpPr>
            <p:spPr bwMode="auto">
              <a:xfrm flipV="1">
                <a:off x="8814" y="5745"/>
                <a:ext cx="6" cy="594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8" name="Line 14"/>
              <p:cNvSpPr>
                <a:spLocks noChangeShapeType="1"/>
              </p:cNvSpPr>
              <p:nvPr/>
            </p:nvSpPr>
            <p:spPr bwMode="auto">
              <a:xfrm flipH="1" flipV="1">
                <a:off x="4014" y="6339"/>
                <a:ext cx="4800" cy="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9" name="Line 15"/>
              <p:cNvSpPr>
                <a:spLocks noChangeShapeType="1"/>
              </p:cNvSpPr>
              <p:nvPr/>
            </p:nvSpPr>
            <p:spPr bwMode="auto">
              <a:xfrm flipH="1" flipV="1">
                <a:off x="4014" y="5799"/>
                <a:ext cx="0" cy="54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8156" name="Line 16"/>
            <p:cNvSpPr>
              <a:spLocks noChangeShapeType="1"/>
            </p:cNvSpPr>
            <p:nvPr/>
          </p:nvSpPr>
          <p:spPr bwMode="auto">
            <a:xfrm>
              <a:off x="3445" y="1728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7" name="Line 17"/>
            <p:cNvSpPr>
              <a:spLocks noChangeShapeType="1"/>
            </p:cNvSpPr>
            <p:nvPr/>
          </p:nvSpPr>
          <p:spPr bwMode="auto">
            <a:xfrm>
              <a:off x="3655" y="1728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8" name="Line 18"/>
            <p:cNvSpPr>
              <a:spLocks noChangeShapeType="1"/>
            </p:cNvSpPr>
            <p:nvPr/>
          </p:nvSpPr>
          <p:spPr bwMode="auto">
            <a:xfrm>
              <a:off x="4069" y="1728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9" name="Line 19"/>
            <p:cNvSpPr>
              <a:spLocks noChangeShapeType="1"/>
            </p:cNvSpPr>
            <p:nvPr/>
          </p:nvSpPr>
          <p:spPr bwMode="auto">
            <a:xfrm>
              <a:off x="1704" y="1389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0" name="Line 20"/>
            <p:cNvSpPr>
              <a:spLocks noChangeShapeType="1"/>
            </p:cNvSpPr>
            <p:nvPr/>
          </p:nvSpPr>
          <p:spPr bwMode="auto">
            <a:xfrm>
              <a:off x="1914" y="1395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1" name="Line 21"/>
            <p:cNvSpPr>
              <a:spLocks noChangeShapeType="1"/>
            </p:cNvSpPr>
            <p:nvPr/>
          </p:nvSpPr>
          <p:spPr bwMode="auto">
            <a:xfrm>
              <a:off x="2332" y="1389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813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6" name="Rectangle 2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7" name="Rectangle 2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8" name="Text Box 25"/>
          <p:cNvSpPr txBox="1">
            <a:spLocks noChangeArrowheads="1"/>
          </p:cNvSpPr>
          <p:nvPr/>
        </p:nvSpPr>
        <p:spPr bwMode="auto">
          <a:xfrm>
            <a:off x="179388" y="3500438"/>
            <a:ext cx="4608512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(1) J</a:t>
            </a:r>
            <a:r>
              <a:rPr lang="en-US" altLang="zh-TW" b="1" baseline="-25000">
                <a:latin typeface="Times New Roman" pitchFamily="18" charset="0"/>
              </a:rPr>
              <a:t>k</a:t>
            </a:r>
            <a:r>
              <a:rPr lang="en-US" altLang="zh-TW">
                <a:latin typeface="Times New Roman" pitchFamily="18" charset="0"/>
              </a:rPr>
              <a:t> = { x | d(x , v</a:t>
            </a:r>
            <a:r>
              <a:rPr lang="en-US" altLang="zh-TW" b="1" baseline="-25000">
                <a:latin typeface="Times New Roman" pitchFamily="18" charset="0"/>
              </a:rPr>
              <a:t>k</a:t>
            </a:r>
            <a:r>
              <a:rPr lang="en-US" altLang="zh-TW" b="1">
                <a:latin typeface="Times New Roman" pitchFamily="18" charset="0"/>
              </a:rPr>
              <a:t> </a:t>
            </a:r>
            <a:r>
              <a:rPr lang="en-US" altLang="zh-TW">
                <a:latin typeface="Times New Roman" pitchFamily="18" charset="0"/>
              </a:rPr>
              <a:t>) &lt; d(x , v</a:t>
            </a:r>
            <a:r>
              <a:rPr lang="en-US" altLang="zh-TW" b="1" baseline="-25000">
                <a:latin typeface="Times New Roman" pitchFamily="18" charset="0"/>
              </a:rPr>
              <a:t>j</a:t>
            </a:r>
            <a:r>
              <a:rPr lang="en-US" altLang="zh-TW">
                <a:latin typeface="Times New Roman" pitchFamily="18" charset="0"/>
              </a:rPr>
              <a:t>) , j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TW">
                <a:latin typeface="Times New Roman" pitchFamily="18" charset="0"/>
              </a:rPr>
              <a:t> k }</a:t>
            </a: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         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>
                <a:latin typeface="Times New Roman" pitchFamily="18" charset="0"/>
              </a:rPr>
              <a:t> D =     d(x</a:t>
            </a:r>
            <a:r>
              <a:rPr lang="en-US" altLang="zh-TW" b="1">
                <a:latin typeface="Times New Roman" pitchFamily="18" charset="0"/>
              </a:rPr>
              <a:t> </a:t>
            </a:r>
            <a:r>
              <a:rPr lang="en-US" altLang="zh-TW">
                <a:latin typeface="Times New Roman" pitchFamily="18" charset="0"/>
              </a:rPr>
              <a:t>, Q(x) ) = min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               nearest neighbor condition</a:t>
            </a: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(2) For each k</a:t>
            </a:r>
          </a:p>
          <a:p>
            <a:pPr eaLnBrk="1" hangingPunct="1"/>
            <a:endParaRPr lang="en-US" altLang="zh-TW">
              <a:latin typeface="Times New Roman" pitchFamily="18" charset="0"/>
            </a:endParaRPr>
          </a:p>
          <a:p>
            <a:pPr eaLnBrk="1" hangingPunct="1"/>
            <a:endParaRPr lang="en-US" altLang="zh-TW">
              <a:latin typeface="Times New Roman" pitchFamily="18" charset="0"/>
            </a:endParaRP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            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>
                <a:latin typeface="Times New Roman" pitchFamily="18" charset="0"/>
              </a:rPr>
              <a:t> D</a:t>
            </a:r>
            <a:r>
              <a:rPr lang="en-US" altLang="zh-TW" b="1" baseline="-25000">
                <a:latin typeface="Times New Roman" pitchFamily="18" charset="0"/>
              </a:rPr>
              <a:t>k</a:t>
            </a:r>
            <a:r>
              <a:rPr lang="en-US" altLang="zh-TW">
                <a:latin typeface="Times New Roman" pitchFamily="18" charset="0"/>
              </a:rPr>
              <a:t> =        d(x , v</a:t>
            </a:r>
            <a:r>
              <a:rPr lang="en-US" altLang="zh-TW" b="1" baseline="-25000">
                <a:latin typeface="Times New Roman" pitchFamily="18" charset="0"/>
              </a:rPr>
              <a:t>k</a:t>
            </a:r>
            <a:r>
              <a:rPr lang="en-US" altLang="zh-TW">
                <a:latin typeface="Times New Roman" pitchFamily="18" charset="0"/>
              </a:rPr>
              <a:t>) = min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                  centroid condition </a:t>
            </a:r>
          </a:p>
        </p:txBody>
      </p:sp>
      <p:graphicFrame>
        <p:nvGraphicFramePr>
          <p:cNvPr id="48139" name="Object 26"/>
          <p:cNvGraphicFramePr>
            <a:graphicFrameLocks noChangeAspect="1"/>
          </p:cNvGraphicFramePr>
          <p:nvPr/>
        </p:nvGraphicFramePr>
        <p:xfrm>
          <a:off x="1423988" y="3746500"/>
          <a:ext cx="4794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4" name="方程式" r:id="rId4" imgW="253890" imgH="291973" progId="Equation.3">
                  <p:embed/>
                </p:oleObj>
              </mc:Choice>
              <mc:Fallback>
                <p:oleObj name="方程式" r:id="rId4" imgW="253890" imgH="29197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3746500"/>
                        <a:ext cx="4794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27"/>
          <p:cNvGraphicFramePr>
            <a:graphicFrameLocks noChangeAspect="1"/>
          </p:cNvGraphicFramePr>
          <p:nvPr/>
        </p:nvGraphicFramePr>
        <p:xfrm>
          <a:off x="1763713" y="5314950"/>
          <a:ext cx="5048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5" name="方程式" r:id="rId6" imgW="304668" imgH="342751" progId="Equation.3">
                  <p:embed/>
                </p:oleObj>
              </mc:Choice>
              <mc:Fallback>
                <p:oleObj name="方程式" r:id="rId6" imgW="304668" imgH="34275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314950"/>
                        <a:ext cx="5048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28"/>
          <p:cNvGraphicFramePr>
            <a:graphicFrameLocks noChangeAspect="1"/>
          </p:cNvGraphicFramePr>
          <p:nvPr/>
        </p:nvGraphicFramePr>
        <p:xfrm>
          <a:off x="1209675" y="4705350"/>
          <a:ext cx="13033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6" name="方程式" r:id="rId8" imgW="736280" imgH="393529" progId="Equation.3">
                  <p:embed/>
                </p:oleObj>
              </mc:Choice>
              <mc:Fallback>
                <p:oleObj name="方程式" r:id="rId8" imgW="736280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4705350"/>
                        <a:ext cx="13033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2" name="Group 29"/>
          <p:cNvGrpSpPr>
            <a:grpSpLocks/>
          </p:cNvGrpSpPr>
          <p:nvPr/>
        </p:nvGrpSpPr>
        <p:grpSpPr bwMode="auto">
          <a:xfrm>
            <a:off x="2374900" y="5402263"/>
            <a:ext cx="425450" cy="0"/>
            <a:chOff x="1172" y="3385"/>
            <a:chExt cx="268" cy="0"/>
          </a:xfrm>
        </p:grpSpPr>
        <p:sp>
          <p:nvSpPr>
            <p:cNvPr id="48153" name="Line 30"/>
            <p:cNvSpPr>
              <a:spLocks noChangeShapeType="1"/>
            </p:cNvSpPr>
            <p:nvPr/>
          </p:nvSpPr>
          <p:spPr bwMode="auto">
            <a:xfrm>
              <a:off x="1172" y="3385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4" name="Line 31"/>
            <p:cNvSpPr>
              <a:spLocks noChangeShapeType="1"/>
            </p:cNvSpPr>
            <p:nvPr/>
          </p:nvSpPr>
          <p:spPr bwMode="auto">
            <a:xfrm>
              <a:off x="1344" y="3385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8143" name="Line 32"/>
          <p:cNvSpPr>
            <a:spLocks noChangeShapeType="1"/>
          </p:cNvSpPr>
          <p:nvPr/>
        </p:nvSpPr>
        <p:spPr bwMode="auto">
          <a:xfrm flipV="1">
            <a:off x="1946275" y="3898900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4" name="Line 33"/>
          <p:cNvSpPr>
            <a:spLocks noChangeShapeType="1"/>
          </p:cNvSpPr>
          <p:nvPr/>
        </p:nvSpPr>
        <p:spPr bwMode="auto">
          <a:xfrm flipV="1">
            <a:off x="2473325" y="3898900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5" name="Line 34"/>
          <p:cNvSpPr>
            <a:spLocks noChangeShapeType="1"/>
          </p:cNvSpPr>
          <p:nvPr/>
        </p:nvSpPr>
        <p:spPr bwMode="auto">
          <a:xfrm flipV="1">
            <a:off x="1173163" y="3602038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6" name="Line 35"/>
          <p:cNvSpPr>
            <a:spLocks noChangeShapeType="1"/>
          </p:cNvSpPr>
          <p:nvPr/>
        </p:nvSpPr>
        <p:spPr bwMode="auto">
          <a:xfrm flipV="1">
            <a:off x="1647825" y="3602038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7" name="Line 36"/>
          <p:cNvSpPr>
            <a:spLocks noChangeShapeType="1"/>
          </p:cNvSpPr>
          <p:nvPr/>
        </p:nvSpPr>
        <p:spPr bwMode="auto">
          <a:xfrm flipV="1">
            <a:off x="1935163" y="3592513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8" name="Line 37"/>
          <p:cNvSpPr>
            <a:spLocks noChangeShapeType="1"/>
          </p:cNvSpPr>
          <p:nvPr/>
        </p:nvSpPr>
        <p:spPr bwMode="auto">
          <a:xfrm flipV="1">
            <a:off x="2708275" y="3611563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9" name="Line 38"/>
          <p:cNvSpPr>
            <a:spLocks noChangeShapeType="1"/>
          </p:cNvSpPr>
          <p:nvPr/>
        </p:nvSpPr>
        <p:spPr bwMode="auto">
          <a:xfrm flipV="1">
            <a:off x="2971800" y="3611563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0" name="Text Box 39"/>
          <p:cNvSpPr txBox="1">
            <a:spLocks noChangeArrowheads="1"/>
          </p:cNvSpPr>
          <p:nvPr/>
        </p:nvSpPr>
        <p:spPr bwMode="auto">
          <a:xfrm>
            <a:off x="4427538" y="3509963"/>
            <a:ext cx="4465637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(3) Convergence condition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en-US" altLang="zh-TW">
                <a:latin typeface="Times New Roman" pitchFamily="18" charset="0"/>
              </a:rPr>
              <a:t>     D =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altLang="zh-TW">
                <a:latin typeface="Times New Roman" pitchFamily="18" charset="0"/>
              </a:rPr>
              <a:t> D</a:t>
            </a:r>
            <a:r>
              <a:rPr lang="en-US" altLang="zh-TW" b="1" baseline="-25000">
                <a:latin typeface="Times New Roman" pitchFamily="18" charset="0"/>
              </a:rPr>
              <a:t>k</a:t>
            </a:r>
            <a:endParaRPr lang="en-US" altLang="zh-TW" baseline="-25000">
              <a:latin typeface="Times New Roman" pitchFamily="18" charset="0"/>
            </a:endParaRP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     after each iteration D is reduced, but D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TW">
                <a:latin typeface="Times New Roman" pitchFamily="18" charset="0"/>
              </a:rPr>
              <a:t> 0</a:t>
            </a: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     | D</a:t>
            </a:r>
            <a:r>
              <a:rPr lang="en-US" altLang="zh-TW" b="1" baseline="30000">
                <a:latin typeface="Times New Roman" pitchFamily="18" charset="0"/>
              </a:rPr>
              <a:t>(m+1)</a:t>
            </a:r>
            <a:r>
              <a:rPr lang="en-US" altLang="zh-TW">
                <a:latin typeface="Times New Roman" pitchFamily="18" charset="0"/>
              </a:rPr>
              <a:t>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TW">
                <a:latin typeface="Times New Roman" pitchFamily="18" charset="0"/>
              </a:rPr>
              <a:t> D</a:t>
            </a:r>
            <a:r>
              <a:rPr lang="en-US" altLang="zh-TW" b="1" baseline="30000">
                <a:latin typeface="Times New Roman" pitchFamily="18" charset="0"/>
              </a:rPr>
              <a:t>(m)</a:t>
            </a:r>
            <a:r>
              <a:rPr lang="en-US" altLang="zh-TW">
                <a:latin typeface="Times New Roman" pitchFamily="18" charset="0"/>
              </a:rPr>
              <a:t> | &lt;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>
                <a:latin typeface="Times New Roman" pitchFamily="18" charset="0"/>
              </a:rPr>
              <a:t>, m : iteration</a:t>
            </a:r>
            <a:r>
              <a:rPr lang="en-US" altLang="zh-TW"/>
              <a:t> </a:t>
            </a:r>
          </a:p>
        </p:txBody>
      </p:sp>
      <p:sp>
        <p:nvSpPr>
          <p:cNvPr id="48151" name="Text Box 40"/>
          <p:cNvSpPr txBox="1">
            <a:spLocks noChangeArrowheads="1"/>
          </p:cNvSpPr>
          <p:nvPr/>
        </p:nvSpPr>
        <p:spPr bwMode="auto">
          <a:xfrm>
            <a:off x="5019675" y="3789363"/>
            <a:ext cx="546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latin typeface="Times New Roman" pitchFamily="18" charset="0"/>
              </a:rPr>
              <a:t>  L</a:t>
            </a:r>
          </a:p>
          <a:p>
            <a:pPr eaLnBrk="1" hangingPunct="1"/>
            <a:endParaRPr lang="en-US" altLang="zh-TW" sz="1200" b="1">
              <a:latin typeface="Times New Roman" pitchFamily="18" charset="0"/>
            </a:endParaRPr>
          </a:p>
          <a:p>
            <a:pPr eaLnBrk="1" hangingPunct="1"/>
            <a:r>
              <a:rPr lang="en-US" altLang="zh-TW" sz="1000" b="1">
                <a:latin typeface="Times New Roman" pitchFamily="18" charset="0"/>
              </a:rPr>
              <a:t>k = 1</a:t>
            </a:r>
            <a:endParaRPr lang="en-US" altLang="zh-TW" sz="1000"/>
          </a:p>
        </p:txBody>
      </p:sp>
      <p:sp>
        <p:nvSpPr>
          <p:cNvPr id="48152" name="Line 4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941388"/>
            <a:ext cx="582930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5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Vector Quantization (VQ)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9137650" cy="5761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1" hangingPunct="1"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K-means Algorithm may Converge to Local Optimal Solutions</a:t>
            </a:r>
          </a:p>
          <a:p>
            <a:pPr marL="625475" lvl="1" indent="-268288" eaLnBrk="1" hangingPunct="1">
              <a:spcBef>
                <a:spcPct val="0"/>
              </a:spcBef>
            </a:pPr>
            <a:r>
              <a:rPr lang="en-US" altLang="zh-TW" sz="2200" dirty="0" smtClean="0">
                <a:latin typeface="Times New Roman" pitchFamily="18" charset="0"/>
              </a:rPr>
              <a:t>depending on initial conditions, not unique in general</a:t>
            </a:r>
          </a:p>
          <a:p>
            <a:pPr marL="177800" indent="-177800" eaLnBrk="1" hangingPunct="1"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Training VQ Codebook in Stages― LBG Algorithm</a:t>
            </a:r>
          </a:p>
          <a:p>
            <a:pPr marL="625475" lvl="1" indent="-268288" eaLnBrk="1" hangingPunct="1">
              <a:spcBef>
                <a:spcPct val="0"/>
              </a:spcBef>
            </a:pP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step 1: Initialization.  L = 1,  train a 1-vector VQ codebook</a:t>
            </a:r>
          </a:p>
          <a:p>
            <a:pPr marL="625475" lvl="1" indent="-268288" eaLnBrk="1" hangingPunct="1">
              <a:spcBef>
                <a:spcPct val="0"/>
              </a:spcBef>
              <a:buFontTx/>
              <a:buNone/>
            </a:pPr>
            <a:endParaRPr lang="en-US" altLang="zh-TW" sz="2200" dirty="0" smtClean="0">
              <a:latin typeface="Times New Roman" pitchFamily="18" charset="0"/>
              <a:sym typeface="Symbol" pitchFamily="18" charset="2"/>
            </a:endParaRPr>
          </a:p>
          <a:p>
            <a:pPr marL="625475" lvl="1" indent="-268288" eaLnBrk="1" hangingPunct="1">
              <a:spcBef>
                <a:spcPct val="100000"/>
              </a:spcBef>
            </a:pP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step 2: Splitting.</a:t>
            </a:r>
          </a:p>
          <a:p>
            <a:pPr marL="625475" lvl="1" indent="-268288" eaLnBrk="1" hangingPunct="1">
              <a:spcBef>
                <a:spcPct val="0"/>
              </a:spcBef>
              <a:buFontTx/>
              <a:buNone/>
            </a:pP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		       Splitting the L </a:t>
            </a:r>
            <a:r>
              <a:rPr lang="en-US" altLang="zh-TW" sz="2200" dirty="0" err="1" smtClean="0">
                <a:latin typeface="Times New Roman" pitchFamily="18" charset="0"/>
                <a:sym typeface="Symbol" pitchFamily="18" charset="2"/>
              </a:rPr>
              <a:t>codewords</a:t>
            </a: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 into 2L </a:t>
            </a:r>
            <a:r>
              <a:rPr lang="en-US" altLang="zh-TW" sz="2200" dirty="0" err="1" smtClean="0">
                <a:latin typeface="Times New Roman" pitchFamily="18" charset="0"/>
                <a:sym typeface="Symbol" pitchFamily="18" charset="2"/>
              </a:rPr>
              <a:t>codewords</a:t>
            </a: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, L = 2L</a:t>
            </a:r>
          </a:p>
          <a:p>
            <a:pPr marL="1635125" lvl="3" eaLnBrk="1" hangingPunct="1">
              <a:spcBef>
                <a:spcPct val="0"/>
              </a:spcBef>
              <a:buFont typeface="新細明體" charset="-120"/>
              <a:buChar char="‧"/>
            </a:pP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example 1</a:t>
            </a:r>
            <a:r>
              <a:rPr lang="en-US" altLang="zh-TW" sz="1800" dirty="0" smtClean="0">
                <a:latin typeface="Times New Roman" pitchFamily="18" charset="0"/>
                <a:sym typeface="Symbol" pitchFamily="18" charset="2"/>
              </a:rPr>
              <a:t>  	</a:t>
            </a:r>
          </a:p>
          <a:p>
            <a:pPr marL="1635125" lvl="3" eaLnBrk="1" hangingPunct="1">
              <a:spcBef>
                <a:spcPct val="0"/>
              </a:spcBef>
              <a:buFont typeface="新細明體" charset="-120"/>
              <a:buNone/>
            </a:pPr>
            <a:r>
              <a:rPr lang="en-US" altLang="zh-TW" sz="1800" dirty="0" smtClean="0">
                <a:latin typeface="Times New Roman" pitchFamily="18" charset="0"/>
                <a:sym typeface="Symbol" pitchFamily="18" charset="2"/>
              </a:rPr>
              <a:t>                                       </a:t>
            </a:r>
          </a:p>
          <a:p>
            <a:pPr marL="1635125" lvl="3" eaLnBrk="1" hangingPunct="1">
              <a:spcBef>
                <a:spcPct val="0"/>
              </a:spcBef>
              <a:buFont typeface="新細明體" charset="-120"/>
              <a:buNone/>
            </a:pPr>
            <a:endParaRPr lang="en-US" altLang="zh-TW" sz="1800" dirty="0" smtClean="0">
              <a:latin typeface="Times New Roman" pitchFamily="18" charset="0"/>
              <a:sym typeface="Symbol" pitchFamily="18" charset="2"/>
            </a:endParaRPr>
          </a:p>
          <a:p>
            <a:pPr marL="1635125" lvl="3" eaLnBrk="1" hangingPunct="1">
              <a:spcBef>
                <a:spcPct val="0"/>
              </a:spcBef>
              <a:buFont typeface="新細明體" charset="-120"/>
              <a:buNone/>
            </a:pPr>
            <a:endParaRPr lang="en-US" altLang="zh-TW" sz="1800" dirty="0" smtClean="0">
              <a:latin typeface="Times New Roman" pitchFamily="18" charset="0"/>
              <a:sym typeface="Symbol" pitchFamily="18" charset="2"/>
            </a:endParaRPr>
          </a:p>
          <a:p>
            <a:pPr marL="625475" lvl="1" indent="-268288" eaLnBrk="1" hangingPunct="1">
              <a:spcBef>
                <a:spcPct val="50000"/>
              </a:spcBef>
            </a:pP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step 3: </a:t>
            </a: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K-means </a:t>
            </a: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Algorithm: to obtain L-vector codebook</a:t>
            </a:r>
          </a:p>
          <a:p>
            <a:pPr marL="625475" lvl="1" indent="-268288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step 4: Termination. Otherwise go to step 2</a:t>
            </a:r>
          </a:p>
          <a:p>
            <a:pPr marL="177800" indent="-177800" eaLnBrk="1" hangingPunct="1">
              <a:spcBef>
                <a:spcPct val="50000"/>
              </a:spcBef>
            </a:pPr>
            <a:r>
              <a:rPr lang="en-US" altLang="zh-TW" sz="2400" b="1" dirty="0" smtClean="0">
                <a:latin typeface="Times New Roman" pitchFamily="18" charset="0"/>
                <a:sym typeface="Symbol" pitchFamily="18" charset="2"/>
              </a:rPr>
              <a:t>Usually Converges to Better Codebook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50187" name="Group 11"/>
          <p:cNvGrpSpPr>
            <a:grpSpLocks/>
          </p:cNvGrpSpPr>
          <p:nvPr/>
        </p:nvGrpSpPr>
        <p:grpSpPr bwMode="auto">
          <a:xfrm>
            <a:off x="2193925" y="3663950"/>
            <a:ext cx="6124575" cy="1277938"/>
            <a:chOff x="1382" y="2171"/>
            <a:chExt cx="3858" cy="805"/>
          </a:xfrm>
        </p:grpSpPr>
        <p:grpSp>
          <p:nvGrpSpPr>
            <p:cNvPr id="50191" name="Group 12"/>
            <p:cNvGrpSpPr>
              <a:grpSpLocks/>
            </p:cNvGrpSpPr>
            <p:nvPr/>
          </p:nvGrpSpPr>
          <p:grpSpPr bwMode="auto">
            <a:xfrm>
              <a:off x="1382" y="2426"/>
              <a:ext cx="727" cy="460"/>
              <a:chOff x="1382" y="2341"/>
              <a:chExt cx="727" cy="460"/>
            </a:xfrm>
          </p:grpSpPr>
          <p:graphicFrame>
            <p:nvGraphicFramePr>
              <p:cNvPr id="50196" name="Object 13"/>
              <p:cNvGraphicFramePr>
                <a:graphicFrameLocks noChangeAspect="1"/>
              </p:cNvGraphicFramePr>
              <p:nvPr/>
            </p:nvGraphicFramePr>
            <p:xfrm>
              <a:off x="1382" y="2568"/>
              <a:ext cx="727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88" name="方程式" r:id="rId4" imgW="939392" imgH="241195" progId="Equation.3">
                      <p:embed/>
                    </p:oleObj>
                  </mc:Choice>
                  <mc:Fallback>
                    <p:oleObj name="方程式" r:id="rId4" imgW="939392" imgH="241195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2" y="2568"/>
                            <a:ext cx="727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7" name="Object 14"/>
              <p:cNvGraphicFramePr>
                <a:graphicFrameLocks noChangeAspect="1"/>
              </p:cNvGraphicFramePr>
              <p:nvPr/>
            </p:nvGraphicFramePr>
            <p:xfrm>
              <a:off x="1383" y="2341"/>
              <a:ext cx="726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89" name="方程式" r:id="rId6" imgW="927100" imgH="241300" progId="Equation.3">
                      <p:embed/>
                    </p:oleObj>
                  </mc:Choice>
                  <mc:Fallback>
                    <p:oleObj name="方程式" r:id="rId6" imgW="927100" imgH="2413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3" y="2341"/>
                            <a:ext cx="726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192" name="Text Box 15"/>
            <p:cNvSpPr txBox="1">
              <a:spLocks noChangeArrowheads="1"/>
            </p:cNvSpPr>
            <p:nvPr/>
          </p:nvSpPr>
          <p:spPr bwMode="auto">
            <a:xfrm>
              <a:off x="3243" y="2171"/>
              <a:ext cx="140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179388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lvl="1" eaLnBrk="1" hangingPunct="1">
                <a:buFont typeface="新細明體" charset="-120"/>
                <a:buNone/>
              </a:pPr>
              <a:r>
                <a:rPr lang="en-US" altLang="zh-TW">
                  <a:latin typeface="新細明體" charset="-120"/>
                </a:rPr>
                <a:t>‧</a:t>
              </a:r>
              <a:r>
                <a:rPr lang="en-US" altLang="zh-TW" sz="2000">
                  <a:latin typeface="Times New Roman" pitchFamily="18" charset="0"/>
                </a:rPr>
                <a:t>example 2</a:t>
              </a:r>
              <a:endParaRPr lang="en-US" altLang="zh-TW" sz="2000"/>
            </a:p>
          </p:txBody>
        </p:sp>
        <p:graphicFrame>
          <p:nvGraphicFramePr>
            <p:cNvPr id="50193" name="Object 16"/>
            <p:cNvGraphicFramePr>
              <a:graphicFrameLocks noChangeAspect="1"/>
            </p:cNvGraphicFramePr>
            <p:nvPr/>
          </p:nvGraphicFramePr>
          <p:xfrm>
            <a:off x="3704" y="2397"/>
            <a:ext cx="52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90" name="方程式" r:id="rId8" imgW="558558" imgH="215806" progId="Equation.3">
                    <p:embed/>
                  </p:oleObj>
                </mc:Choice>
                <mc:Fallback>
                  <p:oleObj name="方程式" r:id="rId8" imgW="558558" imgH="21580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2397"/>
                          <a:ext cx="52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4" name="Object 17"/>
            <p:cNvGraphicFramePr>
              <a:graphicFrameLocks noChangeAspect="1"/>
            </p:cNvGraphicFramePr>
            <p:nvPr/>
          </p:nvGraphicFramePr>
          <p:xfrm>
            <a:off x="3667" y="2621"/>
            <a:ext cx="263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91" name="方程式" r:id="rId10" imgW="304536" imgH="215713" progId="Equation.3">
                    <p:embed/>
                  </p:oleObj>
                </mc:Choice>
                <mc:Fallback>
                  <p:oleObj name="方程式" r:id="rId10" imgW="304536" imgH="21571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" y="2621"/>
                          <a:ext cx="263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5" name="Text Box 18"/>
            <p:cNvSpPr txBox="1">
              <a:spLocks noChangeArrowheads="1"/>
            </p:cNvSpPr>
            <p:nvPr/>
          </p:nvSpPr>
          <p:spPr bwMode="auto">
            <a:xfrm>
              <a:off x="3872" y="2609"/>
              <a:ext cx="136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pitchFamily="18" charset="0"/>
                </a:rPr>
                <a:t>: </a:t>
              </a:r>
              <a:r>
                <a:rPr lang="en-US" altLang="zh-TW" sz="1600">
                  <a:latin typeface="Times New Roman" pitchFamily="18" charset="0"/>
                </a:rPr>
                <a:t>the vector most</a:t>
              </a:r>
            </a:p>
            <a:p>
              <a:pPr eaLnBrk="1" hangingPunct="1"/>
              <a:r>
                <a:rPr lang="en-US" altLang="zh-TW" sz="1600">
                  <a:latin typeface="Times New Roman" pitchFamily="18" charset="0"/>
                </a:rPr>
                <a:t> far apart</a:t>
              </a:r>
              <a:endParaRPr lang="en-US" altLang="zh-TW" sz="1600"/>
            </a:p>
          </p:txBody>
        </p:sp>
      </p:grpSp>
      <p:sp>
        <p:nvSpPr>
          <p:cNvPr id="50188" name="Rectangle 1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0189" name="Object 20"/>
          <p:cNvGraphicFramePr>
            <a:graphicFrameLocks noChangeAspect="1"/>
          </p:cNvGraphicFramePr>
          <p:nvPr/>
        </p:nvGraphicFramePr>
        <p:xfrm>
          <a:off x="2268538" y="2349500"/>
          <a:ext cx="20161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2" name="方程式" r:id="rId12" imgW="748975" imgH="431613" progId="Equation.3">
                  <p:embed/>
                </p:oleObj>
              </mc:Choice>
              <mc:Fallback>
                <p:oleObj name="方程式" r:id="rId12" imgW="748975" imgH="4316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349500"/>
                        <a:ext cx="20161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Line 2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2"/>
          <a:stretch>
            <a:fillRect/>
          </a:stretch>
        </p:blipFill>
        <p:spPr bwMode="auto">
          <a:xfrm>
            <a:off x="2014538" y="908050"/>
            <a:ext cx="4933950" cy="4894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矩形 4"/>
          <p:cNvSpPr>
            <a:spLocks noChangeArrowheads="1"/>
          </p:cNvSpPr>
          <p:nvPr/>
        </p:nvSpPr>
        <p:spPr bwMode="auto">
          <a:xfrm>
            <a:off x="900113" y="692150"/>
            <a:ext cx="2954337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b="1" u="sng">
                <a:latin typeface="Times New Roman" pitchFamily="18" charset="0"/>
              </a:rPr>
              <a:t>LBG Algorithm</a:t>
            </a:r>
          </a:p>
        </p:txBody>
      </p:sp>
      <p:sp>
        <p:nvSpPr>
          <p:cNvPr id="51204" name="文字方塊 5"/>
          <p:cNvSpPr txBox="1">
            <a:spLocks noChangeArrowheads="1"/>
          </p:cNvSpPr>
          <p:nvPr/>
        </p:nvSpPr>
        <p:spPr bwMode="auto">
          <a:xfrm>
            <a:off x="2268538" y="1412875"/>
            <a:ext cx="3671887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116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Simplified HMM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5" name="文字方塊 1"/>
          <p:cNvSpPr txBox="1">
            <a:spLocks noChangeArrowheads="1"/>
          </p:cNvSpPr>
          <p:nvPr/>
        </p:nvSpPr>
        <p:spPr bwMode="auto">
          <a:xfrm>
            <a:off x="395288" y="3944669"/>
            <a:ext cx="3600647" cy="492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600" dirty="0"/>
              <a:t>RGBGGBBGRRR……</a:t>
            </a:r>
            <a:endParaRPr lang="zh-TW" altLang="en-US" sz="2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92" y="2420888"/>
            <a:ext cx="5184648" cy="178308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55977" y="21328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1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57286" y="2134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2</a:t>
            </a:r>
            <a:endParaRPr lang="zh-TW" altLang="en-US" sz="2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956376" y="21328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3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143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50" y="134938"/>
            <a:ext cx="8229600" cy="598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Initialization in HMM Training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9144000" cy="594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An Often Used Approach― Segmental K-Means</a:t>
            </a:r>
          </a:p>
          <a:p>
            <a:pPr marL="625475" lvl="1" indent="-268288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smtClean="0">
                <a:latin typeface="Times New Roman" pitchFamily="18" charset="0"/>
              </a:rPr>
              <a:t>Assume an initial estimate of all model parameters (e.g. estimated by segmentation of training utterances into states with equal length)</a:t>
            </a:r>
          </a:p>
          <a:p>
            <a:pPr marL="804863" lvl="2" indent="0" eaLnBrk="1" hangingPunct="1">
              <a:lnSpc>
                <a:spcPct val="90000"/>
              </a:lnSpc>
            </a:pPr>
            <a:r>
              <a:rPr lang="en-US" altLang="zh-TW" sz="1800" smtClean="0">
                <a:latin typeface="Times New Roman" pitchFamily="18" charset="0"/>
              </a:rPr>
              <a:t>For discrete density HMM</a:t>
            </a:r>
          </a:p>
          <a:p>
            <a:pPr marL="625475" lvl="1" indent="-268288" eaLnBrk="1" hangingPunct="1">
              <a:lnSpc>
                <a:spcPct val="90000"/>
              </a:lnSpc>
            </a:pPr>
            <a:endParaRPr lang="en-US" altLang="zh-TW" sz="1800" smtClean="0">
              <a:latin typeface="Times New Roman" pitchFamily="18" charset="0"/>
            </a:endParaRPr>
          </a:p>
          <a:p>
            <a:pPr marL="804863" lvl="2" indent="0" eaLnBrk="1" hangingPunct="1">
              <a:lnSpc>
                <a:spcPct val="90000"/>
              </a:lnSpc>
              <a:spcBef>
                <a:spcPct val="150000"/>
              </a:spcBef>
              <a:spcAft>
                <a:spcPct val="30000"/>
              </a:spcAft>
            </a:pPr>
            <a:r>
              <a:rPr lang="en-US" altLang="zh-TW" sz="1800" smtClean="0">
                <a:latin typeface="Times New Roman" pitchFamily="18" charset="0"/>
              </a:rPr>
              <a:t>For continuous density HMM (M Gaussian mixtures per state)</a:t>
            </a:r>
            <a:r>
              <a:rPr lang="en-US" altLang="zh-TW" sz="2000" smtClean="0">
                <a:latin typeface="Times New Roman" pitchFamily="18" charset="0"/>
              </a:rPr>
              <a:t/>
            </a:r>
            <a:br>
              <a:rPr lang="en-US" altLang="zh-TW" sz="2000" smtClean="0">
                <a:latin typeface="Times New Roman" pitchFamily="18" charset="0"/>
              </a:rPr>
            </a:br>
            <a:r>
              <a:rPr lang="en-US" altLang="zh-TW" sz="2000" smtClean="0">
                <a:latin typeface="Times New Roman" pitchFamily="18" charset="0"/>
              </a:rPr>
              <a:t> </a:t>
            </a:r>
          </a:p>
          <a:p>
            <a:pPr marL="804863" lvl="2" indent="0" eaLnBrk="1" hangingPunct="1">
              <a:lnSpc>
                <a:spcPct val="90000"/>
              </a:lnSpc>
            </a:pPr>
            <a:endParaRPr lang="en-US" altLang="zh-TW" sz="2000" smtClean="0">
              <a:latin typeface="Times New Roman" pitchFamily="18" charset="0"/>
            </a:endParaRPr>
          </a:p>
          <a:p>
            <a:pPr marL="625475" lvl="1" indent="-268288" eaLnBrk="1" hangingPunct="1">
              <a:lnSpc>
                <a:spcPct val="90000"/>
              </a:lnSpc>
            </a:pPr>
            <a:endParaRPr lang="en-US" altLang="zh-TW" sz="2400" smtClean="0">
              <a:latin typeface="Times New Roman" pitchFamily="18" charset="0"/>
            </a:endParaRPr>
          </a:p>
          <a:p>
            <a:pPr marL="625475" lvl="1" indent="-268288" eaLnBrk="1" hangingPunct="1">
              <a:lnSpc>
                <a:spcPct val="90000"/>
              </a:lnSpc>
              <a:buFontTx/>
              <a:buNone/>
            </a:pPr>
            <a:endParaRPr lang="en-US" altLang="zh-TW" sz="2000" u="sng" smtClean="0">
              <a:latin typeface="Times New Roman" pitchFamily="18" charset="0"/>
            </a:endParaRPr>
          </a:p>
          <a:p>
            <a:pPr marL="625475" lvl="1" indent="-268288" eaLnBrk="1" hangingPunct="1">
              <a:lnSpc>
                <a:spcPct val="90000"/>
              </a:lnSpc>
              <a:buFontTx/>
              <a:buNone/>
            </a:pPr>
            <a:endParaRPr lang="en-US" altLang="zh-TW" sz="2000" u="sng" smtClean="0">
              <a:latin typeface="Times New Roman" pitchFamily="18" charset="0"/>
            </a:endParaRPr>
          </a:p>
          <a:p>
            <a:pPr marL="625475" lvl="1" indent="-268288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600" smtClean="0">
              <a:latin typeface="Times New Roman" pitchFamily="18" charset="0"/>
            </a:endParaRPr>
          </a:p>
          <a:p>
            <a:pPr marL="625475" lvl="1" indent="-268288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smtClean="0">
                <a:latin typeface="Times New Roman" pitchFamily="18" charset="0"/>
              </a:rPr>
              <a:t>Step 1 : re-segment the training observation sequences into states based on the initial model by Viterbi Algorithm</a:t>
            </a:r>
          </a:p>
          <a:p>
            <a:pPr marL="625475" lvl="1" indent="-268288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smtClean="0">
                <a:latin typeface="Times New Roman" pitchFamily="18" charset="0"/>
              </a:rPr>
              <a:t>Step 2 : Reestimate the model parameters (same as initial estimation)</a:t>
            </a:r>
          </a:p>
          <a:p>
            <a:pPr marL="625475" lvl="1" indent="-268288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1800" smtClean="0">
                <a:latin typeface="Times New Roman" pitchFamily="18" charset="0"/>
              </a:rPr>
              <a:t>Step 3: Evaluate the model score P(   |</a:t>
            </a:r>
            <a:r>
              <a:rPr lang="en-US" altLang="zh-TW" sz="1800" i="1" smtClean="0"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1800" smtClean="0">
                <a:latin typeface="Times New Roman" pitchFamily="18" charset="0"/>
              </a:rPr>
              <a:t>):</a:t>
            </a:r>
          </a:p>
          <a:p>
            <a:pPr marL="625475" lvl="1" indent="-268288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>
                <a:latin typeface="Times New Roman" pitchFamily="18" charset="0"/>
              </a:rPr>
              <a:t>	If the difference between the previous and current model scores exceeds a threshold, go back to Step 1, otherwise stop and the initial model is obtained </a:t>
            </a:r>
          </a:p>
        </p:txBody>
      </p:sp>
      <p:sp>
        <p:nvSpPr>
          <p:cNvPr id="5222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2229" name="Object 4"/>
          <p:cNvGraphicFramePr>
            <a:graphicFrameLocks/>
          </p:cNvGraphicFramePr>
          <p:nvPr/>
        </p:nvGraphicFramePr>
        <p:xfrm>
          <a:off x="1187450" y="2170113"/>
          <a:ext cx="61912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7" name="方程式" r:id="rId3" imgW="3987800" imgH="419100" progId="Equation.3">
                  <p:embed/>
                </p:oleObj>
              </mc:Choice>
              <mc:Fallback>
                <p:oleObj name="方程式" r:id="rId3" imgW="3987800" imgH="4191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70113"/>
                        <a:ext cx="6191250" cy="6111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5"/>
          <p:cNvGraphicFramePr>
            <a:graphicFrameLocks/>
          </p:cNvGraphicFramePr>
          <p:nvPr/>
        </p:nvGraphicFramePr>
        <p:xfrm>
          <a:off x="1258888" y="3143250"/>
          <a:ext cx="6337300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8" name="方程式" r:id="rId5" imgW="4927600" imgH="1435100" progId="Equation.3">
                  <p:embed/>
                </p:oleObj>
              </mc:Choice>
              <mc:Fallback>
                <p:oleObj name="方程式" r:id="rId5" imgW="4927600" imgH="14351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43250"/>
                        <a:ext cx="6337300" cy="1870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6"/>
          <p:cNvGraphicFramePr>
            <a:graphicFrameLocks noChangeAspect="1"/>
          </p:cNvGraphicFramePr>
          <p:nvPr/>
        </p:nvGraphicFramePr>
        <p:xfrm>
          <a:off x="3943350" y="5905500"/>
          <a:ext cx="2524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9" name="方程式" r:id="rId7" imgW="152268" imgH="215713" progId="Equation.3">
                  <p:embed/>
                </p:oleObj>
              </mc:Choice>
              <mc:Fallback>
                <p:oleObj name="方程式" r:id="rId7" imgW="152268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5905500"/>
                        <a:ext cx="25241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Line 1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549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Segmental K-Means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20" y="1988840"/>
            <a:ext cx="5394960" cy="4069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ChangeArrowheads="1"/>
          </p:cNvSpPr>
          <p:nvPr/>
        </p:nvSpPr>
        <p:spPr bwMode="auto">
          <a:xfrm>
            <a:off x="4648200" y="5257800"/>
            <a:ext cx="533400" cy="9906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auto">
          <a:xfrm>
            <a:off x="3886200" y="5638800"/>
            <a:ext cx="533400" cy="5334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3962400" y="4648200"/>
            <a:ext cx="609600" cy="8382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3352800" y="4800600"/>
            <a:ext cx="457200" cy="533400"/>
          </a:xfrm>
          <a:prstGeom prst="ellipse">
            <a:avLst/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34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Initialization in HMM Training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08050"/>
            <a:ext cx="8578850" cy="5721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400" b="1" smtClean="0">
                <a:latin typeface="Times New Roman" pitchFamily="18" charset="0"/>
              </a:rPr>
              <a:t>An example for Continuous HMM</a:t>
            </a:r>
          </a:p>
          <a:p>
            <a:pPr lvl="1" eaLnBrk="1" hangingPunct="1"/>
            <a:r>
              <a:rPr lang="en-US" altLang="zh-TW" sz="2200" smtClean="0">
                <a:latin typeface="Times New Roman" pitchFamily="18" charset="0"/>
              </a:rPr>
              <a:t>3 states and 4 Gaussian mixtures per state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V="1">
            <a:off x="1728788" y="2133600"/>
            <a:ext cx="0" cy="180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1981200" y="3886200"/>
            <a:ext cx="231775" cy="246063"/>
          </a:xfrm>
          <a:prstGeom prst="can">
            <a:avLst>
              <a:gd name="adj" fmla="val 26541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O</a:t>
            </a:r>
            <a:r>
              <a:rPr lang="en-US" altLang="zh-TW" sz="1200" baseline="-25000"/>
              <a:t>1</a:t>
            </a: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1543050" y="3732213"/>
            <a:ext cx="64579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1219200" y="2289175"/>
            <a:ext cx="539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/>
              <a:t>State</a:t>
            </a:r>
          </a:p>
        </p:txBody>
      </p:sp>
      <p:sp>
        <p:nvSpPr>
          <p:cNvPr id="54284" name="AutoShape 12"/>
          <p:cNvSpPr>
            <a:spLocks noChangeArrowheads="1"/>
          </p:cNvSpPr>
          <p:nvPr/>
        </p:nvSpPr>
        <p:spPr bwMode="auto">
          <a:xfrm>
            <a:off x="2514600" y="3886200"/>
            <a:ext cx="231775" cy="246063"/>
          </a:xfrm>
          <a:prstGeom prst="can">
            <a:avLst>
              <a:gd name="adj" fmla="val 26541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O</a:t>
            </a:r>
            <a:r>
              <a:rPr lang="en-US" altLang="zh-TW" sz="1200" baseline="-25000"/>
              <a:t>2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1752600" y="3657600"/>
            <a:ext cx="2379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/>
              <a:t>    1         2                         N</a:t>
            </a:r>
          </a:p>
        </p:txBody>
      </p:sp>
      <p:sp>
        <p:nvSpPr>
          <p:cNvPr id="54286" name="AutoShape 14"/>
          <p:cNvSpPr>
            <a:spLocks noChangeArrowheads="1"/>
          </p:cNvSpPr>
          <p:nvPr/>
        </p:nvSpPr>
        <p:spPr bwMode="auto">
          <a:xfrm>
            <a:off x="3886200" y="3886200"/>
            <a:ext cx="231775" cy="246063"/>
          </a:xfrm>
          <a:prstGeom prst="can">
            <a:avLst>
              <a:gd name="adj" fmla="val 26541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O</a:t>
            </a:r>
            <a:r>
              <a:rPr lang="en-US" altLang="zh-TW" sz="1200" baseline="-25000"/>
              <a:t>N</a:t>
            </a:r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70866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70866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70866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44196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291" name="Oval 19"/>
          <p:cNvSpPr>
            <a:spLocks noChangeArrowheads="1"/>
          </p:cNvSpPr>
          <p:nvPr/>
        </p:nvSpPr>
        <p:spPr bwMode="auto">
          <a:xfrm>
            <a:off x="44196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292" name="Oval 20"/>
          <p:cNvSpPr>
            <a:spLocks noChangeArrowheads="1"/>
          </p:cNvSpPr>
          <p:nvPr/>
        </p:nvSpPr>
        <p:spPr bwMode="auto">
          <a:xfrm>
            <a:off x="44196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46323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V="1">
            <a:off x="46323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4632325" y="291147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V="1">
            <a:off x="4632325" y="2530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4640263" y="2495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2514600" y="277177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2514600" y="23622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2514600" y="31813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2727325" y="327342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 flipV="1">
            <a:off x="2727325" y="28924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2727325" y="28924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 flipV="1">
            <a:off x="2727325" y="25114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2735263" y="2476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3565525" y="329247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 flipV="1">
            <a:off x="35655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3565525" y="2911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 flipV="1">
            <a:off x="3565525" y="2530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3573463" y="2495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1" name="Oval 39"/>
          <p:cNvSpPr>
            <a:spLocks noChangeArrowheads="1"/>
          </p:cNvSpPr>
          <p:nvPr/>
        </p:nvSpPr>
        <p:spPr bwMode="auto">
          <a:xfrm>
            <a:off x="38862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12" name="Oval 40"/>
          <p:cNvSpPr>
            <a:spLocks noChangeArrowheads="1"/>
          </p:cNvSpPr>
          <p:nvPr/>
        </p:nvSpPr>
        <p:spPr bwMode="auto">
          <a:xfrm>
            <a:off x="38862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13" name="Oval 41"/>
          <p:cNvSpPr>
            <a:spLocks noChangeArrowheads="1"/>
          </p:cNvSpPr>
          <p:nvPr/>
        </p:nvSpPr>
        <p:spPr bwMode="auto">
          <a:xfrm>
            <a:off x="38862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>
            <a:off x="40989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 flipV="1">
            <a:off x="4098925" y="2911475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>
            <a:off x="4098925" y="2911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7" name="Line 45"/>
          <p:cNvSpPr>
            <a:spLocks noChangeShapeType="1"/>
          </p:cNvSpPr>
          <p:nvPr/>
        </p:nvSpPr>
        <p:spPr bwMode="auto">
          <a:xfrm flipV="1">
            <a:off x="4098925" y="2530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8" name="Line 46"/>
          <p:cNvSpPr>
            <a:spLocks noChangeShapeType="1"/>
          </p:cNvSpPr>
          <p:nvPr/>
        </p:nvSpPr>
        <p:spPr bwMode="auto">
          <a:xfrm>
            <a:off x="4106863" y="2495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9" name="Oval 47"/>
          <p:cNvSpPr>
            <a:spLocks noChangeArrowheads="1"/>
          </p:cNvSpPr>
          <p:nvPr/>
        </p:nvSpPr>
        <p:spPr bwMode="auto">
          <a:xfrm>
            <a:off x="1981200" y="277177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20" name="Oval 48"/>
          <p:cNvSpPr>
            <a:spLocks noChangeArrowheads="1"/>
          </p:cNvSpPr>
          <p:nvPr/>
        </p:nvSpPr>
        <p:spPr bwMode="auto">
          <a:xfrm>
            <a:off x="1981200" y="23622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21" name="Oval 49"/>
          <p:cNvSpPr>
            <a:spLocks noChangeArrowheads="1"/>
          </p:cNvSpPr>
          <p:nvPr/>
        </p:nvSpPr>
        <p:spPr bwMode="auto">
          <a:xfrm>
            <a:off x="1981200" y="31813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22" name="Line 50"/>
          <p:cNvSpPr>
            <a:spLocks noChangeShapeType="1"/>
          </p:cNvSpPr>
          <p:nvPr/>
        </p:nvSpPr>
        <p:spPr bwMode="auto">
          <a:xfrm>
            <a:off x="2193925" y="327342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3" name="Line 51"/>
          <p:cNvSpPr>
            <a:spLocks noChangeShapeType="1"/>
          </p:cNvSpPr>
          <p:nvPr/>
        </p:nvSpPr>
        <p:spPr bwMode="auto">
          <a:xfrm flipV="1">
            <a:off x="2193925" y="28924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4" name="Line 52"/>
          <p:cNvSpPr>
            <a:spLocks noChangeShapeType="1"/>
          </p:cNvSpPr>
          <p:nvPr/>
        </p:nvSpPr>
        <p:spPr bwMode="auto">
          <a:xfrm>
            <a:off x="2193925" y="28924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5" name="Line 53"/>
          <p:cNvSpPr>
            <a:spLocks noChangeShapeType="1"/>
          </p:cNvSpPr>
          <p:nvPr/>
        </p:nvSpPr>
        <p:spPr bwMode="auto">
          <a:xfrm flipV="1">
            <a:off x="2193925" y="25114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6" name="Line 54"/>
          <p:cNvSpPr>
            <a:spLocks noChangeShapeType="1"/>
          </p:cNvSpPr>
          <p:nvPr/>
        </p:nvSpPr>
        <p:spPr bwMode="auto">
          <a:xfrm>
            <a:off x="2201863" y="2476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7" name="Oval 55"/>
          <p:cNvSpPr>
            <a:spLocks noChangeArrowheads="1"/>
          </p:cNvSpPr>
          <p:nvPr/>
        </p:nvSpPr>
        <p:spPr bwMode="auto">
          <a:xfrm>
            <a:off x="49530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28" name="Oval 56"/>
          <p:cNvSpPr>
            <a:spLocks noChangeArrowheads="1"/>
          </p:cNvSpPr>
          <p:nvPr/>
        </p:nvSpPr>
        <p:spPr bwMode="auto">
          <a:xfrm>
            <a:off x="49530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29" name="Oval 57"/>
          <p:cNvSpPr>
            <a:spLocks noChangeArrowheads="1"/>
          </p:cNvSpPr>
          <p:nvPr/>
        </p:nvSpPr>
        <p:spPr bwMode="auto">
          <a:xfrm>
            <a:off x="49530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30" name="Line 58"/>
          <p:cNvSpPr>
            <a:spLocks noChangeShapeType="1"/>
          </p:cNvSpPr>
          <p:nvPr/>
        </p:nvSpPr>
        <p:spPr bwMode="auto">
          <a:xfrm>
            <a:off x="51657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1" name="Line 59"/>
          <p:cNvSpPr>
            <a:spLocks noChangeShapeType="1"/>
          </p:cNvSpPr>
          <p:nvPr/>
        </p:nvSpPr>
        <p:spPr bwMode="auto">
          <a:xfrm flipV="1">
            <a:off x="51657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2" name="Line 60"/>
          <p:cNvSpPr>
            <a:spLocks noChangeShapeType="1"/>
          </p:cNvSpPr>
          <p:nvPr/>
        </p:nvSpPr>
        <p:spPr bwMode="auto">
          <a:xfrm>
            <a:off x="5165725" y="291147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3" name="Line 61"/>
          <p:cNvSpPr>
            <a:spLocks noChangeShapeType="1"/>
          </p:cNvSpPr>
          <p:nvPr/>
        </p:nvSpPr>
        <p:spPr bwMode="auto">
          <a:xfrm flipV="1">
            <a:off x="5165725" y="2530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4" name="Line 62"/>
          <p:cNvSpPr>
            <a:spLocks noChangeShapeType="1"/>
          </p:cNvSpPr>
          <p:nvPr/>
        </p:nvSpPr>
        <p:spPr bwMode="auto">
          <a:xfrm>
            <a:off x="5173663" y="2495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5" name="Oval 63"/>
          <p:cNvSpPr>
            <a:spLocks noChangeArrowheads="1"/>
          </p:cNvSpPr>
          <p:nvPr/>
        </p:nvSpPr>
        <p:spPr bwMode="auto">
          <a:xfrm>
            <a:off x="54864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36" name="Oval 64"/>
          <p:cNvSpPr>
            <a:spLocks noChangeArrowheads="1"/>
          </p:cNvSpPr>
          <p:nvPr/>
        </p:nvSpPr>
        <p:spPr bwMode="auto">
          <a:xfrm>
            <a:off x="54864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37" name="Oval 65"/>
          <p:cNvSpPr>
            <a:spLocks noChangeArrowheads="1"/>
          </p:cNvSpPr>
          <p:nvPr/>
        </p:nvSpPr>
        <p:spPr bwMode="auto">
          <a:xfrm>
            <a:off x="54864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38" name="Line 66"/>
          <p:cNvSpPr>
            <a:spLocks noChangeShapeType="1"/>
          </p:cNvSpPr>
          <p:nvPr/>
        </p:nvSpPr>
        <p:spPr bwMode="auto">
          <a:xfrm>
            <a:off x="56991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9" name="Line 67"/>
          <p:cNvSpPr>
            <a:spLocks noChangeShapeType="1"/>
          </p:cNvSpPr>
          <p:nvPr/>
        </p:nvSpPr>
        <p:spPr bwMode="auto">
          <a:xfrm flipV="1">
            <a:off x="56991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0" name="Line 68"/>
          <p:cNvSpPr>
            <a:spLocks noChangeShapeType="1"/>
          </p:cNvSpPr>
          <p:nvPr/>
        </p:nvSpPr>
        <p:spPr bwMode="auto">
          <a:xfrm>
            <a:off x="5699125" y="2911475"/>
            <a:ext cx="304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1" name="Line 69"/>
          <p:cNvSpPr>
            <a:spLocks noChangeShapeType="1"/>
          </p:cNvSpPr>
          <p:nvPr/>
        </p:nvSpPr>
        <p:spPr bwMode="auto">
          <a:xfrm flipV="1">
            <a:off x="5699125" y="2530475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2" name="Line 70"/>
          <p:cNvSpPr>
            <a:spLocks noChangeShapeType="1"/>
          </p:cNvSpPr>
          <p:nvPr/>
        </p:nvSpPr>
        <p:spPr bwMode="auto">
          <a:xfrm>
            <a:off x="5707063" y="2495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3" name="Oval 71"/>
          <p:cNvSpPr>
            <a:spLocks noChangeArrowheads="1"/>
          </p:cNvSpPr>
          <p:nvPr/>
        </p:nvSpPr>
        <p:spPr bwMode="auto">
          <a:xfrm>
            <a:off x="60198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44" name="Oval 72"/>
          <p:cNvSpPr>
            <a:spLocks noChangeArrowheads="1"/>
          </p:cNvSpPr>
          <p:nvPr/>
        </p:nvSpPr>
        <p:spPr bwMode="auto">
          <a:xfrm>
            <a:off x="60198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45" name="Oval 73"/>
          <p:cNvSpPr>
            <a:spLocks noChangeArrowheads="1"/>
          </p:cNvSpPr>
          <p:nvPr/>
        </p:nvSpPr>
        <p:spPr bwMode="auto">
          <a:xfrm>
            <a:off x="60198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46" name="Line 74"/>
          <p:cNvSpPr>
            <a:spLocks noChangeShapeType="1"/>
          </p:cNvSpPr>
          <p:nvPr/>
        </p:nvSpPr>
        <p:spPr bwMode="auto">
          <a:xfrm>
            <a:off x="62325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7" name="Line 75"/>
          <p:cNvSpPr>
            <a:spLocks noChangeShapeType="1"/>
          </p:cNvSpPr>
          <p:nvPr/>
        </p:nvSpPr>
        <p:spPr bwMode="auto">
          <a:xfrm flipV="1">
            <a:off x="62325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8" name="Line 76"/>
          <p:cNvSpPr>
            <a:spLocks noChangeShapeType="1"/>
          </p:cNvSpPr>
          <p:nvPr/>
        </p:nvSpPr>
        <p:spPr bwMode="auto">
          <a:xfrm>
            <a:off x="6232525" y="2911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9" name="Line 77"/>
          <p:cNvSpPr>
            <a:spLocks noChangeShapeType="1"/>
          </p:cNvSpPr>
          <p:nvPr/>
        </p:nvSpPr>
        <p:spPr bwMode="auto">
          <a:xfrm flipV="1">
            <a:off x="6232525" y="2530475"/>
            <a:ext cx="3048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0" name="Line 78"/>
          <p:cNvSpPr>
            <a:spLocks noChangeShapeType="1"/>
          </p:cNvSpPr>
          <p:nvPr/>
        </p:nvSpPr>
        <p:spPr bwMode="auto">
          <a:xfrm>
            <a:off x="6240463" y="24955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1" name="Oval 79"/>
          <p:cNvSpPr>
            <a:spLocks noChangeArrowheads="1"/>
          </p:cNvSpPr>
          <p:nvPr/>
        </p:nvSpPr>
        <p:spPr bwMode="auto">
          <a:xfrm>
            <a:off x="65532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52" name="Oval 80"/>
          <p:cNvSpPr>
            <a:spLocks noChangeArrowheads="1"/>
          </p:cNvSpPr>
          <p:nvPr/>
        </p:nvSpPr>
        <p:spPr bwMode="auto">
          <a:xfrm>
            <a:off x="65532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53" name="Oval 81"/>
          <p:cNvSpPr>
            <a:spLocks noChangeArrowheads="1"/>
          </p:cNvSpPr>
          <p:nvPr/>
        </p:nvSpPr>
        <p:spPr bwMode="auto">
          <a:xfrm>
            <a:off x="65532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54" name="Line 82"/>
          <p:cNvSpPr>
            <a:spLocks noChangeShapeType="1"/>
          </p:cNvSpPr>
          <p:nvPr/>
        </p:nvSpPr>
        <p:spPr bwMode="auto">
          <a:xfrm>
            <a:off x="67659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5" name="Line 83"/>
          <p:cNvSpPr>
            <a:spLocks noChangeShapeType="1"/>
          </p:cNvSpPr>
          <p:nvPr/>
        </p:nvSpPr>
        <p:spPr bwMode="auto">
          <a:xfrm flipV="1">
            <a:off x="67659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6" name="Line 84"/>
          <p:cNvSpPr>
            <a:spLocks noChangeShapeType="1"/>
          </p:cNvSpPr>
          <p:nvPr/>
        </p:nvSpPr>
        <p:spPr bwMode="auto">
          <a:xfrm>
            <a:off x="6765925" y="2911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7" name="Line 85"/>
          <p:cNvSpPr>
            <a:spLocks noChangeShapeType="1"/>
          </p:cNvSpPr>
          <p:nvPr/>
        </p:nvSpPr>
        <p:spPr bwMode="auto">
          <a:xfrm flipV="1">
            <a:off x="6765925" y="2530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8" name="Line 86"/>
          <p:cNvSpPr>
            <a:spLocks noChangeShapeType="1"/>
          </p:cNvSpPr>
          <p:nvPr/>
        </p:nvSpPr>
        <p:spPr bwMode="auto">
          <a:xfrm>
            <a:off x="6773863" y="24955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9" name="Line 87"/>
          <p:cNvSpPr>
            <a:spLocks noChangeShapeType="1"/>
          </p:cNvSpPr>
          <p:nvPr/>
        </p:nvSpPr>
        <p:spPr bwMode="auto">
          <a:xfrm>
            <a:off x="3200400" y="28956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60" name="Line 88"/>
          <p:cNvSpPr>
            <a:spLocks noChangeShapeType="1"/>
          </p:cNvSpPr>
          <p:nvPr/>
        </p:nvSpPr>
        <p:spPr bwMode="auto">
          <a:xfrm>
            <a:off x="3124200" y="3276600"/>
            <a:ext cx="304800" cy="0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61" name="Line 89"/>
          <p:cNvSpPr>
            <a:spLocks noChangeShapeType="1"/>
          </p:cNvSpPr>
          <p:nvPr/>
        </p:nvSpPr>
        <p:spPr bwMode="auto">
          <a:xfrm>
            <a:off x="28956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62" name="Line 90"/>
          <p:cNvSpPr>
            <a:spLocks noChangeShapeType="1"/>
          </p:cNvSpPr>
          <p:nvPr/>
        </p:nvSpPr>
        <p:spPr bwMode="auto">
          <a:xfrm>
            <a:off x="46482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63" name="Oval 91"/>
          <p:cNvSpPr>
            <a:spLocks noChangeArrowheads="1"/>
          </p:cNvSpPr>
          <p:nvPr/>
        </p:nvSpPr>
        <p:spPr bwMode="auto">
          <a:xfrm rot="-1068437">
            <a:off x="1066800" y="5410200"/>
            <a:ext cx="15240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4" name="Oval 92"/>
          <p:cNvSpPr>
            <a:spLocks noChangeArrowheads="1"/>
          </p:cNvSpPr>
          <p:nvPr/>
        </p:nvSpPr>
        <p:spPr bwMode="auto">
          <a:xfrm>
            <a:off x="533400" y="4648200"/>
            <a:ext cx="1371600" cy="838200"/>
          </a:xfrm>
          <a:prstGeom prst="ellipse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5" name="Rectangle 93"/>
          <p:cNvSpPr>
            <a:spLocks noChangeArrowheads="1"/>
          </p:cNvSpPr>
          <p:nvPr/>
        </p:nvSpPr>
        <p:spPr bwMode="auto">
          <a:xfrm>
            <a:off x="381000" y="4572000"/>
            <a:ext cx="25146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6" name="AutoShape 94"/>
          <p:cNvSpPr>
            <a:spLocks noChangeArrowheads="1"/>
          </p:cNvSpPr>
          <p:nvPr/>
        </p:nvSpPr>
        <p:spPr bwMode="auto">
          <a:xfrm>
            <a:off x="7620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7" name="AutoShape 9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8" name="AutoShape 96"/>
          <p:cNvSpPr>
            <a:spLocks noChangeArrowheads="1"/>
          </p:cNvSpPr>
          <p:nvPr/>
        </p:nvSpPr>
        <p:spPr bwMode="auto">
          <a:xfrm>
            <a:off x="6858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9" name="AutoShape 97"/>
          <p:cNvSpPr>
            <a:spLocks noChangeArrowheads="1"/>
          </p:cNvSpPr>
          <p:nvPr/>
        </p:nvSpPr>
        <p:spPr bwMode="auto">
          <a:xfrm>
            <a:off x="12192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0" name="AutoShape 98"/>
          <p:cNvSpPr>
            <a:spLocks noChangeArrowheads="1"/>
          </p:cNvSpPr>
          <p:nvPr/>
        </p:nvSpPr>
        <p:spPr bwMode="auto">
          <a:xfrm>
            <a:off x="16002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1" name="AutoShape 99"/>
          <p:cNvSpPr>
            <a:spLocks noChangeArrowheads="1"/>
          </p:cNvSpPr>
          <p:nvPr/>
        </p:nvSpPr>
        <p:spPr bwMode="auto">
          <a:xfrm>
            <a:off x="1295400" y="4953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2" name="AutoShape 100"/>
          <p:cNvSpPr>
            <a:spLocks noChangeArrowheads="1"/>
          </p:cNvSpPr>
          <p:nvPr/>
        </p:nvSpPr>
        <p:spPr bwMode="auto">
          <a:xfrm>
            <a:off x="13716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3" name="AutoShape 101"/>
          <p:cNvSpPr>
            <a:spLocks noChangeArrowheads="1"/>
          </p:cNvSpPr>
          <p:nvPr/>
        </p:nvSpPr>
        <p:spPr bwMode="auto">
          <a:xfrm>
            <a:off x="12954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4" name="AutoShape 102"/>
          <p:cNvSpPr>
            <a:spLocks noChangeArrowheads="1"/>
          </p:cNvSpPr>
          <p:nvPr/>
        </p:nvSpPr>
        <p:spPr bwMode="auto">
          <a:xfrm>
            <a:off x="1371600" y="5410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5" name="AutoShape 103"/>
          <p:cNvSpPr>
            <a:spLocks noChangeArrowheads="1"/>
          </p:cNvSpPr>
          <p:nvPr/>
        </p:nvSpPr>
        <p:spPr bwMode="auto">
          <a:xfrm>
            <a:off x="19812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6" name="AutoShape 104"/>
          <p:cNvSpPr>
            <a:spLocks noChangeArrowheads="1"/>
          </p:cNvSpPr>
          <p:nvPr/>
        </p:nvSpPr>
        <p:spPr bwMode="auto">
          <a:xfrm>
            <a:off x="11430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7" name="AutoShape 105"/>
          <p:cNvSpPr>
            <a:spLocks noChangeArrowheads="1"/>
          </p:cNvSpPr>
          <p:nvPr/>
        </p:nvSpPr>
        <p:spPr bwMode="auto">
          <a:xfrm>
            <a:off x="1371600" y="6019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8" name="AutoShape 106"/>
          <p:cNvSpPr>
            <a:spLocks noChangeArrowheads="1"/>
          </p:cNvSpPr>
          <p:nvPr/>
        </p:nvSpPr>
        <p:spPr bwMode="auto">
          <a:xfrm>
            <a:off x="20574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9" name="AutoShape 107"/>
          <p:cNvSpPr>
            <a:spLocks noChangeArrowheads="1"/>
          </p:cNvSpPr>
          <p:nvPr/>
        </p:nvSpPr>
        <p:spPr bwMode="auto">
          <a:xfrm>
            <a:off x="1981200" y="6096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0" name="AutoShape 108"/>
          <p:cNvSpPr>
            <a:spLocks noChangeArrowheads="1"/>
          </p:cNvSpPr>
          <p:nvPr/>
        </p:nvSpPr>
        <p:spPr bwMode="auto">
          <a:xfrm>
            <a:off x="1447800" y="5715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1" name="AutoShape 109"/>
          <p:cNvSpPr>
            <a:spLocks noChangeArrowheads="1"/>
          </p:cNvSpPr>
          <p:nvPr/>
        </p:nvSpPr>
        <p:spPr bwMode="auto">
          <a:xfrm>
            <a:off x="1981200" y="5334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2" name="AutoShape 110"/>
          <p:cNvSpPr>
            <a:spLocks noChangeArrowheads="1"/>
          </p:cNvSpPr>
          <p:nvPr/>
        </p:nvSpPr>
        <p:spPr bwMode="auto">
          <a:xfrm>
            <a:off x="11430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3" name="AutoShape 111"/>
          <p:cNvSpPr>
            <a:spLocks noChangeArrowheads="1"/>
          </p:cNvSpPr>
          <p:nvPr/>
        </p:nvSpPr>
        <p:spPr bwMode="auto">
          <a:xfrm>
            <a:off x="1600200" y="5867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4" name="AutoShape 112"/>
          <p:cNvSpPr>
            <a:spLocks noChangeArrowheads="1"/>
          </p:cNvSpPr>
          <p:nvPr/>
        </p:nvSpPr>
        <p:spPr bwMode="auto">
          <a:xfrm>
            <a:off x="22860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5" name="AutoShape 113"/>
          <p:cNvSpPr>
            <a:spLocks noChangeArrowheads="1"/>
          </p:cNvSpPr>
          <p:nvPr/>
        </p:nvSpPr>
        <p:spPr bwMode="auto">
          <a:xfrm>
            <a:off x="22098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6" name="AutoShape 114"/>
          <p:cNvSpPr>
            <a:spLocks noChangeArrowheads="1"/>
          </p:cNvSpPr>
          <p:nvPr/>
        </p:nvSpPr>
        <p:spPr bwMode="auto">
          <a:xfrm>
            <a:off x="1524000" y="54102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7" name="Line 115"/>
          <p:cNvSpPr>
            <a:spLocks noChangeShapeType="1"/>
          </p:cNvSpPr>
          <p:nvPr/>
        </p:nvSpPr>
        <p:spPr bwMode="auto">
          <a:xfrm>
            <a:off x="1676400" y="5562600"/>
            <a:ext cx="15240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88" name="Line 116"/>
          <p:cNvSpPr>
            <a:spLocks noChangeShapeType="1"/>
          </p:cNvSpPr>
          <p:nvPr/>
        </p:nvSpPr>
        <p:spPr bwMode="auto">
          <a:xfrm flipH="1" flipV="1">
            <a:off x="1371600" y="5257800"/>
            <a:ext cx="152400" cy="1524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89" name="Text Box 117"/>
          <p:cNvSpPr txBox="1">
            <a:spLocks noChangeArrowheads="1"/>
          </p:cNvSpPr>
          <p:nvPr/>
        </p:nvSpPr>
        <p:spPr bwMode="auto">
          <a:xfrm>
            <a:off x="1508125" y="5116513"/>
            <a:ext cx="1189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/>
              <a:t>Global mean</a:t>
            </a:r>
          </a:p>
        </p:txBody>
      </p:sp>
      <p:sp>
        <p:nvSpPr>
          <p:cNvPr id="54390" name="AutoShape 118"/>
          <p:cNvSpPr>
            <a:spLocks noChangeArrowheads="1"/>
          </p:cNvSpPr>
          <p:nvPr/>
        </p:nvSpPr>
        <p:spPr bwMode="auto">
          <a:xfrm>
            <a:off x="1828800" y="5715000"/>
            <a:ext cx="76200" cy="762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1" name="AutoShape 119"/>
          <p:cNvSpPr>
            <a:spLocks noChangeArrowheads="1"/>
          </p:cNvSpPr>
          <p:nvPr/>
        </p:nvSpPr>
        <p:spPr bwMode="auto">
          <a:xfrm>
            <a:off x="1295400" y="5181600"/>
            <a:ext cx="76200" cy="762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2" name="Oval 120"/>
          <p:cNvSpPr>
            <a:spLocks noChangeArrowheads="1"/>
          </p:cNvSpPr>
          <p:nvPr/>
        </p:nvSpPr>
        <p:spPr bwMode="auto">
          <a:xfrm rot="-1068437">
            <a:off x="3810000" y="5410200"/>
            <a:ext cx="1524000" cy="914400"/>
          </a:xfrm>
          <a:prstGeom prst="ellipse">
            <a:avLst/>
          </a:prstGeom>
          <a:noFill/>
          <a:ln w="9525">
            <a:solidFill>
              <a:srgbClr val="00CC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3" name="Oval 121"/>
          <p:cNvSpPr>
            <a:spLocks noChangeArrowheads="1"/>
          </p:cNvSpPr>
          <p:nvPr/>
        </p:nvSpPr>
        <p:spPr bwMode="auto">
          <a:xfrm>
            <a:off x="3352800" y="4648200"/>
            <a:ext cx="1371600" cy="838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4" name="Rectangle 122"/>
          <p:cNvSpPr>
            <a:spLocks noChangeArrowheads="1"/>
          </p:cNvSpPr>
          <p:nvPr/>
        </p:nvSpPr>
        <p:spPr bwMode="auto">
          <a:xfrm>
            <a:off x="3124200" y="4572000"/>
            <a:ext cx="25146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5" name="AutoShape 123"/>
          <p:cNvSpPr>
            <a:spLocks noChangeArrowheads="1"/>
          </p:cNvSpPr>
          <p:nvPr/>
        </p:nvSpPr>
        <p:spPr bwMode="auto">
          <a:xfrm>
            <a:off x="35052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6" name="AutoShape 124"/>
          <p:cNvSpPr>
            <a:spLocks noChangeArrowheads="1"/>
          </p:cNvSpPr>
          <p:nvPr/>
        </p:nvSpPr>
        <p:spPr bwMode="auto">
          <a:xfrm>
            <a:off x="3657600" y="5029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7" name="AutoShape 125"/>
          <p:cNvSpPr>
            <a:spLocks noChangeArrowheads="1"/>
          </p:cNvSpPr>
          <p:nvPr/>
        </p:nvSpPr>
        <p:spPr bwMode="auto">
          <a:xfrm>
            <a:off x="34290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8" name="AutoShape 126"/>
          <p:cNvSpPr>
            <a:spLocks noChangeArrowheads="1"/>
          </p:cNvSpPr>
          <p:nvPr/>
        </p:nvSpPr>
        <p:spPr bwMode="auto">
          <a:xfrm>
            <a:off x="39624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9" name="AutoShape 127"/>
          <p:cNvSpPr>
            <a:spLocks noChangeArrowheads="1"/>
          </p:cNvSpPr>
          <p:nvPr/>
        </p:nvSpPr>
        <p:spPr bwMode="auto">
          <a:xfrm>
            <a:off x="43434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0" name="AutoShape 128"/>
          <p:cNvSpPr>
            <a:spLocks noChangeArrowheads="1"/>
          </p:cNvSpPr>
          <p:nvPr/>
        </p:nvSpPr>
        <p:spPr bwMode="auto">
          <a:xfrm>
            <a:off x="4038600" y="4953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1" name="AutoShape 129"/>
          <p:cNvSpPr>
            <a:spLocks noChangeArrowheads="1"/>
          </p:cNvSpPr>
          <p:nvPr/>
        </p:nvSpPr>
        <p:spPr bwMode="auto">
          <a:xfrm>
            <a:off x="41148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2" name="AutoShape 130"/>
          <p:cNvSpPr>
            <a:spLocks noChangeArrowheads="1"/>
          </p:cNvSpPr>
          <p:nvPr/>
        </p:nvSpPr>
        <p:spPr bwMode="auto">
          <a:xfrm>
            <a:off x="40386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3" name="AutoShape 131"/>
          <p:cNvSpPr>
            <a:spLocks noChangeArrowheads="1"/>
          </p:cNvSpPr>
          <p:nvPr/>
        </p:nvSpPr>
        <p:spPr bwMode="auto">
          <a:xfrm>
            <a:off x="4114800" y="5410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4" name="AutoShape 132"/>
          <p:cNvSpPr>
            <a:spLocks noChangeArrowheads="1"/>
          </p:cNvSpPr>
          <p:nvPr/>
        </p:nvSpPr>
        <p:spPr bwMode="auto">
          <a:xfrm>
            <a:off x="47244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5" name="AutoShape 133"/>
          <p:cNvSpPr>
            <a:spLocks noChangeArrowheads="1"/>
          </p:cNvSpPr>
          <p:nvPr/>
        </p:nvSpPr>
        <p:spPr bwMode="auto">
          <a:xfrm>
            <a:off x="38862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6" name="AutoShape 134"/>
          <p:cNvSpPr>
            <a:spLocks noChangeArrowheads="1"/>
          </p:cNvSpPr>
          <p:nvPr/>
        </p:nvSpPr>
        <p:spPr bwMode="auto">
          <a:xfrm>
            <a:off x="4114800" y="6019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7" name="AutoShape 135"/>
          <p:cNvSpPr>
            <a:spLocks noChangeArrowheads="1"/>
          </p:cNvSpPr>
          <p:nvPr/>
        </p:nvSpPr>
        <p:spPr bwMode="auto">
          <a:xfrm>
            <a:off x="48006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8" name="AutoShape 136"/>
          <p:cNvSpPr>
            <a:spLocks noChangeArrowheads="1"/>
          </p:cNvSpPr>
          <p:nvPr/>
        </p:nvSpPr>
        <p:spPr bwMode="auto">
          <a:xfrm>
            <a:off x="4724400" y="6096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9" name="AutoShape 137"/>
          <p:cNvSpPr>
            <a:spLocks noChangeArrowheads="1"/>
          </p:cNvSpPr>
          <p:nvPr/>
        </p:nvSpPr>
        <p:spPr bwMode="auto">
          <a:xfrm>
            <a:off x="4191000" y="5715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0" name="AutoShape 138"/>
          <p:cNvSpPr>
            <a:spLocks noChangeArrowheads="1"/>
          </p:cNvSpPr>
          <p:nvPr/>
        </p:nvSpPr>
        <p:spPr bwMode="auto">
          <a:xfrm>
            <a:off x="4724400" y="5334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1" name="AutoShape 139"/>
          <p:cNvSpPr>
            <a:spLocks noChangeArrowheads="1"/>
          </p:cNvSpPr>
          <p:nvPr/>
        </p:nvSpPr>
        <p:spPr bwMode="auto">
          <a:xfrm>
            <a:off x="38862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2" name="AutoShape 140"/>
          <p:cNvSpPr>
            <a:spLocks noChangeArrowheads="1"/>
          </p:cNvSpPr>
          <p:nvPr/>
        </p:nvSpPr>
        <p:spPr bwMode="auto">
          <a:xfrm>
            <a:off x="4343400" y="5867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3" name="AutoShape 141"/>
          <p:cNvSpPr>
            <a:spLocks noChangeArrowheads="1"/>
          </p:cNvSpPr>
          <p:nvPr/>
        </p:nvSpPr>
        <p:spPr bwMode="auto">
          <a:xfrm>
            <a:off x="50292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4" name="AutoShape 142"/>
          <p:cNvSpPr>
            <a:spLocks noChangeArrowheads="1"/>
          </p:cNvSpPr>
          <p:nvPr/>
        </p:nvSpPr>
        <p:spPr bwMode="auto">
          <a:xfrm>
            <a:off x="49530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5" name="AutoShape 143"/>
          <p:cNvSpPr>
            <a:spLocks noChangeArrowheads="1"/>
          </p:cNvSpPr>
          <p:nvPr/>
        </p:nvSpPr>
        <p:spPr bwMode="auto">
          <a:xfrm>
            <a:off x="3810000" y="50292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6" name="AutoShape 144"/>
          <p:cNvSpPr>
            <a:spLocks noChangeArrowheads="1"/>
          </p:cNvSpPr>
          <p:nvPr/>
        </p:nvSpPr>
        <p:spPr bwMode="auto">
          <a:xfrm>
            <a:off x="4495800" y="57150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7" name="Text Box 145"/>
          <p:cNvSpPr txBox="1">
            <a:spLocks noChangeArrowheads="1"/>
          </p:cNvSpPr>
          <p:nvPr/>
        </p:nvSpPr>
        <p:spPr bwMode="auto">
          <a:xfrm>
            <a:off x="3429000" y="5181600"/>
            <a:ext cx="1214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/>
              <a:t>Cluster 1 mean</a:t>
            </a:r>
          </a:p>
        </p:txBody>
      </p:sp>
      <p:sp>
        <p:nvSpPr>
          <p:cNvPr id="54418" name="Text Box 146"/>
          <p:cNvSpPr txBox="1">
            <a:spLocks noChangeArrowheads="1"/>
          </p:cNvSpPr>
          <p:nvPr/>
        </p:nvSpPr>
        <p:spPr bwMode="auto">
          <a:xfrm>
            <a:off x="4114800" y="5867400"/>
            <a:ext cx="1171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/>
              <a:t>Cluster 2mean</a:t>
            </a:r>
          </a:p>
        </p:txBody>
      </p:sp>
      <p:sp>
        <p:nvSpPr>
          <p:cNvPr id="54419" name="Line 147"/>
          <p:cNvSpPr>
            <a:spLocks noChangeShapeType="1"/>
          </p:cNvSpPr>
          <p:nvPr/>
        </p:nvSpPr>
        <p:spPr bwMode="auto">
          <a:xfrm flipV="1">
            <a:off x="3962400" y="5029200"/>
            <a:ext cx="228600" cy="762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20" name="Line 148"/>
          <p:cNvSpPr>
            <a:spLocks noChangeShapeType="1"/>
          </p:cNvSpPr>
          <p:nvPr/>
        </p:nvSpPr>
        <p:spPr bwMode="auto">
          <a:xfrm>
            <a:off x="4648200" y="5791200"/>
            <a:ext cx="228600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21" name="Line 149"/>
          <p:cNvSpPr>
            <a:spLocks noChangeShapeType="1"/>
          </p:cNvSpPr>
          <p:nvPr/>
        </p:nvSpPr>
        <p:spPr bwMode="auto">
          <a:xfrm flipH="1">
            <a:off x="3581400" y="5105400"/>
            <a:ext cx="228600" cy="762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22" name="Line 150"/>
          <p:cNvSpPr>
            <a:spLocks noChangeShapeType="1"/>
          </p:cNvSpPr>
          <p:nvPr/>
        </p:nvSpPr>
        <p:spPr bwMode="auto">
          <a:xfrm flipH="1">
            <a:off x="4244975" y="5811838"/>
            <a:ext cx="228600" cy="762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23" name="AutoShape 151"/>
          <p:cNvSpPr>
            <a:spLocks noChangeArrowheads="1"/>
          </p:cNvSpPr>
          <p:nvPr/>
        </p:nvSpPr>
        <p:spPr bwMode="auto">
          <a:xfrm>
            <a:off x="4191000" y="4953000"/>
            <a:ext cx="76200" cy="762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4" name="AutoShape 152"/>
          <p:cNvSpPr>
            <a:spLocks noChangeArrowheads="1"/>
          </p:cNvSpPr>
          <p:nvPr/>
        </p:nvSpPr>
        <p:spPr bwMode="auto">
          <a:xfrm>
            <a:off x="4191000" y="5867400"/>
            <a:ext cx="76200" cy="762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5" name="AutoShape 153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6" name="AutoShape 154"/>
          <p:cNvSpPr>
            <a:spLocks noChangeArrowheads="1"/>
          </p:cNvSpPr>
          <p:nvPr/>
        </p:nvSpPr>
        <p:spPr bwMode="auto">
          <a:xfrm>
            <a:off x="2819400" y="556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7" name="AutoShape 155"/>
          <p:cNvSpPr>
            <a:spLocks noChangeArrowheads="1"/>
          </p:cNvSpPr>
          <p:nvPr/>
        </p:nvSpPr>
        <p:spPr bwMode="auto">
          <a:xfrm>
            <a:off x="5562600" y="5486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8" name="AutoShape 156"/>
          <p:cNvSpPr>
            <a:spLocks noChangeArrowheads="1"/>
          </p:cNvSpPr>
          <p:nvPr/>
        </p:nvSpPr>
        <p:spPr bwMode="auto">
          <a:xfrm>
            <a:off x="7467600" y="5257800"/>
            <a:ext cx="533400" cy="9906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9" name="AutoShape 157"/>
          <p:cNvSpPr>
            <a:spLocks noChangeArrowheads="1"/>
          </p:cNvSpPr>
          <p:nvPr/>
        </p:nvSpPr>
        <p:spPr bwMode="auto">
          <a:xfrm>
            <a:off x="6705600" y="5638800"/>
            <a:ext cx="533400" cy="5334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0" name="AutoShape 158"/>
          <p:cNvSpPr>
            <a:spLocks noChangeArrowheads="1"/>
          </p:cNvSpPr>
          <p:nvPr/>
        </p:nvSpPr>
        <p:spPr bwMode="auto">
          <a:xfrm>
            <a:off x="6781800" y="4648200"/>
            <a:ext cx="609600" cy="8382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1" name="Oval 159"/>
          <p:cNvSpPr>
            <a:spLocks noChangeArrowheads="1"/>
          </p:cNvSpPr>
          <p:nvPr/>
        </p:nvSpPr>
        <p:spPr bwMode="auto">
          <a:xfrm>
            <a:off x="6172200" y="4800600"/>
            <a:ext cx="457200" cy="533400"/>
          </a:xfrm>
          <a:prstGeom prst="ellipse">
            <a:avLst/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2" name="Rectangle 160"/>
          <p:cNvSpPr>
            <a:spLocks noChangeArrowheads="1"/>
          </p:cNvSpPr>
          <p:nvPr/>
        </p:nvSpPr>
        <p:spPr bwMode="auto">
          <a:xfrm>
            <a:off x="5943600" y="4572000"/>
            <a:ext cx="25146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3" name="AutoShape 161"/>
          <p:cNvSpPr>
            <a:spLocks noChangeArrowheads="1"/>
          </p:cNvSpPr>
          <p:nvPr/>
        </p:nvSpPr>
        <p:spPr bwMode="auto">
          <a:xfrm>
            <a:off x="63246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4" name="AutoShape 162"/>
          <p:cNvSpPr>
            <a:spLocks noChangeArrowheads="1"/>
          </p:cNvSpPr>
          <p:nvPr/>
        </p:nvSpPr>
        <p:spPr bwMode="auto">
          <a:xfrm>
            <a:off x="6477000" y="5029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5" name="AutoShape 163"/>
          <p:cNvSpPr>
            <a:spLocks noChangeArrowheads="1"/>
          </p:cNvSpPr>
          <p:nvPr/>
        </p:nvSpPr>
        <p:spPr bwMode="auto">
          <a:xfrm>
            <a:off x="62484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6" name="AutoShape 164"/>
          <p:cNvSpPr>
            <a:spLocks noChangeArrowheads="1"/>
          </p:cNvSpPr>
          <p:nvPr/>
        </p:nvSpPr>
        <p:spPr bwMode="auto">
          <a:xfrm>
            <a:off x="67818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7" name="AutoShape 165"/>
          <p:cNvSpPr>
            <a:spLocks noChangeArrowheads="1"/>
          </p:cNvSpPr>
          <p:nvPr/>
        </p:nvSpPr>
        <p:spPr bwMode="auto">
          <a:xfrm>
            <a:off x="71628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8" name="AutoShape 166"/>
          <p:cNvSpPr>
            <a:spLocks noChangeArrowheads="1"/>
          </p:cNvSpPr>
          <p:nvPr/>
        </p:nvSpPr>
        <p:spPr bwMode="auto">
          <a:xfrm>
            <a:off x="6858000" y="4953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9" name="AutoShape 167"/>
          <p:cNvSpPr>
            <a:spLocks noChangeArrowheads="1"/>
          </p:cNvSpPr>
          <p:nvPr/>
        </p:nvSpPr>
        <p:spPr bwMode="auto">
          <a:xfrm>
            <a:off x="69342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0" name="AutoShape 168"/>
          <p:cNvSpPr>
            <a:spLocks noChangeArrowheads="1"/>
          </p:cNvSpPr>
          <p:nvPr/>
        </p:nvSpPr>
        <p:spPr bwMode="auto">
          <a:xfrm>
            <a:off x="68580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1" name="AutoShape 169"/>
          <p:cNvSpPr>
            <a:spLocks noChangeArrowheads="1"/>
          </p:cNvSpPr>
          <p:nvPr/>
        </p:nvSpPr>
        <p:spPr bwMode="auto">
          <a:xfrm>
            <a:off x="6934200" y="5410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2" name="AutoShape 170"/>
          <p:cNvSpPr>
            <a:spLocks noChangeArrowheads="1"/>
          </p:cNvSpPr>
          <p:nvPr/>
        </p:nvSpPr>
        <p:spPr bwMode="auto">
          <a:xfrm>
            <a:off x="75438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3" name="AutoShape 171"/>
          <p:cNvSpPr>
            <a:spLocks noChangeArrowheads="1"/>
          </p:cNvSpPr>
          <p:nvPr/>
        </p:nvSpPr>
        <p:spPr bwMode="auto">
          <a:xfrm>
            <a:off x="67056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4" name="AutoShape 172"/>
          <p:cNvSpPr>
            <a:spLocks noChangeArrowheads="1"/>
          </p:cNvSpPr>
          <p:nvPr/>
        </p:nvSpPr>
        <p:spPr bwMode="auto">
          <a:xfrm>
            <a:off x="6934200" y="6019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5" name="AutoShape 173"/>
          <p:cNvSpPr>
            <a:spLocks noChangeArrowheads="1"/>
          </p:cNvSpPr>
          <p:nvPr/>
        </p:nvSpPr>
        <p:spPr bwMode="auto">
          <a:xfrm>
            <a:off x="76200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6" name="AutoShape 174"/>
          <p:cNvSpPr>
            <a:spLocks noChangeArrowheads="1"/>
          </p:cNvSpPr>
          <p:nvPr/>
        </p:nvSpPr>
        <p:spPr bwMode="auto">
          <a:xfrm>
            <a:off x="7543800" y="6096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7" name="AutoShape 175"/>
          <p:cNvSpPr>
            <a:spLocks noChangeArrowheads="1"/>
          </p:cNvSpPr>
          <p:nvPr/>
        </p:nvSpPr>
        <p:spPr bwMode="auto">
          <a:xfrm>
            <a:off x="7010400" y="5715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8" name="AutoShape 176"/>
          <p:cNvSpPr>
            <a:spLocks noChangeArrowheads="1"/>
          </p:cNvSpPr>
          <p:nvPr/>
        </p:nvSpPr>
        <p:spPr bwMode="auto">
          <a:xfrm>
            <a:off x="7543800" y="5334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9" name="AutoShape 177"/>
          <p:cNvSpPr>
            <a:spLocks noChangeArrowheads="1"/>
          </p:cNvSpPr>
          <p:nvPr/>
        </p:nvSpPr>
        <p:spPr bwMode="auto">
          <a:xfrm>
            <a:off x="67056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0" name="AutoShape 178"/>
          <p:cNvSpPr>
            <a:spLocks noChangeArrowheads="1"/>
          </p:cNvSpPr>
          <p:nvPr/>
        </p:nvSpPr>
        <p:spPr bwMode="auto">
          <a:xfrm>
            <a:off x="7162800" y="5867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1" name="AutoShape 179"/>
          <p:cNvSpPr>
            <a:spLocks noChangeArrowheads="1"/>
          </p:cNvSpPr>
          <p:nvPr/>
        </p:nvSpPr>
        <p:spPr bwMode="auto">
          <a:xfrm>
            <a:off x="78486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2" name="AutoShape 180"/>
          <p:cNvSpPr>
            <a:spLocks noChangeArrowheads="1"/>
          </p:cNvSpPr>
          <p:nvPr/>
        </p:nvSpPr>
        <p:spPr bwMode="auto">
          <a:xfrm>
            <a:off x="77724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3" name="AutoShape 181"/>
          <p:cNvSpPr>
            <a:spLocks noChangeArrowheads="1"/>
          </p:cNvSpPr>
          <p:nvPr/>
        </p:nvSpPr>
        <p:spPr bwMode="auto">
          <a:xfrm>
            <a:off x="6324600" y="49530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4" name="AutoShape 182"/>
          <p:cNvSpPr>
            <a:spLocks noChangeArrowheads="1"/>
          </p:cNvSpPr>
          <p:nvPr/>
        </p:nvSpPr>
        <p:spPr bwMode="auto">
          <a:xfrm>
            <a:off x="6934200" y="49530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5" name="AutoShape 183"/>
          <p:cNvSpPr>
            <a:spLocks noChangeArrowheads="1"/>
          </p:cNvSpPr>
          <p:nvPr/>
        </p:nvSpPr>
        <p:spPr bwMode="auto">
          <a:xfrm>
            <a:off x="6858000" y="58674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6" name="AutoShape 184"/>
          <p:cNvSpPr>
            <a:spLocks noChangeArrowheads="1"/>
          </p:cNvSpPr>
          <p:nvPr/>
        </p:nvSpPr>
        <p:spPr bwMode="auto">
          <a:xfrm>
            <a:off x="7696200" y="56388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7" name="Text Box 185"/>
          <p:cNvSpPr txBox="1">
            <a:spLocks noChangeArrowheads="1"/>
          </p:cNvSpPr>
          <p:nvPr/>
        </p:nvSpPr>
        <p:spPr bwMode="auto">
          <a:xfrm>
            <a:off x="365125" y="415131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LBG</a:t>
            </a:r>
            <a:endParaRPr lang="en-US" altLang="zh-TW" dirty="0"/>
          </a:p>
        </p:txBody>
      </p:sp>
      <p:sp>
        <p:nvSpPr>
          <p:cNvPr id="54458" name="AutoShape 186"/>
          <p:cNvSpPr>
            <a:spLocks noChangeArrowheads="1"/>
          </p:cNvSpPr>
          <p:nvPr/>
        </p:nvSpPr>
        <p:spPr bwMode="auto">
          <a:xfrm>
            <a:off x="1905000" y="3810000"/>
            <a:ext cx="2514600" cy="533400"/>
          </a:xfrm>
          <a:prstGeom prst="roundRect">
            <a:avLst>
              <a:gd name="adj" fmla="val 166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9" name="Line 187"/>
          <p:cNvSpPr>
            <a:spLocks noChangeShapeType="1"/>
          </p:cNvSpPr>
          <p:nvPr/>
        </p:nvSpPr>
        <p:spPr bwMode="auto">
          <a:xfrm flipH="1">
            <a:off x="2286000" y="4343400"/>
            <a:ext cx="457200" cy="381000"/>
          </a:xfrm>
          <a:prstGeom prst="line">
            <a:avLst/>
          </a:prstGeom>
          <a:noFill/>
          <a:ln w="57150" cmpd="thinThick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0" name="Line 188"/>
          <p:cNvSpPr>
            <a:spLocks noChangeShapeType="1"/>
          </p:cNvSpPr>
          <p:nvPr/>
        </p:nvSpPr>
        <p:spPr bwMode="auto">
          <a:xfrm flipV="1">
            <a:off x="6934200" y="4267200"/>
            <a:ext cx="0" cy="381000"/>
          </a:xfrm>
          <a:prstGeom prst="line">
            <a:avLst/>
          </a:prstGeom>
          <a:noFill/>
          <a:ln w="9525" cap="rnd">
            <a:solidFill>
              <a:srgbClr val="00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1" name="Line 189"/>
          <p:cNvSpPr>
            <a:spLocks noChangeShapeType="1"/>
          </p:cNvSpPr>
          <p:nvPr/>
        </p:nvSpPr>
        <p:spPr bwMode="auto">
          <a:xfrm>
            <a:off x="6934200" y="4267200"/>
            <a:ext cx="304800" cy="0"/>
          </a:xfrm>
          <a:prstGeom prst="line">
            <a:avLst/>
          </a:prstGeom>
          <a:noFill/>
          <a:ln w="9525" cap="rnd">
            <a:solidFill>
              <a:srgbClr val="00CC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2" name="Text Box 190"/>
          <p:cNvSpPr txBox="1">
            <a:spLocks noChangeArrowheads="1"/>
          </p:cNvSpPr>
          <p:nvPr/>
        </p:nvSpPr>
        <p:spPr bwMode="auto">
          <a:xfrm>
            <a:off x="7223125" y="4071938"/>
            <a:ext cx="1309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{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11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,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11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,c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11</a:t>
            </a:r>
            <a:r>
              <a:rPr lang="en-US" altLang="zh-TW">
                <a:latin typeface="Times New Roman" pitchFamily="18" charset="0"/>
              </a:rPr>
              <a:t>}</a:t>
            </a:r>
          </a:p>
        </p:txBody>
      </p:sp>
      <p:sp>
        <p:nvSpPr>
          <p:cNvPr id="54463" name="Text Box 191"/>
          <p:cNvSpPr txBox="1">
            <a:spLocks noChangeArrowheads="1"/>
          </p:cNvSpPr>
          <p:nvPr/>
        </p:nvSpPr>
        <p:spPr bwMode="auto">
          <a:xfrm>
            <a:off x="5486400" y="4038600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{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12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,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12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,c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12</a:t>
            </a:r>
            <a:r>
              <a:rPr lang="en-US" altLang="zh-TW"/>
              <a:t>}</a:t>
            </a:r>
          </a:p>
        </p:txBody>
      </p:sp>
      <p:sp>
        <p:nvSpPr>
          <p:cNvPr id="54464" name="Text Box 192"/>
          <p:cNvSpPr txBox="1">
            <a:spLocks noChangeArrowheads="1"/>
          </p:cNvSpPr>
          <p:nvPr/>
        </p:nvSpPr>
        <p:spPr bwMode="auto">
          <a:xfrm>
            <a:off x="6019800" y="6248400"/>
            <a:ext cx="1309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{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,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,c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altLang="zh-TW">
                <a:latin typeface="Times New Roman" pitchFamily="18" charset="0"/>
              </a:rPr>
              <a:t>}</a:t>
            </a:r>
          </a:p>
        </p:txBody>
      </p:sp>
      <p:sp>
        <p:nvSpPr>
          <p:cNvPr id="54465" name="Text Box 193"/>
          <p:cNvSpPr txBox="1">
            <a:spLocks noChangeArrowheads="1"/>
          </p:cNvSpPr>
          <p:nvPr/>
        </p:nvSpPr>
        <p:spPr bwMode="auto">
          <a:xfrm>
            <a:off x="7467600" y="6248400"/>
            <a:ext cx="1343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{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14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,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14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,c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14</a:t>
            </a:r>
            <a:r>
              <a:rPr lang="en-US" altLang="zh-TW">
                <a:latin typeface="Times New Roman" pitchFamily="18" charset="0"/>
              </a:rPr>
              <a:t>}</a:t>
            </a:r>
          </a:p>
        </p:txBody>
      </p:sp>
      <p:sp>
        <p:nvSpPr>
          <p:cNvPr id="54466" name="Line 194"/>
          <p:cNvSpPr>
            <a:spLocks noChangeShapeType="1"/>
          </p:cNvSpPr>
          <p:nvPr/>
        </p:nvSpPr>
        <p:spPr bwMode="auto">
          <a:xfrm flipH="1" flipV="1">
            <a:off x="6248400" y="4419600"/>
            <a:ext cx="152400" cy="3810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7" name="Line 195"/>
          <p:cNvSpPr>
            <a:spLocks noChangeShapeType="1"/>
          </p:cNvSpPr>
          <p:nvPr/>
        </p:nvSpPr>
        <p:spPr bwMode="auto">
          <a:xfrm flipH="1">
            <a:off x="6400800" y="6096000"/>
            <a:ext cx="228600" cy="228600"/>
          </a:xfrm>
          <a:prstGeom prst="line">
            <a:avLst/>
          </a:prstGeom>
          <a:noFill/>
          <a:ln w="9525" cap="rnd">
            <a:solidFill>
              <a:srgbClr val="00CC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8" name="Line 196"/>
          <p:cNvSpPr>
            <a:spLocks noChangeShapeType="1"/>
          </p:cNvSpPr>
          <p:nvPr/>
        </p:nvSpPr>
        <p:spPr bwMode="auto">
          <a:xfrm>
            <a:off x="8001000" y="6096000"/>
            <a:ext cx="228600" cy="228600"/>
          </a:xfrm>
          <a:prstGeom prst="line">
            <a:avLst/>
          </a:prstGeom>
          <a:noFill/>
          <a:ln w="9525" cap="rnd">
            <a:solidFill>
              <a:srgbClr val="00CC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9" name="Line 19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8" name="Text Box 185"/>
          <p:cNvSpPr txBox="1">
            <a:spLocks noChangeArrowheads="1"/>
          </p:cNvSpPr>
          <p:nvPr/>
        </p:nvSpPr>
        <p:spPr bwMode="auto">
          <a:xfrm>
            <a:off x="1691680" y="630264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K-means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375" y="134938"/>
            <a:ext cx="8229600" cy="611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Initialization in HMM Training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14400"/>
            <a:ext cx="91440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TW" sz="2400" b="1" smtClean="0">
                <a:latin typeface="Times New Roman" pitchFamily="18" charset="0"/>
              </a:rPr>
              <a:t>An example for discrete HMM</a:t>
            </a:r>
          </a:p>
          <a:p>
            <a:pPr lvl="1" eaLnBrk="1" hangingPunct="1"/>
            <a:r>
              <a:rPr lang="en-US" altLang="zh-TW" sz="2200" smtClean="0">
                <a:latin typeface="Times New Roman" pitchFamily="18" charset="0"/>
              </a:rPr>
              <a:t>3 states and 2 codewords</a:t>
            </a: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2" eaLnBrk="1" hangingPunct="1">
              <a:buFontTx/>
              <a:buNone/>
            </a:pPr>
            <a:r>
              <a:rPr lang="en-US" altLang="zh-TW" sz="2600" smtClean="0">
                <a:latin typeface="Times New Roman" pitchFamily="18" charset="0"/>
              </a:rPr>
              <a:t>b</a:t>
            </a:r>
            <a:r>
              <a:rPr lang="en-US" altLang="zh-TW" sz="2600" baseline="-25000" smtClean="0">
                <a:latin typeface="Times New Roman" pitchFamily="18" charset="0"/>
              </a:rPr>
              <a:t>1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1</a:t>
            </a:r>
            <a:r>
              <a:rPr lang="en-US" altLang="zh-TW" sz="2600" smtClean="0">
                <a:latin typeface="Times New Roman" pitchFamily="18" charset="0"/>
              </a:rPr>
              <a:t>)=3/4, b</a:t>
            </a:r>
            <a:r>
              <a:rPr lang="en-US" altLang="zh-TW" sz="2600" baseline="-25000" smtClean="0">
                <a:latin typeface="Times New Roman" pitchFamily="18" charset="0"/>
              </a:rPr>
              <a:t>1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2</a:t>
            </a:r>
            <a:r>
              <a:rPr lang="en-US" altLang="zh-TW" sz="2600" smtClean="0">
                <a:latin typeface="Times New Roman" pitchFamily="18" charset="0"/>
              </a:rPr>
              <a:t>)=1/4</a:t>
            </a:r>
          </a:p>
          <a:p>
            <a:pPr lvl="2" eaLnBrk="1" hangingPunct="1">
              <a:buFontTx/>
              <a:buNone/>
            </a:pPr>
            <a:r>
              <a:rPr lang="en-US" altLang="zh-TW" sz="2600" smtClean="0">
                <a:latin typeface="Times New Roman" pitchFamily="18" charset="0"/>
              </a:rPr>
              <a:t>b</a:t>
            </a:r>
            <a:r>
              <a:rPr lang="en-US" altLang="zh-TW" sz="2600" baseline="-25000" smtClean="0">
                <a:latin typeface="Times New Roman" pitchFamily="18" charset="0"/>
              </a:rPr>
              <a:t>2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1</a:t>
            </a:r>
            <a:r>
              <a:rPr lang="en-US" altLang="zh-TW" sz="2600" smtClean="0">
                <a:latin typeface="Times New Roman" pitchFamily="18" charset="0"/>
              </a:rPr>
              <a:t>)=1/3, b</a:t>
            </a:r>
            <a:r>
              <a:rPr lang="en-US" altLang="zh-TW" sz="2600" baseline="-25000" smtClean="0">
                <a:latin typeface="Times New Roman" pitchFamily="18" charset="0"/>
              </a:rPr>
              <a:t>2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2</a:t>
            </a:r>
            <a:r>
              <a:rPr lang="en-US" altLang="zh-TW" sz="2600" smtClean="0">
                <a:latin typeface="Times New Roman" pitchFamily="18" charset="0"/>
              </a:rPr>
              <a:t>)=2/3</a:t>
            </a:r>
          </a:p>
          <a:p>
            <a:pPr lvl="2" eaLnBrk="1" hangingPunct="1">
              <a:buFontTx/>
              <a:buNone/>
            </a:pPr>
            <a:r>
              <a:rPr lang="en-US" altLang="zh-TW" sz="2600" smtClean="0">
                <a:latin typeface="Times New Roman" pitchFamily="18" charset="0"/>
              </a:rPr>
              <a:t>b</a:t>
            </a:r>
            <a:r>
              <a:rPr lang="en-US" altLang="zh-TW" sz="2600" baseline="-25000" smtClean="0">
                <a:latin typeface="Times New Roman" pitchFamily="18" charset="0"/>
              </a:rPr>
              <a:t>3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1</a:t>
            </a:r>
            <a:r>
              <a:rPr lang="en-US" altLang="zh-TW" sz="2600" smtClean="0">
                <a:latin typeface="Times New Roman" pitchFamily="18" charset="0"/>
              </a:rPr>
              <a:t>)=2/3, b</a:t>
            </a:r>
            <a:r>
              <a:rPr lang="en-US" altLang="zh-TW" sz="2600" baseline="-25000" smtClean="0">
                <a:latin typeface="Times New Roman" pitchFamily="18" charset="0"/>
              </a:rPr>
              <a:t>3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2</a:t>
            </a:r>
            <a:r>
              <a:rPr lang="en-US" altLang="zh-TW" sz="2600" smtClean="0">
                <a:latin typeface="Times New Roman" pitchFamily="18" charset="0"/>
              </a:rPr>
              <a:t>)=1/3</a:t>
            </a:r>
            <a:endParaRPr lang="en-US" altLang="zh-TW" smtClean="0">
              <a:latin typeface="Times New Roman" pitchFamily="18" charset="0"/>
            </a:endParaRP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219200" y="2133600"/>
            <a:ext cx="6781800" cy="1998663"/>
            <a:chOff x="768" y="1344"/>
            <a:chExt cx="4272" cy="1259"/>
          </a:xfrm>
        </p:grpSpPr>
        <p:sp>
          <p:nvSpPr>
            <p:cNvPr id="55307" name="Line 5"/>
            <p:cNvSpPr>
              <a:spLocks noChangeShapeType="1"/>
            </p:cNvSpPr>
            <p:nvPr/>
          </p:nvSpPr>
          <p:spPr bwMode="auto">
            <a:xfrm flipV="1">
              <a:off x="1089" y="1344"/>
              <a:ext cx="0" cy="1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8" name="AutoShape 6"/>
            <p:cNvSpPr>
              <a:spLocks noChangeArrowheads="1"/>
            </p:cNvSpPr>
            <p:nvPr/>
          </p:nvSpPr>
          <p:spPr bwMode="auto">
            <a:xfrm>
              <a:off x="1248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09" name="Line 7"/>
            <p:cNvSpPr>
              <a:spLocks noChangeShapeType="1"/>
            </p:cNvSpPr>
            <p:nvPr/>
          </p:nvSpPr>
          <p:spPr bwMode="auto">
            <a:xfrm>
              <a:off x="972" y="2351"/>
              <a:ext cx="40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0" name="Text Box 8"/>
            <p:cNvSpPr txBox="1">
              <a:spLocks noChangeArrowheads="1"/>
            </p:cNvSpPr>
            <p:nvPr/>
          </p:nvSpPr>
          <p:spPr bwMode="auto">
            <a:xfrm>
              <a:off x="768" y="1442"/>
              <a:ext cx="3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/>
                <a:t>State</a:t>
              </a:r>
            </a:p>
          </p:txBody>
        </p:sp>
        <p:sp>
          <p:nvSpPr>
            <p:cNvPr id="55311" name="AutoShape 9"/>
            <p:cNvSpPr>
              <a:spLocks noChangeArrowheads="1"/>
            </p:cNvSpPr>
            <p:nvPr/>
          </p:nvSpPr>
          <p:spPr bwMode="auto">
            <a:xfrm>
              <a:off x="1584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12" name="AutoShape 10"/>
            <p:cNvSpPr>
              <a:spLocks noChangeArrowheads="1"/>
            </p:cNvSpPr>
            <p:nvPr/>
          </p:nvSpPr>
          <p:spPr bwMode="auto">
            <a:xfrm>
              <a:off x="1920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13" name="Text Box 11"/>
            <p:cNvSpPr txBox="1">
              <a:spLocks noChangeArrowheads="1"/>
            </p:cNvSpPr>
            <p:nvPr/>
          </p:nvSpPr>
          <p:spPr bwMode="auto">
            <a:xfrm>
              <a:off x="1104" y="2304"/>
              <a:ext cx="33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/>
                <a:t>    1         2          3         4        5        6         7         8         9        10</a:t>
              </a:r>
            </a:p>
          </p:txBody>
        </p:sp>
        <p:sp>
          <p:nvSpPr>
            <p:cNvPr id="55314" name="AutoShape 12"/>
            <p:cNvSpPr>
              <a:spLocks noChangeArrowheads="1"/>
            </p:cNvSpPr>
            <p:nvPr/>
          </p:nvSpPr>
          <p:spPr bwMode="auto">
            <a:xfrm>
              <a:off x="2252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4</a:t>
              </a:r>
            </a:p>
          </p:txBody>
        </p:sp>
        <p:sp>
          <p:nvSpPr>
            <p:cNvPr id="55315" name="Oval 13"/>
            <p:cNvSpPr>
              <a:spLocks noChangeArrowheads="1"/>
            </p:cNvSpPr>
            <p:nvPr/>
          </p:nvSpPr>
          <p:spPr bwMode="auto">
            <a:xfrm>
              <a:off x="4272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16" name="Oval 14"/>
            <p:cNvSpPr>
              <a:spLocks noChangeArrowheads="1"/>
            </p:cNvSpPr>
            <p:nvPr/>
          </p:nvSpPr>
          <p:spPr bwMode="auto">
            <a:xfrm>
              <a:off x="4272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17" name="Oval 15"/>
            <p:cNvSpPr>
              <a:spLocks noChangeArrowheads="1"/>
            </p:cNvSpPr>
            <p:nvPr/>
          </p:nvSpPr>
          <p:spPr bwMode="auto">
            <a:xfrm>
              <a:off x="4272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18" name="Oval 16"/>
            <p:cNvSpPr>
              <a:spLocks noChangeArrowheads="1"/>
            </p:cNvSpPr>
            <p:nvPr/>
          </p:nvSpPr>
          <p:spPr bwMode="auto">
            <a:xfrm>
              <a:off x="2592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19" name="Oval 17"/>
            <p:cNvSpPr>
              <a:spLocks noChangeArrowheads="1"/>
            </p:cNvSpPr>
            <p:nvPr/>
          </p:nvSpPr>
          <p:spPr bwMode="auto">
            <a:xfrm>
              <a:off x="2592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20" name="Oval 18"/>
            <p:cNvSpPr>
              <a:spLocks noChangeArrowheads="1"/>
            </p:cNvSpPr>
            <p:nvPr/>
          </p:nvSpPr>
          <p:spPr bwMode="auto">
            <a:xfrm>
              <a:off x="2592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21" name="Line 19"/>
            <p:cNvSpPr>
              <a:spLocks noChangeShapeType="1"/>
            </p:cNvSpPr>
            <p:nvPr/>
          </p:nvSpPr>
          <p:spPr bwMode="auto">
            <a:xfrm>
              <a:off x="2726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2" name="Line 20"/>
            <p:cNvSpPr>
              <a:spLocks noChangeShapeType="1"/>
            </p:cNvSpPr>
            <p:nvPr/>
          </p:nvSpPr>
          <p:spPr bwMode="auto">
            <a:xfrm flipV="1">
              <a:off x="2726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3" name="Line 21"/>
            <p:cNvSpPr>
              <a:spLocks noChangeShapeType="1"/>
            </p:cNvSpPr>
            <p:nvPr/>
          </p:nvSpPr>
          <p:spPr bwMode="auto">
            <a:xfrm>
              <a:off x="2726" y="182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4" name="Line 22"/>
            <p:cNvSpPr>
              <a:spLocks noChangeShapeType="1"/>
            </p:cNvSpPr>
            <p:nvPr/>
          </p:nvSpPr>
          <p:spPr bwMode="auto">
            <a:xfrm flipV="1">
              <a:off x="2726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5" name="Line 23"/>
            <p:cNvSpPr>
              <a:spLocks noChangeShapeType="1"/>
            </p:cNvSpPr>
            <p:nvPr/>
          </p:nvSpPr>
          <p:spPr bwMode="auto">
            <a:xfrm>
              <a:off x="2731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6" name="Oval 24"/>
            <p:cNvSpPr>
              <a:spLocks noChangeArrowheads="1"/>
            </p:cNvSpPr>
            <p:nvPr/>
          </p:nvSpPr>
          <p:spPr bwMode="auto">
            <a:xfrm>
              <a:off x="1584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27" name="Oval 25"/>
            <p:cNvSpPr>
              <a:spLocks noChangeArrowheads="1"/>
            </p:cNvSpPr>
            <p:nvPr/>
          </p:nvSpPr>
          <p:spPr bwMode="auto">
            <a:xfrm>
              <a:off x="1584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28" name="Oval 26"/>
            <p:cNvSpPr>
              <a:spLocks noChangeArrowheads="1"/>
            </p:cNvSpPr>
            <p:nvPr/>
          </p:nvSpPr>
          <p:spPr bwMode="auto">
            <a:xfrm>
              <a:off x="1584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29" name="Line 27"/>
            <p:cNvSpPr>
              <a:spLocks noChangeShapeType="1"/>
            </p:cNvSpPr>
            <p:nvPr/>
          </p:nvSpPr>
          <p:spPr bwMode="auto">
            <a:xfrm>
              <a:off x="1718" y="206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0" name="Line 28"/>
            <p:cNvSpPr>
              <a:spLocks noChangeShapeType="1"/>
            </p:cNvSpPr>
            <p:nvPr/>
          </p:nvSpPr>
          <p:spPr bwMode="auto">
            <a:xfrm flipV="1">
              <a:off x="1718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1" name="Line 29"/>
            <p:cNvSpPr>
              <a:spLocks noChangeShapeType="1"/>
            </p:cNvSpPr>
            <p:nvPr/>
          </p:nvSpPr>
          <p:spPr bwMode="auto">
            <a:xfrm>
              <a:off x="1718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2" name="Line 30"/>
            <p:cNvSpPr>
              <a:spLocks noChangeShapeType="1"/>
            </p:cNvSpPr>
            <p:nvPr/>
          </p:nvSpPr>
          <p:spPr bwMode="auto">
            <a:xfrm flipV="1">
              <a:off x="1718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3" name="Line 31"/>
            <p:cNvSpPr>
              <a:spLocks noChangeShapeType="1"/>
            </p:cNvSpPr>
            <p:nvPr/>
          </p:nvSpPr>
          <p:spPr bwMode="auto">
            <a:xfrm>
              <a:off x="1723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4" name="Oval 32"/>
            <p:cNvSpPr>
              <a:spLocks noChangeArrowheads="1"/>
            </p:cNvSpPr>
            <p:nvPr/>
          </p:nvSpPr>
          <p:spPr bwMode="auto">
            <a:xfrm>
              <a:off x="1920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35" name="Oval 33"/>
            <p:cNvSpPr>
              <a:spLocks noChangeArrowheads="1"/>
            </p:cNvSpPr>
            <p:nvPr/>
          </p:nvSpPr>
          <p:spPr bwMode="auto">
            <a:xfrm>
              <a:off x="1920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36" name="Oval 34"/>
            <p:cNvSpPr>
              <a:spLocks noChangeArrowheads="1"/>
            </p:cNvSpPr>
            <p:nvPr/>
          </p:nvSpPr>
          <p:spPr bwMode="auto">
            <a:xfrm>
              <a:off x="1920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37" name="Line 35"/>
            <p:cNvSpPr>
              <a:spLocks noChangeShapeType="1"/>
            </p:cNvSpPr>
            <p:nvPr/>
          </p:nvSpPr>
          <p:spPr bwMode="auto">
            <a:xfrm>
              <a:off x="2054" y="206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8" name="Line 36"/>
            <p:cNvSpPr>
              <a:spLocks noChangeShapeType="1"/>
            </p:cNvSpPr>
            <p:nvPr/>
          </p:nvSpPr>
          <p:spPr bwMode="auto">
            <a:xfrm flipV="1">
              <a:off x="2054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9" name="Line 37"/>
            <p:cNvSpPr>
              <a:spLocks noChangeShapeType="1"/>
            </p:cNvSpPr>
            <p:nvPr/>
          </p:nvSpPr>
          <p:spPr bwMode="auto">
            <a:xfrm>
              <a:off x="2054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0" name="Line 38"/>
            <p:cNvSpPr>
              <a:spLocks noChangeShapeType="1"/>
            </p:cNvSpPr>
            <p:nvPr/>
          </p:nvSpPr>
          <p:spPr bwMode="auto">
            <a:xfrm flipV="1">
              <a:off x="2054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1" name="Line 39"/>
            <p:cNvSpPr>
              <a:spLocks noChangeShapeType="1"/>
            </p:cNvSpPr>
            <p:nvPr/>
          </p:nvSpPr>
          <p:spPr bwMode="auto">
            <a:xfrm>
              <a:off x="2059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2" name="Oval 40"/>
            <p:cNvSpPr>
              <a:spLocks noChangeArrowheads="1"/>
            </p:cNvSpPr>
            <p:nvPr/>
          </p:nvSpPr>
          <p:spPr bwMode="auto">
            <a:xfrm>
              <a:off x="2256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43" name="Oval 41"/>
            <p:cNvSpPr>
              <a:spLocks noChangeArrowheads="1"/>
            </p:cNvSpPr>
            <p:nvPr/>
          </p:nvSpPr>
          <p:spPr bwMode="auto">
            <a:xfrm>
              <a:off x="2256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44" name="Oval 42"/>
            <p:cNvSpPr>
              <a:spLocks noChangeArrowheads="1"/>
            </p:cNvSpPr>
            <p:nvPr/>
          </p:nvSpPr>
          <p:spPr bwMode="auto">
            <a:xfrm>
              <a:off x="2256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45" name="Line 43"/>
            <p:cNvSpPr>
              <a:spLocks noChangeShapeType="1"/>
            </p:cNvSpPr>
            <p:nvPr/>
          </p:nvSpPr>
          <p:spPr bwMode="auto">
            <a:xfrm>
              <a:off x="2390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6" name="Line 44"/>
            <p:cNvSpPr>
              <a:spLocks noChangeShapeType="1"/>
            </p:cNvSpPr>
            <p:nvPr/>
          </p:nvSpPr>
          <p:spPr bwMode="auto">
            <a:xfrm flipV="1">
              <a:off x="2390" y="1822"/>
              <a:ext cx="192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7" name="Line 45"/>
            <p:cNvSpPr>
              <a:spLocks noChangeShapeType="1"/>
            </p:cNvSpPr>
            <p:nvPr/>
          </p:nvSpPr>
          <p:spPr bwMode="auto">
            <a:xfrm>
              <a:off x="2390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8" name="Line 46"/>
            <p:cNvSpPr>
              <a:spLocks noChangeShapeType="1"/>
            </p:cNvSpPr>
            <p:nvPr/>
          </p:nvSpPr>
          <p:spPr bwMode="auto">
            <a:xfrm flipV="1">
              <a:off x="2390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9" name="Line 47"/>
            <p:cNvSpPr>
              <a:spLocks noChangeShapeType="1"/>
            </p:cNvSpPr>
            <p:nvPr/>
          </p:nvSpPr>
          <p:spPr bwMode="auto">
            <a:xfrm>
              <a:off x="2395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0" name="Oval 48"/>
            <p:cNvSpPr>
              <a:spLocks noChangeArrowheads="1"/>
            </p:cNvSpPr>
            <p:nvPr/>
          </p:nvSpPr>
          <p:spPr bwMode="auto">
            <a:xfrm>
              <a:off x="1248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51" name="Oval 49"/>
            <p:cNvSpPr>
              <a:spLocks noChangeArrowheads="1"/>
            </p:cNvSpPr>
            <p:nvPr/>
          </p:nvSpPr>
          <p:spPr bwMode="auto">
            <a:xfrm>
              <a:off x="1248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52" name="Oval 50"/>
            <p:cNvSpPr>
              <a:spLocks noChangeArrowheads="1"/>
            </p:cNvSpPr>
            <p:nvPr/>
          </p:nvSpPr>
          <p:spPr bwMode="auto">
            <a:xfrm>
              <a:off x="1248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53" name="Line 51"/>
            <p:cNvSpPr>
              <a:spLocks noChangeShapeType="1"/>
            </p:cNvSpPr>
            <p:nvPr/>
          </p:nvSpPr>
          <p:spPr bwMode="auto">
            <a:xfrm>
              <a:off x="1382" y="206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4" name="Line 52"/>
            <p:cNvSpPr>
              <a:spLocks noChangeShapeType="1"/>
            </p:cNvSpPr>
            <p:nvPr/>
          </p:nvSpPr>
          <p:spPr bwMode="auto">
            <a:xfrm flipV="1">
              <a:off x="1382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5" name="Line 53"/>
            <p:cNvSpPr>
              <a:spLocks noChangeShapeType="1"/>
            </p:cNvSpPr>
            <p:nvPr/>
          </p:nvSpPr>
          <p:spPr bwMode="auto">
            <a:xfrm>
              <a:off x="1382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6" name="Line 54"/>
            <p:cNvSpPr>
              <a:spLocks noChangeShapeType="1"/>
            </p:cNvSpPr>
            <p:nvPr/>
          </p:nvSpPr>
          <p:spPr bwMode="auto">
            <a:xfrm flipV="1">
              <a:off x="1382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7" name="Line 55"/>
            <p:cNvSpPr>
              <a:spLocks noChangeShapeType="1"/>
            </p:cNvSpPr>
            <p:nvPr/>
          </p:nvSpPr>
          <p:spPr bwMode="auto">
            <a:xfrm>
              <a:off x="1387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8" name="Oval 56"/>
            <p:cNvSpPr>
              <a:spLocks noChangeArrowheads="1"/>
            </p:cNvSpPr>
            <p:nvPr/>
          </p:nvSpPr>
          <p:spPr bwMode="auto">
            <a:xfrm>
              <a:off x="2928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59" name="Oval 57"/>
            <p:cNvSpPr>
              <a:spLocks noChangeArrowheads="1"/>
            </p:cNvSpPr>
            <p:nvPr/>
          </p:nvSpPr>
          <p:spPr bwMode="auto">
            <a:xfrm>
              <a:off x="2928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60" name="Oval 58"/>
            <p:cNvSpPr>
              <a:spLocks noChangeArrowheads="1"/>
            </p:cNvSpPr>
            <p:nvPr/>
          </p:nvSpPr>
          <p:spPr bwMode="auto">
            <a:xfrm>
              <a:off x="2928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61" name="Line 59"/>
            <p:cNvSpPr>
              <a:spLocks noChangeShapeType="1"/>
            </p:cNvSpPr>
            <p:nvPr/>
          </p:nvSpPr>
          <p:spPr bwMode="auto">
            <a:xfrm>
              <a:off x="3062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2" name="Line 60"/>
            <p:cNvSpPr>
              <a:spLocks noChangeShapeType="1"/>
            </p:cNvSpPr>
            <p:nvPr/>
          </p:nvSpPr>
          <p:spPr bwMode="auto">
            <a:xfrm flipV="1">
              <a:off x="3062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3" name="Line 61"/>
            <p:cNvSpPr>
              <a:spLocks noChangeShapeType="1"/>
            </p:cNvSpPr>
            <p:nvPr/>
          </p:nvSpPr>
          <p:spPr bwMode="auto">
            <a:xfrm>
              <a:off x="3062" y="182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4" name="Line 62"/>
            <p:cNvSpPr>
              <a:spLocks noChangeShapeType="1"/>
            </p:cNvSpPr>
            <p:nvPr/>
          </p:nvSpPr>
          <p:spPr bwMode="auto">
            <a:xfrm flipV="1">
              <a:off x="3062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5" name="Line 63"/>
            <p:cNvSpPr>
              <a:spLocks noChangeShapeType="1"/>
            </p:cNvSpPr>
            <p:nvPr/>
          </p:nvSpPr>
          <p:spPr bwMode="auto">
            <a:xfrm>
              <a:off x="3067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6" name="Oval 64"/>
            <p:cNvSpPr>
              <a:spLocks noChangeArrowheads="1"/>
            </p:cNvSpPr>
            <p:nvPr/>
          </p:nvSpPr>
          <p:spPr bwMode="auto">
            <a:xfrm>
              <a:off x="3264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67" name="Oval 65"/>
            <p:cNvSpPr>
              <a:spLocks noChangeArrowheads="1"/>
            </p:cNvSpPr>
            <p:nvPr/>
          </p:nvSpPr>
          <p:spPr bwMode="auto">
            <a:xfrm>
              <a:off x="3264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68" name="Oval 66"/>
            <p:cNvSpPr>
              <a:spLocks noChangeArrowheads="1"/>
            </p:cNvSpPr>
            <p:nvPr/>
          </p:nvSpPr>
          <p:spPr bwMode="auto">
            <a:xfrm>
              <a:off x="3264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69" name="Line 67"/>
            <p:cNvSpPr>
              <a:spLocks noChangeShapeType="1"/>
            </p:cNvSpPr>
            <p:nvPr/>
          </p:nvSpPr>
          <p:spPr bwMode="auto">
            <a:xfrm>
              <a:off x="3398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0" name="Line 68"/>
            <p:cNvSpPr>
              <a:spLocks noChangeShapeType="1"/>
            </p:cNvSpPr>
            <p:nvPr/>
          </p:nvSpPr>
          <p:spPr bwMode="auto">
            <a:xfrm flipV="1">
              <a:off x="3398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1" name="Line 69"/>
            <p:cNvSpPr>
              <a:spLocks noChangeShapeType="1"/>
            </p:cNvSpPr>
            <p:nvPr/>
          </p:nvSpPr>
          <p:spPr bwMode="auto">
            <a:xfrm>
              <a:off x="3398" y="1822"/>
              <a:ext cx="19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2" name="Line 70"/>
            <p:cNvSpPr>
              <a:spLocks noChangeShapeType="1"/>
            </p:cNvSpPr>
            <p:nvPr/>
          </p:nvSpPr>
          <p:spPr bwMode="auto">
            <a:xfrm flipV="1">
              <a:off x="3398" y="1582"/>
              <a:ext cx="192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3" name="Line 71"/>
            <p:cNvSpPr>
              <a:spLocks noChangeShapeType="1"/>
            </p:cNvSpPr>
            <p:nvPr/>
          </p:nvSpPr>
          <p:spPr bwMode="auto">
            <a:xfrm>
              <a:off x="3403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4" name="Oval 72"/>
            <p:cNvSpPr>
              <a:spLocks noChangeArrowheads="1"/>
            </p:cNvSpPr>
            <p:nvPr/>
          </p:nvSpPr>
          <p:spPr bwMode="auto">
            <a:xfrm>
              <a:off x="3600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75" name="Oval 73"/>
            <p:cNvSpPr>
              <a:spLocks noChangeArrowheads="1"/>
            </p:cNvSpPr>
            <p:nvPr/>
          </p:nvSpPr>
          <p:spPr bwMode="auto">
            <a:xfrm>
              <a:off x="3600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76" name="Oval 74"/>
            <p:cNvSpPr>
              <a:spLocks noChangeArrowheads="1"/>
            </p:cNvSpPr>
            <p:nvPr/>
          </p:nvSpPr>
          <p:spPr bwMode="auto">
            <a:xfrm>
              <a:off x="3600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77" name="Line 75"/>
            <p:cNvSpPr>
              <a:spLocks noChangeShapeType="1"/>
            </p:cNvSpPr>
            <p:nvPr/>
          </p:nvSpPr>
          <p:spPr bwMode="auto">
            <a:xfrm>
              <a:off x="3734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8" name="Line 76"/>
            <p:cNvSpPr>
              <a:spLocks noChangeShapeType="1"/>
            </p:cNvSpPr>
            <p:nvPr/>
          </p:nvSpPr>
          <p:spPr bwMode="auto">
            <a:xfrm flipV="1">
              <a:off x="3734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9" name="Line 77"/>
            <p:cNvSpPr>
              <a:spLocks noChangeShapeType="1"/>
            </p:cNvSpPr>
            <p:nvPr/>
          </p:nvSpPr>
          <p:spPr bwMode="auto">
            <a:xfrm>
              <a:off x="3734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0" name="Line 78"/>
            <p:cNvSpPr>
              <a:spLocks noChangeShapeType="1"/>
            </p:cNvSpPr>
            <p:nvPr/>
          </p:nvSpPr>
          <p:spPr bwMode="auto">
            <a:xfrm flipV="1">
              <a:off x="3734" y="1582"/>
              <a:ext cx="192" cy="24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1" name="Line 79"/>
            <p:cNvSpPr>
              <a:spLocks noChangeShapeType="1"/>
            </p:cNvSpPr>
            <p:nvPr/>
          </p:nvSpPr>
          <p:spPr bwMode="auto">
            <a:xfrm>
              <a:off x="3739" y="1560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2" name="Oval 80"/>
            <p:cNvSpPr>
              <a:spLocks noChangeArrowheads="1"/>
            </p:cNvSpPr>
            <p:nvPr/>
          </p:nvSpPr>
          <p:spPr bwMode="auto">
            <a:xfrm>
              <a:off x="3936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83" name="Oval 81"/>
            <p:cNvSpPr>
              <a:spLocks noChangeArrowheads="1"/>
            </p:cNvSpPr>
            <p:nvPr/>
          </p:nvSpPr>
          <p:spPr bwMode="auto">
            <a:xfrm>
              <a:off x="3936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84" name="Oval 82"/>
            <p:cNvSpPr>
              <a:spLocks noChangeArrowheads="1"/>
            </p:cNvSpPr>
            <p:nvPr/>
          </p:nvSpPr>
          <p:spPr bwMode="auto">
            <a:xfrm>
              <a:off x="3936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85" name="Line 83"/>
            <p:cNvSpPr>
              <a:spLocks noChangeShapeType="1"/>
            </p:cNvSpPr>
            <p:nvPr/>
          </p:nvSpPr>
          <p:spPr bwMode="auto">
            <a:xfrm>
              <a:off x="4070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6" name="Line 84"/>
            <p:cNvSpPr>
              <a:spLocks noChangeShapeType="1"/>
            </p:cNvSpPr>
            <p:nvPr/>
          </p:nvSpPr>
          <p:spPr bwMode="auto">
            <a:xfrm flipV="1">
              <a:off x="4070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7" name="Line 85"/>
            <p:cNvSpPr>
              <a:spLocks noChangeShapeType="1"/>
            </p:cNvSpPr>
            <p:nvPr/>
          </p:nvSpPr>
          <p:spPr bwMode="auto">
            <a:xfrm>
              <a:off x="4070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8" name="Line 86"/>
            <p:cNvSpPr>
              <a:spLocks noChangeShapeType="1"/>
            </p:cNvSpPr>
            <p:nvPr/>
          </p:nvSpPr>
          <p:spPr bwMode="auto">
            <a:xfrm flipV="1">
              <a:off x="4070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9" name="Line 87"/>
            <p:cNvSpPr>
              <a:spLocks noChangeShapeType="1"/>
            </p:cNvSpPr>
            <p:nvPr/>
          </p:nvSpPr>
          <p:spPr bwMode="auto">
            <a:xfrm>
              <a:off x="4075" y="1560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90" name="AutoShape 88"/>
            <p:cNvSpPr>
              <a:spLocks noChangeArrowheads="1"/>
            </p:cNvSpPr>
            <p:nvPr/>
          </p:nvSpPr>
          <p:spPr bwMode="auto">
            <a:xfrm>
              <a:off x="2592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5</a:t>
              </a:r>
            </a:p>
          </p:txBody>
        </p:sp>
        <p:sp>
          <p:nvSpPr>
            <p:cNvPr id="55391" name="AutoShape 89"/>
            <p:cNvSpPr>
              <a:spLocks noChangeArrowheads="1"/>
            </p:cNvSpPr>
            <p:nvPr/>
          </p:nvSpPr>
          <p:spPr bwMode="auto">
            <a:xfrm>
              <a:off x="2928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6</a:t>
              </a:r>
            </a:p>
          </p:txBody>
        </p:sp>
        <p:sp>
          <p:nvSpPr>
            <p:cNvPr id="55392" name="AutoShape 90"/>
            <p:cNvSpPr>
              <a:spLocks noChangeArrowheads="1"/>
            </p:cNvSpPr>
            <p:nvPr/>
          </p:nvSpPr>
          <p:spPr bwMode="auto">
            <a:xfrm>
              <a:off x="3936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9</a:t>
              </a:r>
            </a:p>
          </p:txBody>
        </p:sp>
        <p:sp>
          <p:nvSpPr>
            <p:cNvPr id="55393" name="AutoShape 91"/>
            <p:cNvSpPr>
              <a:spLocks noChangeArrowheads="1"/>
            </p:cNvSpPr>
            <p:nvPr/>
          </p:nvSpPr>
          <p:spPr bwMode="auto">
            <a:xfrm>
              <a:off x="3600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8</a:t>
              </a:r>
            </a:p>
          </p:txBody>
        </p:sp>
        <p:sp>
          <p:nvSpPr>
            <p:cNvPr id="55394" name="AutoShape 92"/>
            <p:cNvSpPr>
              <a:spLocks noChangeArrowheads="1"/>
            </p:cNvSpPr>
            <p:nvPr/>
          </p:nvSpPr>
          <p:spPr bwMode="auto">
            <a:xfrm>
              <a:off x="3264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7</a:t>
              </a:r>
            </a:p>
          </p:txBody>
        </p:sp>
        <p:sp>
          <p:nvSpPr>
            <p:cNvPr id="55395" name="AutoShape 93"/>
            <p:cNvSpPr>
              <a:spLocks noChangeArrowheads="1"/>
            </p:cNvSpPr>
            <p:nvPr/>
          </p:nvSpPr>
          <p:spPr bwMode="auto">
            <a:xfrm>
              <a:off x="4272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10</a:t>
              </a:r>
            </a:p>
          </p:txBody>
        </p:sp>
      </p:grpSp>
      <p:grpSp>
        <p:nvGrpSpPr>
          <p:cNvPr id="55301" name="Group 94"/>
          <p:cNvGrpSpPr>
            <a:grpSpLocks/>
          </p:cNvGrpSpPr>
          <p:nvPr/>
        </p:nvGrpSpPr>
        <p:grpSpPr bwMode="auto">
          <a:xfrm>
            <a:off x="5257800" y="4419600"/>
            <a:ext cx="612775" cy="747713"/>
            <a:chOff x="3312" y="2784"/>
            <a:chExt cx="386" cy="471"/>
          </a:xfrm>
        </p:grpSpPr>
        <p:sp>
          <p:nvSpPr>
            <p:cNvPr id="55303" name="AutoShape 95"/>
            <p:cNvSpPr>
              <a:spLocks noChangeArrowheads="1"/>
            </p:cNvSpPr>
            <p:nvPr/>
          </p:nvSpPr>
          <p:spPr bwMode="auto">
            <a:xfrm>
              <a:off x="3552" y="2832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endParaRPr lang="zh-TW" altLang="zh-TW" sz="1200" baseline="-25000"/>
            </a:p>
          </p:txBody>
        </p:sp>
        <p:sp>
          <p:nvSpPr>
            <p:cNvPr id="55304" name="AutoShape 96"/>
            <p:cNvSpPr>
              <a:spLocks noChangeArrowheads="1"/>
            </p:cNvSpPr>
            <p:nvPr/>
          </p:nvSpPr>
          <p:spPr bwMode="auto">
            <a:xfrm>
              <a:off x="3552" y="3072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endParaRPr lang="zh-TW" altLang="zh-TW" sz="1200" baseline="-25000"/>
            </a:p>
          </p:txBody>
        </p:sp>
        <p:sp>
          <p:nvSpPr>
            <p:cNvPr id="55305" name="Text Box 97"/>
            <p:cNvSpPr txBox="1">
              <a:spLocks noChangeArrowheads="1"/>
            </p:cNvSpPr>
            <p:nvPr/>
          </p:nvSpPr>
          <p:spPr bwMode="auto">
            <a:xfrm>
              <a:off x="3312" y="2784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Times New Roman" pitchFamily="18" charset="0"/>
                </a:rPr>
                <a:t>v</a:t>
              </a:r>
              <a:r>
                <a:rPr lang="en-US" altLang="zh-TW" baseline="-25000"/>
                <a:t>1</a:t>
              </a:r>
            </a:p>
          </p:txBody>
        </p:sp>
        <p:sp>
          <p:nvSpPr>
            <p:cNvPr id="55306" name="Text Box 98"/>
            <p:cNvSpPr txBox="1">
              <a:spLocks noChangeArrowheads="1"/>
            </p:cNvSpPr>
            <p:nvPr/>
          </p:nvSpPr>
          <p:spPr bwMode="auto">
            <a:xfrm>
              <a:off x="3312" y="3024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Times New Roman" pitchFamily="18" charset="0"/>
                </a:rPr>
                <a:t>v</a:t>
              </a:r>
              <a:r>
                <a:rPr lang="en-US" altLang="zh-TW" baseline="-25000"/>
                <a:t>2</a:t>
              </a:r>
            </a:p>
          </p:txBody>
        </p:sp>
      </p:grpSp>
      <p:sp>
        <p:nvSpPr>
          <p:cNvPr id="55302" name="Line 99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Hidden Markov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8964613" cy="4608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400" b="1" smtClean="0">
                <a:latin typeface="Times New Roman" pitchFamily="18" charset="0"/>
              </a:rPr>
              <a:t>Two types of HMM’s according to the observation functions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    </a:t>
            </a:r>
            <a:r>
              <a:rPr lang="en-US" altLang="zh-TW" sz="2200" u="sng" smtClean="0">
                <a:latin typeface="Times New Roman" pitchFamily="18" charset="0"/>
              </a:rPr>
              <a:t>Discrete and finite observations :</a:t>
            </a:r>
            <a:r>
              <a:rPr lang="en-US" altLang="zh-TW" sz="2400" smtClean="0"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000" smtClean="0">
                <a:latin typeface="Times New Roman" pitchFamily="18" charset="0"/>
              </a:rPr>
              <a:t>The observations that </a:t>
            </a:r>
            <a:r>
              <a:rPr lang="en-US" altLang="zh-TW" sz="2000" smtClean="0">
                <a:solidFill>
                  <a:srgbClr val="FF0000"/>
                </a:solidFill>
                <a:latin typeface="Times New Roman" pitchFamily="18" charset="0"/>
              </a:rPr>
              <a:t>all</a:t>
            </a:r>
            <a:r>
              <a:rPr lang="en-US" altLang="zh-TW" sz="2000" smtClean="0">
                <a:latin typeface="Times New Roman" pitchFamily="18" charset="0"/>
              </a:rPr>
              <a:t> distinct states generate are finite in number</a:t>
            </a:r>
            <a:br>
              <a:rPr lang="en-US" altLang="zh-TW" sz="2000" smtClean="0">
                <a:latin typeface="Times New Roman" pitchFamily="18" charset="0"/>
              </a:rPr>
            </a:b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={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i="1" baseline="-25000" smtClean="0">
                <a:latin typeface="Times New Roman" pitchFamily="18" charset="0"/>
              </a:rPr>
              <a:t>1</a:t>
            </a:r>
            <a:r>
              <a:rPr lang="en-US" altLang="zh-TW" sz="2000" smtClean="0">
                <a:latin typeface="Times New Roman" pitchFamily="18" charset="0"/>
              </a:rPr>
              <a:t>, 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i="1" baseline="-25000" smtClean="0">
                <a:latin typeface="Times New Roman" pitchFamily="18" charset="0"/>
              </a:rPr>
              <a:t>2</a:t>
            </a:r>
            <a:r>
              <a:rPr lang="en-US" altLang="zh-TW" sz="2000" smtClean="0">
                <a:latin typeface="Times New Roman" pitchFamily="18" charset="0"/>
              </a:rPr>
              <a:t>, 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i="1" baseline="-25000" smtClean="0">
                <a:latin typeface="Times New Roman" pitchFamily="18" charset="0"/>
              </a:rPr>
              <a:t>3</a:t>
            </a:r>
            <a:r>
              <a:rPr lang="en-US" altLang="zh-TW" sz="2000" smtClean="0">
                <a:latin typeface="Times New Roman" pitchFamily="18" charset="0"/>
              </a:rPr>
              <a:t>, ……, 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i="1" baseline="-25000" smtClean="0">
                <a:latin typeface="Times New Roman" pitchFamily="18" charset="0"/>
              </a:rPr>
              <a:t>M</a:t>
            </a:r>
            <a:r>
              <a:rPr lang="en-US" altLang="zh-TW" sz="2000" smtClean="0">
                <a:latin typeface="Times New Roman" pitchFamily="18" charset="0"/>
              </a:rPr>
              <a:t>}, 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 b="1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000" i="1" baseline="30000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TW" sz="2000" smtClean="0">
                <a:latin typeface="Times New Roman" pitchFamily="18" charset="0"/>
              </a:rPr>
              <a:t> 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000" smtClean="0">
                <a:latin typeface="Times New Roman" pitchFamily="18" charset="0"/>
              </a:rPr>
              <a:t>the set of observation probability distributions B={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</a:rPr>
              <a:t>)} is defined as  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</a:rPr>
              <a:t>)=</a:t>
            </a:r>
            <a:r>
              <a:rPr lang="en-US" altLang="zh-TW" sz="2000" i="1" smtClean="0">
                <a:latin typeface="Times New Roman" pitchFamily="18" charset="0"/>
              </a:rPr>
              <a:t>P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o</a:t>
            </a:r>
            <a:r>
              <a:rPr lang="en-US" altLang="zh-TW" sz="2000" i="1" baseline="-25000" smtClean="0">
                <a:latin typeface="Times New Roman" pitchFamily="18" charset="0"/>
              </a:rPr>
              <a:t>t</a:t>
            </a:r>
            <a:r>
              <a:rPr lang="en-US" altLang="zh-TW" sz="2000" i="1" smtClean="0">
                <a:latin typeface="Times New Roman" pitchFamily="18" charset="0"/>
              </a:rPr>
              <a:t>=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</a:rPr>
              <a:t>|</a:t>
            </a:r>
            <a:r>
              <a:rPr lang="en-US" altLang="zh-TW" sz="2000" b="1" i="1" smtClean="0">
                <a:latin typeface="Times New Roman" pitchFamily="18" charset="0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</a:rPr>
              <a:t>t</a:t>
            </a:r>
            <a:r>
              <a:rPr lang="en-US" altLang="zh-TW" sz="2000" i="1" smtClean="0">
                <a:latin typeface="Times New Roman" pitchFamily="18" charset="0"/>
              </a:rPr>
              <a:t>=j</a:t>
            </a:r>
            <a:r>
              <a:rPr lang="en-US" altLang="zh-TW" sz="2000" smtClean="0">
                <a:latin typeface="Times New Roman" pitchFamily="18" charset="0"/>
              </a:rPr>
              <a:t>), 1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M, </a:t>
            </a:r>
            <a:r>
              <a:rPr lang="en-US" altLang="zh-TW" sz="2000" smtClean="0">
                <a:latin typeface="Times New Roman" pitchFamily="18" charset="0"/>
              </a:rPr>
              <a:t>1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N</a:t>
            </a:r>
            <a:br>
              <a:rPr lang="en-US" altLang="zh-TW" sz="2000" i="1" smtClean="0">
                <a:latin typeface="Times New Roman" pitchFamily="18" charset="0"/>
                <a:sym typeface="Symbol" pitchFamily="18" charset="2"/>
              </a:rPr>
            </a:br>
            <a:r>
              <a:rPr lang="en-US" altLang="zh-TW" sz="2000" b="1" smtClean="0">
                <a:latin typeface="Times New Roman" pitchFamily="18" charset="0"/>
              </a:rPr>
              <a:t>o</a:t>
            </a:r>
            <a:r>
              <a:rPr lang="en-US" altLang="zh-TW" sz="2000" i="1" baseline="-25000" smtClean="0">
                <a:latin typeface="Times New Roman" pitchFamily="18" charset="0"/>
              </a:rPr>
              <a:t>t </a:t>
            </a:r>
            <a:r>
              <a:rPr lang="en-US" altLang="zh-TW" sz="2000" smtClean="0">
                <a:latin typeface="Times New Roman" pitchFamily="18" charset="0"/>
              </a:rPr>
              <a:t>:</a:t>
            </a:r>
            <a:r>
              <a:rPr lang="en-US" altLang="zh-TW" sz="2000" i="1" smtClean="0">
                <a:latin typeface="Times New Roman" pitchFamily="18" charset="0"/>
              </a:rPr>
              <a:t> 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observation at time t, </a:t>
            </a:r>
            <a:r>
              <a:rPr lang="en-US" altLang="zh-TW" sz="2000" b="1" i="1" smtClean="0">
                <a:latin typeface="Times New Roman" pitchFamily="18" charset="0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</a:rPr>
              <a:t>t 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: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 state at time t</a:t>
            </a:r>
            <a:br>
              <a:rPr lang="en-US" altLang="zh-TW" sz="2000" i="1" smtClean="0">
                <a:latin typeface="Times New Roman" pitchFamily="18" charset="0"/>
                <a:sym typeface="Symbol" pitchFamily="18" charset="2"/>
              </a:rPr>
            </a:br>
            <a:r>
              <a:rPr lang="en-US" altLang="zh-TW" sz="2000" smtClean="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TW" sz="2000" i="1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for state j, 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</a:rPr>
              <a:t>) consists of </a:t>
            </a:r>
            <a:r>
              <a:rPr lang="en-US" altLang="zh-TW" sz="2000" b="1" i="1" smtClean="0">
                <a:solidFill>
                  <a:schemeClr val="accent2"/>
                </a:solidFill>
                <a:latin typeface="Times New Roman" pitchFamily="18" charset="0"/>
              </a:rPr>
              <a:t>only M probability values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200" smtClean="0">
                <a:latin typeface="Times New Roman" pitchFamily="18" charset="0"/>
              </a:rPr>
              <a:t>    </a:t>
            </a:r>
            <a:r>
              <a:rPr lang="en-US" altLang="zh-TW" sz="2200" u="sng" smtClean="0">
                <a:latin typeface="Times New Roman" pitchFamily="18" charset="0"/>
              </a:rPr>
              <a:t>Continuous and infinite observations :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000" smtClean="0">
                <a:latin typeface="Times New Roman" pitchFamily="18" charset="0"/>
              </a:rPr>
              <a:t>The observations that </a:t>
            </a:r>
            <a:r>
              <a:rPr lang="en-US" altLang="zh-TW" sz="2000" smtClean="0">
                <a:solidFill>
                  <a:srgbClr val="FF0000"/>
                </a:solidFill>
                <a:latin typeface="Times New Roman" pitchFamily="18" charset="0"/>
              </a:rPr>
              <a:t>all</a:t>
            </a:r>
            <a:r>
              <a:rPr lang="en-US" altLang="zh-TW" sz="2000" smtClean="0">
                <a:latin typeface="Times New Roman" pitchFamily="18" charset="0"/>
              </a:rPr>
              <a:t> distinct states generate are infinite and continuous, 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={</a:t>
            </a:r>
            <a:r>
              <a:rPr lang="en-US" altLang="zh-TW" sz="2000" b="1" smtClean="0">
                <a:latin typeface="Times New Roman" pitchFamily="18" charset="0"/>
              </a:rPr>
              <a:t>v| v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 b="1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000" i="1" baseline="30000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TW" sz="2000" smtClean="0">
                <a:latin typeface="Times New Roman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000" smtClean="0">
                <a:latin typeface="Times New Roman" pitchFamily="18" charset="0"/>
              </a:rPr>
              <a:t>the set of observation probability distributions B={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)} is defined as   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)=P</a:t>
            </a:r>
            <a:r>
              <a:rPr lang="en-US" altLang="zh-TW" sz="2000" b="1" baseline="-25000" smtClean="0">
                <a:latin typeface="Times New Roman" pitchFamily="18" charset="0"/>
              </a:rPr>
              <a:t> 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o</a:t>
            </a:r>
            <a:r>
              <a:rPr lang="en-US" altLang="zh-TW" sz="2000" i="1" baseline="-25000" smtClean="0">
                <a:latin typeface="Times New Roman" pitchFamily="18" charset="0"/>
              </a:rPr>
              <a:t>t</a:t>
            </a:r>
            <a:r>
              <a:rPr lang="en-US" altLang="zh-TW" sz="2000" i="1" smtClean="0">
                <a:latin typeface="Times New Roman" pitchFamily="18" charset="0"/>
              </a:rPr>
              <a:t>=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|</a:t>
            </a:r>
            <a:r>
              <a:rPr lang="en-US" altLang="zh-TW" sz="2000" b="1" i="1" smtClean="0">
                <a:latin typeface="Times New Roman" pitchFamily="18" charset="0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</a:rPr>
              <a:t>t</a:t>
            </a:r>
            <a:r>
              <a:rPr lang="en-US" altLang="zh-TW" sz="2000" i="1" smtClean="0">
                <a:latin typeface="Times New Roman" pitchFamily="18" charset="0"/>
              </a:rPr>
              <a:t>=j</a:t>
            </a:r>
            <a:r>
              <a:rPr lang="en-US" altLang="zh-TW" sz="2000" smtClean="0">
                <a:latin typeface="Times New Roman" pitchFamily="18" charset="0"/>
              </a:rPr>
              <a:t>), 1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N</a:t>
            </a:r>
            <a:br>
              <a:rPr lang="en-US" altLang="zh-TW" sz="2000" i="1" smtClean="0">
                <a:latin typeface="Times New Roman" pitchFamily="18" charset="0"/>
                <a:sym typeface="Symbol" pitchFamily="18" charset="2"/>
              </a:rPr>
            </a:b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000" smtClean="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TW" sz="2000" i="1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) is a </a:t>
            </a:r>
            <a:r>
              <a:rPr lang="en-US" altLang="zh-TW" sz="2000" b="1" i="1" smtClean="0">
                <a:solidFill>
                  <a:schemeClr val="accent2"/>
                </a:solidFill>
                <a:latin typeface="Times New Roman" pitchFamily="18" charset="0"/>
              </a:rPr>
              <a:t>continuous probability density function </a:t>
            </a:r>
            <a:r>
              <a:rPr lang="en-US" altLang="zh-TW" sz="2000" b="1" i="1" smtClean="0">
                <a:latin typeface="Times New Roman" pitchFamily="18" charset="0"/>
              </a:rPr>
              <a:t>and is often assumed to be a mixture of Gaussian distributions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042988" y="5445125"/>
          <a:ext cx="73342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方程式" r:id="rId3" imgW="4724400" imgH="736600" progId="Equation.3">
                  <p:embed/>
                </p:oleObj>
              </mc:Choice>
              <mc:Fallback>
                <p:oleObj name="方程式" r:id="rId3" imgW="47244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45125"/>
                        <a:ext cx="73342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Hidden Markov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962025"/>
            <a:ext cx="8655050" cy="505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400" b="1" smtClean="0">
                <a:latin typeface="Times New Roman" pitchFamily="18" charset="0"/>
              </a:rPr>
              <a:t>An example : a 3-state discrete HMM </a:t>
            </a:r>
            <a:r>
              <a:rPr lang="en-US" altLang="zh-TW" sz="2400" b="1" i="1" smtClean="0">
                <a:latin typeface="Times New Roman" pitchFamily="18" charset="0"/>
                <a:sym typeface="Symbol" pitchFamily="18" charset="2"/>
              </a:rPr>
              <a:t>λ</a:t>
            </a:r>
            <a:endParaRPr lang="en-US" altLang="zh-TW" sz="2400" b="1" i="1" smtClean="0">
              <a:latin typeface="Times New Roman" pitchFamily="18" charset="0"/>
            </a:endParaRPr>
          </a:p>
          <a:p>
            <a:pPr eaLnBrk="1" hangingPunct="1"/>
            <a:endParaRPr lang="en-US" altLang="zh-TW" sz="2400" b="1" smtClean="0">
              <a:latin typeface="Times New Roman" pitchFamily="18" charset="0"/>
            </a:endParaRPr>
          </a:p>
          <a:p>
            <a:pPr eaLnBrk="1" hangingPunct="1"/>
            <a:endParaRPr lang="en-US" altLang="zh-TW" sz="2400" smtClean="0">
              <a:latin typeface="Times New Roman" pitchFamily="18" charset="0"/>
            </a:endParaRPr>
          </a:p>
          <a:p>
            <a:pPr eaLnBrk="1" hangingPunct="1"/>
            <a:endParaRPr lang="en-US" altLang="zh-TW" sz="2400" smtClean="0">
              <a:latin typeface="Times New Roman" pitchFamily="18" charset="0"/>
            </a:endParaRPr>
          </a:p>
          <a:p>
            <a:pPr eaLnBrk="1" hangingPunct="1"/>
            <a:endParaRPr lang="en-US" altLang="zh-TW" sz="2400" smtClean="0">
              <a:latin typeface="Times New Roman" pitchFamily="18" charset="0"/>
            </a:endParaRPr>
          </a:p>
          <a:p>
            <a:pPr eaLnBrk="1" hangingPunct="1"/>
            <a:endParaRPr lang="en-US" altLang="zh-TW" sz="2400" smtClean="0">
              <a:latin typeface="Times New Roman" pitchFamily="18" charset="0"/>
            </a:endParaRPr>
          </a:p>
          <a:p>
            <a:pPr eaLnBrk="1" hangingPunct="1"/>
            <a:endParaRPr lang="en-US" altLang="zh-TW" sz="2400" smtClean="0">
              <a:latin typeface="Times New Roman" pitchFamily="18" charset="0"/>
            </a:endParaRPr>
          </a:p>
          <a:p>
            <a:pPr lvl="1" eaLnBrk="1" hangingPunct="1"/>
            <a:r>
              <a:rPr lang="en-US" altLang="zh-TW" sz="2200" smtClean="0">
                <a:latin typeface="Times New Roman" pitchFamily="18" charset="0"/>
              </a:rPr>
              <a:t>Given a sequence of observations O={ABC}, there are </a:t>
            </a:r>
            <a:r>
              <a:rPr lang="en-US" altLang="zh-TW" sz="2200" b="1" smtClean="0">
                <a:latin typeface="Times New Roman" pitchFamily="18" charset="0"/>
              </a:rPr>
              <a:t>27 possible</a:t>
            </a:r>
            <a:r>
              <a:rPr lang="en-US" altLang="zh-TW" sz="2200" smtClean="0">
                <a:latin typeface="Times New Roman" pitchFamily="18" charset="0"/>
              </a:rPr>
              <a:t> corresponding state sequences, and therefore the corresponding probability is</a:t>
            </a:r>
            <a:endParaRPr lang="en-US" altLang="zh-TW" smtClean="0">
              <a:latin typeface="Times New Roman" pitchFamily="18" charset="0"/>
            </a:endParaRP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4899025" y="1066800"/>
            <a:ext cx="4244975" cy="2881313"/>
            <a:chOff x="3072" y="864"/>
            <a:chExt cx="2674" cy="1815"/>
          </a:xfrm>
        </p:grpSpPr>
        <p:sp>
          <p:nvSpPr>
            <p:cNvPr id="6153" name="Oval 5"/>
            <p:cNvSpPr>
              <a:spLocks noChangeArrowheads="1"/>
            </p:cNvSpPr>
            <p:nvPr/>
          </p:nvSpPr>
          <p:spPr bwMode="auto">
            <a:xfrm>
              <a:off x="3624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  <a:r>
                <a:rPr lang="en-US" altLang="zh-TW" baseline="-25000"/>
                <a:t>2</a:t>
              </a:r>
            </a:p>
          </p:txBody>
        </p:sp>
        <p:sp>
          <p:nvSpPr>
            <p:cNvPr id="6154" name="Oval 6"/>
            <p:cNvSpPr>
              <a:spLocks noChangeArrowheads="1"/>
            </p:cNvSpPr>
            <p:nvPr/>
          </p:nvSpPr>
          <p:spPr bwMode="auto">
            <a:xfrm>
              <a:off x="420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  <a:r>
                <a:rPr lang="en-US" altLang="zh-TW" baseline="-25000"/>
                <a:t>1</a:t>
              </a:r>
            </a:p>
          </p:txBody>
        </p:sp>
        <p:sp>
          <p:nvSpPr>
            <p:cNvPr id="6155" name="Oval 7"/>
            <p:cNvSpPr>
              <a:spLocks noChangeArrowheads="1"/>
            </p:cNvSpPr>
            <p:nvPr/>
          </p:nvSpPr>
          <p:spPr bwMode="auto">
            <a:xfrm>
              <a:off x="4776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  <a:r>
                <a:rPr lang="en-US" altLang="zh-TW" baseline="-25000"/>
                <a:t>3</a:t>
              </a:r>
            </a:p>
          </p:txBody>
        </p:sp>
        <p:sp>
          <p:nvSpPr>
            <p:cNvPr id="6156" name="Line 8"/>
            <p:cNvSpPr>
              <a:spLocks noChangeShapeType="1"/>
            </p:cNvSpPr>
            <p:nvPr/>
          </p:nvSpPr>
          <p:spPr bwMode="auto">
            <a:xfrm flipH="1">
              <a:off x="3792" y="1584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7" name="Line 9"/>
            <p:cNvSpPr>
              <a:spLocks noChangeShapeType="1"/>
            </p:cNvSpPr>
            <p:nvPr/>
          </p:nvSpPr>
          <p:spPr bwMode="auto">
            <a:xfrm flipV="1">
              <a:off x="3864" y="1584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Line 10"/>
            <p:cNvSpPr>
              <a:spLocks noChangeShapeType="1"/>
            </p:cNvSpPr>
            <p:nvPr/>
          </p:nvSpPr>
          <p:spPr bwMode="auto">
            <a:xfrm>
              <a:off x="3856" y="209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9" name="Line 11"/>
            <p:cNvSpPr>
              <a:spLocks noChangeShapeType="1"/>
            </p:cNvSpPr>
            <p:nvPr/>
          </p:nvSpPr>
          <p:spPr bwMode="auto">
            <a:xfrm flipH="1">
              <a:off x="3824" y="21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0" name="Line 12"/>
            <p:cNvSpPr>
              <a:spLocks noChangeShapeType="1"/>
            </p:cNvSpPr>
            <p:nvPr/>
          </p:nvSpPr>
          <p:spPr bwMode="auto">
            <a:xfrm>
              <a:off x="4344" y="163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1" name="Line 13"/>
            <p:cNvSpPr>
              <a:spLocks noChangeShapeType="1"/>
            </p:cNvSpPr>
            <p:nvPr/>
          </p:nvSpPr>
          <p:spPr bwMode="auto">
            <a:xfrm flipH="1" flipV="1">
              <a:off x="4392" y="1536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2" name="Arc 14"/>
            <p:cNvSpPr>
              <a:spLocks/>
            </p:cNvSpPr>
            <p:nvPr/>
          </p:nvSpPr>
          <p:spPr bwMode="auto">
            <a:xfrm flipV="1">
              <a:off x="4152" y="1056"/>
              <a:ext cx="335" cy="28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TW" altLang="en-US"/>
            </a:p>
          </p:txBody>
        </p:sp>
        <p:sp>
          <p:nvSpPr>
            <p:cNvPr id="6163" name="Arc 15"/>
            <p:cNvSpPr>
              <a:spLocks/>
            </p:cNvSpPr>
            <p:nvPr/>
          </p:nvSpPr>
          <p:spPr bwMode="auto">
            <a:xfrm rot="3913781" flipV="1">
              <a:off x="4968" y="1872"/>
              <a:ext cx="335" cy="28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4" name="Arc 16"/>
            <p:cNvSpPr>
              <a:spLocks/>
            </p:cNvSpPr>
            <p:nvPr/>
          </p:nvSpPr>
          <p:spPr bwMode="auto">
            <a:xfrm rot="16773843" flipV="1">
              <a:off x="3336" y="1920"/>
              <a:ext cx="336" cy="28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5" name="AutoShape 17"/>
            <p:cNvSpPr>
              <a:spLocks noChangeArrowheads="1"/>
            </p:cNvSpPr>
            <p:nvPr/>
          </p:nvSpPr>
          <p:spPr bwMode="auto">
            <a:xfrm>
              <a:off x="4488" y="1440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66" name="Text Box 18"/>
            <p:cNvSpPr txBox="1">
              <a:spLocks noChangeArrowheads="1"/>
            </p:cNvSpPr>
            <p:nvPr/>
          </p:nvSpPr>
          <p:spPr bwMode="auto">
            <a:xfrm>
              <a:off x="4622" y="1367"/>
              <a:ext cx="11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/>
                <a:t>{A:</a:t>
              </a:r>
              <a:r>
                <a:rPr lang="en-US" altLang="zh-TW"/>
                <a:t>.3</a:t>
              </a:r>
              <a:r>
                <a:rPr lang="en-US" altLang="zh-TW" b="1"/>
                <a:t>,B:</a:t>
              </a:r>
              <a:r>
                <a:rPr lang="en-US" altLang="zh-TW"/>
                <a:t>.2</a:t>
              </a:r>
              <a:r>
                <a:rPr lang="en-US" altLang="zh-TW" b="1"/>
                <a:t>,C:</a:t>
              </a:r>
              <a:r>
                <a:rPr lang="en-US" altLang="zh-TW"/>
                <a:t>.5</a:t>
              </a:r>
              <a:r>
                <a:rPr lang="en-US" altLang="zh-TW" b="1"/>
                <a:t>}</a:t>
              </a:r>
            </a:p>
          </p:txBody>
        </p:sp>
        <p:sp>
          <p:nvSpPr>
            <p:cNvPr id="6167" name="AutoShape 19"/>
            <p:cNvSpPr>
              <a:spLocks noChangeArrowheads="1"/>
            </p:cNvSpPr>
            <p:nvPr/>
          </p:nvSpPr>
          <p:spPr bwMode="auto">
            <a:xfrm>
              <a:off x="3720" y="2256"/>
              <a:ext cx="96" cy="144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68" name="AutoShape 20"/>
            <p:cNvSpPr>
              <a:spLocks noChangeArrowheads="1"/>
            </p:cNvSpPr>
            <p:nvPr/>
          </p:nvSpPr>
          <p:spPr bwMode="auto">
            <a:xfrm>
              <a:off x="4872" y="2256"/>
              <a:ext cx="96" cy="144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69" name="Text Box 21"/>
            <p:cNvSpPr txBox="1">
              <a:spLocks noChangeArrowheads="1"/>
            </p:cNvSpPr>
            <p:nvPr/>
          </p:nvSpPr>
          <p:spPr bwMode="auto">
            <a:xfrm>
              <a:off x="3312" y="2448"/>
              <a:ext cx="11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/>
                <a:t>{A:</a:t>
              </a:r>
              <a:r>
                <a:rPr lang="en-US" altLang="zh-TW"/>
                <a:t>.7</a:t>
              </a:r>
              <a:r>
                <a:rPr lang="en-US" altLang="zh-TW" b="1"/>
                <a:t>,B:</a:t>
              </a:r>
              <a:r>
                <a:rPr lang="en-US" altLang="zh-TW"/>
                <a:t>.1</a:t>
              </a:r>
              <a:r>
                <a:rPr lang="en-US" altLang="zh-TW" b="1"/>
                <a:t>,C:</a:t>
              </a:r>
              <a:r>
                <a:rPr lang="en-US" altLang="zh-TW"/>
                <a:t>.2</a:t>
              </a:r>
              <a:r>
                <a:rPr lang="en-US" altLang="zh-TW" b="1"/>
                <a:t>}</a:t>
              </a:r>
            </a:p>
          </p:txBody>
        </p:sp>
        <p:sp>
          <p:nvSpPr>
            <p:cNvPr id="6170" name="Text Box 22"/>
            <p:cNvSpPr txBox="1">
              <a:spLocks noChangeArrowheads="1"/>
            </p:cNvSpPr>
            <p:nvPr/>
          </p:nvSpPr>
          <p:spPr bwMode="auto">
            <a:xfrm>
              <a:off x="4464" y="2448"/>
              <a:ext cx="11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/>
                <a:t>{A:</a:t>
              </a:r>
              <a:r>
                <a:rPr lang="en-US" altLang="zh-TW"/>
                <a:t>.3</a:t>
              </a:r>
              <a:r>
                <a:rPr lang="en-US" altLang="zh-TW" b="1"/>
                <a:t>,B:</a:t>
              </a:r>
              <a:r>
                <a:rPr lang="en-US" altLang="zh-TW"/>
                <a:t>.6</a:t>
              </a:r>
              <a:r>
                <a:rPr lang="en-US" altLang="zh-TW" b="1"/>
                <a:t>,C:</a:t>
              </a:r>
              <a:r>
                <a:rPr lang="en-US" altLang="zh-TW"/>
                <a:t>.1</a:t>
              </a:r>
              <a:r>
                <a:rPr lang="en-US" altLang="zh-TW" b="1"/>
                <a:t>}</a:t>
              </a:r>
            </a:p>
          </p:txBody>
        </p:sp>
        <p:sp>
          <p:nvSpPr>
            <p:cNvPr id="6171" name="Text Box 23"/>
            <p:cNvSpPr txBox="1">
              <a:spLocks noChangeArrowheads="1"/>
            </p:cNvSpPr>
            <p:nvPr/>
          </p:nvSpPr>
          <p:spPr bwMode="auto">
            <a:xfrm>
              <a:off x="4176" y="864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0.6</a:t>
              </a:r>
            </a:p>
          </p:txBody>
        </p:sp>
        <p:sp>
          <p:nvSpPr>
            <p:cNvPr id="6172" name="Text Box 24"/>
            <p:cNvSpPr txBox="1">
              <a:spLocks noChangeArrowheads="1"/>
            </p:cNvSpPr>
            <p:nvPr/>
          </p:nvSpPr>
          <p:spPr bwMode="auto">
            <a:xfrm>
              <a:off x="3072" y="1968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0.7</a:t>
              </a:r>
            </a:p>
          </p:txBody>
        </p:sp>
        <p:sp>
          <p:nvSpPr>
            <p:cNvPr id="6173" name="Text Box 25"/>
            <p:cNvSpPr txBox="1">
              <a:spLocks noChangeArrowheads="1"/>
            </p:cNvSpPr>
            <p:nvPr/>
          </p:nvSpPr>
          <p:spPr bwMode="auto">
            <a:xfrm>
              <a:off x="3792" y="1632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0.3</a:t>
              </a:r>
            </a:p>
          </p:txBody>
        </p:sp>
        <p:sp>
          <p:nvSpPr>
            <p:cNvPr id="6174" name="Text Box 26"/>
            <p:cNvSpPr txBox="1">
              <a:spLocks noChangeArrowheads="1"/>
            </p:cNvSpPr>
            <p:nvPr/>
          </p:nvSpPr>
          <p:spPr bwMode="auto">
            <a:xfrm>
              <a:off x="4032" y="1776"/>
              <a:ext cx="29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 dirty="0" smtClean="0"/>
                <a:t>0.1</a:t>
              </a:r>
              <a:endParaRPr lang="en-US" altLang="zh-TW" sz="1600" dirty="0"/>
            </a:p>
          </p:txBody>
        </p:sp>
        <p:sp>
          <p:nvSpPr>
            <p:cNvPr id="6175" name="Text Box 27"/>
            <p:cNvSpPr txBox="1">
              <a:spLocks noChangeArrowheads="1"/>
            </p:cNvSpPr>
            <p:nvPr/>
          </p:nvSpPr>
          <p:spPr bwMode="auto">
            <a:xfrm>
              <a:off x="4176" y="2160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0.2</a:t>
              </a:r>
            </a:p>
          </p:txBody>
        </p:sp>
        <p:sp>
          <p:nvSpPr>
            <p:cNvPr id="6176" name="Text Box 28"/>
            <p:cNvSpPr txBox="1">
              <a:spLocks noChangeArrowheads="1"/>
            </p:cNvSpPr>
            <p:nvPr/>
          </p:nvSpPr>
          <p:spPr bwMode="auto">
            <a:xfrm>
              <a:off x="4128" y="1920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0.2</a:t>
              </a:r>
            </a:p>
          </p:txBody>
        </p:sp>
        <p:sp>
          <p:nvSpPr>
            <p:cNvPr id="6177" name="Text Box 29"/>
            <p:cNvSpPr txBox="1">
              <a:spLocks noChangeArrowheads="1"/>
            </p:cNvSpPr>
            <p:nvPr/>
          </p:nvSpPr>
          <p:spPr bwMode="auto">
            <a:xfrm>
              <a:off x="4368" y="1776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0.1</a:t>
              </a:r>
            </a:p>
          </p:txBody>
        </p:sp>
        <p:sp>
          <p:nvSpPr>
            <p:cNvPr id="6178" name="Text Box 30"/>
            <p:cNvSpPr txBox="1">
              <a:spLocks noChangeArrowheads="1"/>
            </p:cNvSpPr>
            <p:nvPr/>
          </p:nvSpPr>
          <p:spPr bwMode="auto">
            <a:xfrm>
              <a:off x="4608" y="1632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0.3</a:t>
              </a:r>
            </a:p>
          </p:txBody>
        </p:sp>
        <p:sp>
          <p:nvSpPr>
            <p:cNvPr id="6179" name="Text Box 31"/>
            <p:cNvSpPr txBox="1">
              <a:spLocks noChangeArrowheads="1"/>
            </p:cNvSpPr>
            <p:nvPr/>
          </p:nvSpPr>
          <p:spPr bwMode="auto">
            <a:xfrm>
              <a:off x="5232" y="1920"/>
              <a:ext cx="29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 dirty="0" smtClean="0"/>
                <a:t>0.5</a:t>
              </a:r>
              <a:endParaRPr lang="en-US" altLang="zh-TW" sz="1600" dirty="0"/>
            </a:p>
          </p:txBody>
        </p:sp>
      </p:grpSp>
      <p:graphicFrame>
        <p:nvGraphicFramePr>
          <p:cNvPr id="6149" name="Object 32"/>
          <p:cNvGraphicFramePr>
            <a:graphicFrameLocks noChangeAspect="1"/>
          </p:cNvGraphicFramePr>
          <p:nvPr/>
        </p:nvGraphicFramePr>
        <p:xfrm>
          <a:off x="1066800" y="1524000"/>
          <a:ext cx="3352800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" name="Equation" r:id="rId3" imgW="1993900" imgH="1485900" progId="Equation.3">
                  <p:embed/>
                </p:oleObj>
              </mc:Choice>
              <mc:Fallback>
                <p:oleObj name="Equation" r:id="rId3" imgW="1993900" imgH="1485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3352800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33"/>
          <p:cNvGraphicFramePr>
            <a:graphicFrameLocks noChangeAspect="1"/>
          </p:cNvGraphicFramePr>
          <p:nvPr/>
        </p:nvGraphicFramePr>
        <p:xfrm>
          <a:off x="655638" y="5032375"/>
          <a:ext cx="8442325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" name="方程式" r:id="rId5" imgW="5499100" imgH="1231900" progId="Equation.3">
                  <p:embed/>
                </p:oleObj>
              </mc:Choice>
              <mc:Fallback>
                <p:oleObj name="方程式" r:id="rId5" imgW="5499100" imgH="1231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5032375"/>
                        <a:ext cx="8442325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Line 3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2" name="Line 40"/>
          <p:cNvSpPr>
            <a:spLocks noChangeShapeType="1"/>
          </p:cNvSpPr>
          <p:nvPr/>
        </p:nvSpPr>
        <p:spPr bwMode="auto">
          <a:xfrm>
            <a:off x="4764088" y="41163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Hidden Markov Model</a:t>
            </a:r>
          </a:p>
        </p:txBody>
      </p:sp>
      <p:sp>
        <p:nvSpPr>
          <p:cNvPr id="8195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8575" y="904875"/>
            <a:ext cx="8494713" cy="4919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 b="1" smtClean="0">
                <a:latin typeface="Times New Roman" pitchFamily="18" charset="0"/>
              </a:rPr>
              <a:t>Three Basic Problems for HMMs</a:t>
            </a:r>
          </a:p>
          <a:p>
            <a:pPr marL="177800" indent="-17780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000" b="1" smtClean="0">
                <a:latin typeface="Times New Roman" pitchFamily="18" charset="0"/>
              </a:rPr>
              <a:t>  Given an observation sequence </a:t>
            </a:r>
            <a:r>
              <a:rPr lang="en-US" altLang="zh-TW" sz="2000" smtClean="0">
                <a:latin typeface="Times New Roman" pitchFamily="18" charset="0"/>
              </a:rPr>
              <a:t>O</a:t>
            </a:r>
            <a:r>
              <a:rPr lang="en-US" altLang="zh-TW" sz="2000" b="1" smtClean="0">
                <a:latin typeface="Times New Roman" pitchFamily="18" charset="0"/>
              </a:rPr>
              <a:t>=(</a:t>
            </a:r>
            <a:r>
              <a:rPr lang="en-US" altLang="zh-TW" sz="2000" smtClean="0">
                <a:latin typeface="Times New Roman" pitchFamily="18" charset="0"/>
              </a:rPr>
              <a:t>o</a:t>
            </a:r>
            <a:r>
              <a:rPr lang="en-US" altLang="zh-TW" sz="2000" b="1" baseline="-25000" smtClean="0">
                <a:latin typeface="Times New Roman" pitchFamily="18" charset="0"/>
              </a:rPr>
              <a:t>1</a:t>
            </a:r>
            <a:r>
              <a:rPr lang="en-US" altLang="zh-TW" sz="2000" b="1" smtClean="0">
                <a:latin typeface="Times New Roman" pitchFamily="18" charset="0"/>
              </a:rPr>
              <a:t>,</a:t>
            </a:r>
            <a:r>
              <a:rPr lang="en-US" altLang="zh-TW" sz="2000" smtClean="0">
                <a:latin typeface="Times New Roman" pitchFamily="18" charset="0"/>
              </a:rPr>
              <a:t>o</a:t>
            </a:r>
            <a:r>
              <a:rPr lang="en-US" altLang="zh-TW" sz="2000" b="1" baseline="-25000" smtClean="0">
                <a:latin typeface="Times New Roman" pitchFamily="18" charset="0"/>
              </a:rPr>
              <a:t>2</a:t>
            </a:r>
            <a:r>
              <a:rPr lang="en-US" altLang="zh-TW" sz="2000" b="1" smtClean="0">
                <a:latin typeface="Times New Roman" pitchFamily="18" charset="0"/>
              </a:rPr>
              <a:t>,…..,</a:t>
            </a:r>
            <a:r>
              <a:rPr lang="en-US" altLang="zh-TW" sz="2000" smtClean="0">
                <a:latin typeface="Times New Roman" pitchFamily="18" charset="0"/>
              </a:rPr>
              <a:t>o</a:t>
            </a:r>
            <a:r>
              <a:rPr lang="en-US" altLang="zh-TW" sz="2000" b="1" baseline="-25000" smtClean="0">
                <a:latin typeface="Times New Roman" pitchFamily="18" charset="0"/>
              </a:rPr>
              <a:t>T</a:t>
            </a:r>
            <a:r>
              <a:rPr lang="en-US" altLang="zh-TW" sz="2000" b="1" smtClean="0">
                <a:latin typeface="Times New Roman" pitchFamily="18" charset="0"/>
              </a:rPr>
              <a:t>), and an HMM      </a:t>
            </a:r>
          </a:p>
          <a:p>
            <a:pPr marL="177800" indent="-17780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000" b="1" i="1" smtClean="0">
                <a:latin typeface="Times New Roman" pitchFamily="18" charset="0"/>
                <a:sym typeface="Symbol" pitchFamily="18" charset="2"/>
              </a:rPr>
              <a:t>λ =</a:t>
            </a: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000" smtClean="0">
                <a:latin typeface="Times New Roman" pitchFamily="18" charset="0"/>
              </a:rPr>
              <a:t>A</a:t>
            </a:r>
            <a:r>
              <a:rPr lang="en-US" altLang="zh-TW" sz="2000" b="1" smtClean="0">
                <a:latin typeface="Times New Roman" pitchFamily="18" charset="0"/>
              </a:rPr>
              <a:t>,</a:t>
            </a:r>
            <a:r>
              <a:rPr lang="en-US" altLang="zh-TW" sz="2000" smtClean="0">
                <a:latin typeface="Times New Roman" pitchFamily="18" charset="0"/>
              </a:rPr>
              <a:t>B</a:t>
            </a:r>
            <a:r>
              <a:rPr lang="en-US" altLang="zh-TW" sz="2000" b="1" smtClean="0">
                <a:latin typeface="Times New Roman" pitchFamily="18" charset="0"/>
              </a:rPr>
              <a:t>,</a:t>
            </a: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)</a:t>
            </a:r>
            <a:endParaRPr lang="en-US" altLang="zh-TW" sz="2000" b="1" smtClean="0">
              <a:latin typeface="Times New Roman" pitchFamily="18" charset="0"/>
            </a:endParaRPr>
          </a:p>
          <a:p>
            <a:pPr marL="819150"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Problem </a:t>
            </a:r>
            <a:r>
              <a:rPr lang="en-US" altLang="zh-TW" sz="2200" i="1" smtClean="0">
                <a:latin typeface="Times New Roman" pitchFamily="18" charset="0"/>
              </a:rPr>
              <a:t>1</a:t>
            </a:r>
            <a:r>
              <a:rPr lang="en-US" altLang="zh-TW" sz="2200" smtClean="0">
                <a:latin typeface="Times New Roman" pitchFamily="18" charset="0"/>
              </a:rPr>
              <a:t> :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How to </a:t>
            </a:r>
            <a:r>
              <a:rPr lang="en-US" altLang="zh-TW" sz="2200" i="1" smtClean="0">
                <a:solidFill>
                  <a:schemeClr val="accent2"/>
                </a:solidFill>
                <a:latin typeface="Times New Roman" pitchFamily="18" charset="0"/>
              </a:rPr>
              <a:t>efficiently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 compute P(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</a:rPr>
              <a:t>O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| </a:t>
            </a:r>
            <a:r>
              <a:rPr lang="en-US" altLang="zh-TW" sz="22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zh-TW" sz="2200" smtClean="0">
                <a:latin typeface="Times New Roman" pitchFamily="18" charset="0"/>
              </a:rPr>
              <a:t> ?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  <a:sym typeface="Wingdings" pitchFamily="2" charset="2"/>
              </a:rPr>
              <a:t> </a:t>
            </a:r>
            <a:r>
              <a:rPr lang="en-US" altLang="zh-TW" sz="2200" i="1" smtClean="0">
                <a:latin typeface="Times New Roman" pitchFamily="18" charset="0"/>
              </a:rPr>
              <a:t>Evaluation problem</a:t>
            </a:r>
            <a:endParaRPr lang="en-US" altLang="zh-TW" sz="2200" smtClean="0">
              <a:latin typeface="Times New Roman" pitchFamily="18" charset="0"/>
            </a:endParaRPr>
          </a:p>
          <a:p>
            <a:pPr marL="819150"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Problem </a:t>
            </a:r>
            <a:r>
              <a:rPr lang="en-US" altLang="zh-TW" sz="2200" i="1" smtClean="0">
                <a:latin typeface="Times New Roman" pitchFamily="18" charset="0"/>
              </a:rPr>
              <a:t>2</a:t>
            </a:r>
            <a:r>
              <a:rPr lang="en-US" altLang="zh-TW" sz="2200" smtClean="0">
                <a:latin typeface="Times New Roman" pitchFamily="18" charset="0"/>
              </a:rPr>
              <a:t> : 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How to choose an optimal state sequence 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</a:rPr>
              <a:t>q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=(q</a:t>
            </a:r>
            <a:r>
              <a:rPr lang="en-US" altLang="zh-TW" sz="2200" baseline="-2500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,q</a:t>
            </a:r>
            <a:r>
              <a:rPr lang="en-US" altLang="zh-TW" sz="2200" baseline="-2500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,……, q</a:t>
            </a:r>
            <a:r>
              <a:rPr lang="en-US" altLang="zh-TW" sz="2200" baseline="-25000" smtClean="0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zh-TW" sz="2200" smtClean="0">
                <a:latin typeface="Times New Roman" pitchFamily="18" charset="0"/>
              </a:rPr>
              <a:t> ?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 </a:t>
            </a:r>
            <a:r>
              <a:rPr lang="en-US" altLang="zh-TW" sz="2200" smtClean="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TW" sz="2200" smtClean="0">
                <a:latin typeface="Times New Roman" pitchFamily="18" charset="0"/>
              </a:rPr>
              <a:t> </a:t>
            </a:r>
            <a:r>
              <a:rPr lang="en-US" altLang="zh-TW" sz="2200" i="1" smtClean="0">
                <a:latin typeface="Times New Roman" pitchFamily="18" charset="0"/>
              </a:rPr>
              <a:t>Decoding Problem</a:t>
            </a:r>
            <a:endParaRPr lang="en-US" altLang="zh-TW" sz="2200" smtClean="0">
              <a:latin typeface="Times New Roman" pitchFamily="18" charset="0"/>
            </a:endParaRPr>
          </a:p>
          <a:p>
            <a:pPr marL="819150"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Problem </a:t>
            </a:r>
            <a:r>
              <a:rPr lang="en-US" altLang="zh-TW" sz="2200" i="1" smtClean="0">
                <a:latin typeface="Times New Roman" pitchFamily="18" charset="0"/>
              </a:rPr>
              <a:t>3</a:t>
            </a:r>
            <a:r>
              <a:rPr lang="en-US" altLang="zh-TW" sz="2200" smtClean="0">
                <a:latin typeface="Times New Roman" pitchFamily="18" charset="0"/>
              </a:rPr>
              <a:t> : 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Given some observations O for the HMM </a:t>
            </a:r>
            <a:r>
              <a:rPr lang="en-US" altLang="zh-TW" sz="22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 , how to adjust the model parameter </a:t>
            </a:r>
            <a:r>
              <a:rPr lang="en-US" altLang="zh-TW" sz="22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λ =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) 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to maximize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P(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</a:rPr>
              <a:t>O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| </a:t>
            </a:r>
            <a:r>
              <a:rPr lang="en-US" altLang="zh-TW" sz="22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)?</a:t>
            </a:r>
            <a:r>
              <a:rPr lang="en-US" altLang="zh-TW" sz="2200" smtClean="0">
                <a:latin typeface="Times New Roman" pitchFamily="18" charset="0"/>
              </a:rPr>
              <a:t/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 </a:t>
            </a:r>
            <a:r>
              <a:rPr lang="en-US" altLang="zh-TW" sz="2200" smtClean="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TW" sz="2200" smtClean="0">
                <a:latin typeface="Times New Roman" pitchFamily="18" charset="0"/>
              </a:rPr>
              <a:t> </a:t>
            </a:r>
            <a:r>
              <a:rPr lang="en-US" altLang="zh-TW" sz="2200" i="1" smtClean="0">
                <a:latin typeface="Times New Roman" pitchFamily="18" charset="0"/>
              </a:rPr>
              <a:t>Learning /Training Problem</a:t>
            </a:r>
            <a:r>
              <a:rPr lang="en-US" altLang="zh-TW" sz="2000" smtClean="0">
                <a:latin typeface="Times New Roman" pitchFamily="18" charset="0"/>
              </a:rPr>
              <a:t> 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7" name="Line 10"/>
          <p:cNvSpPr>
            <a:spLocks noChangeShapeType="1"/>
          </p:cNvSpPr>
          <p:nvPr/>
        </p:nvSpPr>
        <p:spPr bwMode="auto">
          <a:xfrm>
            <a:off x="4300538" y="2398713"/>
            <a:ext cx="198437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8" name="Line 11"/>
          <p:cNvSpPr>
            <a:spLocks noChangeShapeType="1"/>
          </p:cNvSpPr>
          <p:nvPr/>
        </p:nvSpPr>
        <p:spPr bwMode="auto">
          <a:xfrm>
            <a:off x="3838575" y="4603750"/>
            <a:ext cx="198438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9" name="Line 12"/>
          <p:cNvSpPr>
            <a:spLocks noChangeShapeType="1"/>
          </p:cNvSpPr>
          <p:nvPr/>
        </p:nvSpPr>
        <p:spPr bwMode="auto">
          <a:xfrm>
            <a:off x="3646488" y="1352550"/>
            <a:ext cx="198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0" name="Line 13"/>
          <p:cNvSpPr>
            <a:spLocks noChangeShapeType="1"/>
          </p:cNvSpPr>
          <p:nvPr/>
        </p:nvSpPr>
        <p:spPr bwMode="auto">
          <a:xfrm>
            <a:off x="5902325" y="4970463"/>
            <a:ext cx="198438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35"/>
          <p:cNvGrpSpPr>
            <a:grpSpLocks/>
          </p:cNvGrpSpPr>
          <p:nvPr/>
        </p:nvGrpSpPr>
        <p:grpSpPr bwMode="auto">
          <a:xfrm>
            <a:off x="323850" y="100013"/>
            <a:ext cx="3238500" cy="334962"/>
            <a:chOff x="1198" y="3"/>
            <a:chExt cx="2040" cy="211"/>
          </a:xfrm>
        </p:grpSpPr>
        <p:sp>
          <p:nvSpPr>
            <p:cNvPr id="9400" name="Rectangle 5"/>
            <p:cNvSpPr>
              <a:spLocks noChangeArrowheads="1"/>
            </p:cNvSpPr>
            <p:nvPr/>
          </p:nvSpPr>
          <p:spPr bwMode="auto">
            <a:xfrm>
              <a:off x="1198" y="3"/>
              <a:ext cx="20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b="1">
                  <a:solidFill>
                    <a:srgbClr val="000000"/>
                  </a:solidFill>
                  <a:latin typeface="Times New Roman" pitchFamily="18" charset="0"/>
                </a:rPr>
                <a:t>Basic Problem 1 for HMM</a:t>
              </a:r>
              <a:endParaRPr lang="en-US" altLang="zh-TW"/>
            </a:p>
          </p:txBody>
        </p:sp>
        <p:sp>
          <p:nvSpPr>
            <p:cNvPr id="9401" name="Rectangle 6"/>
            <p:cNvSpPr>
              <a:spLocks noChangeArrowheads="1"/>
            </p:cNvSpPr>
            <p:nvPr/>
          </p:nvSpPr>
          <p:spPr bwMode="auto">
            <a:xfrm>
              <a:off x="1198" y="181"/>
              <a:ext cx="2040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9219" name="Rectangle 20"/>
          <p:cNvSpPr>
            <a:spLocks noChangeArrowheads="1"/>
          </p:cNvSpPr>
          <p:nvPr/>
        </p:nvSpPr>
        <p:spPr bwMode="auto">
          <a:xfrm>
            <a:off x="4364038" y="31432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TW"/>
          </a:p>
        </p:txBody>
      </p:sp>
      <p:grpSp>
        <p:nvGrpSpPr>
          <p:cNvPr id="9220" name="Group 242"/>
          <p:cNvGrpSpPr>
            <a:grpSpLocks/>
          </p:cNvGrpSpPr>
          <p:nvPr/>
        </p:nvGrpSpPr>
        <p:grpSpPr bwMode="auto">
          <a:xfrm>
            <a:off x="611188" y="557213"/>
            <a:ext cx="4919662" cy="1403350"/>
            <a:chOff x="724" y="291"/>
            <a:chExt cx="3099" cy="884"/>
          </a:xfrm>
        </p:grpSpPr>
        <p:sp>
          <p:nvSpPr>
            <p:cNvPr id="9344" name="Rectangle 21"/>
            <p:cNvSpPr>
              <a:spLocks noChangeArrowheads="1"/>
            </p:cNvSpPr>
            <p:nvPr/>
          </p:nvSpPr>
          <p:spPr bwMode="auto">
            <a:xfrm>
              <a:off x="2589" y="301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345" name="Rectangle 22"/>
            <p:cNvSpPr>
              <a:spLocks noChangeArrowheads="1"/>
            </p:cNvSpPr>
            <p:nvPr/>
          </p:nvSpPr>
          <p:spPr bwMode="auto">
            <a:xfrm>
              <a:off x="2676" y="319"/>
              <a:ext cx="5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= (A, B, </a:t>
              </a:r>
              <a:endParaRPr lang="en-US" altLang="zh-TW"/>
            </a:p>
          </p:txBody>
        </p:sp>
        <p:sp>
          <p:nvSpPr>
            <p:cNvPr id="9346" name="Rectangle 23"/>
            <p:cNvSpPr>
              <a:spLocks noChangeArrowheads="1"/>
            </p:cNvSpPr>
            <p:nvPr/>
          </p:nvSpPr>
          <p:spPr bwMode="auto">
            <a:xfrm>
              <a:off x="3240" y="301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 altLang="zh-TW"/>
            </a:p>
          </p:txBody>
        </p:sp>
        <p:sp>
          <p:nvSpPr>
            <p:cNvPr id="9347" name="Rectangle 24"/>
            <p:cNvSpPr>
              <a:spLocks noChangeArrowheads="1"/>
            </p:cNvSpPr>
            <p:nvPr/>
          </p:nvSpPr>
          <p:spPr bwMode="auto">
            <a:xfrm>
              <a:off x="3327" y="319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9348" name="Rectangle 25"/>
            <p:cNvSpPr>
              <a:spLocks noChangeArrowheads="1"/>
            </p:cNvSpPr>
            <p:nvPr/>
          </p:nvSpPr>
          <p:spPr bwMode="auto">
            <a:xfrm>
              <a:off x="3380" y="291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49" name="Rectangle 26"/>
            <p:cNvSpPr>
              <a:spLocks noChangeArrowheads="1"/>
            </p:cNvSpPr>
            <p:nvPr/>
          </p:nvSpPr>
          <p:spPr bwMode="auto">
            <a:xfrm>
              <a:off x="740" y="663"/>
              <a:ext cx="3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 = o</a:t>
              </a:r>
              <a:endParaRPr lang="en-US" altLang="zh-TW"/>
            </a:p>
          </p:txBody>
        </p:sp>
        <p:sp>
          <p:nvSpPr>
            <p:cNvPr id="9350" name="Rectangle 27"/>
            <p:cNvSpPr>
              <a:spLocks noChangeArrowheads="1"/>
            </p:cNvSpPr>
            <p:nvPr/>
          </p:nvSpPr>
          <p:spPr bwMode="auto">
            <a:xfrm>
              <a:off x="1105" y="74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351" name="Rectangle 28"/>
            <p:cNvSpPr>
              <a:spLocks noChangeArrowheads="1"/>
            </p:cNvSpPr>
            <p:nvPr/>
          </p:nvSpPr>
          <p:spPr bwMode="auto">
            <a:xfrm>
              <a:off x="1158" y="66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TW"/>
            </a:p>
          </p:txBody>
        </p:sp>
        <p:sp>
          <p:nvSpPr>
            <p:cNvPr id="9352" name="Rectangle 29"/>
            <p:cNvSpPr>
              <a:spLocks noChangeArrowheads="1"/>
            </p:cNvSpPr>
            <p:nvPr/>
          </p:nvSpPr>
          <p:spPr bwMode="auto">
            <a:xfrm>
              <a:off x="1238" y="74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353" name="Rectangle 30"/>
            <p:cNvSpPr>
              <a:spLocks noChangeArrowheads="1"/>
            </p:cNvSpPr>
            <p:nvPr/>
          </p:nvSpPr>
          <p:spPr bwMode="auto">
            <a:xfrm>
              <a:off x="1290" y="66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TW"/>
            </a:p>
          </p:txBody>
        </p:sp>
        <p:sp>
          <p:nvSpPr>
            <p:cNvPr id="9354" name="Rectangle 31"/>
            <p:cNvSpPr>
              <a:spLocks noChangeArrowheads="1"/>
            </p:cNvSpPr>
            <p:nvPr/>
          </p:nvSpPr>
          <p:spPr bwMode="auto">
            <a:xfrm>
              <a:off x="1370" y="74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/>
            </a:p>
          </p:txBody>
        </p:sp>
        <p:sp>
          <p:nvSpPr>
            <p:cNvPr id="9355" name="Rectangle 32"/>
            <p:cNvSpPr>
              <a:spLocks noChangeArrowheads="1"/>
            </p:cNvSpPr>
            <p:nvPr/>
          </p:nvSpPr>
          <p:spPr bwMode="auto">
            <a:xfrm>
              <a:off x="1423" y="663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356" name="Rectangle 33"/>
            <p:cNvSpPr>
              <a:spLocks noChangeArrowheads="1"/>
            </p:cNvSpPr>
            <p:nvPr/>
          </p:nvSpPr>
          <p:spPr bwMode="auto">
            <a:xfrm>
              <a:off x="1740" y="66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TW"/>
            </a:p>
          </p:txBody>
        </p:sp>
        <p:sp>
          <p:nvSpPr>
            <p:cNvPr id="9357" name="Rectangle 34"/>
            <p:cNvSpPr>
              <a:spLocks noChangeArrowheads="1"/>
            </p:cNvSpPr>
            <p:nvPr/>
          </p:nvSpPr>
          <p:spPr bwMode="auto">
            <a:xfrm>
              <a:off x="1820" y="743"/>
              <a:ext cx="3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358" name="Rectangle 35"/>
            <p:cNvSpPr>
              <a:spLocks noChangeArrowheads="1"/>
            </p:cNvSpPr>
            <p:nvPr/>
          </p:nvSpPr>
          <p:spPr bwMode="auto">
            <a:xfrm>
              <a:off x="1855" y="663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359" name="Rectangle 36"/>
            <p:cNvSpPr>
              <a:spLocks noChangeArrowheads="1"/>
            </p:cNvSpPr>
            <p:nvPr/>
          </p:nvSpPr>
          <p:spPr bwMode="auto">
            <a:xfrm>
              <a:off x="2173" y="66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TW"/>
            </a:p>
          </p:txBody>
        </p:sp>
        <p:sp>
          <p:nvSpPr>
            <p:cNvPr id="9360" name="Rectangle 37"/>
            <p:cNvSpPr>
              <a:spLocks noChangeArrowheads="1"/>
            </p:cNvSpPr>
            <p:nvPr/>
          </p:nvSpPr>
          <p:spPr bwMode="auto">
            <a:xfrm>
              <a:off x="2253" y="743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361" name="Rectangle 38"/>
            <p:cNvSpPr>
              <a:spLocks noChangeArrowheads="1"/>
            </p:cNvSpPr>
            <p:nvPr/>
          </p:nvSpPr>
          <p:spPr bwMode="auto">
            <a:xfrm>
              <a:off x="2324" y="743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62" name="Rectangle 39"/>
            <p:cNvSpPr>
              <a:spLocks noChangeArrowheads="1"/>
            </p:cNvSpPr>
            <p:nvPr/>
          </p:nvSpPr>
          <p:spPr bwMode="auto">
            <a:xfrm>
              <a:off x="2415" y="675"/>
              <a:ext cx="13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observation sequence</a:t>
              </a:r>
              <a:endParaRPr lang="en-US" altLang="zh-TW"/>
            </a:p>
          </p:txBody>
        </p:sp>
        <p:sp>
          <p:nvSpPr>
            <p:cNvPr id="9363" name="Rectangle 40"/>
            <p:cNvSpPr>
              <a:spLocks noChangeArrowheads="1"/>
            </p:cNvSpPr>
            <p:nvPr/>
          </p:nvSpPr>
          <p:spPr bwMode="auto">
            <a:xfrm>
              <a:off x="3783" y="66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64" name="Rectangle 41"/>
            <p:cNvSpPr>
              <a:spLocks noChangeArrowheads="1"/>
            </p:cNvSpPr>
            <p:nvPr/>
          </p:nvSpPr>
          <p:spPr bwMode="auto">
            <a:xfrm>
              <a:off x="740" y="896"/>
              <a:ext cx="2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 =</a:t>
              </a:r>
              <a:endParaRPr lang="en-US" altLang="zh-TW"/>
            </a:p>
          </p:txBody>
        </p:sp>
        <p:sp>
          <p:nvSpPr>
            <p:cNvPr id="9365" name="Rectangle 42"/>
            <p:cNvSpPr>
              <a:spLocks noChangeArrowheads="1"/>
            </p:cNvSpPr>
            <p:nvPr/>
          </p:nvSpPr>
          <p:spPr bwMode="auto">
            <a:xfrm>
              <a:off x="950" y="896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66" name="Rectangle 43"/>
            <p:cNvSpPr>
              <a:spLocks noChangeArrowheads="1"/>
            </p:cNvSpPr>
            <p:nvPr/>
          </p:nvSpPr>
          <p:spPr bwMode="auto">
            <a:xfrm>
              <a:off x="1024" y="8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367" name="Rectangle 44"/>
            <p:cNvSpPr>
              <a:spLocks noChangeArrowheads="1"/>
            </p:cNvSpPr>
            <p:nvPr/>
          </p:nvSpPr>
          <p:spPr bwMode="auto">
            <a:xfrm>
              <a:off x="1104" y="97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368" name="Rectangle 45"/>
            <p:cNvSpPr>
              <a:spLocks noChangeArrowheads="1"/>
            </p:cNvSpPr>
            <p:nvPr/>
          </p:nvSpPr>
          <p:spPr bwMode="auto">
            <a:xfrm>
              <a:off x="1157" y="8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369" name="Rectangle 46"/>
            <p:cNvSpPr>
              <a:spLocks noChangeArrowheads="1"/>
            </p:cNvSpPr>
            <p:nvPr/>
          </p:nvSpPr>
          <p:spPr bwMode="auto">
            <a:xfrm>
              <a:off x="1236" y="97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370" name="Rectangle 47"/>
            <p:cNvSpPr>
              <a:spLocks noChangeArrowheads="1"/>
            </p:cNvSpPr>
            <p:nvPr/>
          </p:nvSpPr>
          <p:spPr bwMode="auto">
            <a:xfrm>
              <a:off x="1289" y="8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371" name="Rectangle 48"/>
            <p:cNvSpPr>
              <a:spLocks noChangeArrowheads="1"/>
            </p:cNvSpPr>
            <p:nvPr/>
          </p:nvSpPr>
          <p:spPr bwMode="auto">
            <a:xfrm>
              <a:off x="1368" y="97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/>
            </a:p>
          </p:txBody>
        </p:sp>
        <p:sp>
          <p:nvSpPr>
            <p:cNvPr id="9372" name="Rectangle 49"/>
            <p:cNvSpPr>
              <a:spLocks noChangeArrowheads="1"/>
            </p:cNvSpPr>
            <p:nvPr/>
          </p:nvSpPr>
          <p:spPr bwMode="auto">
            <a:xfrm>
              <a:off x="1421" y="896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373" name="Rectangle 50"/>
            <p:cNvSpPr>
              <a:spLocks noChangeArrowheads="1"/>
            </p:cNvSpPr>
            <p:nvPr/>
          </p:nvSpPr>
          <p:spPr bwMode="auto">
            <a:xfrm>
              <a:off x="1739" y="8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374" name="Rectangle 51"/>
            <p:cNvSpPr>
              <a:spLocks noChangeArrowheads="1"/>
            </p:cNvSpPr>
            <p:nvPr/>
          </p:nvSpPr>
          <p:spPr bwMode="auto">
            <a:xfrm>
              <a:off x="1819" y="976"/>
              <a:ext cx="3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375" name="Rectangle 52"/>
            <p:cNvSpPr>
              <a:spLocks noChangeArrowheads="1"/>
            </p:cNvSpPr>
            <p:nvPr/>
          </p:nvSpPr>
          <p:spPr bwMode="auto">
            <a:xfrm>
              <a:off x="1854" y="896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376" name="Rectangle 53"/>
            <p:cNvSpPr>
              <a:spLocks noChangeArrowheads="1"/>
            </p:cNvSpPr>
            <p:nvPr/>
          </p:nvSpPr>
          <p:spPr bwMode="auto">
            <a:xfrm>
              <a:off x="2172" y="8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377" name="Rectangle 54"/>
            <p:cNvSpPr>
              <a:spLocks noChangeArrowheads="1"/>
            </p:cNvSpPr>
            <p:nvPr/>
          </p:nvSpPr>
          <p:spPr bwMode="auto">
            <a:xfrm>
              <a:off x="2252" y="976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378" name="Rectangle 55"/>
            <p:cNvSpPr>
              <a:spLocks noChangeArrowheads="1"/>
            </p:cNvSpPr>
            <p:nvPr/>
          </p:nvSpPr>
          <p:spPr bwMode="auto">
            <a:xfrm>
              <a:off x="2323" y="976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79" name="Rectangle 56"/>
            <p:cNvSpPr>
              <a:spLocks noChangeArrowheads="1"/>
            </p:cNvSpPr>
            <p:nvPr/>
          </p:nvSpPr>
          <p:spPr bwMode="auto">
            <a:xfrm>
              <a:off x="2415" y="908"/>
              <a:ext cx="9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state sequence</a:t>
              </a:r>
              <a:endParaRPr lang="en-US" altLang="zh-TW"/>
            </a:p>
          </p:txBody>
        </p:sp>
        <p:sp>
          <p:nvSpPr>
            <p:cNvPr id="9380" name="Rectangle 57"/>
            <p:cNvSpPr>
              <a:spLocks noChangeArrowheads="1"/>
            </p:cNvSpPr>
            <p:nvPr/>
          </p:nvSpPr>
          <p:spPr bwMode="auto">
            <a:xfrm>
              <a:off x="3331" y="896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81" name="Rectangle 58"/>
            <p:cNvSpPr>
              <a:spLocks noChangeArrowheads="1"/>
            </p:cNvSpPr>
            <p:nvPr/>
          </p:nvSpPr>
          <p:spPr bwMode="auto">
            <a:xfrm>
              <a:off x="1545" y="1156"/>
              <a:ext cx="4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grpSp>
          <p:nvGrpSpPr>
            <p:cNvPr id="9382" name="Group 171"/>
            <p:cNvGrpSpPr>
              <a:grpSpLocks/>
            </p:cNvGrpSpPr>
            <p:nvPr/>
          </p:nvGrpSpPr>
          <p:grpSpPr bwMode="auto">
            <a:xfrm>
              <a:off x="838" y="308"/>
              <a:ext cx="247" cy="240"/>
              <a:chOff x="1534" y="372"/>
              <a:chExt cx="247" cy="240"/>
            </a:xfrm>
          </p:grpSpPr>
          <p:sp>
            <p:nvSpPr>
              <p:cNvPr id="9398" name="Oval 169"/>
              <p:cNvSpPr>
                <a:spLocks noChangeArrowheads="1"/>
              </p:cNvSpPr>
              <p:nvPr/>
            </p:nvSpPr>
            <p:spPr bwMode="auto">
              <a:xfrm>
                <a:off x="1534" y="372"/>
                <a:ext cx="247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399" name="Oval 170"/>
              <p:cNvSpPr>
                <a:spLocks noChangeArrowheads="1"/>
              </p:cNvSpPr>
              <p:nvPr/>
            </p:nvSpPr>
            <p:spPr bwMode="auto">
              <a:xfrm>
                <a:off x="1534" y="372"/>
                <a:ext cx="247" cy="24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9383" name="Rectangle 172"/>
            <p:cNvSpPr>
              <a:spLocks noChangeArrowheads="1"/>
            </p:cNvSpPr>
            <p:nvPr/>
          </p:nvSpPr>
          <p:spPr bwMode="auto">
            <a:xfrm>
              <a:off x="925" y="34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grpSp>
          <p:nvGrpSpPr>
            <p:cNvPr id="9384" name="Group 176"/>
            <p:cNvGrpSpPr>
              <a:grpSpLocks/>
            </p:cNvGrpSpPr>
            <p:nvPr/>
          </p:nvGrpSpPr>
          <p:grpSpPr bwMode="auto">
            <a:xfrm>
              <a:off x="1219" y="313"/>
              <a:ext cx="247" cy="240"/>
              <a:chOff x="1915" y="377"/>
              <a:chExt cx="247" cy="240"/>
            </a:xfrm>
          </p:grpSpPr>
          <p:sp>
            <p:nvSpPr>
              <p:cNvPr id="9396" name="Oval 174"/>
              <p:cNvSpPr>
                <a:spLocks noChangeArrowheads="1"/>
              </p:cNvSpPr>
              <p:nvPr/>
            </p:nvSpPr>
            <p:spPr bwMode="auto">
              <a:xfrm>
                <a:off x="1915" y="377"/>
                <a:ext cx="247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397" name="Oval 175"/>
              <p:cNvSpPr>
                <a:spLocks noChangeArrowheads="1"/>
              </p:cNvSpPr>
              <p:nvPr/>
            </p:nvSpPr>
            <p:spPr bwMode="auto">
              <a:xfrm>
                <a:off x="1915" y="377"/>
                <a:ext cx="247" cy="24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9385" name="Rectangle 177"/>
            <p:cNvSpPr>
              <a:spLocks noChangeArrowheads="1"/>
            </p:cNvSpPr>
            <p:nvPr/>
          </p:nvSpPr>
          <p:spPr bwMode="auto">
            <a:xfrm>
              <a:off x="1307" y="35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grpSp>
          <p:nvGrpSpPr>
            <p:cNvPr id="9386" name="Group 181"/>
            <p:cNvGrpSpPr>
              <a:grpSpLocks/>
            </p:cNvGrpSpPr>
            <p:nvPr/>
          </p:nvGrpSpPr>
          <p:grpSpPr bwMode="auto">
            <a:xfrm>
              <a:off x="2216" y="313"/>
              <a:ext cx="247" cy="240"/>
              <a:chOff x="2912" y="377"/>
              <a:chExt cx="247" cy="240"/>
            </a:xfrm>
          </p:grpSpPr>
          <p:sp>
            <p:nvSpPr>
              <p:cNvPr id="9394" name="Oval 179"/>
              <p:cNvSpPr>
                <a:spLocks noChangeArrowheads="1"/>
              </p:cNvSpPr>
              <p:nvPr/>
            </p:nvSpPr>
            <p:spPr bwMode="auto">
              <a:xfrm>
                <a:off x="2912" y="377"/>
                <a:ext cx="247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395" name="Oval 180"/>
              <p:cNvSpPr>
                <a:spLocks noChangeArrowheads="1"/>
              </p:cNvSpPr>
              <p:nvPr/>
            </p:nvSpPr>
            <p:spPr bwMode="auto">
              <a:xfrm>
                <a:off x="2912" y="377"/>
                <a:ext cx="247" cy="24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9387" name="Rectangle 182"/>
            <p:cNvSpPr>
              <a:spLocks noChangeArrowheads="1"/>
            </p:cNvSpPr>
            <p:nvPr/>
          </p:nvSpPr>
          <p:spPr bwMode="auto">
            <a:xfrm>
              <a:off x="2292" y="35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9388" name="Freeform 184"/>
            <p:cNvSpPr>
              <a:spLocks noEditPoints="1"/>
            </p:cNvSpPr>
            <p:nvPr/>
          </p:nvSpPr>
          <p:spPr bwMode="auto">
            <a:xfrm>
              <a:off x="1085" y="415"/>
              <a:ext cx="134" cy="29"/>
            </a:xfrm>
            <a:custGeom>
              <a:avLst/>
              <a:gdLst>
                <a:gd name="T0" fmla="*/ 0 w 2466"/>
                <a:gd name="T1" fmla="*/ 0 h 534"/>
                <a:gd name="T2" fmla="*/ 0 w 2466"/>
                <a:gd name="T3" fmla="*/ 0 h 534"/>
                <a:gd name="T4" fmla="*/ 0 w 2466"/>
                <a:gd name="T5" fmla="*/ 0 h 534"/>
                <a:gd name="T6" fmla="*/ 0 w 2466"/>
                <a:gd name="T7" fmla="*/ 0 h 534"/>
                <a:gd name="T8" fmla="*/ 0 w 2466"/>
                <a:gd name="T9" fmla="*/ 0 h 534"/>
                <a:gd name="T10" fmla="*/ 0 w 2466"/>
                <a:gd name="T11" fmla="*/ 0 h 534"/>
                <a:gd name="T12" fmla="*/ 0 w 2466"/>
                <a:gd name="T13" fmla="*/ 0 h 534"/>
                <a:gd name="T14" fmla="*/ 0 w 2466"/>
                <a:gd name="T15" fmla="*/ 0 h 534"/>
                <a:gd name="T16" fmla="*/ 0 w 2466"/>
                <a:gd name="T17" fmla="*/ 0 h 534"/>
                <a:gd name="T18" fmla="*/ 0 w 2466"/>
                <a:gd name="T19" fmla="*/ 0 h 534"/>
                <a:gd name="T20" fmla="*/ 0 w 2466"/>
                <a:gd name="T21" fmla="*/ 0 h 5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66" h="534">
                  <a:moveTo>
                    <a:pt x="66" y="200"/>
                  </a:moveTo>
                  <a:lnTo>
                    <a:pt x="1800" y="200"/>
                  </a:lnTo>
                  <a:cubicBezTo>
                    <a:pt x="1837" y="200"/>
                    <a:pt x="1866" y="230"/>
                    <a:pt x="1866" y="267"/>
                  </a:cubicBezTo>
                  <a:cubicBezTo>
                    <a:pt x="1866" y="304"/>
                    <a:pt x="1837" y="334"/>
                    <a:pt x="1800" y="334"/>
                  </a:cubicBezTo>
                  <a:lnTo>
                    <a:pt x="66" y="334"/>
                  </a:lnTo>
                  <a:cubicBezTo>
                    <a:pt x="30" y="334"/>
                    <a:pt x="0" y="304"/>
                    <a:pt x="0" y="267"/>
                  </a:cubicBezTo>
                  <a:cubicBezTo>
                    <a:pt x="0" y="230"/>
                    <a:pt x="30" y="200"/>
                    <a:pt x="66" y="200"/>
                  </a:cubicBezTo>
                  <a:close/>
                  <a:moveTo>
                    <a:pt x="1666" y="0"/>
                  </a:moveTo>
                  <a:lnTo>
                    <a:pt x="2466" y="267"/>
                  </a:lnTo>
                  <a:lnTo>
                    <a:pt x="1666" y="534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89" name="Freeform 185"/>
            <p:cNvSpPr>
              <a:spLocks noEditPoints="1"/>
            </p:cNvSpPr>
            <p:nvPr/>
          </p:nvSpPr>
          <p:spPr bwMode="auto">
            <a:xfrm>
              <a:off x="1460" y="419"/>
              <a:ext cx="134" cy="29"/>
            </a:xfrm>
            <a:custGeom>
              <a:avLst/>
              <a:gdLst>
                <a:gd name="T0" fmla="*/ 0 w 2467"/>
                <a:gd name="T1" fmla="*/ 0 h 533"/>
                <a:gd name="T2" fmla="*/ 0 w 2467"/>
                <a:gd name="T3" fmla="*/ 0 h 533"/>
                <a:gd name="T4" fmla="*/ 0 w 2467"/>
                <a:gd name="T5" fmla="*/ 0 h 533"/>
                <a:gd name="T6" fmla="*/ 0 w 2467"/>
                <a:gd name="T7" fmla="*/ 0 h 533"/>
                <a:gd name="T8" fmla="*/ 0 w 2467"/>
                <a:gd name="T9" fmla="*/ 0 h 533"/>
                <a:gd name="T10" fmla="*/ 0 w 2467"/>
                <a:gd name="T11" fmla="*/ 0 h 533"/>
                <a:gd name="T12" fmla="*/ 0 w 2467"/>
                <a:gd name="T13" fmla="*/ 0 h 533"/>
                <a:gd name="T14" fmla="*/ 0 w 2467"/>
                <a:gd name="T15" fmla="*/ 0 h 533"/>
                <a:gd name="T16" fmla="*/ 0 w 2467"/>
                <a:gd name="T17" fmla="*/ 0 h 533"/>
                <a:gd name="T18" fmla="*/ 0 w 2467"/>
                <a:gd name="T19" fmla="*/ 0 h 533"/>
                <a:gd name="T20" fmla="*/ 0 w 2467"/>
                <a:gd name="T21" fmla="*/ 0 h 5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67" h="533">
                  <a:moveTo>
                    <a:pt x="67" y="200"/>
                  </a:moveTo>
                  <a:lnTo>
                    <a:pt x="1800" y="200"/>
                  </a:lnTo>
                  <a:cubicBezTo>
                    <a:pt x="1837" y="200"/>
                    <a:pt x="1867" y="230"/>
                    <a:pt x="1867" y="266"/>
                  </a:cubicBezTo>
                  <a:cubicBezTo>
                    <a:pt x="1867" y="303"/>
                    <a:pt x="1837" y="333"/>
                    <a:pt x="1800" y="333"/>
                  </a:cubicBezTo>
                  <a:lnTo>
                    <a:pt x="67" y="333"/>
                  </a:lnTo>
                  <a:cubicBezTo>
                    <a:pt x="30" y="333"/>
                    <a:pt x="0" y="303"/>
                    <a:pt x="0" y="266"/>
                  </a:cubicBezTo>
                  <a:cubicBezTo>
                    <a:pt x="0" y="230"/>
                    <a:pt x="30" y="200"/>
                    <a:pt x="67" y="200"/>
                  </a:cubicBezTo>
                  <a:close/>
                  <a:moveTo>
                    <a:pt x="1667" y="0"/>
                  </a:moveTo>
                  <a:lnTo>
                    <a:pt x="2467" y="266"/>
                  </a:lnTo>
                  <a:lnTo>
                    <a:pt x="1667" y="533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90" name="Freeform 186"/>
            <p:cNvSpPr>
              <a:spLocks noEditPoints="1"/>
            </p:cNvSpPr>
            <p:nvPr/>
          </p:nvSpPr>
          <p:spPr bwMode="auto">
            <a:xfrm>
              <a:off x="1604" y="426"/>
              <a:ext cx="471" cy="17"/>
            </a:xfrm>
            <a:custGeom>
              <a:avLst/>
              <a:gdLst>
                <a:gd name="T0" fmla="*/ 16 w 471"/>
                <a:gd name="T1" fmla="*/ 0 h 17"/>
                <a:gd name="T2" fmla="*/ 0 w 471"/>
                <a:gd name="T3" fmla="*/ 17 h 17"/>
                <a:gd name="T4" fmla="*/ 32 w 471"/>
                <a:gd name="T5" fmla="*/ 0 h 17"/>
                <a:gd name="T6" fmla="*/ 49 w 471"/>
                <a:gd name="T7" fmla="*/ 16 h 17"/>
                <a:gd name="T8" fmla="*/ 32 w 471"/>
                <a:gd name="T9" fmla="*/ 0 h 17"/>
                <a:gd name="T10" fmla="*/ 81 w 471"/>
                <a:gd name="T11" fmla="*/ 0 h 17"/>
                <a:gd name="T12" fmla="*/ 65 w 471"/>
                <a:gd name="T13" fmla="*/ 16 h 17"/>
                <a:gd name="T14" fmla="*/ 98 w 471"/>
                <a:gd name="T15" fmla="*/ 0 h 17"/>
                <a:gd name="T16" fmla="*/ 114 w 471"/>
                <a:gd name="T17" fmla="*/ 16 h 17"/>
                <a:gd name="T18" fmla="*/ 98 w 471"/>
                <a:gd name="T19" fmla="*/ 0 h 17"/>
                <a:gd name="T20" fmla="*/ 146 w 471"/>
                <a:gd name="T21" fmla="*/ 0 h 17"/>
                <a:gd name="T22" fmla="*/ 130 w 471"/>
                <a:gd name="T23" fmla="*/ 16 h 17"/>
                <a:gd name="T24" fmla="*/ 163 w 471"/>
                <a:gd name="T25" fmla="*/ 0 h 17"/>
                <a:gd name="T26" fmla="*/ 179 w 471"/>
                <a:gd name="T27" fmla="*/ 16 h 17"/>
                <a:gd name="T28" fmla="*/ 163 w 471"/>
                <a:gd name="T29" fmla="*/ 0 h 17"/>
                <a:gd name="T30" fmla="*/ 212 w 471"/>
                <a:gd name="T31" fmla="*/ 0 h 17"/>
                <a:gd name="T32" fmla="*/ 195 w 471"/>
                <a:gd name="T33" fmla="*/ 16 h 17"/>
                <a:gd name="T34" fmla="*/ 228 w 471"/>
                <a:gd name="T35" fmla="*/ 0 h 17"/>
                <a:gd name="T36" fmla="*/ 244 w 471"/>
                <a:gd name="T37" fmla="*/ 16 h 17"/>
                <a:gd name="T38" fmla="*/ 228 w 471"/>
                <a:gd name="T39" fmla="*/ 0 h 17"/>
                <a:gd name="T40" fmla="*/ 277 w 471"/>
                <a:gd name="T41" fmla="*/ 0 h 17"/>
                <a:gd name="T42" fmla="*/ 261 w 471"/>
                <a:gd name="T43" fmla="*/ 16 h 17"/>
                <a:gd name="T44" fmla="*/ 293 w 471"/>
                <a:gd name="T45" fmla="*/ 0 h 17"/>
                <a:gd name="T46" fmla="*/ 310 w 471"/>
                <a:gd name="T47" fmla="*/ 16 h 17"/>
                <a:gd name="T48" fmla="*/ 293 w 471"/>
                <a:gd name="T49" fmla="*/ 0 h 17"/>
                <a:gd name="T50" fmla="*/ 342 w 471"/>
                <a:gd name="T51" fmla="*/ 0 h 17"/>
                <a:gd name="T52" fmla="*/ 326 w 471"/>
                <a:gd name="T53" fmla="*/ 16 h 17"/>
                <a:gd name="T54" fmla="*/ 358 w 471"/>
                <a:gd name="T55" fmla="*/ 0 h 17"/>
                <a:gd name="T56" fmla="*/ 375 w 471"/>
                <a:gd name="T57" fmla="*/ 16 h 17"/>
                <a:gd name="T58" fmla="*/ 358 w 471"/>
                <a:gd name="T59" fmla="*/ 0 h 17"/>
                <a:gd name="T60" fmla="*/ 407 w 471"/>
                <a:gd name="T61" fmla="*/ 0 h 17"/>
                <a:gd name="T62" fmla="*/ 391 w 471"/>
                <a:gd name="T63" fmla="*/ 16 h 17"/>
                <a:gd name="T64" fmla="*/ 424 w 471"/>
                <a:gd name="T65" fmla="*/ 0 h 17"/>
                <a:gd name="T66" fmla="*/ 440 w 471"/>
                <a:gd name="T67" fmla="*/ 16 h 17"/>
                <a:gd name="T68" fmla="*/ 424 w 471"/>
                <a:gd name="T69" fmla="*/ 0 h 17"/>
                <a:gd name="T70" fmla="*/ 471 w 471"/>
                <a:gd name="T71" fmla="*/ 0 h 17"/>
                <a:gd name="T72" fmla="*/ 456 w 471"/>
                <a:gd name="T73" fmla="*/ 16 h 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71" h="17">
                  <a:moveTo>
                    <a:pt x="0" y="0"/>
                  </a:moveTo>
                  <a:lnTo>
                    <a:pt x="16" y="0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49" y="0"/>
                  </a:lnTo>
                  <a:lnTo>
                    <a:pt x="49" y="16"/>
                  </a:lnTo>
                  <a:lnTo>
                    <a:pt x="32" y="17"/>
                  </a:lnTo>
                  <a:lnTo>
                    <a:pt x="32" y="0"/>
                  </a:lnTo>
                  <a:close/>
                  <a:moveTo>
                    <a:pt x="65" y="0"/>
                  </a:moveTo>
                  <a:lnTo>
                    <a:pt x="81" y="0"/>
                  </a:lnTo>
                  <a:lnTo>
                    <a:pt x="81" y="16"/>
                  </a:lnTo>
                  <a:lnTo>
                    <a:pt x="65" y="16"/>
                  </a:lnTo>
                  <a:lnTo>
                    <a:pt x="65" y="0"/>
                  </a:lnTo>
                  <a:close/>
                  <a:moveTo>
                    <a:pt x="98" y="0"/>
                  </a:moveTo>
                  <a:lnTo>
                    <a:pt x="114" y="0"/>
                  </a:lnTo>
                  <a:lnTo>
                    <a:pt x="114" y="16"/>
                  </a:lnTo>
                  <a:lnTo>
                    <a:pt x="98" y="16"/>
                  </a:lnTo>
                  <a:lnTo>
                    <a:pt x="98" y="0"/>
                  </a:lnTo>
                  <a:close/>
                  <a:moveTo>
                    <a:pt x="130" y="0"/>
                  </a:moveTo>
                  <a:lnTo>
                    <a:pt x="146" y="0"/>
                  </a:lnTo>
                  <a:lnTo>
                    <a:pt x="147" y="16"/>
                  </a:lnTo>
                  <a:lnTo>
                    <a:pt x="130" y="16"/>
                  </a:lnTo>
                  <a:lnTo>
                    <a:pt x="130" y="0"/>
                  </a:lnTo>
                  <a:close/>
                  <a:moveTo>
                    <a:pt x="163" y="0"/>
                  </a:moveTo>
                  <a:lnTo>
                    <a:pt x="179" y="0"/>
                  </a:lnTo>
                  <a:lnTo>
                    <a:pt x="179" y="16"/>
                  </a:lnTo>
                  <a:lnTo>
                    <a:pt x="163" y="16"/>
                  </a:lnTo>
                  <a:lnTo>
                    <a:pt x="163" y="0"/>
                  </a:lnTo>
                  <a:close/>
                  <a:moveTo>
                    <a:pt x="195" y="0"/>
                  </a:moveTo>
                  <a:lnTo>
                    <a:pt x="212" y="0"/>
                  </a:lnTo>
                  <a:lnTo>
                    <a:pt x="212" y="16"/>
                  </a:lnTo>
                  <a:lnTo>
                    <a:pt x="195" y="16"/>
                  </a:lnTo>
                  <a:lnTo>
                    <a:pt x="195" y="0"/>
                  </a:lnTo>
                  <a:close/>
                  <a:moveTo>
                    <a:pt x="228" y="0"/>
                  </a:moveTo>
                  <a:lnTo>
                    <a:pt x="244" y="0"/>
                  </a:lnTo>
                  <a:lnTo>
                    <a:pt x="244" y="16"/>
                  </a:lnTo>
                  <a:lnTo>
                    <a:pt x="228" y="16"/>
                  </a:lnTo>
                  <a:lnTo>
                    <a:pt x="228" y="0"/>
                  </a:lnTo>
                  <a:close/>
                  <a:moveTo>
                    <a:pt x="261" y="0"/>
                  </a:moveTo>
                  <a:lnTo>
                    <a:pt x="277" y="0"/>
                  </a:lnTo>
                  <a:lnTo>
                    <a:pt x="277" y="16"/>
                  </a:lnTo>
                  <a:lnTo>
                    <a:pt x="261" y="16"/>
                  </a:lnTo>
                  <a:lnTo>
                    <a:pt x="261" y="0"/>
                  </a:lnTo>
                  <a:close/>
                  <a:moveTo>
                    <a:pt x="293" y="0"/>
                  </a:moveTo>
                  <a:lnTo>
                    <a:pt x="310" y="0"/>
                  </a:lnTo>
                  <a:lnTo>
                    <a:pt x="310" y="16"/>
                  </a:lnTo>
                  <a:lnTo>
                    <a:pt x="293" y="16"/>
                  </a:lnTo>
                  <a:lnTo>
                    <a:pt x="293" y="0"/>
                  </a:lnTo>
                  <a:close/>
                  <a:moveTo>
                    <a:pt x="326" y="0"/>
                  </a:moveTo>
                  <a:lnTo>
                    <a:pt x="342" y="0"/>
                  </a:lnTo>
                  <a:lnTo>
                    <a:pt x="342" y="16"/>
                  </a:lnTo>
                  <a:lnTo>
                    <a:pt x="326" y="16"/>
                  </a:lnTo>
                  <a:lnTo>
                    <a:pt x="326" y="0"/>
                  </a:lnTo>
                  <a:close/>
                  <a:moveTo>
                    <a:pt x="358" y="0"/>
                  </a:moveTo>
                  <a:lnTo>
                    <a:pt x="375" y="0"/>
                  </a:lnTo>
                  <a:lnTo>
                    <a:pt x="375" y="16"/>
                  </a:lnTo>
                  <a:lnTo>
                    <a:pt x="358" y="16"/>
                  </a:lnTo>
                  <a:lnTo>
                    <a:pt x="358" y="0"/>
                  </a:lnTo>
                  <a:close/>
                  <a:moveTo>
                    <a:pt x="391" y="0"/>
                  </a:moveTo>
                  <a:lnTo>
                    <a:pt x="407" y="0"/>
                  </a:lnTo>
                  <a:lnTo>
                    <a:pt x="407" y="16"/>
                  </a:lnTo>
                  <a:lnTo>
                    <a:pt x="391" y="16"/>
                  </a:lnTo>
                  <a:lnTo>
                    <a:pt x="391" y="0"/>
                  </a:lnTo>
                  <a:close/>
                  <a:moveTo>
                    <a:pt x="424" y="0"/>
                  </a:moveTo>
                  <a:lnTo>
                    <a:pt x="440" y="0"/>
                  </a:lnTo>
                  <a:lnTo>
                    <a:pt x="440" y="16"/>
                  </a:lnTo>
                  <a:lnTo>
                    <a:pt x="424" y="16"/>
                  </a:lnTo>
                  <a:lnTo>
                    <a:pt x="424" y="0"/>
                  </a:lnTo>
                  <a:close/>
                  <a:moveTo>
                    <a:pt x="456" y="0"/>
                  </a:moveTo>
                  <a:lnTo>
                    <a:pt x="471" y="0"/>
                  </a:lnTo>
                  <a:lnTo>
                    <a:pt x="471" y="16"/>
                  </a:lnTo>
                  <a:lnTo>
                    <a:pt x="456" y="16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91" name="Freeform 187"/>
            <p:cNvSpPr>
              <a:spLocks noEditPoints="1"/>
            </p:cNvSpPr>
            <p:nvPr/>
          </p:nvSpPr>
          <p:spPr bwMode="auto">
            <a:xfrm>
              <a:off x="2078" y="419"/>
              <a:ext cx="134" cy="29"/>
            </a:xfrm>
            <a:custGeom>
              <a:avLst/>
              <a:gdLst>
                <a:gd name="T0" fmla="*/ 0 w 2466"/>
                <a:gd name="T1" fmla="*/ 0 h 533"/>
                <a:gd name="T2" fmla="*/ 0 w 2466"/>
                <a:gd name="T3" fmla="*/ 0 h 533"/>
                <a:gd name="T4" fmla="*/ 0 w 2466"/>
                <a:gd name="T5" fmla="*/ 0 h 533"/>
                <a:gd name="T6" fmla="*/ 0 w 2466"/>
                <a:gd name="T7" fmla="*/ 0 h 533"/>
                <a:gd name="T8" fmla="*/ 0 w 2466"/>
                <a:gd name="T9" fmla="*/ 0 h 533"/>
                <a:gd name="T10" fmla="*/ 0 w 2466"/>
                <a:gd name="T11" fmla="*/ 0 h 533"/>
                <a:gd name="T12" fmla="*/ 0 w 2466"/>
                <a:gd name="T13" fmla="*/ 0 h 533"/>
                <a:gd name="T14" fmla="*/ 0 w 2466"/>
                <a:gd name="T15" fmla="*/ 0 h 533"/>
                <a:gd name="T16" fmla="*/ 0 w 2466"/>
                <a:gd name="T17" fmla="*/ 0 h 533"/>
                <a:gd name="T18" fmla="*/ 0 w 2466"/>
                <a:gd name="T19" fmla="*/ 0 h 533"/>
                <a:gd name="T20" fmla="*/ 0 w 2466"/>
                <a:gd name="T21" fmla="*/ 0 h 5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66" h="533">
                  <a:moveTo>
                    <a:pt x="66" y="200"/>
                  </a:moveTo>
                  <a:lnTo>
                    <a:pt x="1800" y="200"/>
                  </a:lnTo>
                  <a:cubicBezTo>
                    <a:pt x="1837" y="200"/>
                    <a:pt x="1866" y="230"/>
                    <a:pt x="1866" y="266"/>
                  </a:cubicBezTo>
                  <a:cubicBezTo>
                    <a:pt x="1866" y="303"/>
                    <a:pt x="1837" y="333"/>
                    <a:pt x="1800" y="333"/>
                  </a:cubicBezTo>
                  <a:lnTo>
                    <a:pt x="66" y="333"/>
                  </a:lnTo>
                  <a:cubicBezTo>
                    <a:pt x="30" y="333"/>
                    <a:pt x="0" y="303"/>
                    <a:pt x="0" y="266"/>
                  </a:cubicBezTo>
                  <a:cubicBezTo>
                    <a:pt x="0" y="230"/>
                    <a:pt x="30" y="200"/>
                    <a:pt x="66" y="200"/>
                  </a:cubicBezTo>
                  <a:close/>
                  <a:moveTo>
                    <a:pt x="1666" y="0"/>
                  </a:moveTo>
                  <a:lnTo>
                    <a:pt x="2466" y="266"/>
                  </a:lnTo>
                  <a:lnTo>
                    <a:pt x="1666" y="533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92" name="Line 209"/>
            <p:cNvSpPr>
              <a:spLocks noChangeShapeType="1"/>
            </p:cNvSpPr>
            <p:nvPr/>
          </p:nvSpPr>
          <p:spPr bwMode="auto">
            <a:xfrm>
              <a:off x="739" y="668"/>
              <a:ext cx="10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93" name="Line 210"/>
            <p:cNvSpPr>
              <a:spLocks noChangeShapeType="1"/>
            </p:cNvSpPr>
            <p:nvPr/>
          </p:nvSpPr>
          <p:spPr bwMode="auto">
            <a:xfrm>
              <a:off x="724" y="934"/>
              <a:ext cx="10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221" name="Group 241"/>
          <p:cNvGrpSpPr>
            <a:grpSpLocks/>
          </p:cNvGrpSpPr>
          <p:nvPr/>
        </p:nvGrpSpPr>
        <p:grpSpPr bwMode="auto">
          <a:xfrm>
            <a:off x="314325" y="2011363"/>
            <a:ext cx="5641975" cy="685800"/>
            <a:chOff x="567" y="1274"/>
            <a:chExt cx="3554" cy="432"/>
          </a:xfrm>
        </p:grpSpPr>
        <p:sp>
          <p:nvSpPr>
            <p:cNvPr id="9329" name="Rectangle 60"/>
            <p:cNvSpPr>
              <a:spLocks noChangeArrowheads="1"/>
            </p:cNvSpPr>
            <p:nvPr/>
          </p:nvSpPr>
          <p:spPr bwMode="auto">
            <a:xfrm>
              <a:off x="567" y="1289"/>
              <a:ext cx="91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0000"/>
                  </a:solidFill>
                  <a:latin typeface="新細明體" charset="-120"/>
                </a:rPr>
                <a:t>․</a:t>
              </a:r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</a:rPr>
                <a:t>Problem 1:</a:t>
              </a:r>
              <a:endParaRPr lang="en-US" altLang="zh-TW"/>
            </a:p>
          </p:txBody>
        </p:sp>
        <p:sp>
          <p:nvSpPr>
            <p:cNvPr id="9330" name="Rectangle 61"/>
            <p:cNvSpPr>
              <a:spLocks noChangeArrowheads="1"/>
            </p:cNvSpPr>
            <p:nvPr/>
          </p:nvSpPr>
          <p:spPr bwMode="auto">
            <a:xfrm>
              <a:off x="1481" y="1292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31" name="Rectangle 62"/>
            <p:cNvSpPr>
              <a:spLocks noChangeArrowheads="1"/>
            </p:cNvSpPr>
            <p:nvPr/>
          </p:nvSpPr>
          <p:spPr bwMode="auto">
            <a:xfrm>
              <a:off x="1545" y="1292"/>
              <a:ext cx="4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Given </a:t>
              </a:r>
              <a:endParaRPr lang="en-US" altLang="zh-TW"/>
            </a:p>
          </p:txBody>
        </p:sp>
        <p:sp>
          <p:nvSpPr>
            <p:cNvPr id="9332" name="Rectangle 63"/>
            <p:cNvSpPr>
              <a:spLocks noChangeArrowheads="1"/>
            </p:cNvSpPr>
            <p:nvPr/>
          </p:nvSpPr>
          <p:spPr bwMode="auto">
            <a:xfrm>
              <a:off x="1975" y="1274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333" name="Rectangle 64"/>
            <p:cNvSpPr>
              <a:spLocks noChangeArrowheads="1"/>
            </p:cNvSpPr>
            <p:nvPr/>
          </p:nvSpPr>
          <p:spPr bwMode="auto">
            <a:xfrm>
              <a:off x="2062" y="1292"/>
              <a:ext cx="4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and O,</a:t>
              </a:r>
              <a:endParaRPr lang="en-US" altLang="zh-TW"/>
            </a:p>
          </p:txBody>
        </p:sp>
        <p:sp>
          <p:nvSpPr>
            <p:cNvPr id="9334" name="Rectangle 65"/>
            <p:cNvSpPr>
              <a:spLocks noChangeArrowheads="1"/>
            </p:cNvSpPr>
            <p:nvPr/>
          </p:nvSpPr>
          <p:spPr bwMode="auto">
            <a:xfrm>
              <a:off x="2527" y="1292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35" name="Rectangle 66"/>
            <p:cNvSpPr>
              <a:spLocks noChangeArrowheads="1"/>
            </p:cNvSpPr>
            <p:nvPr/>
          </p:nvSpPr>
          <p:spPr bwMode="auto">
            <a:xfrm>
              <a:off x="1553" y="1514"/>
              <a:ext cx="5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find P(O|</a:t>
              </a:r>
              <a:endParaRPr lang="en-US" altLang="zh-TW"/>
            </a:p>
          </p:txBody>
        </p:sp>
        <p:sp>
          <p:nvSpPr>
            <p:cNvPr id="9336" name="Rectangle 67"/>
            <p:cNvSpPr>
              <a:spLocks noChangeArrowheads="1"/>
            </p:cNvSpPr>
            <p:nvPr/>
          </p:nvSpPr>
          <p:spPr bwMode="auto">
            <a:xfrm>
              <a:off x="2139" y="1496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337" name="Rectangle 68"/>
            <p:cNvSpPr>
              <a:spLocks noChangeArrowheads="1"/>
            </p:cNvSpPr>
            <p:nvPr/>
          </p:nvSpPr>
          <p:spPr bwMode="auto">
            <a:xfrm>
              <a:off x="2226" y="1514"/>
              <a:ext cx="171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)=Prob[observing O given </a:t>
              </a:r>
              <a:endParaRPr lang="en-US" altLang="zh-TW"/>
            </a:p>
          </p:txBody>
        </p:sp>
        <p:sp>
          <p:nvSpPr>
            <p:cNvPr id="9338" name="Rectangle 69"/>
            <p:cNvSpPr>
              <a:spLocks noChangeArrowheads="1"/>
            </p:cNvSpPr>
            <p:nvPr/>
          </p:nvSpPr>
          <p:spPr bwMode="auto">
            <a:xfrm>
              <a:off x="3942" y="1496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339" name="Rectangle 70"/>
            <p:cNvSpPr>
              <a:spLocks noChangeArrowheads="1"/>
            </p:cNvSpPr>
            <p:nvPr/>
          </p:nvSpPr>
          <p:spPr bwMode="auto">
            <a:xfrm>
              <a:off x="4029" y="151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/>
            </a:p>
          </p:txBody>
        </p:sp>
        <p:sp>
          <p:nvSpPr>
            <p:cNvPr id="9340" name="Rectangle 71"/>
            <p:cNvSpPr>
              <a:spLocks noChangeArrowheads="1"/>
            </p:cNvSpPr>
            <p:nvPr/>
          </p:nvSpPr>
          <p:spPr bwMode="auto">
            <a:xfrm>
              <a:off x="4081" y="1514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41" name="Line 211"/>
            <p:cNvSpPr>
              <a:spLocks noChangeShapeType="1"/>
            </p:cNvSpPr>
            <p:nvPr/>
          </p:nvSpPr>
          <p:spPr bwMode="auto">
            <a:xfrm>
              <a:off x="2369" y="1299"/>
              <a:ext cx="10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42" name="Line 212"/>
            <p:cNvSpPr>
              <a:spLocks noChangeShapeType="1"/>
            </p:cNvSpPr>
            <p:nvPr/>
          </p:nvSpPr>
          <p:spPr bwMode="auto">
            <a:xfrm>
              <a:off x="1998" y="1515"/>
              <a:ext cx="8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43" name="Line 213"/>
            <p:cNvSpPr>
              <a:spLocks noChangeShapeType="1"/>
            </p:cNvSpPr>
            <p:nvPr/>
          </p:nvSpPr>
          <p:spPr bwMode="auto">
            <a:xfrm>
              <a:off x="3389" y="1519"/>
              <a:ext cx="10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222" name="Group 240"/>
          <p:cNvGrpSpPr>
            <a:grpSpLocks/>
          </p:cNvGrpSpPr>
          <p:nvPr/>
        </p:nvGrpSpPr>
        <p:grpSpPr bwMode="auto">
          <a:xfrm>
            <a:off x="323850" y="2803525"/>
            <a:ext cx="6731000" cy="304800"/>
            <a:chOff x="567" y="1771"/>
            <a:chExt cx="4240" cy="192"/>
          </a:xfrm>
        </p:grpSpPr>
        <p:sp>
          <p:nvSpPr>
            <p:cNvPr id="9327" name="Rectangle 73"/>
            <p:cNvSpPr>
              <a:spLocks noChangeArrowheads="1"/>
            </p:cNvSpPr>
            <p:nvPr/>
          </p:nvSpPr>
          <p:spPr bwMode="auto">
            <a:xfrm>
              <a:off x="567" y="1771"/>
              <a:ext cx="4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0000"/>
                  </a:solidFill>
                  <a:latin typeface="新細明體" charset="-120"/>
                </a:rPr>
                <a:t>․</a:t>
              </a:r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</a:rPr>
                <a:t>Direct Evaluation: considering all possible </a:t>
              </a:r>
              <a:r>
                <a:rPr lang="en-US" altLang="zh-TW" b="1">
                  <a:solidFill>
                    <a:srgbClr val="000000"/>
                  </a:solidFill>
                  <a:latin typeface="Times New Roman" pitchFamily="18" charset="0"/>
                </a:rPr>
                <a:t>state sequence q</a:t>
              </a:r>
              <a:endParaRPr lang="en-US" altLang="zh-TW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328" name="Line 214"/>
            <p:cNvSpPr>
              <a:spLocks noChangeShapeType="1"/>
            </p:cNvSpPr>
            <p:nvPr/>
          </p:nvSpPr>
          <p:spPr bwMode="auto">
            <a:xfrm>
              <a:off x="4572" y="1826"/>
              <a:ext cx="8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223" name="Group 244"/>
          <p:cNvGrpSpPr>
            <a:grpSpLocks/>
          </p:cNvGrpSpPr>
          <p:nvPr/>
        </p:nvGrpSpPr>
        <p:grpSpPr bwMode="auto">
          <a:xfrm>
            <a:off x="1331913" y="3163888"/>
            <a:ext cx="4356100" cy="3578225"/>
            <a:chOff x="1179" y="1933"/>
            <a:chExt cx="2744" cy="2254"/>
          </a:xfrm>
        </p:grpSpPr>
        <p:sp>
          <p:nvSpPr>
            <p:cNvPr id="9224" name="Rectangle 75"/>
            <p:cNvSpPr>
              <a:spLocks noChangeArrowheads="1"/>
            </p:cNvSpPr>
            <p:nvPr/>
          </p:nvSpPr>
          <p:spPr bwMode="auto">
            <a:xfrm>
              <a:off x="2514" y="193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25" name="Rectangle 76"/>
            <p:cNvSpPr>
              <a:spLocks noChangeArrowheads="1"/>
            </p:cNvSpPr>
            <p:nvPr/>
          </p:nvSpPr>
          <p:spPr bwMode="auto">
            <a:xfrm>
              <a:off x="2589" y="193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26" name="Rectangle 77"/>
            <p:cNvSpPr>
              <a:spLocks noChangeArrowheads="1"/>
            </p:cNvSpPr>
            <p:nvPr/>
          </p:nvSpPr>
          <p:spPr bwMode="auto">
            <a:xfrm>
              <a:off x="2763" y="193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27" name="Rectangle 78"/>
            <p:cNvSpPr>
              <a:spLocks noChangeArrowheads="1"/>
            </p:cNvSpPr>
            <p:nvPr/>
          </p:nvSpPr>
          <p:spPr bwMode="auto">
            <a:xfrm>
              <a:off x="2937" y="193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28" name="Rectangle 79"/>
            <p:cNvSpPr>
              <a:spLocks noChangeArrowheads="1"/>
            </p:cNvSpPr>
            <p:nvPr/>
          </p:nvSpPr>
          <p:spPr bwMode="auto">
            <a:xfrm>
              <a:off x="3111" y="193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29" name="Rectangle 81"/>
            <p:cNvSpPr>
              <a:spLocks noChangeAspect="1" noChangeArrowheads="1"/>
            </p:cNvSpPr>
            <p:nvPr/>
          </p:nvSpPr>
          <p:spPr bwMode="auto">
            <a:xfrm>
              <a:off x="1179" y="2734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P(O|</a:t>
              </a:r>
              <a:endParaRPr lang="en-US" altLang="zh-TW"/>
            </a:p>
          </p:txBody>
        </p:sp>
        <p:sp>
          <p:nvSpPr>
            <p:cNvPr id="9230" name="Rectangle 82"/>
            <p:cNvSpPr>
              <a:spLocks noChangeAspect="1" noChangeArrowheads="1"/>
            </p:cNvSpPr>
            <p:nvPr/>
          </p:nvSpPr>
          <p:spPr bwMode="auto">
            <a:xfrm>
              <a:off x="1456" y="2717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231" name="Rectangle 83"/>
            <p:cNvSpPr>
              <a:spLocks noChangeAspect="1" noChangeArrowheads="1"/>
            </p:cNvSpPr>
            <p:nvPr/>
          </p:nvSpPr>
          <p:spPr bwMode="auto">
            <a:xfrm>
              <a:off x="1540" y="2734"/>
              <a:ext cx="2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 = </a:t>
              </a:r>
              <a:endParaRPr lang="en-US" altLang="zh-TW"/>
            </a:p>
          </p:txBody>
        </p:sp>
        <p:sp>
          <p:nvSpPr>
            <p:cNvPr id="9232" name="Rectangle 84"/>
            <p:cNvSpPr>
              <a:spLocks noChangeAspect="1" noChangeArrowheads="1"/>
            </p:cNvSpPr>
            <p:nvPr/>
          </p:nvSpPr>
          <p:spPr bwMode="auto">
            <a:xfrm>
              <a:off x="1756" y="2717"/>
              <a:ext cx="1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altLang="zh-TW"/>
            </a:p>
          </p:txBody>
        </p:sp>
        <p:sp>
          <p:nvSpPr>
            <p:cNvPr id="9233" name="Rectangle 85"/>
            <p:cNvSpPr>
              <a:spLocks noChangeAspect="1" noChangeArrowheads="1"/>
            </p:cNvSpPr>
            <p:nvPr/>
          </p:nvSpPr>
          <p:spPr bwMode="auto">
            <a:xfrm>
              <a:off x="1865" y="2701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5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TW"/>
            </a:p>
          </p:txBody>
        </p:sp>
        <p:sp>
          <p:nvSpPr>
            <p:cNvPr id="9234" name="Rectangle 86"/>
            <p:cNvSpPr>
              <a:spLocks noChangeAspect="1" noChangeArrowheads="1"/>
            </p:cNvSpPr>
            <p:nvPr/>
          </p:nvSpPr>
          <p:spPr bwMode="auto">
            <a:xfrm>
              <a:off x="1928" y="2734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[b</a:t>
              </a:r>
              <a:endParaRPr lang="en-US" altLang="zh-TW"/>
            </a:p>
          </p:txBody>
        </p:sp>
        <p:sp>
          <p:nvSpPr>
            <p:cNvPr id="9235" name="Rectangle 87"/>
            <p:cNvSpPr>
              <a:spLocks noChangeAspect="1" noChangeArrowheads="1"/>
            </p:cNvSpPr>
            <p:nvPr/>
          </p:nvSpPr>
          <p:spPr bwMode="auto">
            <a:xfrm>
              <a:off x="2056" y="281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36" name="Rectangle 88"/>
            <p:cNvSpPr>
              <a:spLocks noChangeAspect="1" noChangeArrowheads="1"/>
            </p:cNvSpPr>
            <p:nvPr/>
          </p:nvSpPr>
          <p:spPr bwMode="auto">
            <a:xfrm>
              <a:off x="2112" y="285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237" name="Rectangle 89"/>
            <p:cNvSpPr>
              <a:spLocks noChangeAspect="1" noChangeArrowheads="1"/>
            </p:cNvSpPr>
            <p:nvPr/>
          </p:nvSpPr>
          <p:spPr bwMode="auto">
            <a:xfrm>
              <a:off x="2158" y="2734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(o</a:t>
              </a:r>
              <a:endParaRPr lang="en-US" altLang="zh-TW"/>
            </a:p>
          </p:txBody>
        </p:sp>
        <p:sp>
          <p:nvSpPr>
            <p:cNvPr id="9238" name="Rectangle 90"/>
            <p:cNvSpPr>
              <a:spLocks noChangeAspect="1" noChangeArrowheads="1"/>
            </p:cNvSpPr>
            <p:nvPr/>
          </p:nvSpPr>
          <p:spPr bwMode="auto">
            <a:xfrm>
              <a:off x="2286" y="281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239" name="Rectangle 91"/>
            <p:cNvSpPr>
              <a:spLocks noChangeAspect="1" noChangeArrowheads="1"/>
            </p:cNvSpPr>
            <p:nvPr/>
          </p:nvSpPr>
          <p:spPr bwMode="auto">
            <a:xfrm>
              <a:off x="2337" y="2734"/>
              <a:ext cx="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 </a:t>
              </a:r>
              <a:endParaRPr lang="en-US" altLang="zh-TW"/>
            </a:p>
          </p:txBody>
        </p:sp>
        <p:sp>
          <p:nvSpPr>
            <p:cNvPr id="9240" name="Rectangle 92"/>
            <p:cNvSpPr>
              <a:spLocks noChangeAspect="1" noChangeArrowheads="1"/>
            </p:cNvSpPr>
            <p:nvPr/>
          </p:nvSpPr>
          <p:spPr bwMode="auto">
            <a:xfrm>
              <a:off x="2426" y="2765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41" name="Rectangle 93"/>
            <p:cNvSpPr>
              <a:spLocks noChangeAspect="1" noChangeArrowheads="1"/>
            </p:cNvSpPr>
            <p:nvPr/>
          </p:nvSpPr>
          <p:spPr bwMode="auto">
            <a:xfrm>
              <a:off x="2474" y="2734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b</a:t>
              </a:r>
              <a:endParaRPr lang="en-US" altLang="zh-TW"/>
            </a:p>
          </p:txBody>
        </p:sp>
        <p:sp>
          <p:nvSpPr>
            <p:cNvPr id="9242" name="Rectangle 94"/>
            <p:cNvSpPr>
              <a:spLocks noChangeAspect="1" noChangeArrowheads="1"/>
            </p:cNvSpPr>
            <p:nvPr/>
          </p:nvSpPr>
          <p:spPr bwMode="auto">
            <a:xfrm>
              <a:off x="2590" y="281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43" name="Rectangle 95"/>
            <p:cNvSpPr>
              <a:spLocks noChangeAspect="1" noChangeArrowheads="1"/>
            </p:cNvSpPr>
            <p:nvPr/>
          </p:nvSpPr>
          <p:spPr bwMode="auto">
            <a:xfrm>
              <a:off x="2646" y="285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244" name="Rectangle 96"/>
            <p:cNvSpPr>
              <a:spLocks noChangeAspect="1" noChangeArrowheads="1"/>
            </p:cNvSpPr>
            <p:nvPr/>
          </p:nvSpPr>
          <p:spPr bwMode="auto">
            <a:xfrm>
              <a:off x="2691" y="2734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(o</a:t>
              </a:r>
              <a:endParaRPr lang="en-US" altLang="zh-TW"/>
            </a:p>
          </p:txBody>
        </p:sp>
        <p:sp>
          <p:nvSpPr>
            <p:cNvPr id="9245" name="Rectangle 97"/>
            <p:cNvSpPr>
              <a:spLocks noChangeAspect="1" noChangeArrowheads="1"/>
            </p:cNvSpPr>
            <p:nvPr/>
          </p:nvSpPr>
          <p:spPr bwMode="auto">
            <a:xfrm>
              <a:off x="2818" y="281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246" name="Rectangle 98"/>
            <p:cNvSpPr>
              <a:spLocks noChangeAspect="1" noChangeArrowheads="1"/>
            </p:cNvSpPr>
            <p:nvPr/>
          </p:nvSpPr>
          <p:spPr bwMode="auto">
            <a:xfrm>
              <a:off x="2869" y="273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9247" name="Rectangle 99"/>
            <p:cNvSpPr>
              <a:spLocks noChangeAspect="1" noChangeArrowheads="1"/>
            </p:cNvSpPr>
            <p:nvPr/>
          </p:nvSpPr>
          <p:spPr bwMode="auto">
            <a:xfrm>
              <a:off x="2920" y="2777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48" name="Rectangle 100"/>
            <p:cNvSpPr>
              <a:spLocks noChangeAspect="1" noChangeArrowheads="1"/>
            </p:cNvSpPr>
            <p:nvPr/>
          </p:nvSpPr>
          <p:spPr bwMode="auto">
            <a:xfrm>
              <a:off x="2946" y="2765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49" name="Rectangle 101"/>
            <p:cNvSpPr>
              <a:spLocks noChangeAspect="1" noChangeArrowheads="1"/>
            </p:cNvSpPr>
            <p:nvPr/>
          </p:nvSpPr>
          <p:spPr bwMode="auto">
            <a:xfrm>
              <a:off x="2995" y="2777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50" name="Rectangle 102"/>
            <p:cNvSpPr>
              <a:spLocks noChangeAspect="1" noChangeArrowheads="1"/>
            </p:cNvSpPr>
            <p:nvPr/>
          </p:nvSpPr>
          <p:spPr bwMode="auto">
            <a:xfrm>
              <a:off x="3021" y="2734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251" name="Rectangle 103"/>
            <p:cNvSpPr>
              <a:spLocks noChangeAspect="1" noChangeArrowheads="1"/>
            </p:cNvSpPr>
            <p:nvPr/>
          </p:nvSpPr>
          <p:spPr bwMode="auto">
            <a:xfrm>
              <a:off x="3327" y="2734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TW"/>
            </a:p>
          </p:txBody>
        </p:sp>
        <p:sp>
          <p:nvSpPr>
            <p:cNvPr id="9252" name="Rectangle 104"/>
            <p:cNvSpPr>
              <a:spLocks noChangeAspect="1" noChangeArrowheads="1"/>
            </p:cNvSpPr>
            <p:nvPr/>
          </p:nvSpPr>
          <p:spPr bwMode="auto">
            <a:xfrm>
              <a:off x="3404" y="281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53" name="Rectangle 105"/>
            <p:cNvSpPr>
              <a:spLocks noChangeAspect="1" noChangeArrowheads="1"/>
            </p:cNvSpPr>
            <p:nvPr/>
          </p:nvSpPr>
          <p:spPr bwMode="auto">
            <a:xfrm>
              <a:off x="3460" y="2851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254" name="Rectangle 106"/>
            <p:cNvSpPr>
              <a:spLocks noChangeAspect="1" noChangeArrowheads="1"/>
            </p:cNvSpPr>
            <p:nvPr/>
          </p:nvSpPr>
          <p:spPr bwMode="auto">
            <a:xfrm>
              <a:off x="3520" y="2734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(o</a:t>
              </a:r>
              <a:endParaRPr lang="en-US" altLang="zh-TW"/>
            </a:p>
          </p:txBody>
        </p:sp>
        <p:sp>
          <p:nvSpPr>
            <p:cNvPr id="9255" name="Rectangle 107"/>
            <p:cNvSpPr>
              <a:spLocks noChangeAspect="1" noChangeArrowheads="1"/>
            </p:cNvSpPr>
            <p:nvPr/>
          </p:nvSpPr>
          <p:spPr bwMode="auto">
            <a:xfrm>
              <a:off x="3649" y="2811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256" name="Rectangle 108"/>
            <p:cNvSpPr>
              <a:spLocks noChangeAspect="1" noChangeArrowheads="1"/>
            </p:cNvSpPr>
            <p:nvPr/>
          </p:nvSpPr>
          <p:spPr bwMode="auto">
            <a:xfrm>
              <a:off x="3717" y="2734"/>
              <a:ext cx="1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)]</a:t>
              </a:r>
              <a:endParaRPr lang="en-US" altLang="zh-TW"/>
            </a:p>
          </p:txBody>
        </p:sp>
        <p:sp>
          <p:nvSpPr>
            <p:cNvPr id="9257" name="Rectangle 109"/>
            <p:cNvSpPr>
              <a:spLocks noChangeAspect="1" noChangeArrowheads="1"/>
            </p:cNvSpPr>
            <p:nvPr/>
          </p:nvSpPr>
          <p:spPr bwMode="auto">
            <a:xfrm>
              <a:off x="3819" y="2771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58" name="Rectangle 110"/>
            <p:cNvSpPr>
              <a:spLocks noChangeAspect="1" noChangeArrowheads="1"/>
            </p:cNvSpPr>
            <p:nvPr/>
          </p:nvSpPr>
          <p:spPr bwMode="auto">
            <a:xfrm>
              <a:off x="3847" y="2765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59" name="Rectangle 111"/>
            <p:cNvSpPr>
              <a:spLocks noChangeAspect="1" noChangeArrowheads="1"/>
            </p:cNvSpPr>
            <p:nvPr/>
          </p:nvSpPr>
          <p:spPr bwMode="auto">
            <a:xfrm>
              <a:off x="3895" y="2777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60" name="Rectangle 119"/>
            <p:cNvSpPr>
              <a:spLocks noChangeAspect="1" noChangeArrowheads="1"/>
            </p:cNvSpPr>
            <p:nvPr/>
          </p:nvSpPr>
          <p:spPr bwMode="auto">
            <a:xfrm>
              <a:off x="1947" y="3023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endParaRPr lang="en-US" altLang="zh-TW"/>
            </a:p>
          </p:txBody>
        </p:sp>
        <p:sp>
          <p:nvSpPr>
            <p:cNvPr id="9261" name="Rectangle 120"/>
            <p:cNvSpPr>
              <a:spLocks noChangeAspect="1" noChangeArrowheads="1"/>
            </p:cNvSpPr>
            <p:nvPr/>
          </p:nvSpPr>
          <p:spPr bwMode="auto">
            <a:xfrm>
              <a:off x="1998" y="3005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 altLang="zh-TW"/>
            </a:p>
          </p:txBody>
        </p:sp>
        <p:sp>
          <p:nvSpPr>
            <p:cNvPr id="9262" name="Rectangle 121"/>
            <p:cNvSpPr>
              <a:spLocks noChangeAspect="1" noChangeArrowheads="1"/>
            </p:cNvSpPr>
            <p:nvPr/>
          </p:nvSpPr>
          <p:spPr bwMode="auto">
            <a:xfrm>
              <a:off x="2081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63" name="Rectangle 122"/>
            <p:cNvSpPr>
              <a:spLocks noChangeAspect="1" noChangeArrowheads="1"/>
            </p:cNvSpPr>
            <p:nvPr/>
          </p:nvSpPr>
          <p:spPr bwMode="auto">
            <a:xfrm>
              <a:off x="2137" y="314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264" name="Rectangle 123"/>
            <p:cNvSpPr>
              <a:spLocks noChangeAspect="1" noChangeArrowheads="1"/>
            </p:cNvSpPr>
            <p:nvPr/>
          </p:nvSpPr>
          <p:spPr bwMode="auto">
            <a:xfrm>
              <a:off x="2184" y="3054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65" name="Rectangle 124"/>
            <p:cNvSpPr>
              <a:spLocks noChangeAspect="1" noChangeArrowheads="1"/>
            </p:cNvSpPr>
            <p:nvPr/>
          </p:nvSpPr>
          <p:spPr bwMode="auto">
            <a:xfrm>
              <a:off x="2232" y="3066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66" name="Rectangle 125"/>
            <p:cNvSpPr>
              <a:spLocks noChangeAspect="1" noChangeArrowheads="1"/>
            </p:cNvSpPr>
            <p:nvPr/>
          </p:nvSpPr>
          <p:spPr bwMode="auto">
            <a:xfrm>
              <a:off x="2258" y="3023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TW"/>
            </a:p>
          </p:txBody>
        </p:sp>
        <p:sp>
          <p:nvSpPr>
            <p:cNvPr id="9267" name="Rectangle 126"/>
            <p:cNvSpPr>
              <a:spLocks noChangeAspect="1" noChangeArrowheads="1"/>
            </p:cNvSpPr>
            <p:nvPr/>
          </p:nvSpPr>
          <p:spPr bwMode="auto">
            <a:xfrm>
              <a:off x="2325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68" name="Rectangle 127"/>
            <p:cNvSpPr>
              <a:spLocks noChangeAspect="1" noChangeArrowheads="1"/>
            </p:cNvSpPr>
            <p:nvPr/>
          </p:nvSpPr>
          <p:spPr bwMode="auto">
            <a:xfrm>
              <a:off x="2382" y="314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269" name="Rectangle 128"/>
            <p:cNvSpPr>
              <a:spLocks noChangeAspect="1" noChangeArrowheads="1"/>
            </p:cNvSpPr>
            <p:nvPr/>
          </p:nvSpPr>
          <p:spPr bwMode="auto">
            <a:xfrm>
              <a:off x="2427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70" name="Rectangle 129"/>
            <p:cNvSpPr>
              <a:spLocks noChangeAspect="1" noChangeArrowheads="1"/>
            </p:cNvSpPr>
            <p:nvPr/>
          </p:nvSpPr>
          <p:spPr bwMode="auto">
            <a:xfrm>
              <a:off x="2484" y="314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271" name="Rectangle 130"/>
            <p:cNvSpPr>
              <a:spLocks noChangeAspect="1" noChangeArrowheads="1"/>
            </p:cNvSpPr>
            <p:nvPr/>
          </p:nvSpPr>
          <p:spPr bwMode="auto">
            <a:xfrm>
              <a:off x="2529" y="3054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72" name="Rectangle 131"/>
            <p:cNvSpPr>
              <a:spLocks noChangeAspect="1" noChangeArrowheads="1"/>
            </p:cNvSpPr>
            <p:nvPr/>
          </p:nvSpPr>
          <p:spPr bwMode="auto">
            <a:xfrm>
              <a:off x="2577" y="3023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a</a:t>
              </a:r>
              <a:endParaRPr lang="en-US" altLang="zh-TW"/>
            </a:p>
          </p:txBody>
        </p:sp>
        <p:sp>
          <p:nvSpPr>
            <p:cNvPr id="9273" name="Rectangle 132"/>
            <p:cNvSpPr>
              <a:spLocks noChangeAspect="1" noChangeArrowheads="1"/>
            </p:cNvSpPr>
            <p:nvPr/>
          </p:nvSpPr>
          <p:spPr bwMode="auto">
            <a:xfrm>
              <a:off x="2684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74" name="Rectangle 133"/>
            <p:cNvSpPr>
              <a:spLocks noChangeAspect="1" noChangeArrowheads="1"/>
            </p:cNvSpPr>
            <p:nvPr/>
          </p:nvSpPr>
          <p:spPr bwMode="auto">
            <a:xfrm>
              <a:off x="2741" y="314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275" name="Rectangle 134"/>
            <p:cNvSpPr>
              <a:spLocks noChangeAspect="1" noChangeArrowheads="1"/>
            </p:cNvSpPr>
            <p:nvPr/>
          </p:nvSpPr>
          <p:spPr bwMode="auto">
            <a:xfrm>
              <a:off x="2786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76" name="Rectangle 135"/>
            <p:cNvSpPr>
              <a:spLocks noChangeAspect="1" noChangeArrowheads="1"/>
            </p:cNvSpPr>
            <p:nvPr/>
          </p:nvSpPr>
          <p:spPr bwMode="auto">
            <a:xfrm>
              <a:off x="2842" y="314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/>
            </a:p>
          </p:txBody>
        </p:sp>
        <p:sp>
          <p:nvSpPr>
            <p:cNvPr id="9277" name="Rectangle 136"/>
            <p:cNvSpPr>
              <a:spLocks noChangeAspect="1" noChangeArrowheads="1"/>
            </p:cNvSpPr>
            <p:nvPr/>
          </p:nvSpPr>
          <p:spPr bwMode="auto">
            <a:xfrm>
              <a:off x="2888" y="3066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78" name="Rectangle 137"/>
            <p:cNvSpPr>
              <a:spLocks noChangeAspect="1" noChangeArrowheads="1"/>
            </p:cNvSpPr>
            <p:nvPr/>
          </p:nvSpPr>
          <p:spPr bwMode="auto">
            <a:xfrm>
              <a:off x="2915" y="3054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79" name="Rectangle 138"/>
            <p:cNvSpPr>
              <a:spLocks noChangeAspect="1" noChangeArrowheads="1"/>
            </p:cNvSpPr>
            <p:nvPr/>
          </p:nvSpPr>
          <p:spPr bwMode="auto">
            <a:xfrm>
              <a:off x="2962" y="3023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280" name="Rectangle 139"/>
            <p:cNvSpPr>
              <a:spLocks noChangeAspect="1" noChangeArrowheads="1"/>
            </p:cNvSpPr>
            <p:nvPr/>
          </p:nvSpPr>
          <p:spPr bwMode="auto">
            <a:xfrm>
              <a:off x="3269" y="3023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TW"/>
            </a:p>
          </p:txBody>
        </p:sp>
        <p:sp>
          <p:nvSpPr>
            <p:cNvPr id="9281" name="Rectangle 140"/>
            <p:cNvSpPr>
              <a:spLocks noChangeAspect="1" noChangeArrowheads="1"/>
            </p:cNvSpPr>
            <p:nvPr/>
          </p:nvSpPr>
          <p:spPr bwMode="auto">
            <a:xfrm>
              <a:off x="3337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82" name="Rectangle 141"/>
            <p:cNvSpPr>
              <a:spLocks noChangeAspect="1" noChangeArrowheads="1"/>
            </p:cNvSpPr>
            <p:nvPr/>
          </p:nvSpPr>
          <p:spPr bwMode="auto">
            <a:xfrm>
              <a:off x="3394" y="3139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283" name="Rectangle 142"/>
            <p:cNvSpPr>
              <a:spLocks noChangeAspect="1" noChangeArrowheads="1"/>
            </p:cNvSpPr>
            <p:nvPr/>
          </p:nvSpPr>
          <p:spPr bwMode="auto">
            <a:xfrm>
              <a:off x="3443" y="3139"/>
              <a:ext cx="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TW"/>
            </a:p>
          </p:txBody>
        </p:sp>
        <p:sp>
          <p:nvSpPr>
            <p:cNvPr id="9284" name="Rectangle 143"/>
            <p:cNvSpPr>
              <a:spLocks noChangeAspect="1" noChangeArrowheads="1"/>
            </p:cNvSpPr>
            <p:nvPr/>
          </p:nvSpPr>
          <p:spPr bwMode="auto">
            <a:xfrm>
              <a:off x="3473" y="3139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285" name="Rectangle 144"/>
            <p:cNvSpPr>
              <a:spLocks noChangeAspect="1" noChangeArrowheads="1"/>
            </p:cNvSpPr>
            <p:nvPr/>
          </p:nvSpPr>
          <p:spPr bwMode="auto">
            <a:xfrm>
              <a:off x="3517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86" name="Rectangle 145"/>
            <p:cNvSpPr>
              <a:spLocks noChangeAspect="1" noChangeArrowheads="1"/>
            </p:cNvSpPr>
            <p:nvPr/>
          </p:nvSpPr>
          <p:spPr bwMode="auto">
            <a:xfrm>
              <a:off x="3572" y="3139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287" name="Rectangle 146"/>
            <p:cNvSpPr>
              <a:spLocks noChangeAspect="1" noChangeArrowheads="1"/>
            </p:cNvSpPr>
            <p:nvPr/>
          </p:nvSpPr>
          <p:spPr bwMode="auto">
            <a:xfrm>
              <a:off x="3631" y="3023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/>
            </a:p>
          </p:txBody>
        </p:sp>
        <p:sp>
          <p:nvSpPr>
            <p:cNvPr id="9288" name="Rectangle 147"/>
            <p:cNvSpPr>
              <a:spLocks noChangeAspect="1" noChangeArrowheads="1"/>
            </p:cNvSpPr>
            <p:nvPr/>
          </p:nvSpPr>
          <p:spPr bwMode="auto">
            <a:xfrm>
              <a:off x="3681" y="3023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9289" name="Rectangle 158"/>
            <p:cNvSpPr>
              <a:spLocks noChangeAspect="1" noChangeArrowheads="1"/>
            </p:cNvSpPr>
            <p:nvPr/>
          </p:nvSpPr>
          <p:spPr bwMode="auto">
            <a:xfrm>
              <a:off x="2344" y="3518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P(q|</a:t>
              </a:r>
              <a:endParaRPr lang="en-US" altLang="zh-TW"/>
            </a:p>
          </p:txBody>
        </p:sp>
        <p:sp>
          <p:nvSpPr>
            <p:cNvPr id="9290" name="Rectangle 159"/>
            <p:cNvSpPr>
              <a:spLocks noChangeAspect="1" noChangeArrowheads="1"/>
            </p:cNvSpPr>
            <p:nvPr/>
          </p:nvSpPr>
          <p:spPr bwMode="auto">
            <a:xfrm>
              <a:off x="2665" y="3500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291" name="Rectangle 160"/>
            <p:cNvSpPr>
              <a:spLocks noChangeAspect="1" noChangeArrowheads="1"/>
            </p:cNvSpPr>
            <p:nvPr/>
          </p:nvSpPr>
          <p:spPr bwMode="auto">
            <a:xfrm>
              <a:off x="2749" y="3518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9292" name="Rectangle 163"/>
            <p:cNvSpPr>
              <a:spLocks noChangeAspect="1" noChangeArrowheads="1"/>
            </p:cNvSpPr>
            <p:nvPr/>
          </p:nvSpPr>
          <p:spPr bwMode="auto">
            <a:xfrm>
              <a:off x="1179" y="3757"/>
              <a:ext cx="19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total number of different q : N</a:t>
              </a:r>
              <a:endParaRPr lang="en-US" altLang="zh-TW"/>
            </a:p>
          </p:txBody>
        </p:sp>
        <p:sp>
          <p:nvSpPr>
            <p:cNvPr id="9293" name="Rectangle 164"/>
            <p:cNvSpPr>
              <a:spLocks noChangeAspect="1" noChangeArrowheads="1"/>
            </p:cNvSpPr>
            <p:nvPr/>
          </p:nvSpPr>
          <p:spPr bwMode="auto">
            <a:xfrm>
              <a:off x="3092" y="3740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294" name="Rectangle 167"/>
            <p:cNvSpPr>
              <a:spLocks noChangeAspect="1" noChangeArrowheads="1"/>
            </p:cNvSpPr>
            <p:nvPr/>
          </p:nvSpPr>
          <p:spPr bwMode="auto">
            <a:xfrm>
              <a:off x="1179" y="3995"/>
              <a:ext cx="20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huge computation requirements</a:t>
              </a:r>
              <a:endParaRPr lang="en-US" altLang="zh-TW"/>
            </a:p>
          </p:txBody>
        </p:sp>
        <p:sp>
          <p:nvSpPr>
            <p:cNvPr id="9295" name="Line 188"/>
            <p:cNvSpPr>
              <a:spLocks noChangeAspect="1" noChangeShapeType="1"/>
            </p:cNvSpPr>
            <p:nvPr/>
          </p:nvSpPr>
          <p:spPr bwMode="auto">
            <a:xfrm>
              <a:off x="1320" y="2742"/>
              <a:ext cx="9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96" name="Line 189"/>
            <p:cNvSpPr>
              <a:spLocks noChangeAspect="1" noChangeShapeType="1"/>
            </p:cNvSpPr>
            <p:nvPr/>
          </p:nvSpPr>
          <p:spPr bwMode="auto">
            <a:xfrm>
              <a:off x="2785" y="3811"/>
              <a:ext cx="9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297" name="Group 192"/>
            <p:cNvGrpSpPr>
              <a:grpSpLocks noChangeAspect="1"/>
            </p:cNvGrpSpPr>
            <p:nvPr/>
          </p:nvGrpSpPr>
          <p:grpSpPr bwMode="auto">
            <a:xfrm>
              <a:off x="2512" y="3328"/>
              <a:ext cx="168" cy="125"/>
              <a:chOff x="2937" y="3311"/>
              <a:chExt cx="174" cy="130"/>
            </a:xfrm>
          </p:grpSpPr>
          <p:sp>
            <p:nvSpPr>
              <p:cNvPr id="9325" name="Freeform 190"/>
              <p:cNvSpPr>
                <a:spLocks noChangeAspect="1"/>
              </p:cNvSpPr>
              <p:nvPr/>
            </p:nvSpPr>
            <p:spPr bwMode="auto">
              <a:xfrm>
                <a:off x="2937" y="3311"/>
                <a:ext cx="174" cy="130"/>
              </a:xfrm>
              <a:custGeom>
                <a:avLst/>
                <a:gdLst>
                  <a:gd name="T0" fmla="*/ 0 w 174"/>
                  <a:gd name="T1" fmla="*/ 97 h 130"/>
                  <a:gd name="T2" fmla="*/ 43 w 174"/>
                  <a:gd name="T3" fmla="*/ 97 h 130"/>
                  <a:gd name="T4" fmla="*/ 43 w 174"/>
                  <a:gd name="T5" fmla="*/ 0 h 130"/>
                  <a:gd name="T6" fmla="*/ 130 w 174"/>
                  <a:gd name="T7" fmla="*/ 0 h 130"/>
                  <a:gd name="T8" fmla="*/ 130 w 174"/>
                  <a:gd name="T9" fmla="*/ 97 h 130"/>
                  <a:gd name="T10" fmla="*/ 174 w 174"/>
                  <a:gd name="T11" fmla="*/ 97 h 130"/>
                  <a:gd name="T12" fmla="*/ 87 w 174"/>
                  <a:gd name="T13" fmla="*/ 130 h 130"/>
                  <a:gd name="T14" fmla="*/ 0 w 174"/>
                  <a:gd name="T15" fmla="*/ 97 h 1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4" h="130">
                    <a:moveTo>
                      <a:pt x="0" y="97"/>
                    </a:moveTo>
                    <a:lnTo>
                      <a:pt x="43" y="97"/>
                    </a:lnTo>
                    <a:lnTo>
                      <a:pt x="43" y="0"/>
                    </a:lnTo>
                    <a:lnTo>
                      <a:pt x="130" y="0"/>
                    </a:lnTo>
                    <a:lnTo>
                      <a:pt x="130" y="97"/>
                    </a:lnTo>
                    <a:lnTo>
                      <a:pt x="174" y="97"/>
                    </a:lnTo>
                    <a:lnTo>
                      <a:pt x="87" y="130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326" name="Freeform 191"/>
              <p:cNvSpPr>
                <a:spLocks noChangeAspect="1"/>
              </p:cNvSpPr>
              <p:nvPr/>
            </p:nvSpPr>
            <p:spPr bwMode="auto">
              <a:xfrm>
                <a:off x="2937" y="3311"/>
                <a:ext cx="174" cy="130"/>
              </a:xfrm>
              <a:custGeom>
                <a:avLst/>
                <a:gdLst>
                  <a:gd name="T0" fmla="*/ 0 w 174"/>
                  <a:gd name="T1" fmla="*/ 97 h 130"/>
                  <a:gd name="T2" fmla="*/ 43 w 174"/>
                  <a:gd name="T3" fmla="*/ 97 h 130"/>
                  <a:gd name="T4" fmla="*/ 43 w 174"/>
                  <a:gd name="T5" fmla="*/ 0 h 130"/>
                  <a:gd name="T6" fmla="*/ 130 w 174"/>
                  <a:gd name="T7" fmla="*/ 0 h 130"/>
                  <a:gd name="T8" fmla="*/ 130 w 174"/>
                  <a:gd name="T9" fmla="*/ 97 h 130"/>
                  <a:gd name="T10" fmla="*/ 174 w 174"/>
                  <a:gd name="T11" fmla="*/ 97 h 130"/>
                  <a:gd name="T12" fmla="*/ 87 w 174"/>
                  <a:gd name="T13" fmla="*/ 130 h 130"/>
                  <a:gd name="T14" fmla="*/ 0 w 174"/>
                  <a:gd name="T15" fmla="*/ 97 h 1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4" h="130">
                    <a:moveTo>
                      <a:pt x="0" y="97"/>
                    </a:moveTo>
                    <a:lnTo>
                      <a:pt x="43" y="97"/>
                    </a:lnTo>
                    <a:lnTo>
                      <a:pt x="43" y="0"/>
                    </a:lnTo>
                    <a:lnTo>
                      <a:pt x="130" y="0"/>
                    </a:lnTo>
                    <a:lnTo>
                      <a:pt x="130" y="97"/>
                    </a:lnTo>
                    <a:lnTo>
                      <a:pt x="174" y="97"/>
                    </a:lnTo>
                    <a:lnTo>
                      <a:pt x="87" y="130"/>
                    </a:lnTo>
                    <a:lnTo>
                      <a:pt x="0" y="97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98" name="Group 195"/>
            <p:cNvGrpSpPr>
              <a:grpSpLocks noChangeAspect="1"/>
            </p:cNvGrpSpPr>
            <p:nvPr/>
          </p:nvGrpSpPr>
          <p:grpSpPr bwMode="auto">
            <a:xfrm>
              <a:off x="2558" y="2627"/>
              <a:ext cx="167" cy="101"/>
              <a:chOff x="2985" y="2583"/>
              <a:chExt cx="173" cy="105"/>
            </a:xfrm>
          </p:grpSpPr>
          <p:sp>
            <p:nvSpPr>
              <p:cNvPr id="9323" name="Freeform 193"/>
              <p:cNvSpPr>
                <a:spLocks noChangeAspect="1"/>
              </p:cNvSpPr>
              <p:nvPr/>
            </p:nvSpPr>
            <p:spPr bwMode="auto">
              <a:xfrm>
                <a:off x="2985" y="2583"/>
                <a:ext cx="173" cy="105"/>
              </a:xfrm>
              <a:custGeom>
                <a:avLst/>
                <a:gdLst>
                  <a:gd name="T0" fmla="*/ 0 w 173"/>
                  <a:gd name="T1" fmla="*/ 26 h 105"/>
                  <a:gd name="T2" fmla="*/ 43 w 173"/>
                  <a:gd name="T3" fmla="*/ 26 h 105"/>
                  <a:gd name="T4" fmla="*/ 43 w 173"/>
                  <a:gd name="T5" fmla="*/ 105 h 105"/>
                  <a:gd name="T6" fmla="*/ 130 w 173"/>
                  <a:gd name="T7" fmla="*/ 105 h 105"/>
                  <a:gd name="T8" fmla="*/ 130 w 173"/>
                  <a:gd name="T9" fmla="*/ 26 h 105"/>
                  <a:gd name="T10" fmla="*/ 173 w 173"/>
                  <a:gd name="T11" fmla="*/ 26 h 105"/>
                  <a:gd name="T12" fmla="*/ 86 w 173"/>
                  <a:gd name="T13" fmla="*/ 0 h 105"/>
                  <a:gd name="T14" fmla="*/ 0 w 173"/>
                  <a:gd name="T15" fmla="*/ 26 h 10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3" h="105">
                    <a:moveTo>
                      <a:pt x="0" y="26"/>
                    </a:moveTo>
                    <a:lnTo>
                      <a:pt x="43" y="26"/>
                    </a:lnTo>
                    <a:lnTo>
                      <a:pt x="43" y="105"/>
                    </a:lnTo>
                    <a:lnTo>
                      <a:pt x="130" y="105"/>
                    </a:lnTo>
                    <a:lnTo>
                      <a:pt x="130" y="26"/>
                    </a:lnTo>
                    <a:lnTo>
                      <a:pt x="173" y="26"/>
                    </a:lnTo>
                    <a:lnTo>
                      <a:pt x="86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324" name="Freeform 194"/>
              <p:cNvSpPr>
                <a:spLocks noChangeAspect="1"/>
              </p:cNvSpPr>
              <p:nvPr/>
            </p:nvSpPr>
            <p:spPr bwMode="auto">
              <a:xfrm>
                <a:off x="2985" y="2583"/>
                <a:ext cx="173" cy="105"/>
              </a:xfrm>
              <a:custGeom>
                <a:avLst/>
                <a:gdLst>
                  <a:gd name="T0" fmla="*/ 0 w 173"/>
                  <a:gd name="T1" fmla="*/ 26 h 105"/>
                  <a:gd name="T2" fmla="*/ 43 w 173"/>
                  <a:gd name="T3" fmla="*/ 26 h 105"/>
                  <a:gd name="T4" fmla="*/ 43 w 173"/>
                  <a:gd name="T5" fmla="*/ 105 h 105"/>
                  <a:gd name="T6" fmla="*/ 130 w 173"/>
                  <a:gd name="T7" fmla="*/ 105 h 105"/>
                  <a:gd name="T8" fmla="*/ 130 w 173"/>
                  <a:gd name="T9" fmla="*/ 26 h 105"/>
                  <a:gd name="T10" fmla="*/ 173 w 173"/>
                  <a:gd name="T11" fmla="*/ 26 h 105"/>
                  <a:gd name="T12" fmla="*/ 86 w 173"/>
                  <a:gd name="T13" fmla="*/ 0 h 105"/>
                  <a:gd name="T14" fmla="*/ 0 w 173"/>
                  <a:gd name="T15" fmla="*/ 26 h 10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3" h="105">
                    <a:moveTo>
                      <a:pt x="0" y="26"/>
                    </a:moveTo>
                    <a:lnTo>
                      <a:pt x="43" y="26"/>
                    </a:lnTo>
                    <a:lnTo>
                      <a:pt x="43" y="105"/>
                    </a:lnTo>
                    <a:lnTo>
                      <a:pt x="130" y="105"/>
                    </a:lnTo>
                    <a:lnTo>
                      <a:pt x="130" y="26"/>
                    </a:lnTo>
                    <a:lnTo>
                      <a:pt x="173" y="26"/>
                    </a:lnTo>
                    <a:lnTo>
                      <a:pt x="86" y="0"/>
                    </a:lnTo>
                    <a:lnTo>
                      <a:pt x="0" y="26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99" name="Line 196"/>
            <p:cNvSpPr>
              <a:spLocks noChangeAspect="1" noChangeShapeType="1"/>
            </p:cNvSpPr>
            <p:nvPr/>
          </p:nvSpPr>
          <p:spPr bwMode="auto">
            <a:xfrm>
              <a:off x="2539" y="3561"/>
              <a:ext cx="60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00" name="Line 197"/>
            <p:cNvSpPr>
              <a:spLocks noChangeAspect="1" noChangeShapeType="1"/>
            </p:cNvSpPr>
            <p:nvPr/>
          </p:nvSpPr>
          <p:spPr bwMode="auto">
            <a:xfrm>
              <a:off x="2605" y="2400"/>
              <a:ext cx="7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01" name="Line 198"/>
            <p:cNvSpPr>
              <a:spLocks noChangeAspect="1" noChangeShapeType="1"/>
            </p:cNvSpPr>
            <p:nvPr/>
          </p:nvSpPr>
          <p:spPr bwMode="auto">
            <a:xfrm>
              <a:off x="2783" y="2409"/>
              <a:ext cx="5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02" name="Rectangle 199"/>
            <p:cNvSpPr>
              <a:spLocks noChangeAspect="1" noChangeArrowheads="1"/>
            </p:cNvSpPr>
            <p:nvPr/>
          </p:nvSpPr>
          <p:spPr bwMode="auto">
            <a:xfrm>
              <a:off x="2449" y="238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US" altLang="zh-TW"/>
            </a:p>
          </p:txBody>
        </p:sp>
        <p:sp>
          <p:nvSpPr>
            <p:cNvPr id="9303" name="Rectangle 200"/>
            <p:cNvSpPr>
              <a:spLocks noChangeAspect="1" noChangeArrowheads="1"/>
            </p:cNvSpPr>
            <p:nvPr/>
          </p:nvSpPr>
          <p:spPr bwMode="auto">
            <a:xfrm>
              <a:off x="2535" y="2384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(O</a:t>
              </a:r>
              <a:endParaRPr lang="en-US" altLang="zh-TW"/>
            </a:p>
          </p:txBody>
        </p:sp>
        <p:sp>
          <p:nvSpPr>
            <p:cNvPr id="9304" name="Rectangle 201"/>
            <p:cNvSpPr>
              <a:spLocks noChangeAspect="1" noChangeArrowheads="1"/>
            </p:cNvSpPr>
            <p:nvPr/>
          </p:nvSpPr>
          <p:spPr bwMode="auto">
            <a:xfrm>
              <a:off x="2696" y="2447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05" name="Rectangle 202"/>
            <p:cNvSpPr>
              <a:spLocks noChangeAspect="1" noChangeArrowheads="1"/>
            </p:cNvSpPr>
            <p:nvPr/>
          </p:nvSpPr>
          <p:spPr bwMode="auto">
            <a:xfrm>
              <a:off x="2717" y="2384"/>
              <a:ext cx="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|</a:t>
              </a:r>
              <a:endParaRPr lang="en-US" altLang="zh-TW"/>
            </a:p>
          </p:txBody>
        </p:sp>
        <p:sp>
          <p:nvSpPr>
            <p:cNvPr id="9306" name="Rectangle 203"/>
            <p:cNvSpPr>
              <a:spLocks noChangeAspect="1" noChangeArrowheads="1"/>
            </p:cNvSpPr>
            <p:nvPr/>
          </p:nvSpPr>
          <p:spPr bwMode="auto">
            <a:xfrm>
              <a:off x="2747" y="2447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07" name="Rectangle 204"/>
            <p:cNvSpPr>
              <a:spLocks noChangeAspect="1" noChangeArrowheads="1"/>
            </p:cNvSpPr>
            <p:nvPr/>
          </p:nvSpPr>
          <p:spPr bwMode="auto">
            <a:xfrm>
              <a:off x="2768" y="2384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q,</a:t>
              </a:r>
              <a:endParaRPr lang="en-US" altLang="zh-TW"/>
            </a:p>
          </p:txBody>
        </p:sp>
        <p:sp>
          <p:nvSpPr>
            <p:cNvPr id="9308" name="Rectangle 205"/>
            <p:cNvSpPr>
              <a:spLocks noChangeAspect="1" noChangeArrowheads="1"/>
            </p:cNvSpPr>
            <p:nvPr/>
          </p:nvSpPr>
          <p:spPr bwMode="auto">
            <a:xfrm>
              <a:off x="2884" y="2447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09" name="Rectangle 206"/>
            <p:cNvSpPr>
              <a:spLocks noChangeAspect="1" noChangeArrowheads="1"/>
            </p:cNvSpPr>
            <p:nvPr/>
          </p:nvSpPr>
          <p:spPr bwMode="auto">
            <a:xfrm>
              <a:off x="2905" y="2367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310" name="Rectangle 207"/>
            <p:cNvSpPr>
              <a:spLocks noChangeAspect="1" noChangeArrowheads="1"/>
            </p:cNvSpPr>
            <p:nvPr/>
          </p:nvSpPr>
          <p:spPr bwMode="auto">
            <a:xfrm>
              <a:off x="2989" y="238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9311" name="Rectangle 215"/>
            <p:cNvSpPr>
              <a:spLocks noChangeAspect="1" noChangeArrowheads="1"/>
            </p:cNvSpPr>
            <p:nvPr/>
          </p:nvSpPr>
          <p:spPr bwMode="auto">
            <a:xfrm>
              <a:off x="1726" y="2906"/>
              <a:ext cx="16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all q</a:t>
              </a:r>
              <a:endParaRPr lang="en-US" altLang="zh-TW"/>
            </a:p>
          </p:txBody>
        </p:sp>
        <p:sp>
          <p:nvSpPr>
            <p:cNvPr id="9312" name="Rectangle 216"/>
            <p:cNvSpPr>
              <a:spLocks noChangeAspect="1" noChangeArrowheads="1"/>
            </p:cNvSpPr>
            <p:nvPr/>
          </p:nvSpPr>
          <p:spPr bwMode="auto">
            <a:xfrm>
              <a:off x="1883" y="290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13" name="Line 217"/>
            <p:cNvSpPr>
              <a:spLocks noChangeAspect="1" noChangeShapeType="1"/>
            </p:cNvSpPr>
            <p:nvPr/>
          </p:nvSpPr>
          <p:spPr bwMode="auto">
            <a:xfrm>
              <a:off x="1844" y="2917"/>
              <a:ext cx="3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314" name="Object 225"/>
            <p:cNvGraphicFramePr>
              <a:graphicFrameLocks noChangeAspect="1"/>
            </p:cNvGraphicFramePr>
            <p:nvPr/>
          </p:nvGraphicFramePr>
          <p:xfrm>
            <a:off x="1202" y="2004"/>
            <a:ext cx="238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0" name="方程式" r:id="rId3" imgW="3467100" imgH="330200" progId="Equation.3">
                    <p:embed/>
                  </p:oleObj>
                </mc:Choice>
                <mc:Fallback>
                  <p:oleObj name="方程式" r:id="rId3" imgW="3467100" imgH="330200" progId="Equation.3">
                    <p:embed/>
                    <p:pic>
                      <p:nvPicPr>
                        <p:cNvPr id="0" name="Object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004"/>
                          <a:ext cx="238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15" name="Group 232"/>
            <p:cNvGrpSpPr>
              <a:grpSpLocks/>
            </p:cNvGrpSpPr>
            <p:nvPr/>
          </p:nvGrpSpPr>
          <p:grpSpPr bwMode="auto">
            <a:xfrm>
              <a:off x="1724" y="2223"/>
              <a:ext cx="179" cy="106"/>
              <a:chOff x="2281" y="2478"/>
              <a:chExt cx="179" cy="106"/>
            </a:xfrm>
          </p:grpSpPr>
          <p:sp>
            <p:nvSpPr>
              <p:cNvPr id="9320" name="Rectangle 229"/>
              <p:cNvSpPr>
                <a:spLocks noChangeAspect="1" noChangeArrowheads="1"/>
              </p:cNvSpPr>
              <p:nvPr/>
            </p:nvSpPr>
            <p:spPr bwMode="auto">
              <a:xfrm>
                <a:off x="2281" y="2478"/>
                <a:ext cx="16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100" b="1">
                    <a:solidFill>
                      <a:srgbClr val="000000"/>
                    </a:solidFill>
                    <a:latin typeface="Times New Roman" pitchFamily="18" charset="0"/>
                  </a:rPr>
                  <a:t>all q</a:t>
                </a:r>
                <a:endParaRPr lang="en-US" altLang="zh-TW"/>
              </a:p>
            </p:txBody>
          </p:sp>
          <p:sp>
            <p:nvSpPr>
              <p:cNvPr id="9321" name="Rectangle 230"/>
              <p:cNvSpPr>
                <a:spLocks noChangeAspect="1" noChangeArrowheads="1"/>
              </p:cNvSpPr>
              <p:nvPr/>
            </p:nvSpPr>
            <p:spPr bwMode="auto">
              <a:xfrm>
                <a:off x="2438" y="2478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1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TW"/>
              </a:p>
            </p:txBody>
          </p:sp>
          <p:sp>
            <p:nvSpPr>
              <p:cNvPr id="9322" name="Line 231"/>
              <p:cNvSpPr>
                <a:spLocks noChangeAspect="1" noChangeShapeType="1"/>
              </p:cNvSpPr>
              <p:nvPr/>
            </p:nvSpPr>
            <p:spPr bwMode="auto">
              <a:xfrm>
                <a:off x="2399" y="2489"/>
                <a:ext cx="39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316" name="Group 236"/>
            <p:cNvGrpSpPr>
              <a:grpSpLocks/>
            </p:cNvGrpSpPr>
            <p:nvPr/>
          </p:nvGrpSpPr>
          <p:grpSpPr bwMode="auto">
            <a:xfrm>
              <a:off x="2506" y="2223"/>
              <a:ext cx="179" cy="106"/>
              <a:chOff x="2281" y="2478"/>
              <a:chExt cx="179" cy="106"/>
            </a:xfrm>
          </p:grpSpPr>
          <p:sp>
            <p:nvSpPr>
              <p:cNvPr id="9317" name="Rectangle 237"/>
              <p:cNvSpPr>
                <a:spLocks noChangeAspect="1" noChangeArrowheads="1"/>
              </p:cNvSpPr>
              <p:nvPr/>
            </p:nvSpPr>
            <p:spPr bwMode="auto">
              <a:xfrm>
                <a:off x="2281" y="2478"/>
                <a:ext cx="16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100" b="1">
                    <a:solidFill>
                      <a:srgbClr val="000000"/>
                    </a:solidFill>
                    <a:latin typeface="Times New Roman" pitchFamily="18" charset="0"/>
                  </a:rPr>
                  <a:t>all q</a:t>
                </a:r>
                <a:endParaRPr lang="en-US" altLang="zh-TW"/>
              </a:p>
            </p:txBody>
          </p:sp>
          <p:sp>
            <p:nvSpPr>
              <p:cNvPr id="9318" name="Rectangle 238"/>
              <p:cNvSpPr>
                <a:spLocks noChangeAspect="1" noChangeArrowheads="1"/>
              </p:cNvSpPr>
              <p:nvPr/>
            </p:nvSpPr>
            <p:spPr bwMode="auto">
              <a:xfrm>
                <a:off x="2438" y="2478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1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TW"/>
              </a:p>
            </p:txBody>
          </p:sp>
          <p:sp>
            <p:nvSpPr>
              <p:cNvPr id="9319" name="Line 239"/>
              <p:cNvSpPr>
                <a:spLocks noChangeAspect="1" noChangeShapeType="1"/>
              </p:cNvSpPr>
              <p:nvPr/>
            </p:nvSpPr>
            <p:spPr bwMode="auto">
              <a:xfrm>
                <a:off x="2399" y="2489"/>
                <a:ext cx="39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</TotalTime>
  <Words>2358</Words>
  <Application>Microsoft Office PowerPoint</Application>
  <PresentationFormat>如螢幕大小 (4:3)</PresentationFormat>
  <Paragraphs>869</Paragraphs>
  <Slides>53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53</vt:i4>
      </vt:variant>
    </vt:vector>
  </HeadingPairs>
  <TitlesOfParts>
    <vt:vector size="67" baseType="lpstr">
      <vt:lpstr>Benguiat Bk BT</vt:lpstr>
      <vt:lpstr>全真魏碑體</vt:lpstr>
      <vt:lpstr>新細明體</vt:lpstr>
      <vt:lpstr>Arial</vt:lpstr>
      <vt:lpstr>Calibri</vt:lpstr>
      <vt:lpstr>Cambria Math</vt:lpstr>
      <vt:lpstr>Symbol</vt:lpstr>
      <vt:lpstr>Times New Roman</vt:lpstr>
      <vt:lpstr>Wingdings</vt:lpstr>
      <vt:lpstr>Wingdings 2</vt:lpstr>
      <vt:lpstr>1_預設簡報設計</vt:lpstr>
      <vt:lpstr>Equation</vt:lpstr>
      <vt:lpstr>方程式</vt:lpstr>
      <vt:lpstr>Document</vt:lpstr>
      <vt:lpstr>PowerPoint 簡報</vt:lpstr>
      <vt:lpstr>Markov Model</vt:lpstr>
      <vt:lpstr>Markov Model</vt:lpstr>
      <vt:lpstr>Hidden Markov Model</vt:lpstr>
      <vt:lpstr>PowerPoint 簡報</vt:lpstr>
      <vt:lpstr>Hidden Markov Model</vt:lpstr>
      <vt:lpstr>Hidden Markov Model</vt:lpstr>
      <vt:lpstr>Hidden Markov Model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Vector Quantization (VQ)</vt:lpstr>
      <vt:lpstr>PowerPoint 簡報</vt:lpstr>
      <vt:lpstr>PowerPoint 簡報</vt:lpstr>
      <vt:lpstr>Vector Quantization (VQ)</vt:lpstr>
      <vt:lpstr>PowerPoint 簡報</vt:lpstr>
      <vt:lpstr>PowerPoint 簡報</vt:lpstr>
      <vt:lpstr>PowerPoint 簡報</vt:lpstr>
      <vt:lpstr>Vector Quantization (VQ)</vt:lpstr>
      <vt:lpstr>Distance Measures</vt:lpstr>
      <vt:lpstr>Vector Quantization (VQ)</vt:lpstr>
      <vt:lpstr>PowerPoint 簡報</vt:lpstr>
      <vt:lpstr>Vector Quantization (VQ)</vt:lpstr>
      <vt:lpstr>PowerPoint 簡報</vt:lpstr>
      <vt:lpstr>Initialization in HMM Training</vt:lpstr>
      <vt:lpstr>PowerPoint 簡報</vt:lpstr>
      <vt:lpstr>Initialization in HMM Training</vt:lpstr>
      <vt:lpstr>Initialization in HMM Training</vt:lpstr>
    </vt:vector>
  </TitlesOfParts>
  <Company>speech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Lab</cp:lastModifiedBy>
  <cp:revision>544</cp:revision>
  <cp:lastPrinted>2018-03-08T09:24:37Z</cp:lastPrinted>
  <dcterms:created xsi:type="dcterms:W3CDTF">2002-02-22T11:13:19Z</dcterms:created>
  <dcterms:modified xsi:type="dcterms:W3CDTF">2018-03-08T09:27:02Z</dcterms:modified>
</cp:coreProperties>
</file>