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30"/>
  </p:notesMasterIdLst>
  <p:handoutMasterIdLst>
    <p:handoutMasterId r:id="rId31"/>
  </p:handoutMasterIdLst>
  <p:sldIdLst>
    <p:sldId id="294" r:id="rId3"/>
    <p:sldId id="318" r:id="rId4"/>
    <p:sldId id="265" r:id="rId5"/>
    <p:sldId id="311" r:id="rId6"/>
    <p:sldId id="319" r:id="rId7"/>
    <p:sldId id="284" r:id="rId8"/>
    <p:sldId id="291" r:id="rId9"/>
    <p:sldId id="312" r:id="rId10"/>
    <p:sldId id="295" r:id="rId11"/>
    <p:sldId id="292" r:id="rId12"/>
    <p:sldId id="323" r:id="rId13"/>
    <p:sldId id="296" r:id="rId14"/>
    <p:sldId id="313" r:id="rId15"/>
    <p:sldId id="326" r:id="rId16"/>
    <p:sldId id="327" r:id="rId17"/>
    <p:sldId id="321" r:id="rId18"/>
    <p:sldId id="298" r:id="rId19"/>
    <p:sldId id="314" r:id="rId20"/>
    <p:sldId id="299" r:id="rId21"/>
    <p:sldId id="300" r:id="rId22"/>
    <p:sldId id="301" r:id="rId23"/>
    <p:sldId id="32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672" autoAdjust="0"/>
  </p:normalViewPr>
  <p:slideViewPr>
    <p:cSldViewPr>
      <p:cViewPr>
        <p:scale>
          <a:sx n="100" d="100"/>
          <a:sy n="100" d="100"/>
        </p:scale>
        <p:origin x="-1037" y="432"/>
      </p:cViewPr>
      <p:guideLst>
        <p:guide orient="horz" pos="830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6.0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1443-DCC2-4E86-AFB7-944A761B7A94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2016/2/16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84583-9AB8-458C-9D67-2D7AA39AC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24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109"/>
            <a:ext cx="5435600" cy="446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ED8E619-7F54-486C-AE8E-97C61A8AF3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944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DFD8A00-642E-4CD3-8E6E-AE2B96AA7CB5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8655BFA-2D15-4CC4-AB87-1C34B119E2A6}" type="slidenum">
              <a:rPr lang="en-US" altLang="zh-TW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627AD87-404D-47D9-B3D9-6B01A414D7F5}" type="slidenum">
              <a:rPr lang="en-US" altLang="zh-TW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40C7F-C5A9-449B-97A6-9E9926C2D521}" type="slidenum">
              <a:rPr lang="en-US" altLang="zh-TW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C0F99CB-4879-49E3-965D-EA4E2FC225BD}" type="slidenum">
              <a:rPr lang="en-US" altLang="zh-TW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C314807-8298-474F-972F-616875AB08A7}" type="slidenum">
              <a:rPr lang="en-US" altLang="zh-TW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356E7A0-16EC-47BF-BF82-2FA4F1CA62AF}" type="slidenum">
              <a:rPr lang="en-US" altLang="zh-TW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CCF2E27-F61F-4750-8A8F-CDD31086A080}" type="slidenum">
              <a:rPr lang="en-US" altLang="zh-TW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41EFA53-DEF3-4328-86A5-674BE926050D}" type="slidenum">
              <a:rPr lang="en-US" altLang="zh-TW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D066D7-D853-4E48-B35F-2AF3DAC2A894}" type="slidenum">
              <a:rPr lang="en-US" altLang="zh-TW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B014D97-9670-4900-87F6-57D5BA22CDB5}" type="slidenum">
              <a:rPr lang="en-US" altLang="zh-TW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259B24E-DD01-4322-89E6-277F515C7180}" type="slidenum">
              <a:rPr lang="en-US" altLang="zh-TW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91C9D00-F929-412C-8D0C-74BE94C1B1B7}" type="slidenum">
              <a:rPr lang="en-US" altLang="zh-TW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AEE0575-8B97-4B74-BC78-DE95BA1FFC3F}" type="slidenum">
              <a:rPr lang="en-US" altLang="zh-TW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B46C0-CDF4-4DEC-A0A4-83EB48B76391}" type="slidenum">
              <a:rPr lang="en-US" altLang="zh-TW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B5EF4BB-959E-4941-9B88-C1EE9EACB42D}" type="slidenum">
              <a:rPr lang="en-US" altLang="zh-TW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4DB3090-3B22-4760-A9AA-78037561ED24}" type="slidenum">
              <a:rPr lang="en-US" altLang="zh-TW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F2F9790-E76B-494A-9035-1001FAE27254}" type="slidenum">
              <a:rPr lang="en-US" altLang="zh-TW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F1B35FB-7E07-410B-A6DD-83FAABC393E6}" type="slidenum">
              <a:rPr lang="en-US" altLang="zh-TW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4E09151-7EEE-4B4D-A2B0-1A8F81CC8666}" type="slidenum">
              <a:rPr lang="en-US" altLang="zh-TW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6BC2B8-E4A2-4880-B2EB-BB997D152D4A}" type="slidenum">
              <a:rPr lang="en-US" altLang="zh-TW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733AFC0-86EE-4CF0-B981-17D724132548}" type="slidenum">
              <a:rPr lang="en-US" altLang="zh-TW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1E0763-41B2-4A2B-B8E6-7406E9EA61A9}" type="slidenum">
              <a:rPr lang="en-US" altLang="zh-TW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CE7DFF4-BE2B-4FBD-B5BD-91795E05FBC4}" type="slidenum">
              <a:rPr lang="en-US" altLang="zh-TW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704DFF0-F680-4034-B458-799F0DB2D733}" type="slidenum">
              <a:rPr lang="en-US" altLang="zh-TW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D48DC38-7EDF-43B7-8A12-8B438308305C}" type="slidenum">
              <a:rPr lang="en-US" altLang="zh-TW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92C79E3-793F-4A84-ABFC-051186CF2652}" type="slidenum">
              <a:rPr lang="en-US" altLang="zh-TW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56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2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0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B92FC69-3137-4C92-8318-A968AFD6A857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F0BF3EB-C97D-457B-BA2C-C0329A0939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40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84BEDD72-C999-4748-88F1-AA12B07FEF1F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7221F4A-D04E-4C9E-A217-0198084DF1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1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AFC8AA7-CBF2-4838-9855-8C127D55E22D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EE42C20-5F55-4CF2-B407-5650BFB551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9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C13A790-DD39-4C93-9AD5-E0CE42DC6A93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0BAF785-2488-41B6-BBB0-BDA3DC1271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7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919289C-B4FC-473F-AB23-3C09DE0C9B59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A092C45-E3DC-4AFD-BC5D-B280FAB06C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404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8B72FAB4-560E-4028-A94C-C2CE09A0A1CA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778C1DF-94C9-4AD4-81B4-A320FA1DAC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84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F1DBD411-6FF8-4EDA-B5CA-7C2721BBAA34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E069C0-6CCC-49E1-9808-333EC56E716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300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DC2FDC3-0BC5-42E5-9AF7-21CE13160FD3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B427821-A8FB-4784-A200-43DB3E8E173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1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150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C568AD1-A1CA-45F1-B6C7-830B7B18BB6A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A65AA01-BC45-4D24-AF7D-E8D415E22F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253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98F63F1-734D-4E59-A503-3454685248C7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7D8D6D3-4180-4E14-BE71-F149E99E92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77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AC44DF5-684E-4AE2-8C31-D6EFA4321BFB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C0727E0-0380-4685-BC2A-2D7D1F1C7D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9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94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9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3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66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4057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137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fld id="{ABB2A8B4-917B-4030-938C-67352343B527}" type="datetimeFigureOut">
              <a:rPr lang="zh-TW" altLang="en-US"/>
              <a:pPr>
                <a:defRPr/>
              </a:pPr>
              <a:t>2016/2/16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fld id="{61DFCB46-E59A-47C6-AFE2-9E4F42E7BF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6.jp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82575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smtClean="0">
                <a:latin typeface="Benguiat Bk BT" pitchFamily="18" charset="0"/>
              </a:rPr>
              <a:t>6.0 Language Modeling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87450" y="436562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</a:rPr>
              <a:t>References</a:t>
            </a:r>
            <a:r>
              <a:rPr lang="en-US" altLang="zh-TW" sz="2000">
                <a:latin typeface="Times New Roman" pitchFamily="18" charset="0"/>
              </a:rPr>
              <a:t>: 1.  11.2.2, 11.3, 11.4 of Huang or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2.  6.1- 6.8 of Becchetti, 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3.  4.1- 4.5, 8.3 of Jelinek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Perplexity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6" name="Rectangle 2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8" name="Rectangle 2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9" name="Rectangle 3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2540" name="Group 42"/>
          <p:cNvGrpSpPr>
            <a:grpSpLocks/>
          </p:cNvGrpSpPr>
          <p:nvPr/>
        </p:nvGrpSpPr>
        <p:grpSpPr bwMode="auto">
          <a:xfrm>
            <a:off x="63500" y="908050"/>
            <a:ext cx="8972550" cy="5703888"/>
            <a:chOff x="40" y="572"/>
            <a:chExt cx="5652" cy="3593"/>
          </a:xfrm>
        </p:grpSpPr>
        <p:sp>
          <p:nvSpPr>
            <p:cNvPr id="22551" name="Text Box 7"/>
            <p:cNvSpPr txBox="1">
              <a:spLocks noChangeArrowheads="1"/>
            </p:cNvSpPr>
            <p:nvPr/>
          </p:nvSpPr>
          <p:spPr bwMode="auto">
            <a:xfrm>
              <a:off x="40" y="572"/>
              <a:ext cx="5652" cy="3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9875" indent="-269875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35013" indent="-28575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altLang="zh-TW" sz="2400" b="1" dirty="0" smtClean="0">
                  <a:latin typeface="Times New Roman" pitchFamily="18" charset="0"/>
                  <a:ea typeface="華康魏碑體" pitchFamily="65" charset="-120"/>
                </a:rPr>
                <a:t>KL Divergence or Cross-Entropy</a:t>
              </a:r>
              <a:endParaRPr lang="en-US" altLang="zh-TW" sz="2400" b="1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30000"/>
                </a:spcBef>
                <a:buSzPct val="120000"/>
                <a:buFont typeface="Times New Roman" pitchFamily="18" charset="0"/>
                <a:buChar char="–"/>
              </a:pPr>
              <a:endParaRPr lang="en-US" altLang="zh-TW" sz="22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30000"/>
                </a:spcBef>
                <a:spcAft>
                  <a:spcPct val="300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000" dirty="0">
                  <a:latin typeface="Times New Roman" pitchFamily="18" charset="0"/>
                  <a:ea typeface="華康魏碑體" pitchFamily="65" charset="-120"/>
                </a:rPr>
                <a:t>Jensen’s Inequality</a:t>
              </a: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 	</a:t>
              </a:r>
            </a:p>
            <a:p>
              <a:pPr lvl="1" eaLnBrk="1" hangingPunct="1">
                <a:lnSpc>
                  <a:spcPct val="80000"/>
                </a:lnSpc>
                <a:buSzPct val="120000"/>
                <a:buFont typeface="Times New Roman" pitchFamily="18" charset="0"/>
                <a:buNone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		</a:t>
              </a:r>
            </a:p>
            <a:p>
              <a:pPr lvl="1" eaLnBrk="1" hangingPunct="1">
                <a:lnSpc>
                  <a:spcPct val="80000"/>
                </a:lnSpc>
                <a:buSzPct val="120000"/>
                <a:buFont typeface="Times New Roman" pitchFamily="18" charset="0"/>
                <a:buNone/>
              </a:pPr>
              <a:r>
                <a:rPr lang="en-US" altLang="zh-TW" sz="2000" dirty="0">
                  <a:latin typeface="Times New Roman" pitchFamily="18" charset="0"/>
                </a:rPr>
                <a:t> </a:t>
              </a: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8000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2000" dirty="0">
                  <a:latin typeface="Times New Roman" pitchFamily="18" charset="0"/>
                  <a:ea typeface="華康魏碑體" pitchFamily="65" charset="-120"/>
                </a:rPr>
                <a:t>entropy when p(x) is incorrectly estimated as q(x) (leads to some entropy increase)</a:t>
              </a:r>
            </a:p>
            <a:p>
              <a:pPr eaLnBrk="1" hangingPunct="1">
                <a:lnSpc>
                  <a:spcPct val="80000"/>
                </a:lnSpc>
                <a:buSzPct val="120000"/>
                <a:buFont typeface="Wingdings" pitchFamily="2" charset="2"/>
                <a:buChar char=""/>
              </a:pPr>
              <a:r>
                <a:rPr lang="en-US" altLang="zh-TW" sz="2400" b="1" dirty="0">
                  <a:latin typeface="Times New Roman" pitchFamily="18" charset="0"/>
                  <a:ea typeface="華康魏碑體" pitchFamily="65" charset="-120"/>
                </a:rPr>
                <a:t>The True Probabilities </a:t>
              </a:r>
              <a:r>
                <a:rPr lang="en-US" altLang="zh-TW" sz="2400" b="1" dirty="0">
                  <a:latin typeface="Times New Roman" pitchFamily="18" charset="0"/>
                </a:rPr>
                <a:t>P(</a:t>
              </a:r>
              <a:r>
                <a:rPr lang="en-US" altLang="zh-TW" sz="2400" b="1" dirty="0" err="1">
                  <a:latin typeface="Times New Roman" pitchFamily="18" charset="0"/>
                </a:rPr>
                <a:t>w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 err="1">
                  <a:latin typeface="Times New Roman" pitchFamily="18" charset="0"/>
                </a:rPr>
                <a:t>|c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>
                  <a:latin typeface="Times New Roman" pitchFamily="18" charset="0"/>
                </a:rPr>
                <a:t>)</a:t>
              </a:r>
              <a:r>
                <a:rPr lang="en-US" altLang="zh-TW" sz="2400" b="1" dirty="0">
                  <a:latin typeface="Times New Roman" pitchFamily="18" charset="0"/>
                  <a:ea typeface="華康魏碑體" pitchFamily="65" charset="-120"/>
                </a:rPr>
                <a:t> incorrectly estimated as </a:t>
              </a:r>
              <a:r>
                <a:rPr lang="en-US" altLang="zh-TW" sz="2400" b="1" dirty="0">
                  <a:latin typeface="Times New Roman" pitchFamily="18" charset="0"/>
                </a:rPr>
                <a:t>P(</a:t>
              </a:r>
              <a:r>
                <a:rPr lang="en-US" altLang="zh-TW" sz="2400" b="1" dirty="0" err="1">
                  <a:latin typeface="Times New Roman" pitchFamily="18" charset="0"/>
                </a:rPr>
                <a:t>w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 err="1">
                  <a:latin typeface="Times New Roman" pitchFamily="18" charset="0"/>
                </a:rPr>
                <a:t>|c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>
                  <a:latin typeface="Times New Roman" pitchFamily="18" charset="0"/>
                </a:rPr>
                <a:t>) by the language model</a:t>
              </a:r>
              <a:endParaRPr lang="en-US" altLang="zh-TW" sz="2400" b="1" dirty="0">
                <a:latin typeface="Times New Roman" pitchFamily="18" charset="0"/>
                <a:ea typeface="華康魏碑體" pitchFamily="65" charset="-120"/>
              </a:endParaRPr>
            </a:p>
            <a:p>
              <a:pPr lvl="2" eaLnBrk="1" hangingPunct="1">
                <a:lnSpc>
                  <a:spcPct val="80000"/>
                </a:lnSpc>
                <a:buSzPct val="120000"/>
                <a:buFont typeface="Wingdings" pitchFamily="2" charset="2"/>
                <a:buChar char=""/>
              </a:pP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  <a:p>
              <a:pPr lvl="2" eaLnBrk="1" hangingPunct="1">
                <a:lnSpc>
                  <a:spcPct val="80000"/>
                </a:lnSpc>
                <a:buSzPct val="120000"/>
                <a:buFont typeface="Wingdings" pitchFamily="2" charset="2"/>
                <a:buChar char=""/>
              </a:pP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40000"/>
                </a:spcBef>
                <a:buSzPct val="120000"/>
                <a:buFont typeface="Wingdings" pitchFamily="2" charset="2"/>
                <a:buChar char=""/>
              </a:pPr>
              <a:endParaRPr lang="en-US" altLang="zh-TW" sz="2200" dirty="0">
                <a:latin typeface="Times New Roman" pitchFamily="18" charset="0"/>
                <a:ea typeface="華康魏碑體" pitchFamily="65" charset="-120"/>
              </a:endParaRPr>
            </a:p>
            <a:p>
              <a:pPr eaLnBrk="1" hangingPunct="1">
                <a:lnSpc>
                  <a:spcPct val="80000"/>
                </a:lnSpc>
                <a:spcBef>
                  <a:spcPct val="60000"/>
                </a:spcBef>
                <a:buSzPct val="120000"/>
                <a:buFont typeface="Wingdings" pitchFamily="2" charset="2"/>
                <a:buChar char=""/>
              </a:pPr>
              <a:r>
                <a:rPr lang="en-US" altLang="zh-TW" sz="2400" b="1" dirty="0">
                  <a:latin typeface="Times New Roman" pitchFamily="18" charset="0"/>
                  <a:ea typeface="華康魏碑體" pitchFamily="65" charset="-120"/>
                </a:rPr>
                <a:t>The Perplexity is a kind “Cross-Entropy” when the true statistical characteristics of the test corpus D is incorrectly estimated as </a:t>
              </a:r>
              <a:r>
                <a:rPr lang="en-US" altLang="zh-TW" sz="2400" b="1" dirty="0">
                  <a:latin typeface="Times New Roman" pitchFamily="18" charset="0"/>
                </a:rPr>
                <a:t>p(</a:t>
              </a:r>
              <a:r>
                <a:rPr lang="en-US" altLang="zh-TW" sz="2400" b="1" dirty="0" err="1">
                  <a:latin typeface="Times New Roman" pitchFamily="18" charset="0"/>
                </a:rPr>
                <a:t>w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 err="1">
                  <a:latin typeface="Times New Roman" pitchFamily="18" charset="0"/>
                </a:rPr>
                <a:t>|c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>
                  <a:latin typeface="Times New Roman" pitchFamily="18" charset="0"/>
                </a:rPr>
                <a:t>) by the language model</a:t>
              </a:r>
            </a:p>
            <a:p>
              <a:pPr lvl="1" eaLnBrk="1" hangingPunct="1">
                <a:buSzPct val="120000"/>
                <a:buFont typeface="Times New Roman" pitchFamily="18" charset="0"/>
                <a:buChar char="–"/>
              </a:pPr>
              <a:r>
                <a:rPr lang="en-US" altLang="zh-TW" sz="2000" dirty="0">
                  <a:latin typeface="Times New Roman" pitchFamily="18" charset="0"/>
                </a:rPr>
                <a:t>H (P ; D) = X (D‖ P)</a:t>
              </a:r>
            </a:p>
            <a:p>
              <a:pPr lvl="1" eaLnBrk="1" hangingPunct="1">
                <a:buSzPct val="120000"/>
                <a:buFont typeface="Times New Roman" pitchFamily="18" charset="0"/>
                <a:buChar char="–"/>
              </a:pPr>
              <a:r>
                <a:rPr lang="en-US" altLang="zh-TW" sz="2000" dirty="0">
                  <a:latin typeface="Times New Roman" pitchFamily="18" charset="0"/>
                </a:rPr>
                <a:t>the larger the worse</a:t>
              </a:r>
            </a:p>
          </p:txBody>
        </p:sp>
        <p:grpSp>
          <p:nvGrpSpPr>
            <p:cNvPr id="22552" name="Group 39"/>
            <p:cNvGrpSpPr>
              <a:grpSpLocks/>
            </p:cNvGrpSpPr>
            <p:nvPr/>
          </p:nvGrpSpPr>
          <p:grpSpPr bwMode="auto">
            <a:xfrm>
              <a:off x="521" y="739"/>
              <a:ext cx="4581" cy="2506"/>
              <a:chOff x="521" y="739"/>
              <a:chExt cx="4581" cy="2506"/>
            </a:xfrm>
          </p:grpSpPr>
          <p:graphicFrame>
            <p:nvGraphicFramePr>
              <p:cNvPr id="22554" name="Object 25"/>
              <p:cNvGraphicFramePr>
                <a:graphicFrameLocks noChangeAspect="1"/>
              </p:cNvGraphicFramePr>
              <p:nvPr/>
            </p:nvGraphicFramePr>
            <p:xfrm>
              <a:off x="521" y="739"/>
              <a:ext cx="2314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52" name="方程式" r:id="rId4" imgW="2362200" imgH="482600" progId="Equation.3">
                      <p:embed/>
                    </p:oleObj>
                  </mc:Choice>
                  <mc:Fallback>
                    <p:oleObj name="方程式" r:id="rId4" imgW="2362200" imgH="4826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739"/>
                            <a:ext cx="2314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55" name="Group 38"/>
              <p:cNvGrpSpPr>
                <a:grpSpLocks/>
              </p:cNvGrpSpPr>
              <p:nvPr/>
            </p:nvGrpSpPr>
            <p:grpSpPr bwMode="auto">
              <a:xfrm>
                <a:off x="772" y="1262"/>
                <a:ext cx="4330" cy="583"/>
                <a:chOff x="772" y="1262"/>
                <a:chExt cx="4330" cy="583"/>
              </a:xfrm>
            </p:grpSpPr>
            <p:graphicFrame>
              <p:nvGraphicFramePr>
                <p:cNvPr id="22562" name="Object 27"/>
                <p:cNvGraphicFramePr>
                  <a:graphicFrameLocks noChangeAspect="1"/>
                </p:cNvGraphicFramePr>
                <p:nvPr/>
              </p:nvGraphicFramePr>
              <p:xfrm>
                <a:off x="772" y="1262"/>
                <a:ext cx="3061" cy="3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53" name="方程式" r:id="rId6" imgW="2578100" imgH="317500" progId="Equation.3">
                        <p:embed/>
                      </p:oleObj>
                    </mc:Choice>
                    <mc:Fallback>
                      <p:oleObj name="方程式" r:id="rId6" imgW="2578100" imgH="317500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2" y="1262"/>
                              <a:ext cx="3061" cy="3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563" name="AutoShape 29"/>
                <p:cNvSpPr>
                  <a:spLocks noChangeArrowheads="1"/>
                </p:cNvSpPr>
                <p:nvPr/>
              </p:nvSpPr>
              <p:spPr bwMode="auto">
                <a:xfrm>
                  <a:off x="2925" y="1480"/>
                  <a:ext cx="227" cy="139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25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840" y="1574"/>
                  <a:ext cx="326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600">
                      <a:latin typeface="Times New Roman" pitchFamily="18" charset="0"/>
                    </a:rPr>
                    <a:t>Someone call this “cross-entropy” = X[p(x)</a:t>
                  </a:r>
                  <a:r>
                    <a:rPr lang="en-US" altLang="zh-TW" sz="1600">
                      <a:latin typeface="新細明體" charset="-120"/>
                    </a:rPr>
                    <a:t>‖</a:t>
                  </a:r>
                  <a:r>
                    <a:rPr lang="en-US" altLang="zh-TW" sz="1600">
                      <a:latin typeface="Times New Roman" pitchFamily="18" charset="0"/>
                    </a:rPr>
                    <a:t>q(x)]</a:t>
                  </a:r>
                  <a:endParaRPr lang="en-US" altLang="zh-TW"/>
                </a:p>
              </p:txBody>
            </p:sp>
          </p:grpSp>
          <p:graphicFrame>
            <p:nvGraphicFramePr>
              <p:cNvPr id="22556" name="Object 31"/>
              <p:cNvGraphicFramePr>
                <a:graphicFrameLocks noChangeAspect="1"/>
              </p:cNvGraphicFramePr>
              <p:nvPr/>
            </p:nvGraphicFramePr>
            <p:xfrm>
              <a:off x="975" y="2464"/>
              <a:ext cx="2223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54" name="方程式" r:id="rId8" imgW="2501900" imgH="406400" progId="Equation.3">
                      <p:embed/>
                    </p:oleObj>
                  </mc:Choice>
                  <mc:Fallback>
                    <p:oleObj name="方程式" r:id="rId8" imgW="2501900" imgH="4064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2464"/>
                            <a:ext cx="2223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57" name="Group 37"/>
              <p:cNvGrpSpPr>
                <a:grpSpLocks/>
              </p:cNvGrpSpPr>
              <p:nvPr/>
            </p:nvGrpSpPr>
            <p:grpSpPr bwMode="auto">
              <a:xfrm>
                <a:off x="657" y="2784"/>
                <a:ext cx="3130" cy="461"/>
                <a:chOff x="657" y="2784"/>
                <a:chExt cx="3130" cy="461"/>
              </a:xfrm>
            </p:grpSpPr>
            <p:sp>
              <p:nvSpPr>
                <p:cNvPr id="2255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215" y="2784"/>
                  <a:ext cx="157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600">
                      <a:latin typeface="Times New Roman" pitchFamily="18" charset="0"/>
                    </a:rPr>
                    <a:t>(averaging if p(x</a:t>
                  </a:r>
                  <a:r>
                    <a:rPr lang="en-US" altLang="zh-TW" sz="1600" baseline="-25000">
                      <a:latin typeface="Times New Roman" pitchFamily="18" charset="0"/>
                    </a:rPr>
                    <a:t>i</a:t>
                  </a:r>
                  <a:r>
                    <a:rPr lang="en-US" altLang="zh-TW" sz="1600">
                      <a:latin typeface="Times New Roman" pitchFamily="18" charset="0"/>
                    </a:rPr>
                    <a:t>) is known)</a:t>
                  </a:r>
                  <a:endParaRPr lang="en-US" altLang="zh-TW"/>
                </a:p>
              </p:txBody>
            </p:sp>
            <p:sp>
              <p:nvSpPr>
                <p:cNvPr id="2255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7" y="2793"/>
                  <a:ext cx="157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600">
                      <a:latin typeface="Times New Roman" pitchFamily="18" charset="0"/>
                    </a:rPr>
                    <a:t>(averaging by all samples)</a:t>
                  </a:r>
                  <a:endParaRPr lang="en-US" altLang="zh-TW"/>
                </a:p>
              </p:txBody>
            </p:sp>
            <p:sp>
              <p:nvSpPr>
                <p:cNvPr id="22560" name="AutoShape 35"/>
                <p:cNvSpPr>
                  <a:spLocks noChangeArrowheads="1"/>
                </p:cNvSpPr>
                <p:nvPr/>
              </p:nvSpPr>
              <p:spPr bwMode="auto">
                <a:xfrm>
                  <a:off x="2097" y="2828"/>
                  <a:ext cx="181" cy="136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256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61" y="2974"/>
                  <a:ext cx="157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600">
                      <a:latin typeface="Times New Roman" pitchFamily="18" charset="0"/>
                    </a:rPr>
                    <a:t>law of large numbers</a:t>
                  </a:r>
                  <a:endParaRPr lang="en-US" altLang="zh-TW"/>
                </a:p>
              </p:txBody>
            </p:sp>
          </p:grpSp>
        </p:grpSp>
        <p:sp>
          <p:nvSpPr>
            <p:cNvPr id="22553" name="Line 40"/>
            <p:cNvSpPr>
              <a:spLocks noChangeShapeType="1"/>
            </p:cNvSpPr>
            <p:nvPr/>
          </p:nvSpPr>
          <p:spPr bwMode="auto">
            <a:xfrm>
              <a:off x="2172" y="208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84550" y="3224213"/>
            <a:ext cx="990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551738" y="3221038"/>
            <a:ext cx="990600" cy="46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16338" y="4005263"/>
            <a:ext cx="474662" cy="3603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529138" y="4005263"/>
            <a:ext cx="468312" cy="36036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84613" y="3692525"/>
            <a:ext cx="0" cy="3127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46" name="群組 24"/>
          <p:cNvGrpSpPr>
            <a:grpSpLocks/>
          </p:cNvGrpSpPr>
          <p:nvPr/>
        </p:nvGrpSpPr>
        <p:grpSpPr bwMode="auto">
          <a:xfrm>
            <a:off x="4832350" y="3692525"/>
            <a:ext cx="2916238" cy="312738"/>
            <a:chOff x="4832204" y="3692212"/>
            <a:chExt cx="2916000" cy="313054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7740267" y="3692212"/>
              <a:ext cx="0" cy="144609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>
              <a:off x="4832204" y="3828875"/>
              <a:ext cx="291600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4836967" y="3825697"/>
              <a:ext cx="0" cy="17956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47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字方塊 2"/>
          <p:cNvSpPr txBox="1">
            <a:spLocks noChangeArrowheads="1"/>
          </p:cNvSpPr>
          <p:nvPr/>
        </p:nvSpPr>
        <p:spPr bwMode="auto">
          <a:xfrm>
            <a:off x="323850" y="573088"/>
            <a:ext cx="4859338" cy="55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>
                <a:latin typeface="Arial" charset="0"/>
              </a:rPr>
              <a:t>Law of Large Numbers</a:t>
            </a:r>
            <a:endParaRPr lang="zh-TW" altLang="en-US" sz="3000" b="1" u="sng">
              <a:latin typeface="Arial" charset="0"/>
            </a:endParaRPr>
          </a:p>
        </p:txBody>
      </p:sp>
      <p:grpSp>
        <p:nvGrpSpPr>
          <p:cNvPr id="23555" name="群組 11"/>
          <p:cNvGrpSpPr>
            <a:grpSpLocks/>
          </p:cNvGrpSpPr>
          <p:nvPr/>
        </p:nvGrpSpPr>
        <p:grpSpPr bwMode="auto">
          <a:xfrm>
            <a:off x="1258888" y="1484313"/>
            <a:ext cx="6986587" cy="4464050"/>
            <a:chOff x="1260222" y="1484749"/>
            <a:chExt cx="6985000" cy="4463899"/>
          </a:xfrm>
        </p:grpSpPr>
        <p:graphicFrame>
          <p:nvGraphicFramePr>
            <p:cNvPr id="23557" name="物件 2"/>
            <p:cNvGraphicFramePr>
              <a:graphicFrameLocks noChangeAspect="1"/>
            </p:cNvGraphicFramePr>
            <p:nvPr/>
          </p:nvGraphicFramePr>
          <p:xfrm>
            <a:off x="1260222" y="4869148"/>
            <a:ext cx="698500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2" name="方程式" r:id="rId4" imgW="2501900" imgH="457200" progId="Equation.3">
                    <p:embed/>
                  </p:oleObj>
                </mc:Choice>
                <mc:Fallback>
                  <p:oleObj name="方程式" r:id="rId4" imgW="2501900" imgH="457200" progId="Equation.3">
                    <p:embed/>
                    <p:pic>
                      <p:nvPicPr>
                        <p:cNvPr id="0" name="物件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222" y="4869148"/>
                          <a:ext cx="6985000" cy="1079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58" name="群組 10"/>
            <p:cNvGrpSpPr>
              <a:grpSpLocks/>
            </p:cNvGrpSpPr>
            <p:nvPr/>
          </p:nvGrpSpPr>
          <p:grpSpPr bwMode="auto">
            <a:xfrm>
              <a:off x="1815669" y="1484749"/>
              <a:ext cx="3816424" cy="2739211"/>
              <a:chOff x="1815669" y="1484749"/>
              <a:chExt cx="3816424" cy="2739211"/>
            </a:xfrm>
          </p:grpSpPr>
          <p:sp>
            <p:nvSpPr>
              <p:cNvPr id="23559" name="文字方塊 1"/>
              <p:cNvSpPr txBox="1">
                <a:spLocks noChangeArrowheads="1"/>
              </p:cNvSpPr>
              <p:nvPr/>
            </p:nvSpPr>
            <p:spPr bwMode="auto">
              <a:xfrm>
                <a:off x="1815669" y="1484749"/>
                <a:ext cx="3816424" cy="27392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600">
                    <a:latin typeface="標楷體" pitchFamily="65" charset="-120"/>
                    <a:ea typeface="標楷體" pitchFamily="65" charset="-120"/>
                  </a:rPr>
                  <a:t>  值     次數</a:t>
                </a:r>
                <a:endParaRPr lang="en-US" altLang="zh-TW" sz="36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a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1</a:t>
                </a: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      n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a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2</a:t>
                </a: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      n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aseline="-250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aseline="-250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+  a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k</a:t>
                </a: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      n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aseline="-250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2400" baseline="-25000">
                  <a:latin typeface="標楷體" pitchFamily="65" charset="-120"/>
                  <a:ea typeface="標楷體" pitchFamily="65" charset="-120"/>
                </a:endParaRPr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4428153" y="2997585"/>
                <a:ext cx="0" cy="358763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2628336" y="2999173"/>
                <a:ext cx="0" cy="358763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>
                <a:off x="1836353" y="3861155"/>
                <a:ext cx="3488532" cy="7938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4211638" y="3933825"/>
            <a:ext cx="1152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charset="0"/>
              </a:rPr>
              <a:t>N</a:t>
            </a:r>
            <a:endParaRPr lang="zh-TW" alt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Smoothing of Language Models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4" name="Rectangle 2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5" name="Rectangle 29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4586" name="Group 37"/>
          <p:cNvGrpSpPr>
            <a:grpSpLocks/>
          </p:cNvGrpSpPr>
          <p:nvPr/>
        </p:nvGrpSpPr>
        <p:grpSpPr bwMode="auto">
          <a:xfrm>
            <a:off x="63500" y="908050"/>
            <a:ext cx="8972550" cy="4392613"/>
            <a:chOff x="40" y="572"/>
            <a:chExt cx="5652" cy="2767"/>
          </a:xfrm>
        </p:grpSpPr>
        <p:sp>
          <p:nvSpPr>
            <p:cNvPr id="24588" name="Text Box 7"/>
            <p:cNvSpPr txBox="1">
              <a:spLocks noChangeArrowheads="1"/>
            </p:cNvSpPr>
            <p:nvPr/>
          </p:nvSpPr>
          <p:spPr bwMode="auto">
            <a:xfrm>
              <a:off x="40" y="572"/>
              <a:ext cx="5652" cy="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628650" indent="-268288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buSzPct val="120000"/>
                <a:buFontTx/>
                <a:buChar char="•"/>
              </a:pPr>
              <a:r>
                <a:rPr lang="en-US" altLang="zh-TW" sz="2400" b="1">
                  <a:latin typeface="Times New Roman" pitchFamily="18" charset="0"/>
                  <a:ea typeface="華康魏碑體" pitchFamily="65" charset="-120"/>
                </a:rPr>
                <a:t>Data Sparseness</a:t>
              </a:r>
            </a:p>
            <a:p>
              <a:pPr lvl="1" eaLnBrk="1" hangingPunct="1">
                <a:spcBef>
                  <a:spcPts val="50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many</a:t>
              </a:r>
              <a:r>
                <a:rPr lang="en-US" altLang="zh-TW" sz="2200">
                  <a:latin typeface="Times New Roman" pitchFamily="18" charset="0"/>
                </a:rPr>
                <a:t> events</a:t>
              </a: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 never occur in the training data</a:t>
              </a:r>
            </a:p>
            <a:p>
              <a:pPr lvl="1" eaLnBrk="1" hangingPunct="1">
                <a:spcBef>
                  <a:spcPts val="500"/>
                </a:spcBef>
                <a:buSzPct val="120000"/>
                <a:buFont typeface="Times New Roman" pitchFamily="18" charset="0"/>
                <a:buNone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	</a:t>
              </a:r>
              <a:r>
                <a:rPr lang="en-US" altLang="zh-TW">
                  <a:latin typeface="Times New Roman" pitchFamily="18" charset="0"/>
                  <a:ea typeface="華康魏碑體" pitchFamily="65" charset="-120"/>
                </a:rPr>
                <a:t>e.g. Prob [Jason immediately stands up]=0</a:t>
              </a:r>
              <a:r>
                <a:rPr lang="en-US" altLang="zh-TW">
                  <a:latin typeface="Times New Roman" pitchFamily="18" charset="0"/>
                </a:rPr>
                <a:t>  because Prob [immediately| Jason]=0</a:t>
              </a:r>
              <a:endParaRPr lang="en-US" altLang="zh-TW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spcBef>
                  <a:spcPts val="50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smoothing: trying to assign some non-zero probabilities to all events even if they never occur in the training data</a:t>
              </a:r>
            </a:p>
            <a:p>
              <a:pPr eaLnBrk="1" hangingPunct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en-US" altLang="zh-TW" sz="2400" b="1">
                  <a:latin typeface="Times New Roman" pitchFamily="18" charset="0"/>
                  <a:ea typeface="華康魏碑體" pitchFamily="65" charset="-120"/>
                </a:rPr>
                <a:t>Add-one Smoothing</a:t>
              </a:r>
            </a:p>
            <a:p>
              <a:pPr lvl="1" eaLnBrk="1" hangingPunct="1">
                <a:spcBef>
                  <a:spcPts val="50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assuming all events occur once more than it actually does</a:t>
              </a:r>
            </a:p>
            <a:p>
              <a:pPr lvl="2" eaLnBrk="1" hangingPunct="1">
                <a:spcBef>
                  <a:spcPts val="200"/>
                </a:spcBef>
                <a:buSzPct val="120000"/>
                <a:buFont typeface="Times New Roman" pitchFamily="18" charset="0"/>
                <a:buNone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e.g. bigram</a:t>
              </a:r>
            </a:p>
            <a:p>
              <a:pPr lvl="2" eaLnBrk="1" hangingPunct="1">
                <a:lnSpc>
                  <a:spcPct val="90000"/>
                </a:lnSpc>
                <a:buSzPct val="120000"/>
                <a:buFont typeface="Times New Roman" pitchFamily="18" charset="0"/>
                <a:buChar char="–"/>
              </a:pPr>
              <a:endParaRPr lang="en-US" altLang="zh-TW" sz="200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90000"/>
                </a:lnSpc>
                <a:buSzPct val="120000"/>
                <a:buFont typeface="Wingdings" pitchFamily="2" charset="2"/>
                <a:buChar char=""/>
              </a:pPr>
              <a:endParaRPr lang="en-US" altLang="zh-TW" sz="220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90000"/>
                </a:lnSpc>
                <a:buSzPct val="120000"/>
                <a:buFont typeface="Wingdings" pitchFamily="2" charset="2"/>
                <a:buChar char=""/>
              </a:pPr>
              <a:endParaRPr lang="en-US" altLang="zh-TW" sz="2200">
                <a:latin typeface="Times New Roman" pitchFamily="18" charset="0"/>
                <a:ea typeface="華康魏碑體" pitchFamily="65" charset="-120"/>
              </a:endParaRPr>
            </a:p>
          </p:txBody>
        </p:sp>
        <p:graphicFrame>
          <p:nvGraphicFramePr>
            <p:cNvPr id="24589" name="Object 28"/>
            <p:cNvGraphicFramePr>
              <a:graphicFrameLocks noChangeAspect="1"/>
            </p:cNvGraphicFramePr>
            <p:nvPr/>
          </p:nvGraphicFramePr>
          <p:xfrm>
            <a:off x="657" y="2519"/>
            <a:ext cx="433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0" name="方程式" r:id="rId4" imgW="4584700" imgH="558800" progId="Equation.3">
                    <p:embed/>
                  </p:oleObj>
                </mc:Choice>
                <mc:Fallback>
                  <p:oleObj name="方程式" r:id="rId4" imgW="4584700" imgH="558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19"/>
                          <a:ext cx="433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Text Box 30"/>
            <p:cNvSpPr txBox="1">
              <a:spLocks noChangeArrowheads="1"/>
            </p:cNvSpPr>
            <p:nvPr/>
          </p:nvSpPr>
          <p:spPr bwMode="auto">
            <a:xfrm>
              <a:off x="797" y="3068"/>
              <a:ext cx="37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V: total number of distinct words in the vocabulary</a:t>
              </a:r>
              <a:endParaRPr lang="en-US" altLang="zh-TW" sz="2200"/>
            </a:p>
          </p:txBody>
        </p:sp>
      </p:grpSp>
      <p:sp>
        <p:nvSpPr>
          <p:cNvPr id="24587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群組 3"/>
          <p:cNvGrpSpPr>
            <a:grpSpLocks/>
          </p:cNvGrpSpPr>
          <p:nvPr/>
        </p:nvGrpSpPr>
        <p:grpSpPr bwMode="auto">
          <a:xfrm>
            <a:off x="42863" y="765175"/>
            <a:ext cx="9126537" cy="4835525"/>
            <a:chOff x="42639" y="764704"/>
            <a:chExt cx="9126538" cy="4835525"/>
          </a:xfrm>
        </p:grpSpPr>
        <p:grpSp>
          <p:nvGrpSpPr>
            <p:cNvPr id="25603" name="群組 2"/>
            <p:cNvGrpSpPr>
              <a:grpSpLocks/>
            </p:cNvGrpSpPr>
            <p:nvPr/>
          </p:nvGrpSpPr>
          <p:grpSpPr bwMode="auto">
            <a:xfrm>
              <a:off x="42639" y="764704"/>
              <a:ext cx="9126538" cy="4835525"/>
              <a:chOff x="0" y="765175"/>
              <a:chExt cx="9126538" cy="4835525"/>
            </a:xfrm>
          </p:grpSpPr>
          <p:pic>
            <p:nvPicPr>
              <p:cNvPr id="25605" name="圖片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65175"/>
                <a:ext cx="9126538" cy="4835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06" name="矩形 1"/>
              <p:cNvSpPr>
                <a:spLocks noChangeArrowheads="1"/>
              </p:cNvSpPr>
              <p:nvPr/>
            </p:nvSpPr>
            <p:spPr bwMode="auto">
              <a:xfrm>
                <a:off x="755576" y="4509120"/>
                <a:ext cx="8370962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>
                    <a:latin typeface="Times New Roman" pitchFamily="18" charset="0"/>
                  </a:rPr>
                  <a:t>P(w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</a:t>
                </a:r>
                <a:r>
                  <a:rPr lang="en-US" altLang="zh-TW" sz="1800" b="1">
                    <a:latin typeface="Times New Roman" pitchFamily="18" charset="0"/>
                  </a:rPr>
                  <a:t>)                                           P(w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</a:t>
                </a:r>
                <a:r>
                  <a:rPr lang="en-US" altLang="zh-TW" sz="1800" b="1">
                    <a:latin typeface="Times New Roman" pitchFamily="18" charset="0"/>
                  </a:rPr>
                  <a:t>|w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i-1</a:t>
                </a:r>
                <a:r>
                  <a:rPr lang="en-US" altLang="zh-TW" sz="1800" b="1">
                    <a:latin typeface="Times New Roman" pitchFamily="18" charset="0"/>
                  </a:rPr>
                  <a:t>)                                        P(w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</a:t>
                </a:r>
                <a:r>
                  <a:rPr lang="en-US" altLang="zh-TW" sz="1800" b="1">
                    <a:latin typeface="Times New Roman" pitchFamily="18" charset="0"/>
                  </a:rPr>
                  <a:t>|w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i-2, </a:t>
                </a:r>
                <a:r>
                  <a:rPr lang="en-US" altLang="zh-TW" sz="1800" b="1">
                    <a:latin typeface="Times New Roman" pitchFamily="18" charset="0"/>
                  </a:rPr>
                  <a:t>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i-1</a:t>
                </a:r>
                <a:r>
                  <a:rPr lang="en-US" altLang="zh-TW" sz="1800" b="1">
                    <a:latin typeface="Times New Roman" pitchFamily="18" charset="0"/>
                  </a:rPr>
                  <a:t>)           </a:t>
                </a:r>
                <a:endParaRPr lang="zh-TW" altLang="en-US" sz="1800">
                  <a:latin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1800">
                  <a:latin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charset="0"/>
                  </a:rPr>
                  <a:t>unigram                                   bi-gram                                        trigram</a:t>
                </a:r>
                <a:endParaRPr lang="zh-TW" altLang="en-US" sz="1800">
                  <a:latin typeface="Arial" charset="0"/>
                </a:endParaRPr>
              </a:p>
            </p:txBody>
          </p:sp>
        </p:grpSp>
        <p:sp>
          <p:nvSpPr>
            <p:cNvPr id="25604" name="文字方塊 2"/>
            <p:cNvSpPr txBox="1">
              <a:spLocks noChangeArrowheads="1"/>
            </p:cNvSpPr>
            <p:nvPr/>
          </p:nvSpPr>
          <p:spPr bwMode="auto">
            <a:xfrm>
              <a:off x="179388" y="981075"/>
              <a:ext cx="5795962" cy="755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>
                  <a:latin typeface="Arial" charset="0"/>
                </a:rPr>
                <a:t>    </a:t>
              </a:r>
              <a:r>
                <a:rPr lang="en-US" altLang="zh-TW" sz="3000" b="1" u="sng">
                  <a:latin typeface="Arial" charset="0"/>
                </a:rPr>
                <a:t>Smoothing : Unseen Events</a:t>
              </a:r>
              <a:endParaRPr lang="zh-TW" altLang="en-US" sz="3000" b="1" u="sng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 dirty="0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Smoothing of Language Models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5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39768" y="2360140"/>
                <a:ext cx="367240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i="1" smtClean="0">
                              <a:latin typeface="Cambria Math"/>
                              <a:ea typeface="華康魏碑體" pitchFamily="65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i="1" smtClean="0">
                                      <a:latin typeface="Cambria Math"/>
                                      <a:ea typeface="華康魏碑體" pitchFamily="65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  <a:ea typeface="華康魏碑體" pitchFamily="65" charset="-12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sz="2000" i="1">
                                  <a:latin typeface="Cambria Math"/>
                                  <a:ea typeface="華康魏碑體" pitchFamily="65" charset="-12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000" i="1">
                                      <a:latin typeface="Cambria Math"/>
                                      <a:ea typeface="華康魏碑體" pitchFamily="65" charset="-12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0" i="0" smtClean="0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   </m:t>
                                      </m:r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2000" i="0">
                                      <a:latin typeface="Cambria Math"/>
                                      <a:ea typeface="華康魏碑體" pitchFamily="65" charset="-120"/>
                                    </a:rPr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i="0">
                                      <a:latin typeface="Cambria Math"/>
                                      <a:ea typeface="華康魏碑體" pitchFamily="65" charset="-12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>
                                      <a:latin typeface="Times New Roman" panose="02020603050405020304" pitchFamily="18" charset="0"/>
                                      <a:ea typeface="華康魏碑體" pitchFamily="65" charset="-120"/>
                                      <a:cs typeface="Times New Roman" panose="02020603050405020304" pitchFamily="18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>
                                      <a:latin typeface="Cambria Math"/>
                                      <a:ea typeface="華康魏碑體" pitchFamily="65" charset="-12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&gt;0</m:t>
                                  </m:r>
                                </m:e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altLang="zh-TW" sz="2000" i="1">
                                      <a:latin typeface="Cambria Math"/>
                                      <a:ea typeface="華康魏碑體" pitchFamily="65" charset="-12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000" i="1">
                                              <a:latin typeface="Cambria Math"/>
                                              <a:ea typeface="華康魏碑體" pitchFamily="65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  <a:ea typeface="華康魏碑體" pitchFamily="65" charset="-12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i="0">
                                      <a:latin typeface="Cambria Math"/>
                                      <a:ea typeface="華康魏碑體" pitchFamily="65" charset="-12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>
                                      <a:latin typeface="Times New Roman" panose="02020603050405020304" pitchFamily="18" charset="0"/>
                                      <a:ea typeface="華康魏碑體" pitchFamily="65" charset="-120"/>
                                      <a:cs typeface="Times New Roman" panose="02020603050405020304" pitchFamily="18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>
                                      <a:latin typeface="Cambria Math"/>
                                      <a:ea typeface="華康魏碑體" pitchFamily="65" charset="-12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68" y="2360140"/>
                <a:ext cx="3672408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923928" y="2433082"/>
                <a:ext cx="28083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n-gram</a:t>
                </a:r>
                <a:endParaRPr lang="en-US" altLang="zh-TW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華康魏碑體" pitchFamily="65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000" i="1">
                                <a:latin typeface="Cambria Math"/>
                                <a:ea typeface="華康魏碑體" pitchFamily="65" charset="-12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/>
                                <a:ea typeface="華康魏碑體" pitchFamily="65" charset="-12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/>
                            <a:ea typeface="華康魏碑體" pitchFamily="65" charset="-12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smoothed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n-gram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33082"/>
                <a:ext cx="2808312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-36512" y="3238794"/>
                <a:ext cx="9144000" cy="2710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lvl="1" eaLnBrk="1" hangingPunct="1">
                  <a:spcBef>
                    <a:spcPts val="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back-off to lower-order if the count is zero, </a:t>
                </a:r>
                <a:r>
                  <a:rPr lang="en-US" altLang="zh-TW" sz="2000" dirty="0" err="1" smtClean="0">
                    <a:latin typeface="Times New Roman" pitchFamily="18" charset="0"/>
                    <a:ea typeface="華康魏碑體" pitchFamily="65" charset="-120"/>
                  </a:rPr>
                  <a:t>prob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 (you| see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)&gt;</a:t>
                </a:r>
                <a:r>
                  <a:rPr lang="en-US" altLang="zh-TW" sz="2000" dirty="0" err="1">
                    <a:latin typeface="Times New Roman" pitchFamily="18" charset="0"/>
                    <a:ea typeface="華康魏碑體" pitchFamily="65" charset="-120"/>
                  </a:rPr>
                  <a:t>prob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 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(thou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| see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)</a:t>
                </a:r>
              </a:p>
              <a:p>
                <a:pPr marL="269875" lvl="1" indent="-269875" eaLnBrk="1" hangingPunct="1">
                  <a:spcBef>
                    <a:spcPts val="400"/>
                  </a:spcBef>
                  <a:buSzPct val="120000"/>
                  <a:buFont typeface="Wingdings" pitchFamily="2" charset="2"/>
                  <a:buChar char=""/>
                </a:pPr>
                <a:r>
                  <a:rPr lang="en-US" altLang="zh-TW" sz="2400" b="1" dirty="0" smtClean="0">
                    <a:latin typeface="Times New Roman" pitchFamily="18" charset="0"/>
                    <a:ea typeface="華康魏碑體" pitchFamily="65" charset="-120"/>
                  </a:rPr>
                  <a:t>Interpolation Smoothing</a:t>
                </a:r>
                <a:endParaRPr lang="en-US" altLang="zh-TW" sz="2400" b="1" dirty="0">
                  <a:latin typeface="Times New Roman" pitchFamily="18" charset="0"/>
                  <a:ea typeface="華康魏碑體" pitchFamily="65" charset="-120"/>
                </a:endParaRPr>
              </a:p>
              <a:p>
                <a:pPr marL="0" lvl="1" indent="0" eaLnBrk="1" hangingPunct="1">
                  <a:spcBef>
                    <a:spcPts val="800"/>
                  </a:spcBef>
                  <a:spcAft>
                    <a:spcPts val="800"/>
                  </a:spcAft>
                  <a:buSzPct val="12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)=b(w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)P(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)+(1-b(w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lvl="1" eaLnBrk="1" hangingPunct="1">
                  <a:spcBef>
                    <a:spcPts val="200"/>
                  </a:spcBef>
                  <a:spcAft>
                    <a:spcPts val="600"/>
                  </a:spcAft>
                  <a:buSzPct val="120000"/>
                  <a:buFont typeface="Times New Roman" pitchFamily="18" charset="0"/>
                  <a:buChar char="–"/>
                </a:pP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interpolated with lower-order model even for events with non-zero counts</a:t>
                </a:r>
              </a:p>
              <a:p>
                <a:pPr marL="449263" lvl="1" indent="0" eaLnBrk="1" hangingPunct="1">
                  <a:spcBef>
                    <a:spcPts val="400"/>
                  </a:spcBef>
                  <a:spcAft>
                    <a:spcPts val="400"/>
                  </a:spcAft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i="1" smtClean="0">
                              <a:latin typeface="Cambria Math"/>
                              <a:ea typeface="華康魏碑體" pitchFamily="65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latin typeface="Cambria Math"/>
                                      <a:ea typeface="華康魏碑體" pitchFamily="65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/>
                              <a:ea typeface="華康魏碑體" pitchFamily="65" charset="-12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/>
                              <a:ea typeface="華康魏碑體" pitchFamily="65" charset="-12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/>
                              <a:ea typeface="華康魏碑體" pitchFamily="65" charset="-12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1−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latin typeface="Cambria Math"/>
                                      <a:ea typeface="華康魏碑體" pitchFamily="65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dirty="0" smtClean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spcBef>
                    <a:spcPts val="200"/>
                  </a:spcBef>
                  <a:spcAft>
                    <a:spcPts val="200"/>
                  </a:spcAft>
                  <a:buSzPct val="120000"/>
                  <a:buFont typeface="Times New Roman" pitchFamily="18" charset="0"/>
                  <a:buChar char="–"/>
                </a:pP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also useful for smoothing a special domain language model with a background model, or adapting a general domain language model to a special domain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3238794"/>
                <a:ext cx="9144000" cy="2710486"/>
              </a:xfrm>
              <a:prstGeom prst="rect">
                <a:avLst/>
              </a:prstGeom>
              <a:blipFill rotWithShape="1">
                <a:blip r:embed="rId5"/>
                <a:stretch>
                  <a:fillRect l="-1200" t="-2697" r="-1533" b="-31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010684" y="5860062"/>
                <a:ext cx="2484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84" y="5860062"/>
                <a:ext cx="248427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0" y="908050"/>
                <a:ext cx="9144000" cy="13567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Aft>
                    <a:spcPts val="300"/>
                  </a:spcAft>
                  <a:buSzPct val="120000"/>
                  <a:buFont typeface="Wingdings" pitchFamily="2" charset="2"/>
                  <a:buChar char=""/>
                </a:pPr>
                <a:r>
                  <a:rPr lang="en-US" altLang="zh-TW" sz="2400" b="1" dirty="0" smtClean="0">
                    <a:latin typeface="Times New Roman" pitchFamily="18" charset="0"/>
                    <a:ea typeface="華康魏碑體" pitchFamily="65" charset="-120"/>
                  </a:rPr>
                  <a:t>Back-off Smoothing</a:t>
                </a:r>
                <a:endParaRPr lang="en-US" altLang="zh-TW" sz="2400" b="1" baseline="30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marL="0" indent="0" eaLnBrk="1" hangingPunct="1">
                  <a:spcBef>
                    <a:spcPts val="800"/>
                  </a:spcBef>
                  <a:spcAft>
                    <a:spcPts val="800"/>
                  </a:spcAft>
                  <a:buSzPct val="12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1950" b="0" i="1" smtClean="0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950" b="0" i="1" smtClean="0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(w</a:t>
                </a:r>
                <a:r>
                  <a:rPr lang="en-US" altLang="zh-TW" sz="1950" b="0" baseline="-25000" dirty="0" smtClean="0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|w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</a:rPr>
                  <a:t>i-n+1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, 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</a:rPr>
                  <a:t>i-n+2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,…w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</a:rPr>
                  <a:t>i-1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)=  P(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w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), if N(&lt;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950" dirty="0" err="1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err="1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&gt;)&gt;0</a:t>
                </a:r>
              </a:p>
              <a:p>
                <a:pPr marL="0" indent="0" eaLnBrk="1" hangingPunct="1">
                  <a:spcBef>
                    <a:spcPts val="400"/>
                  </a:spcBef>
                  <a:buSzPct val="120000"/>
                </a:pPr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                                            a(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)</a:t>
                </a:r>
                <a:r>
                  <a:rPr lang="en-US" altLang="zh-TW" sz="1950" dirty="0" smtClean="0">
                    <a:ea typeface="華康魏碑體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1950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950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(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), if 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</a:rPr>
                  <a:t>N(&lt;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950" dirty="0" err="1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err="1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&gt;)=0</a:t>
                </a:r>
                <a:endParaRPr lang="en-US" altLang="zh-TW" sz="195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050"/>
                <a:ext cx="9144000" cy="1356782"/>
              </a:xfrm>
              <a:prstGeom prst="rect">
                <a:avLst/>
              </a:prstGeom>
              <a:blipFill rotWithShape="1">
                <a:blip r:embed="rId7"/>
                <a:stretch>
                  <a:fillRect l="-1200" t="-6726" r="-267" b="-67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30"/>
          <p:cNvSpPr>
            <a:spLocks/>
          </p:cNvSpPr>
          <p:nvPr/>
        </p:nvSpPr>
        <p:spPr bwMode="auto">
          <a:xfrm>
            <a:off x="2643040" y="1571734"/>
            <a:ext cx="144000" cy="515938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49511"/>
      </p:ext>
    </p:extLst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3300" b="1">
                <a:latin typeface="Times New Roman" pitchFamily="18" charset="0"/>
              </a:rPr>
              <a:t>Smoothing of Language Models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6" name="Rectangle 2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7" name="Rectangle 2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8" name="Rectangle 28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60" name="Rectangle 33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61" name="Rectangle 35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62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0" y="908050"/>
                <a:ext cx="9144000" cy="5647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SzPct val="120000"/>
                  <a:buFontTx/>
                  <a:buChar char="•"/>
                </a:pPr>
                <a:r>
                  <a:rPr lang="en-US" altLang="zh-TW" sz="2400" b="1" dirty="0" smtClean="0">
                    <a:latin typeface="Times New Roman" pitchFamily="18" charset="0"/>
                    <a:ea typeface="華康魏碑體" pitchFamily="65" charset="-120"/>
                  </a:rPr>
                  <a:t>Good-Turing Smoothing</a:t>
                </a:r>
              </a:p>
              <a:p>
                <a:pPr lvl="1" eaLnBrk="1" hangingPunct="1"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Good-Turning Estimates: properly decreasing relative frequencies for observed 	events and allocate some frequencies to unseen events</a:t>
                </a:r>
                <a:r>
                  <a:rPr lang="en-US" altLang="zh-TW" sz="2000" dirty="0">
                    <a:latin typeface="Times New Roman" pitchFamily="18" charset="0"/>
                  </a:rPr>
                  <a:t> 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Assuming a total of K events {1,2,3...,k,.....K}</a:t>
                </a:r>
                <a:endParaRPr lang="en-US" altLang="zh-TW" sz="2200" baseline="30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buSzPct val="120000"/>
                  <a:buFont typeface="Times New Roman" pitchFamily="18" charset="0"/>
                  <a:buNone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	number of observed occurrences for event k: n(k),</a:t>
                </a:r>
              </a:p>
              <a:p>
                <a:pPr lvl="1" eaLnBrk="1" hangingPunct="1">
                  <a:spcBef>
                    <a:spcPct val="50000"/>
                  </a:spcBef>
                  <a:spcAft>
                    <a:spcPct val="50000"/>
                  </a:spcAft>
                  <a:buSzPct val="120000"/>
                  <a:buFont typeface="Times New Roman" pitchFamily="18" charset="0"/>
                  <a:buNone/>
                </a:pP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	N: total number of observations,</a:t>
                </a:r>
              </a:p>
              <a:p>
                <a:pPr lvl="1" eaLnBrk="1" hangingPunct="1">
                  <a:buSzPct val="120000"/>
                  <a:buFont typeface="Times New Roman" pitchFamily="18" charset="0"/>
                  <a:buNone/>
                </a:pP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	n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r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: number of distinct events that occur r times (number of different events k such that n(k) = r)</a:t>
                </a:r>
              </a:p>
              <a:p>
                <a:pPr lvl="1" eaLnBrk="1" hangingPunct="1">
                  <a:spcBef>
                    <a:spcPts val="1000"/>
                  </a:spcBef>
                  <a:spcAft>
                    <a:spcPts val="500"/>
                  </a:spcAft>
                  <a:buSzPct val="120000"/>
                  <a:buFont typeface="Times New Roman" pitchFamily="18" charset="0"/>
                  <a:buNone/>
                </a:pPr>
                <a:endParaRPr lang="en-US" altLang="zh-TW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spcBef>
                    <a:spcPts val="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Good-Turing </a:t>
                </a:r>
                <a:r>
                  <a:rPr lang="en-US" altLang="zh-TW" sz="2200" dirty="0" smtClean="0">
                    <a:latin typeface="Times New Roman" pitchFamily="18" charset="0"/>
                    <a:ea typeface="華康魏碑體" pitchFamily="65" charset="-120"/>
                  </a:rPr>
                  <a:t>Estimates:</a:t>
                </a:r>
                <a:endParaRPr lang="en-US" altLang="zh-TW" sz="2000" dirty="0" smtClean="0">
                  <a:latin typeface="Times New Roman" pitchFamily="18" charset="0"/>
                  <a:ea typeface="華康魏碑體" pitchFamily="65" charset="-120"/>
                </a:endParaRP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 smtClean="0">
                    <a:latin typeface="Times New Roman" pitchFamily="18" charset="0"/>
                  </a:rPr>
                  <a:t>total </a:t>
                </a:r>
                <a:r>
                  <a:rPr lang="en-US" altLang="zh-TW" sz="2000" dirty="0">
                    <a:latin typeface="Times New Roman" pitchFamily="18" charset="0"/>
                  </a:rPr>
                  <a:t>counts assigned to unseen </a:t>
                </a:r>
                <a:r>
                  <a:rPr lang="en-US" altLang="zh-TW" sz="2000" dirty="0" smtClean="0">
                    <a:latin typeface="Times New Roman" pitchFamily="18" charset="0"/>
                  </a:rPr>
                  <a:t>events=n</a:t>
                </a:r>
                <a:r>
                  <a:rPr lang="en-US" altLang="zh-TW" sz="2000" baseline="-25000" dirty="0" smtClean="0">
                    <a:latin typeface="Times New Roman" pitchFamily="18" charset="0"/>
                  </a:rPr>
                  <a:t>1</a:t>
                </a: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>
                    <a:latin typeface="Times New Roman" pitchFamily="18" charset="0"/>
                  </a:rPr>
                  <a:t>total occurrences for events having occurred r times: </a:t>
                </a:r>
                <a:r>
                  <a:rPr lang="en-US" altLang="zh-TW" sz="2000" dirty="0" err="1">
                    <a:latin typeface="Times New Roman" pitchFamily="18" charset="0"/>
                  </a:rPr>
                  <a:t>rn</a:t>
                </a:r>
                <a:r>
                  <a:rPr lang="en-US" altLang="zh-TW" sz="2000" baseline="-25000" dirty="0" err="1">
                    <a:latin typeface="Times New Roman" pitchFamily="18" charset="0"/>
                  </a:rPr>
                  <a:t>r</a:t>
                </a:r>
                <a:r>
                  <a:rPr lang="en-US" altLang="zh-TW" sz="2000" dirty="0">
                    <a:latin typeface="Times New Roman" pitchFamily="18" charset="0"/>
                  </a:rPr>
                  <a:t> → (r+1)n</a:t>
                </a:r>
                <a:r>
                  <a:rPr lang="en-US" altLang="zh-TW" sz="2000" baseline="-25000" dirty="0">
                    <a:latin typeface="Times New Roman" pitchFamily="18" charset="0"/>
                  </a:rPr>
                  <a:t>r+1</a:t>
                </a:r>
                <a:endParaRPr lang="en-US" altLang="zh-TW" sz="2000" b="0" i="1" dirty="0" smtClean="0">
                  <a:latin typeface="Cambria Math"/>
                </a:endParaRP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>
                    <a:latin typeface="Times New Roman" pitchFamily="18" charset="0"/>
                  </a:rPr>
                  <a:t>an event occurring r times is assumed to have occurred r* times,</a:t>
                </a: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endParaRPr lang="en-US" altLang="zh-TW" sz="2000" b="0" i="1" dirty="0" smtClean="0">
                  <a:latin typeface="Cambria Math"/>
                </a:endParaRP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>
                    <a:latin typeface="Times New Roman" pitchFamily="18" charset="0"/>
                  </a:rPr>
                  <a:t>r*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b="0" dirty="0" smtClean="0">
                    <a:latin typeface="Times New Roman" pitchFamily="18" charset="0"/>
                  </a:rPr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</a:rPr>
                      <m:t>r</m:t>
                    </m:r>
                    <m:r>
                      <a:rPr lang="en-US" altLang="zh-TW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TW" sz="2000" b="0" dirty="0" smtClean="0">
                  <a:latin typeface="Times New Roman" pitchFamily="18" charset="0"/>
                </a:endParaRPr>
              </a:p>
              <a:p>
                <a:pPr marL="1200150" lvl="2" indent="-285750" eaLnBrk="1" hangingPunct="1">
                  <a:spcBef>
                    <a:spcPts val="1000"/>
                  </a:spcBef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 smtClean="0">
                    <a:latin typeface="Times New Roman" pitchFamily="18" charset="0"/>
                  </a:rPr>
                  <a:t>  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050"/>
                <a:ext cx="9144000" cy="5647123"/>
              </a:xfrm>
              <a:prstGeom prst="rect">
                <a:avLst/>
              </a:prstGeom>
              <a:blipFill rotWithShape="1">
                <a:blip r:embed="rId4"/>
                <a:stretch>
                  <a:fillRect l="-1200" t="-1512" b="-15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92291"/>
              </p:ext>
            </p:extLst>
          </p:nvPr>
        </p:nvGraphicFramePr>
        <p:xfrm>
          <a:off x="3924300" y="2597150"/>
          <a:ext cx="15113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6" name="方程式" r:id="rId5" imgW="787400" imgH="431800" progId="Equation.3">
                  <p:embed/>
                </p:oleObj>
              </mc:Choice>
              <mc:Fallback>
                <p:oleObj name="方程式" r:id="rId5" imgW="7874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597150"/>
                        <a:ext cx="15113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9987"/>
              </p:ext>
            </p:extLst>
          </p:nvPr>
        </p:nvGraphicFramePr>
        <p:xfrm>
          <a:off x="3933825" y="3454083"/>
          <a:ext cx="12239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7" name="方程式" r:id="rId7" imgW="710891" imgH="418918" progId="Equation.3">
                  <p:embed/>
                </p:oleObj>
              </mc:Choice>
              <mc:Fallback>
                <p:oleObj name="方程式" r:id="rId7" imgW="710891" imgH="41891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454083"/>
                        <a:ext cx="12239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310461"/>
              </p:ext>
            </p:extLst>
          </p:nvPr>
        </p:nvGraphicFramePr>
        <p:xfrm>
          <a:off x="1187624" y="6002620"/>
          <a:ext cx="43878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8" name="方程式" r:id="rId9" imgW="2933640" imgH="419040" progId="Equation.3">
                  <p:embed/>
                </p:oleObj>
              </mc:Choice>
              <mc:Fallback>
                <p:oleObj name="方程式" r:id="rId9" imgW="293364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002620"/>
                        <a:ext cx="43878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417105"/>
              </p:ext>
            </p:extLst>
          </p:nvPr>
        </p:nvGraphicFramePr>
        <p:xfrm>
          <a:off x="3420740" y="5227672"/>
          <a:ext cx="1511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9" name="方程式" r:id="rId11" imgW="939392" imgH="431613" progId="Equation.3">
                  <p:embed/>
                </p:oleObj>
              </mc:Choice>
              <mc:Fallback>
                <p:oleObj name="方程式" r:id="rId11" imgW="939392" imgH="4316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740" y="5227672"/>
                        <a:ext cx="15113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493140"/>
      </p:ext>
    </p:extLst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1" y="2304644"/>
            <a:ext cx="7616952" cy="2871216"/>
          </a:xfrm>
          <a:prstGeom prst="rect">
            <a:avLst/>
          </a:prstGeom>
        </p:spPr>
      </p:pic>
      <p:grpSp>
        <p:nvGrpSpPr>
          <p:cNvPr id="28678" name="群組 13"/>
          <p:cNvGrpSpPr>
            <a:grpSpLocks/>
          </p:cNvGrpSpPr>
          <p:nvPr/>
        </p:nvGrpSpPr>
        <p:grpSpPr bwMode="auto">
          <a:xfrm>
            <a:off x="251305" y="430212"/>
            <a:ext cx="8892695" cy="2184053"/>
            <a:chOff x="250825" y="819150"/>
            <a:chExt cx="8875713" cy="2184053"/>
          </a:xfrm>
          <a:solidFill>
            <a:schemeClr val="bg1"/>
          </a:solidFill>
        </p:grpSpPr>
        <p:sp>
          <p:nvSpPr>
            <p:cNvPr id="28681" name="文字方塊 2"/>
            <p:cNvSpPr txBox="1">
              <a:spLocks noChangeArrowheads="1"/>
            </p:cNvSpPr>
            <p:nvPr/>
          </p:nvSpPr>
          <p:spPr bwMode="auto">
            <a:xfrm>
              <a:off x="250825" y="819150"/>
              <a:ext cx="2705100" cy="554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>
                  <a:latin typeface="Arial" charset="0"/>
                </a:rPr>
                <a:t>  </a:t>
              </a:r>
              <a:r>
                <a:rPr lang="en-US" altLang="zh-TW" sz="3000" b="1" u="sng">
                  <a:latin typeface="Arial" charset="0"/>
                </a:rPr>
                <a:t>Good-Turing</a:t>
              </a:r>
              <a:endParaRPr lang="zh-TW" altLang="en-US" sz="3000" b="1" u="sng">
                <a:latin typeface="Arial" charset="0"/>
              </a:endParaRPr>
            </a:p>
          </p:txBody>
        </p:sp>
        <p:sp>
          <p:nvSpPr>
            <p:cNvPr id="28682" name="矩形 1"/>
            <p:cNvSpPr>
              <a:spLocks noChangeArrowheads="1"/>
            </p:cNvSpPr>
            <p:nvPr/>
          </p:nvSpPr>
          <p:spPr bwMode="auto">
            <a:xfrm>
              <a:off x="755576" y="1988840"/>
              <a:ext cx="1656184" cy="661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dirty="0">
                  <a:latin typeface="標楷體" pitchFamily="65" charset="-120"/>
                  <a:ea typeface="標楷體" pitchFamily="65" charset="-120"/>
                </a:rPr>
                <a:t>  </a:t>
              </a:r>
              <a:r>
                <a:rPr lang="zh-TW" altLang="en-US" sz="2800" u="sng" dirty="0">
                  <a:latin typeface="標楷體" pitchFamily="65" charset="-120"/>
                  <a:ea typeface="標楷體" pitchFamily="65" charset="-120"/>
                </a:rPr>
                <a:t>次數</a:t>
              </a:r>
              <a:endParaRPr lang="en-US" altLang="zh-TW" sz="2800" u="sng" dirty="0">
                <a:latin typeface="標楷體" pitchFamily="65" charset="-120"/>
                <a:ea typeface="標楷體" pitchFamily="65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900" u="sng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683" name="矩形 4"/>
            <p:cNvSpPr>
              <a:spLocks noChangeArrowheads="1"/>
            </p:cNvSpPr>
            <p:nvPr/>
          </p:nvSpPr>
          <p:spPr bwMode="auto">
            <a:xfrm>
              <a:off x="2483768" y="1412776"/>
              <a:ext cx="2880320" cy="11387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200">
                <a:latin typeface="標楷體" pitchFamily="65" charset="-120"/>
                <a:ea typeface="標楷體" pitchFamily="65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>
                  <a:latin typeface="標楷體" pitchFamily="65" charset="-120"/>
                  <a:ea typeface="標楷體" pitchFamily="65" charset="-120"/>
                </a:rPr>
                <a:t>出現該次數</a:t>
              </a:r>
              <a:endParaRPr lang="en-US" altLang="zh-TW" sz="2800">
                <a:latin typeface="標楷體" pitchFamily="65" charset="-120"/>
                <a:ea typeface="標楷體" pitchFamily="65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u="sng">
                  <a:latin typeface="標楷體" pitchFamily="65" charset="-120"/>
                  <a:ea typeface="標楷體" pitchFamily="65" charset="-120"/>
                </a:rPr>
                <a:t>之不同</a:t>
              </a:r>
              <a:r>
                <a:rPr lang="en-US" altLang="zh-TW" sz="2800" u="sng">
                  <a:latin typeface="標楷體" pitchFamily="65" charset="-120"/>
                  <a:ea typeface="標楷體" pitchFamily="65" charset="-120"/>
                </a:rPr>
                <a:t>event</a:t>
              </a:r>
              <a:r>
                <a:rPr lang="zh-TW" altLang="en-US" sz="2800" u="sng">
                  <a:latin typeface="標楷體" pitchFamily="65" charset="-120"/>
                  <a:ea typeface="標楷體" pitchFamily="65" charset="-120"/>
                </a:rPr>
                <a:t>數</a:t>
              </a:r>
              <a:endParaRPr lang="en-US" altLang="zh-TW" sz="2800" u="sng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684" name="文字方塊 2"/>
            <p:cNvSpPr txBox="1">
              <a:spLocks noChangeArrowheads="1"/>
            </p:cNvSpPr>
            <p:nvPr/>
          </p:nvSpPr>
          <p:spPr bwMode="auto">
            <a:xfrm>
              <a:off x="6012160" y="1968377"/>
              <a:ext cx="1080120" cy="769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dirty="0">
                  <a:latin typeface="Arial" charset="0"/>
                </a:rPr>
                <a:t>seen events</a:t>
              </a:r>
              <a:endParaRPr lang="zh-TW" altLang="en-US" sz="2200" dirty="0">
                <a:latin typeface="Arial" charset="0"/>
              </a:endParaRPr>
            </a:p>
          </p:txBody>
        </p:sp>
        <p:sp>
          <p:nvSpPr>
            <p:cNvPr id="28685" name="文字方塊 7"/>
            <p:cNvSpPr txBox="1">
              <a:spLocks noChangeArrowheads="1"/>
            </p:cNvSpPr>
            <p:nvPr/>
          </p:nvSpPr>
          <p:spPr bwMode="auto">
            <a:xfrm>
              <a:off x="7308304" y="2233762"/>
              <a:ext cx="1818234" cy="769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dirty="0">
                  <a:solidFill>
                    <a:srgbClr val="FF0000"/>
                  </a:solidFill>
                  <a:latin typeface="Arial" charset="0"/>
                </a:rPr>
                <a:t>unseen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dirty="0">
                  <a:solidFill>
                    <a:srgbClr val="FF0000"/>
                  </a:solidFill>
                  <a:latin typeface="Arial" charset="0"/>
                </a:rPr>
                <a:t>events</a:t>
              </a:r>
              <a:r>
                <a:rPr lang="zh-TW" altLang="en-US" sz="2200" dirty="0">
                  <a:solidFill>
                    <a:srgbClr val="FF0000"/>
                  </a:solidFill>
                  <a:latin typeface="Arial" charset="0"/>
                </a:rPr>
                <a:t>：</a:t>
              </a:r>
              <a:r>
                <a:rPr lang="en-US" altLang="zh-TW" sz="2200" dirty="0">
                  <a:solidFill>
                    <a:srgbClr val="FF0000"/>
                  </a:solidFill>
                  <a:latin typeface="Arial" charset="0"/>
                </a:rPr>
                <a:t>994</a:t>
              </a:r>
              <a:endParaRPr lang="zh-TW" altLang="en-US" sz="22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28675" name="矩形 1"/>
          <p:cNvSpPr>
            <a:spLocks noChangeArrowheads="1"/>
          </p:cNvSpPr>
          <p:nvPr/>
        </p:nvSpPr>
        <p:spPr bwMode="auto">
          <a:xfrm>
            <a:off x="0" y="5661025"/>
            <a:ext cx="9144000" cy="1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35013" lvl="1" indent="-285750" eaLnBrk="1" hangingPunct="1">
              <a:lnSpc>
                <a:spcPct val="90000"/>
              </a:lnSpc>
              <a:spcBef>
                <a:spcPct val="0"/>
              </a:spcBef>
              <a:buSzPct val="120000"/>
              <a:buFont typeface="Times New Roman" pitchFamily="18" charset="0"/>
              <a:buChar char="–"/>
              <a:tabLst>
                <a:tab pos="269875" algn="l"/>
              </a:tabLst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An analogy: during fishing, getting each kind of fish is an event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20000"/>
              <a:buFont typeface="Times New Roman" pitchFamily="18" charset="0"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an </a:t>
            </a:r>
            <a:r>
              <a:rPr lang="en-US" altLang="zh-TW" sz="2000" dirty="0">
                <a:latin typeface="Times New Roman" pitchFamily="18" charset="0"/>
              </a:rPr>
              <a:t>example: n(1)=10, n(2)=3, n(3)=2, n(4)= n(5)= n(6)=1,  N=18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SzPct val="120000"/>
              <a:buFont typeface="Times New Roman" pitchFamily="18" charset="0"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</a:t>
            </a:r>
            <a:r>
              <a:rPr lang="en-US" altLang="zh-TW" sz="2000" dirty="0" err="1" smtClean="0">
                <a:latin typeface="Times New Roman" pitchFamily="18" charset="0"/>
              </a:rPr>
              <a:t>prob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</a:rPr>
              <a:t>(next fish got is of a new kind) = </a:t>
            </a:r>
            <a:r>
              <a:rPr lang="en-US" altLang="zh-TW" sz="2000" dirty="0" err="1">
                <a:latin typeface="Times New Roman" pitchFamily="18" charset="0"/>
              </a:rPr>
              <a:t>prob</a:t>
            </a:r>
            <a:r>
              <a:rPr lang="en-US" altLang="zh-TW" sz="2000" dirty="0">
                <a:latin typeface="Times New Roman" pitchFamily="18" charset="0"/>
              </a:rPr>
              <a:t> (those occurring only once) =</a:t>
            </a:r>
          </a:p>
        </p:txBody>
      </p:sp>
      <p:graphicFrame>
        <p:nvGraphicFramePr>
          <p:cNvPr id="2867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005566"/>
              </p:ext>
            </p:extLst>
          </p:nvPr>
        </p:nvGraphicFramePr>
        <p:xfrm>
          <a:off x="8264525" y="6208713"/>
          <a:ext cx="3508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1" name="方程式" r:id="rId5" imgW="291960" imgH="457200" progId="Equation.3">
                  <p:embed/>
                </p:oleObj>
              </mc:Choice>
              <mc:Fallback>
                <p:oleObj name="方程式" r:id="rId5" imgW="29196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525" y="6208713"/>
                        <a:ext cx="3508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459788" y="2708275"/>
            <a:ext cx="504825" cy="325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590375" y="3933056"/>
                <a:ext cx="493793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18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75" y="3933056"/>
                <a:ext cx="493793" cy="6480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020272" y="3789040"/>
                <a:ext cx="1008112" cy="10081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18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994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789040"/>
                <a:ext cx="1008112" cy="10081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331640" y="2304644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0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275856" y="2304000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304000"/>
                <a:ext cx="432048" cy="430887"/>
              </a:xfrm>
              <a:prstGeom prst="rect">
                <a:avLst/>
              </a:prstGeom>
              <a:blipFill rotWithShape="1">
                <a:blip r:embed="rId9"/>
                <a:stretch>
                  <a:fillRect r="-2817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331640" y="2782089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331640" y="3142129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331640" y="3646185"/>
                <a:ext cx="360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646185"/>
                <a:ext cx="360040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275856" y="2752320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752320"/>
                <a:ext cx="432048" cy="430887"/>
              </a:xfrm>
              <a:prstGeom prst="rect">
                <a:avLst/>
              </a:prstGeom>
              <a:blipFill rotWithShape="1">
                <a:blip r:embed="rId11"/>
                <a:stretch>
                  <a:fillRect r="-1408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275856" y="3111649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111649"/>
                <a:ext cx="432048" cy="430887"/>
              </a:xfrm>
              <a:prstGeom prst="rect">
                <a:avLst/>
              </a:prstGeom>
              <a:blipFill rotWithShape="1">
                <a:blip r:embed="rId12"/>
                <a:stretch>
                  <a:fillRect r="-2817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1331640" y="429309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r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75856" y="4149080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49080"/>
                <a:ext cx="432048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331640" y="4684777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r+1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275855" y="4660740"/>
                <a:ext cx="6555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4660740"/>
                <a:ext cx="655579" cy="430887"/>
              </a:xfrm>
              <a:prstGeom prst="rect">
                <a:avLst/>
              </a:prstGeom>
              <a:blipFill rotWithShape="1">
                <a:blip r:embed="rId14"/>
                <a:stretch>
                  <a:fillRect r="-8333" b="-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331640" y="5037197"/>
                <a:ext cx="360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37197"/>
                <a:ext cx="360040" cy="43088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75856" y="5036036"/>
                <a:ext cx="360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036036"/>
                <a:ext cx="360040" cy="43088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</a:rPr>
              <a:t>Smoothing of Language Models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9710" name="Group 33"/>
          <p:cNvGrpSpPr>
            <a:grpSpLocks/>
          </p:cNvGrpSpPr>
          <p:nvPr/>
        </p:nvGrpSpPr>
        <p:grpSpPr bwMode="auto">
          <a:xfrm>
            <a:off x="0" y="908050"/>
            <a:ext cx="9144000" cy="5295911"/>
            <a:chOff x="0" y="572"/>
            <a:chExt cx="5760" cy="3336"/>
          </a:xfrm>
        </p:grpSpPr>
        <p:sp>
          <p:nvSpPr>
            <p:cNvPr id="29712" name="Text Box 7"/>
            <p:cNvSpPr txBox="1">
              <a:spLocks noChangeArrowheads="1"/>
            </p:cNvSpPr>
            <p:nvPr/>
          </p:nvSpPr>
          <p:spPr bwMode="auto">
            <a:xfrm>
              <a:off x="0" y="572"/>
              <a:ext cx="5760" cy="2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9875" indent="-269875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35013" indent="-28575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buSzPct val="120000"/>
                <a:buFont typeface="Wingdings" pitchFamily="2" charset="2"/>
                <a:buChar char=""/>
              </a:pPr>
              <a:r>
                <a:rPr lang="en-US" altLang="zh-TW" sz="2400" b="1" dirty="0">
                  <a:latin typeface="Times New Roman" pitchFamily="18" charset="0"/>
                  <a:ea typeface="華康魏碑體" pitchFamily="65" charset="-120"/>
                </a:rPr>
                <a:t>Katz Smoothing</a:t>
              </a:r>
              <a:endParaRPr lang="en-US" altLang="zh-TW" sz="2400" b="1" baseline="300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spcBef>
                  <a:spcPts val="500"/>
                </a:spcBef>
                <a:spcAft>
                  <a:spcPts val="5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large counts are reliable, so unchanged</a:t>
              </a:r>
            </a:p>
            <a:p>
              <a:pPr lvl="1" eaLnBrk="1" hangingPunct="1">
                <a:spcBef>
                  <a:spcPts val="500"/>
                </a:spcBef>
                <a:spcAft>
                  <a:spcPts val="5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small counts are discounted, with total reduced counts assigned to unseen events, based on Good-Turing estimates</a:t>
              </a:r>
            </a:p>
            <a:p>
              <a:pPr lvl="1" eaLnBrk="1" hangingPunct="1">
                <a:spcBef>
                  <a:spcPts val="1000"/>
                </a:spcBef>
                <a:spcAft>
                  <a:spcPts val="500"/>
                </a:spcAft>
                <a:buSzPct val="120000"/>
                <a:buFont typeface="Times New Roman" pitchFamily="18" charset="0"/>
                <a:buNone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					</a:t>
              </a: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</a:rPr>
                <a:t>,</a:t>
              </a:r>
              <a:endParaRPr lang="en-US" altLang="zh-TW" sz="22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spcBef>
                  <a:spcPts val="1500"/>
                </a:spcBef>
                <a:spcAft>
                  <a:spcPts val="5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distribution of counts among unseen events based on next-lower-order model: back off</a:t>
              </a:r>
            </a:p>
            <a:p>
              <a:pPr lvl="1" eaLnBrk="1" hangingPunct="1">
                <a:spcBef>
                  <a:spcPts val="500"/>
                </a:spcBef>
                <a:spcAft>
                  <a:spcPts val="5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an example for bigram:</a:t>
              </a:r>
            </a:p>
          </p:txBody>
        </p:sp>
        <p:graphicFrame>
          <p:nvGraphicFramePr>
            <p:cNvPr id="2971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864478"/>
                </p:ext>
              </p:extLst>
            </p:nvPr>
          </p:nvGraphicFramePr>
          <p:xfrm>
            <a:off x="751" y="1572"/>
            <a:ext cx="1357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83" name="方程式" r:id="rId4" imgW="1193760" imgH="444240" progId="Equation.3">
                    <p:embed/>
                  </p:oleObj>
                </mc:Choice>
                <mc:Fallback>
                  <p:oleObj name="方程式" r:id="rId4" imgW="1193760" imgH="4442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572"/>
                          <a:ext cx="1357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Text Box 27"/>
            <p:cNvSpPr txBox="1">
              <a:spLocks noChangeArrowheads="1"/>
            </p:cNvSpPr>
            <p:nvPr/>
          </p:nvSpPr>
          <p:spPr bwMode="auto">
            <a:xfrm>
              <a:off x="2589" y="1676"/>
              <a:ext cx="30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 err="1">
                  <a:latin typeface="Times New Roman" pitchFamily="18" charset="0"/>
                </a:rPr>
                <a:t>d</a:t>
              </a:r>
              <a:r>
                <a:rPr lang="en-US" altLang="zh-TW" sz="2200" baseline="-25000" dirty="0" err="1">
                  <a:latin typeface="Times New Roman" pitchFamily="18" charset="0"/>
                </a:rPr>
                <a:t>r</a:t>
              </a:r>
              <a:r>
                <a:rPr lang="en-US" altLang="zh-TW" sz="2200" dirty="0">
                  <a:latin typeface="Times New Roman" pitchFamily="18" charset="0"/>
                </a:rPr>
                <a:t>: discount ratio for events with r times</a:t>
              </a:r>
              <a:endParaRPr lang="en-US" altLang="zh-TW" sz="2200" dirty="0"/>
            </a:p>
          </p:txBody>
        </p:sp>
        <p:graphicFrame>
          <p:nvGraphicFramePr>
            <p:cNvPr id="2971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6632622"/>
                </p:ext>
              </p:extLst>
            </p:nvPr>
          </p:nvGraphicFramePr>
          <p:xfrm>
            <a:off x="612" y="3065"/>
            <a:ext cx="84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84" name="方程式" r:id="rId6" imgW="812447" imgH="266584" progId="Equation.3">
                    <p:embed/>
                  </p:oleObj>
                </mc:Choice>
                <mc:Fallback>
                  <p:oleObj name="方程式" r:id="rId6" imgW="812447" imgH="26658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065"/>
                          <a:ext cx="84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AutoShape 30"/>
            <p:cNvSpPr>
              <a:spLocks/>
            </p:cNvSpPr>
            <p:nvPr/>
          </p:nvSpPr>
          <p:spPr bwMode="auto">
            <a:xfrm>
              <a:off x="1474" y="2927"/>
              <a:ext cx="136" cy="65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9717" name="Text Box 31"/>
            <p:cNvSpPr txBox="1">
              <a:spLocks noChangeArrowheads="1"/>
            </p:cNvSpPr>
            <p:nvPr/>
          </p:nvSpPr>
          <p:spPr bwMode="auto">
            <a:xfrm>
              <a:off x="603" y="3658"/>
              <a:ext cx="3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itchFamily="18" charset="0"/>
                </a:rPr>
                <a:t>a (w</a:t>
              </a:r>
              <a:r>
                <a:rPr lang="en-US" altLang="zh-TW" baseline="-25000" dirty="0">
                  <a:latin typeface="Times New Roman" pitchFamily="18" charset="0"/>
                </a:rPr>
                <a:t>i-1</a:t>
              </a:r>
              <a:r>
                <a:rPr lang="en-US" altLang="zh-TW" dirty="0">
                  <a:latin typeface="Times New Roman" pitchFamily="18" charset="0"/>
                </a:rPr>
                <a:t>,w</a:t>
              </a:r>
              <a:r>
                <a:rPr lang="en-US" altLang="zh-TW" baseline="-25000" dirty="0">
                  <a:latin typeface="Times New Roman" pitchFamily="18" charset="0"/>
                </a:rPr>
                <a:t>i</a:t>
              </a:r>
              <a:r>
                <a:rPr lang="en-US" altLang="zh-TW" dirty="0">
                  <a:latin typeface="Times New Roman" pitchFamily="18" charset="0"/>
                </a:rPr>
                <a:t>): such that the total counts equal to those assigned</a:t>
              </a:r>
              <a:endParaRPr lang="en-US" altLang="zh-TW" dirty="0"/>
            </a:p>
          </p:txBody>
        </p:sp>
        <p:sp>
          <p:nvSpPr>
            <p:cNvPr id="29718" name="Text Box 32"/>
            <p:cNvSpPr txBox="1">
              <a:spLocks noChangeArrowheads="1"/>
            </p:cNvSpPr>
            <p:nvPr/>
          </p:nvSpPr>
          <p:spPr bwMode="auto">
            <a:xfrm>
              <a:off x="1614" y="2847"/>
              <a:ext cx="3216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TW" sz="2200" dirty="0">
                  <a:latin typeface="Times New Roman" pitchFamily="18" charset="0"/>
                </a:rPr>
                <a:t>N (&lt; w</a:t>
              </a:r>
              <a:r>
                <a:rPr lang="en-US" altLang="zh-TW" sz="2200" baseline="-25000" dirty="0">
                  <a:latin typeface="Times New Roman" pitchFamily="18" charset="0"/>
                </a:rPr>
                <a:t>i-1</a:t>
              </a:r>
              <a:r>
                <a:rPr lang="en-US" altLang="zh-TW" sz="2200" dirty="0">
                  <a:latin typeface="Times New Roman" pitchFamily="18" charset="0"/>
                </a:rPr>
                <a:t>,w</a:t>
              </a:r>
              <a:r>
                <a:rPr lang="en-US" altLang="zh-TW" sz="2200" baseline="-25000" dirty="0">
                  <a:latin typeface="Times New Roman" pitchFamily="18" charset="0"/>
                </a:rPr>
                <a:t>i </a:t>
              </a:r>
              <a:r>
                <a:rPr lang="en-US" altLang="zh-TW" sz="2200" dirty="0">
                  <a:latin typeface="Times New Roman" pitchFamily="18" charset="0"/>
                </a:rPr>
                <a:t>&gt;) / N(</a:t>
              </a:r>
              <a:r>
                <a:rPr lang="en-US" altLang="zh-TW" sz="2200" dirty="0" err="1">
                  <a:latin typeface="Times New Roman" pitchFamily="18" charset="0"/>
                </a:rPr>
                <a:t>w</a:t>
              </a:r>
              <a:r>
                <a:rPr lang="en-US" altLang="zh-TW" sz="2200" baseline="-25000" dirty="0" err="1">
                  <a:latin typeface="Times New Roman" pitchFamily="18" charset="0"/>
                </a:rPr>
                <a:t>i</a:t>
              </a:r>
              <a:r>
                <a:rPr lang="en-US" altLang="zh-TW" sz="2200" dirty="0">
                  <a:latin typeface="Times New Roman" pitchFamily="18" charset="0"/>
                </a:rPr>
                <a:t>)   , r &gt; r</a:t>
              </a:r>
              <a:r>
                <a:rPr lang="en-US" altLang="zh-TW" sz="2200" baseline="-25000" dirty="0">
                  <a:latin typeface="Times New Roman" pitchFamily="18" charset="0"/>
                </a:rPr>
                <a:t>0</a:t>
              </a:r>
              <a:endParaRPr lang="en-US" altLang="zh-TW" sz="2200" dirty="0">
                <a:latin typeface="Times New Roman" pitchFamily="18" charset="0"/>
              </a:endParaRPr>
            </a:p>
            <a:p>
              <a:pPr eaLnBrk="1" hangingPunct="1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TW" sz="2200" dirty="0" err="1">
                  <a:latin typeface="Times New Roman" pitchFamily="18" charset="0"/>
                </a:rPr>
                <a:t>d</a:t>
              </a:r>
              <a:r>
                <a:rPr lang="en-US" altLang="zh-TW" sz="2200" baseline="-25000" dirty="0" err="1">
                  <a:latin typeface="Times New Roman" pitchFamily="18" charset="0"/>
                </a:rPr>
                <a:t>r</a:t>
              </a:r>
              <a:r>
                <a:rPr lang="en-US" altLang="zh-TW" sz="2200" dirty="0" err="1"/>
                <a:t>‧</a:t>
              </a:r>
              <a:r>
                <a:rPr lang="en-US" altLang="zh-TW" sz="2200" dirty="0" err="1">
                  <a:latin typeface="新細明體" charset="-120"/>
                </a:rPr>
                <a:t>N</a:t>
              </a:r>
              <a:r>
                <a:rPr lang="en-US" altLang="zh-TW" sz="2200" dirty="0">
                  <a:latin typeface="新細明體" charset="-120"/>
                </a:rPr>
                <a:t> </a:t>
              </a:r>
              <a:r>
                <a:rPr lang="en-US" altLang="zh-TW" sz="2200" dirty="0">
                  <a:latin typeface="Times New Roman" pitchFamily="18" charset="0"/>
                </a:rPr>
                <a:t>(&lt; w</a:t>
              </a:r>
              <a:r>
                <a:rPr lang="en-US" altLang="zh-TW" sz="2200" baseline="-25000" dirty="0">
                  <a:latin typeface="Times New Roman" pitchFamily="18" charset="0"/>
                </a:rPr>
                <a:t>i-1</a:t>
              </a:r>
              <a:r>
                <a:rPr lang="en-US" altLang="zh-TW" sz="2200" dirty="0">
                  <a:latin typeface="Times New Roman" pitchFamily="18" charset="0"/>
                </a:rPr>
                <a:t>,w</a:t>
              </a:r>
              <a:r>
                <a:rPr lang="en-US" altLang="zh-TW" sz="2200" baseline="-25000" dirty="0">
                  <a:latin typeface="Times New Roman" pitchFamily="18" charset="0"/>
                </a:rPr>
                <a:t>i </a:t>
              </a:r>
              <a:r>
                <a:rPr lang="en-US" altLang="zh-TW" sz="2200" dirty="0">
                  <a:latin typeface="Times New Roman" pitchFamily="18" charset="0"/>
                </a:rPr>
                <a:t>&gt;) / N(</a:t>
              </a:r>
              <a:r>
                <a:rPr lang="en-US" altLang="zh-TW" sz="2200" dirty="0" err="1">
                  <a:latin typeface="Times New Roman" pitchFamily="18" charset="0"/>
                </a:rPr>
                <a:t>w</a:t>
              </a:r>
              <a:r>
                <a:rPr lang="en-US" altLang="zh-TW" sz="2200" baseline="-25000" dirty="0" err="1">
                  <a:latin typeface="Times New Roman" pitchFamily="18" charset="0"/>
                </a:rPr>
                <a:t>i</a:t>
              </a:r>
              <a:r>
                <a:rPr lang="en-US" altLang="zh-TW" sz="2200" dirty="0">
                  <a:latin typeface="Times New Roman" pitchFamily="18" charset="0"/>
                </a:rPr>
                <a:t>)  ,  r</a:t>
              </a:r>
              <a:r>
                <a:rPr lang="en-US" altLang="zh-TW" sz="2200" baseline="-25000" dirty="0">
                  <a:latin typeface="Times New Roman" pitchFamily="18" charset="0"/>
                </a:rPr>
                <a:t>0 </a:t>
              </a:r>
              <a:r>
                <a:rPr lang="en-US" altLang="zh-TW" sz="2200" dirty="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2200" dirty="0">
                  <a:latin typeface="Times New Roman" pitchFamily="18" charset="0"/>
                </a:rPr>
                <a:t> r &gt; 0</a:t>
              </a:r>
            </a:p>
            <a:p>
              <a:pPr eaLnBrk="1" hangingPunct="1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TW" sz="2200" dirty="0">
                  <a:latin typeface="Times New Roman" pitchFamily="18" charset="0"/>
                </a:rPr>
                <a:t>a (w</a:t>
              </a:r>
              <a:r>
                <a:rPr lang="en-US" altLang="zh-TW" sz="2200" baseline="-25000" dirty="0">
                  <a:latin typeface="Times New Roman" pitchFamily="18" charset="0"/>
                </a:rPr>
                <a:t>i-1</a:t>
              </a:r>
              <a:r>
                <a:rPr lang="en-US" altLang="zh-TW" sz="2200" dirty="0">
                  <a:latin typeface="Times New Roman" pitchFamily="18" charset="0"/>
                </a:rPr>
                <a:t>,w</a:t>
              </a:r>
              <a:r>
                <a:rPr lang="en-US" altLang="zh-TW" sz="2200" baseline="-25000" dirty="0">
                  <a:latin typeface="Times New Roman" pitchFamily="18" charset="0"/>
                </a:rPr>
                <a:t>i</a:t>
              </a:r>
              <a:r>
                <a:rPr lang="en-US" altLang="zh-TW" sz="2200" dirty="0">
                  <a:latin typeface="Times New Roman" pitchFamily="18" charset="0"/>
                </a:rPr>
                <a:t>) P(</a:t>
              </a:r>
              <a:r>
                <a:rPr lang="en-US" altLang="zh-TW" sz="2200" dirty="0" err="1">
                  <a:latin typeface="Times New Roman" pitchFamily="18" charset="0"/>
                </a:rPr>
                <a:t>w</a:t>
              </a:r>
              <a:r>
                <a:rPr lang="en-US" altLang="zh-TW" sz="2200" baseline="-25000" dirty="0" err="1">
                  <a:latin typeface="Times New Roman" pitchFamily="18" charset="0"/>
                </a:rPr>
                <a:t>i</a:t>
              </a:r>
              <a:r>
                <a:rPr lang="en-US" altLang="zh-TW" sz="2200" dirty="0">
                  <a:latin typeface="Times New Roman" pitchFamily="18" charset="0"/>
                </a:rPr>
                <a:t>)        , r = 0 </a:t>
              </a:r>
              <a:endParaRPr lang="en-US" altLang="zh-TW" sz="2200" dirty="0"/>
            </a:p>
          </p:txBody>
        </p:sp>
      </p:grpSp>
      <p:sp>
        <p:nvSpPr>
          <p:cNvPr id="29711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字方塊 2"/>
          <p:cNvSpPr txBox="1">
            <a:spLocks noChangeArrowheads="1"/>
          </p:cNvSpPr>
          <p:nvPr/>
        </p:nvSpPr>
        <p:spPr bwMode="auto">
          <a:xfrm>
            <a:off x="1106488" y="260350"/>
            <a:ext cx="365125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>
                <a:latin typeface="Arial" charset="0"/>
              </a:rPr>
              <a:t>    </a:t>
            </a:r>
            <a:r>
              <a:rPr lang="en-US" altLang="zh-TW" sz="3000" b="1" u="sng">
                <a:latin typeface="Arial" charset="0"/>
              </a:rPr>
              <a:t>Katz  Smoothing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30725" name="矩形 3"/>
          <p:cNvSpPr>
            <a:spLocks noChangeArrowheads="1"/>
          </p:cNvSpPr>
          <p:nvPr/>
        </p:nvSpPr>
        <p:spPr bwMode="auto">
          <a:xfrm>
            <a:off x="1258888" y="1052736"/>
            <a:ext cx="1800944" cy="6617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u="sng" dirty="0">
                <a:latin typeface="標楷體" pitchFamily="65" charset="-120"/>
                <a:ea typeface="標楷體" pitchFamily="65" charset="-120"/>
              </a:rPr>
              <a:t>次數</a:t>
            </a:r>
            <a:endParaRPr lang="en-US" altLang="zh-TW" sz="2800" u="sng" dirty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u="sng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26" name="矩形 4"/>
          <p:cNvSpPr>
            <a:spLocks noChangeArrowheads="1"/>
          </p:cNvSpPr>
          <p:nvPr/>
        </p:nvSpPr>
        <p:spPr bwMode="auto">
          <a:xfrm>
            <a:off x="3131840" y="908720"/>
            <a:ext cx="288032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dirty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800" u="sng" dirty="0">
                <a:latin typeface="標楷體" pitchFamily="65" charset="-120"/>
                <a:ea typeface="標楷體" pitchFamily="65" charset="-120"/>
              </a:rPr>
              <a:t>不同</a:t>
            </a:r>
            <a:r>
              <a:rPr lang="en-US" altLang="zh-TW" sz="2800" u="sng" dirty="0">
                <a:latin typeface="標楷體" pitchFamily="65" charset="-120"/>
                <a:ea typeface="標楷體" pitchFamily="65" charset="-120"/>
              </a:rPr>
              <a:t>event</a:t>
            </a:r>
            <a:r>
              <a:rPr lang="zh-TW" altLang="en-US" sz="2800" u="sng" dirty="0">
                <a:latin typeface="標楷體" pitchFamily="65" charset="-120"/>
                <a:ea typeface="標楷體" pitchFamily="65" charset="-120"/>
              </a:rPr>
              <a:t>數</a:t>
            </a:r>
            <a:endParaRPr lang="en-US" altLang="zh-TW" sz="2800" u="sng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 bwMode="auto">
          <a:xfrm>
            <a:off x="5724525" y="5291138"/>
            <a:ext cx="2232025" cy="43021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 pitchFamily="18" charset="-120"/>
              </a:rPr>
              <a:t>unchanged</a:t>
            </a:r>
            <a:endParaRPr lang="zh-TW" altLang="en-US" sz="2200" dirty="0">
              <a:solidFill>
                <a:schemeClr val="tx2">
                  <a:lumMod val="60000"/>
                  <a:lumOff val="40000"/>
                </a:schemeClr>
              </a:solidFill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78144" y="1700808"/>
                <a:ext cx="34563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   0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200" dirty="0" smtClean="0"/>
                  <a:t> 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4" y="1700808"/>
                <a:ext cx="3456384" cy="430887"/>
              </a:xfrm>
              <a:prstGeom prst="rect">
                <a:avLst/>
              </a:prstGeom>
              <a:blipFill rotWithShape="1">
                <a:blip r:embed="rId3"/>
                <a:stretch>
                  <a:fillRect t="-7042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>
                <a:spLocks/>
              </p:cNvSpPr>
              <p:nvPr/>
            </p:nvSpPr>
            <p:spPr>
              <a:xfrm>
                <a:off x="1578144" y="2140154"/>
                <a:ext cx="3348000" cy="25920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1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200" dirty="0" smtClean="0"/>
                  <a:t> </a:t>
                </a:r>
                <a:endParaRPr lang="en-US" altLang="zh-TW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2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200" dirty="0"/>
                  <a:t> </a:t>
                </a:r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3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 </a:t>
                </a:r>
                <a:r>
                  <a:rPr lang="en-US" altLang="zh-TW" sz="22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zh-TW" altLang="en-US" sz="22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TW" sz="2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      </a:t>
                </a:r>
                <a:r>
                  <a:rPr lang="en-US" altLang="zh-TW" sz="22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TW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4" y="2140154"/>
                <a:ext cx="3348000" cy="2592000"/>
              </a:xfrm>
              <a:prstGeom prst="rect">
                <a:avLst/>
              </a:prstGeom>
              <a:blipFill rotWithShape="1">
                <a:blip r:embed="rId4"/>
                <a:stretch>
                  <a:fillRect b="-186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>
            <a:endCxn id="4" idx="3"/>
          </p:cNvCxnSpPr>
          <p:nvPr/>
        </p:nvCxnSpPr>
        <p:spPr>
          <a:xfrm>
            <a:off x="4427984" y="1916251"/>
            <a:ext cx="432000" cy="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1080" y="1906092"/>
            <a:ext cx="0" cy="23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258888" y="4893035"/>
            <a:ext cx="4105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>
                <a:spLocks/>
              </p:cNvSpPr>
              <p:nvPr/>
            </p:nvSpPr>
            <p:spPr>
              <a:xfrm>
                <a:off x="1584040" y="5010821"/>
                <a:ext cx="3348000" cy="152516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2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200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sz="2200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TW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2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zh-TW" altLang="en-US" sz="22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200" dirty="0"/>
                  <a:t>      </a:t>
                </a:r>
                <a:r>
                  <a:rPr lang="en-US" altLang="zh-TW" sz="2200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TW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040" y="5010821"/>
                <a:ext cx="3348000" cy="15251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下箭號 17"/>
          <p:cNvSpPr/>
          <p:nvPr/>
        </p:nvSpPr>
        <p:spPr>
          <a:xfrm>
            <a:off x="5364088" y="5010821"/>
            <a:ext cx="360040" cy="495423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44108" y="2023092"/>
                <a:ext cx="3060340" cy="102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023092"/>
                <a:ext cx="3060340" cy="10270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156176" y="3197021"/>
                <a:ext cx="1368152" cy="73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altLang="zh-TW" sz="22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en-US" altLang="zh-TW" sz="22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2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2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197021"/>
                <a:ext cx="1368152" cy="7360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</a:rPr>
              <a:t>Class-based Language Modeling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500" y="908050"/>
            <a:ext cx="897255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2050" indent="-24765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華康魏碑體" pitchFamily="65" charset="-120"/>
              </a:rPr>
              <a:t>Clustering Words with Similar Semantic/Grammatic Behavior into Classes</a:t>
            </a: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e.g.</a:t>
            </a: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P(w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|w</a:t>
            </a:r>
            <a:r>
              <a:rPr lang="en-US" altLang="zh-TW" sz="2000" baseline="-25000">
                <a:latin typeface="Times New Roman" pitchFamily="18" charset="0"/>
              </a:rPr>
              <a:t>i-2</a:t>
            </a:r>
            <a:r>
              <a:rPr lang="en-US" altLang="zh-TW" sz="2000">
                <a:latin typeface="Times New Roman" pitchFamily="18" charset="0"/>
              </a:rPr>
              <a:t>, w</a:t>
            </a:r>
            <a:r>
              <a:rPr lang="en-US" altLang="zh-TW" sz="2000" baseline="-25000">
                <a:latin typeface="Times New Roman" pitchFamily="18" charset="0"/>
              </a:rPr>
              <a:t>i-1</a:t>
            </a:r>
            <a:r>
              <a:rPr lang="en-US" altLang="zh-TW" sz="2000">
                <a:latin typeface="Times New Roman" pitchFamily="18" charset="0"/>
              </a:rPr>
              <a:t>)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TW" sz="2000">
                <a:latin typeface="Times New Roman" pitchFamily="18" charset="0"/>
              </a:rPr>
              <a:t> P(w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|c(w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))P(c(w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)|c(w</a:t>
            </a:r>
            <a:r>
              <a:rPr lang="en-US" altLang="zh-TW" sz="2000" baseline="-25000">
                <a:latin typeface="Times New Roman" pitchFamily="18" charset="0"/>
              </a:rPr>
              <a:t>i-2</a:t>
            </a:r>
            <a:r>
              <a:rPr lang="en-US" altLang="zh-TW" sz="2000">
                <a:latin typeface="Times New Roman" pitchFamily="18" charset="0"/>
              </a:rPr>
              <a:t>), c(w</a:t>
            </a:r>
            <a:r>
              <a:rPr lang="en-US" altLang="zh-TW" sz="2000" baseline="-25000">
                <a:latin typeface="Times New Roman" pitchFamily="18" charset="0"/>
              </a:rPr>
              <a:t>i-1</a:t>
            </a:r>
            <a:r>
              <a:rPr lang="en-US" altLang="zh-TW" sz="2000">
                <a:latin typeface="Times New Roman" pitchFamily="18" charset="0"/>
              </a:rPr>
              <a:t>) )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</a:rPr>
              <a:t> 	                             c(w</a:t>
            </a:r>
            <a:r>
              <a:rPr lang="en-US" altLang="zh-TW" sz="2000" baseline="-25000">
                <a:latin typeface="Times New Roman" pitchFamily="18" charset="0"/>
              </a:rPr>
              <a:t>j</a:t>
            </a:r>
            <a:r>
              <a:rPr lang="en-US" altLang="zh-TW" sz="2000">
                <a:latin typeface="Times New Roman" pitchFamily="18" charset="0"/>
              </a:rPr>
              <a:t>): the class including w</a:t>
            </a:r>
            <a:r>
              <a:rPr lang="en-US" altLang="zh-TW" sz="2000" baseline="-25000">
                <a:latin typeface="Times New Roman" pitchFamily="18" charset="0"/>
              </a:rPr>
              <a:t>j</a:t>
            </a: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Smoothing effect: back-off to classes when too few counts, classes complementing the lower order models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SzPct val="120000"/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parameter size reduced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SzPct val="120000"/>
              <a:buFont typeface="Wingdings" pitchFamily="2" charset="2"/>
              <a:buChar char=""/>
            </a:pPr>
            <a:r>
              <a:rPr lang="en-US" altLang="zh-TW" sz="2200" b="1">
                <a:latin typeface="Times New Roman" pitchFamily="18" charset="0"/>
                <a:ea typeface="華康魏碑體" pitchFamily="65" charset="-120"/>
              </a:rPr>
              <a:t>Limited Domain Applications: Rule-based Clustering by Human Knowledge</a:t>
            </a:r>
            <a:endParaRPr lang="en-US" altLang="zh-TW" sz="2200" b="1" baseline="30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e.g. Tell me all flights of                    from                   to                   on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2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new items can be easily added without training data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Wingdings" pitchFamily="2" charset="2"/>
              <a:buChar char=""/>
            </a:pPr>
            <a:r>
              <a:rPr lang="en-US" altLang="zh-TW" sz="2200" b="1">
                <a:latin typeface="Times New Roman" pitchFamily="18" charset="0"/>
                <a:ea typeface="華康魏碑體" pitchFamily="65" charset="-120"/>
              </a:rPr>
              <a:t>General Domain Applications: Data-driven Clustering (probably aided by rule-based knowledge)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1757" name="Group 25"/>
          <p:cNvGrpSpPr>
            <a:grpSpLocks/>
          </p:cNvGrpSpPr>
          <p:nvPr/>
        </p:nvGrpSpPr>
        <p:grpSpPr bwMode="auto">
          <a:xfrm>
            <a:off x="1112838" y="1536700"/>
            <a:ext cx="641350" cy="395288"/>
            <a:chOff x="340" y="1071"/>
            <a:chExt cx="544" cy="409"/>
          </a:xfrm>
        </p:grpSpPr>
        <p:sp>
          <p:nvSpPr>
            <p:cNvPr id="31865" name="AutoShape 23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6" name="AutoShape 24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58" name="Text Box 26"/>
          <p:cNvSpPr txBox="1">
            <a:spLocks noChangeArrowheads="1"/>
          </p:cNvSpPr>
          <p:nvPr/>
        </p:nvSpPr>
        <p:spPr bwMode="auto">
          <a:xfrm>
            <a:off x="1123950" y="1484313"/>
            <a:ext cx="6397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John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Marry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59" name="Line 28"/>
          <p:cNvSpPr>
            <a:spLocks noChangeShapeType="1"/>
          </p:cNvSpPr>
          <p:nvPr/>
        </p:nvSpPr>
        <p:spPr bwMode="auto">
          <a:xfrm>
            <a:off x="1450975" y="1863725"/>
            <a:ext cx="1588" cy="11747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0" name="Group 31"/>
          <p:cNvGrpSpPr>
            <a:grpSpLocks/>
          </p:cNvGrpSpPr>
          <p:nvPr/>
        </p:nvGrpSpPr>
        <p:grpSpPr bwMode="auto">
          <a:xfrm>
            <a:off x="1114425" y="2024063"/>
            <a:ext cx="649288" cy="366712"/>
            <a:chOff x="340" y="1071"/>
            <a:chExt cx="544" cy="409"/>
          </a:xfrm>
        </p:grpSpPr>
        <p:sp>
          <p:nvSpPr>
            <p:cNvPr id="31863" name="AutoShape 32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4" name="AutoShape 33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61" name="Text Box 34"/>
          <p:cNvSpPr txBox="1">
            <a:spLocks noChangeArrowheads="1"/>
          </p:cNvSpPr>
          <p:nvPr/>
        </p:nvSpPr>
        <p:spPr bwMode="auto">
          <a:xfrm>
            <a:off x="1125538" y="1973263"/>
            <a:ext cx="64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He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She</a:t>
            </a:r>
          </a:p>
        </p:txBody>
      </p:sp>
      <p:sp>
        <p:nvSpPr>
          <p:cNvPr id="31762" name="Line 35"/>
          <p:cNvSpPr>
            <a:spLocks noChangeShapeType="1"/>
          </p:cNvSpPr>
          <p:nvPr/>
        </p:nvSpPr>
        <p:spPr bwMode="auto">
          <a:xfrm>
            <a:off x="1476375" y="2312988"/>
            <a:ext cx="1588" cy="10953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3" name="Group 37"/>
          <p:cNvGrpSpPr>
            <a:grpSpLocks/>
          </p:cNvGrpSpPr>
          <p:nvPr/>
        </p:nvGrpSpPr>
        <p:grpSpPr bwMode="auto">
          <a:xfrm>
            <a:off x="1331913" y="2484438"/>
            <a:ext cx="649287" cy="360362"/>
            <a:chOff x="340" y="1071"/>
            <a:chExt cx="544" cy="409"/>
          </a:xfrm>
        </p:grpSpPr>
        <p:sp>
          <p:nvSpPr>
            <p:cNvPr id="31861" name="AutoShape 38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2" name="AutoShape 39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64" name="Text Box 40"/>
          <p:cNvSpPr txBox="1">
            <a:spLocks noChangeArrowheads="1"/>
          </p:cNvSpPr>
          <p:nvPr/>
        </p:nvSpPr>
        <p:spPr bwMode="auto">
          <a:xfrm>
            <a:off x="1343025" y="2452688"/>
            <a:ext cx="64770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father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sister</a:t>
            </a:r>
          </a:p>
        </p:txBody>
      </p:sp>
      <p:sp>
        <p:nvSpPr>
          <p:cNvPr id="31765" name="Line 41"/>
          <p:cNvSpPr>
            <a:spLocks noChangeShapeType="1"/>
          </p:cNvSpPr>
          <p:nvPr/>
        </p:nvSpPr>
        <p:spPr bwMode="auto">
          <a:xfrm>
            <a:off x="1655763" y="2786063"/>
            <a:ext cx="1587" cy="107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6" name="Group 44"/>
          <p:cNvGrpSpPr>
            <a:grpSpLocks/>
          </p:cNvGrpSpPr>
          <p:nvPr/>
        </p:nvGrpSpPr>
        <p:grpSpPr bwMode="auto">
          <a:xfrm>
            <a:off x="2843213" y="1460500"/>
            <a:ext cx="727075" cy="460375"/>
            <a:chOff x="340" y="1071"/>
            <a:chExt cx="544" cy="409"/>
          </a:xfrm>
        </p:grpSpPr>
        <p:sp>
          <p:nvSpPr>
            <p:cNvPr id="31859" name="AutoShape 45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0" name="AutoShape 46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67" name="Text Box 47"/>
          <p:cNvSpPr txBox="1">
            <a:spLocks noChangeArrowheads="1"/>
          </p:cNvSpPr>
          <p:nvPr/>
        </p:nvSpPr>
        <p:spPr bwMode="auto">
          <a:xfrm>
            <a:off x="2855913" y="1398588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saw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found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68" name="Line 48"/>
          <p:cNvSpPr>
            <a:spLocks noChangeShapeType="1"/>
          </p:cNvSpPr>
          <p:nvPr/>
        </p:nvSpPr>
        <p:spPr bwMode="auto">
          <a:xfrm>
            <a:off x="3248025" y="1774825"/>
            <a:ext cx="3175" cy="138113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9" name="Group 50"/>
          <p:cNvGrpSpPr>
            <a:grpSpLocks/>
          </p:cNvGrpSpPr>
          <p:nvPr/>
        </p:nvGrpSpPr>
        <p:grpSpPr bwMode="auto">
          <a:xfrm>
            <a:off x="2843213" y="2101850"/>
            <a:ext cx="661987" cy="401638"/>
            <a:chOff x="340" y="1071"/>
            <a:chExt cx="544" cy="409"/>
          </a:xfrm>
        </p:grpSpPr>
        <p:sp>
          <p:nvSpPr>
            <p:cNvPr id="31857" name="AutoShape 51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8" name="AutoShape 52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0" name="Text Box 53"/>
          <p:cNvSpPr txBox="1">
            <a:spLocks noChangeArrowheads="1"/>
          </p:cNvSpPr>
          <p:nvPr/>
        </p:nvSpPr>
        <p:spPr bwMode="auto">
          <a:xfrm>
            <a:off x="2854325" y="2051050"/>
            <a:ext cx="660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drove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rode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71" name="Line 54"/>
          <p:cNvSpPr>
            <a:spLocks noChangeShapeType="1"/>
          </p:cNvSpPr>
          <p:nvPr/>
        </p:nvSpPr>
        <p:spPr bwMode="auto">
          <a:xfrm>
            <a:off x="3184525" y="2384425"/>
            <a:ext cx="1588" cy="12065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72" name="Group 56"/>
          <p:cNvGrpSpPr>
            <a:grpSpLocks/>
          </p:cNvGrpSpPr>
          <p:nvPr/>
        </p:nvGrpSpPr>
        <p:grpSpPr bwMode="auto">
          <a:xfrm>
            <a:off x="4067175" y="1612900"/>
            <a:ext cx="360363" cy="150813"/>
            <a:chOff x="340" y="1071"/>
            <a:chExt cx="544" cy="409"/>
          </a:xfrm>
        </p:grpSpPr>
        <p:sp>
          <p:nvSpPr>
            <p:cNvPr id="31855" name="AutoShape 57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6" name="AutoShape 58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3" name="Text Box 59"/>
          <p:cNvSpPr txBox="1">
            <a:spLocks noChangeArrowheads="1"/>
          </p:cNvSpPr>
          <p:nvPr/>
        </p:nvSpPr>
        <p:spPr bwMode="auto">
          <a:xfrm>
            <a:off x="4075113" y="1547813"/>
            <a:ext cx="3524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a</a:t>
            </a:r>
          </a:p>
          <a:p>
            <a:pPr eaLnBrk="1" hangingPunct="1"/>
            <a:endParaRPr lang="en-US" altLang="zh-TW" sz="1400"/>
          </a:p>
        </p:txBody>
      </p:sp>
      <p:grpSp>
        <p:nvGrpSpPr>
          <p:cNvPr id="31774" name="Group 63"/>
          <p:cNvGrpSpPr>
            <a:grpSpLocks/>
          </p:cNvGrpSpPr>
          <p:nvPr/>
        </p:nvGrpSpPr>
        <p:grpSpPr bwMode="auto">
          <a:xfrm>
            <a:off x="4787900" y="1409700"/>
            <a:ext cx="708025" cy="501650"/>
            <a:chOff x="340" y="1071"/>
            <a:chExt cx="544" cy="409"/>
          </a:xfrm>
        </p:grpSpPr>
        <p:sp>
          <p:nvSpPr>
            <p:cNvPr id="31853" name="AutoShape 64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4" name="AutoShape 65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5" name="Text Box 66"/>
          <p:cNvSpPr txBox="1">
            <a:spLocks noChangeArrowheads="1"/>
          </p:cNvSpPr>
          <p:nvPr/>
        </p:nvSpPr>
        <p:spPr bwMode="auto">
          <a:xfrm>
            <a:off x="4800600" y="1366838"/>
            <a:ext cx="7064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dog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cat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76" name="Line 67"/>
          <p:cNvSpPr>
            <a:spLocks noChangeShapeType="1"/>
          </p:cNvSpPr>
          <p:nvPr/>
        </p:nvSpPr>
        <p:spPr bwMode="auto">
          <a:xfrm>
            <a:off x="5183188" y="1752600"/>
            <a:ext cx="1587" cy="150813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77" name="Group 69"/>
          <p:cNvGrpSpPr>
            <a:grpSpLocks/>
          </p:cNvGrpSpPr>
          <p:nvPr/>
        </p:nvGrpSpPr>
        <p:grpSpPr bwMode="auto">
          <a:xfrm>
            <a:off x="4787900" y="2128838"/>
            <a:ext cx="671513" cy="468312"/>
            <a:chOff x="340" y="1071"/>
            <a:chExt cx="544" cy="409"/>
          </a:xfrm>
        </p:grpSpPr>
        <p:sp>
          <p:nvSpPr>
            <p:cNvPr id="31851" name="AutoShape 70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2" name="AutoShape 71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8" name="Text Box 72"/>
          <p:cNvSpPr txBox="1">
            <a:spLocks noChangeArrowheads="1"/>
          </p:cNvSpPr>
          <p:nvPr/>
        </p:nvSpPr>
        <p:spPr bwMode="auto">
          <a:xfrm>
            <a:off x="4799013" y="2066925"/>
            <a:ext cx="6699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car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bus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79" name="Line 73"/>
          <p:cNvSpPr>
            <a:spLocks noChangeShapeType="1"/>
          </p:cNvSpPr>
          <p:nvPr/>
        </p:nvSpPr>
        <p:spPr bwMode="auto">
          <a:xfrm>
            <a:off x="5162550" y="2449513"/>
            <a:ext cx="1588" cy="1397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80" name="Group 75"/>
          <p:cNvGrpSpPr>
            <a:grpSpLocks/>
          </p:cNvGrpSpPr>
          <p:nvPr/>
        </p:nvGrpSpPr>
        <p:grpSpPr bwMode="auto">
          <a:xfrm>
            <a:off x="5794375" y="1565275"/>
            <a:ext cx="433388" cy="192088"/>
            <a:chOff x="340" y="1071"/>
            <a:chExt cx="544" cy="409"/>
          </a:xfrm>
        </p:grpSpPr>
        <p:sp>
          <p:nvSpPr>
            <p:cNvPr id="31849" name="AutoShape 76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0" name="AutoShape 77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1" name="Text Box 78"/>
          <p:cNvSpPr txBox="1">
            <a:spLocks noChangeArrowheads="1"/>
          </p:cNvSpPr>
          <p:nvPr/>
        </p:nvSpPr>
        <p:spPr bwMode="auto">
          <a:xfrm>
            <a:off x="5803900" y="1539875"/>
            <a:ext cx="4238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on</a:t>
            </a:r>
          </a:p>
          <a:p>
            <a:pPr eaLnBrk="1" hangingPunct="1"/>
            <a:endParaRPr lang="en-US" altLang="zh-TW" sz="1400"/>
          </a:p>
        </p:txBody>
      </p:sp>
      <p:grpSp>
        <p:nvGrpSpPr>
          <p:cNvPr id="31782" name="Group 80"/>
          <p:cNvGrpSpPr>
            <a:grpSpLocks/>
          </p:cNvGrpSpPr>
          <p:nvPr/>
        </p:nvGrpSpPr>
        <p:grpSpPr bwMode="auto">
          <a:xfrm>
            <a:off x="5795963" y="2257425"/>
            <a:ext cx="433387" cy="193675"/>
            <a:chOff x="340" y="1071"/>
            <a:chExt cx="544" cy="409"/>
          </a:xfrm>
        </p:grpSpPr>
        <p:sp>
          <p:nvSpPr>
            <p:cNvPr id="31847" name="AutoShape 81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48" name="AutoShape 82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3" name="Text Box 83"/>
          <p:cNvSpPr txBox="1">
            <a:spLocks noChangeArrowheads="1"/>
          </p:cNvSpPr>
          <p:nvPr/>
        </p:nvSpPr>
        <p:spPr bwMode="auto">
          <a:xfrm>
            <a:off x="5805488" y="2222500"/>
            <a:ext cx="4238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in</a:t>
            </a:r>
          </a:p>
          <a:p>
            <a:pPr eaLnBrk="1" hangingPunct="1"/>
            <a:endParaRPr lang="en-US" altLang="zh-TW" sz="1400"/>
          </a:p>
        </p:txBody>
      </p:sp>
      <p:grpSp>
        <p:nvGrpSpPr>
          <p:cNvPr id="31784" name="Group 84"/>
          <p:cNvGrpSpPr>
            <a:grpSpLocks/>
          </p:cNvGrpSpPr>
          <p:nvPr/>
        </p:nvGrpSpPr>
        <p:grpSpPr bwMode="auto">
          <a:xfrm>
            <a:off x="6729413" y="1558925"/>
            <a:ext cx="433387" cy="198438"/>
            <a:chOff x="2245" y="1071"/>
            <a:chExt cx="317" cy="136"/>
          </a:xfrm>
        </p:grpSpPr>
        <p:grpSp>
          <p:nvGrpSpPr>
            <p:cNvPr id="31843" name="Group 85"/>
            <p:cNvGrpSpPr>
              <a:grpSpLocks/>
            </p:cNvGrpSpPr>
            <p:nvPr/>
          </p:nvGrpSpPr>
          <p:grpSpPr bwMode="auto">
            <a:xfrm>
              <a:off x="2245" y="1075"/>
              <a:ext cx="317" cy="132"/>
              <a:chOff x="340" y="1071"/>
              <a:chExt cx="544" cy="409"/>
            </a:xfrm>
          </p:grpSpPr>
          <p:sp>
            <p:nvSpPr>
              <p:cNvPr id="31845" name="AutoShape 86"/>
              <p:cNvSpPr>
                <a:spLocks/>
              </p:cNvSpPr>
              <p:nvPr/>
            </p:nvSpPr>
            <p:spPr bwMode="auto">
              <a:xfrm>
                <a:off x="340" y="1071"/>
                <a:ext cx="91" cy="409"/>
              </a:xfrm>
              <a:prstGeom prst="lef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846" name="AutoShape 87"/>
              <p:cNvSpPr>
                <a:spLocks/>
              </p:cNvSpPr>
              <p:nvPr/>
            </p:nvSpPr>
            <p:spPr bwMode="auto">
              <a:xfrm>
                <a:off x="793" y="1071"/>
                <a:ext cx="91" cy="409"/>
              </a:xfrm>
              <a:prstGeom prst="righ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1844" name="Text Box 88"/>
            <p:cNvSpPr txBox="1">
              <a:spLocks noChangeArrowheads="1"/>
            </p:cNvSpPr>
            <p:nvPr/>
          </p:nvSpPr>
          <p:spPr bwMode="auto">
            <a:xfrm>
              <a:off x="2252" y="1071"/>
              <a:ext cx="3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300">
                  <a:latin typeface="Times New Roman" pitchFamily="18" charset="0"/>
                </a:rPr>
                <a:t>the</a:t>
              </a:r>
            </a:p>
            <a:p>
              <a:pPr eaLnBrk="1" hangingPunct="1"/>
              <a:endParaRPr lang="en-US" altLang="zh-TW" sz="1400"/>
            </a:p>
          </p:txBody>
        </p:sp>
      </p:grpSp>
      <p:grpSp>
        <p:nvGrpSpPr>
          <p:cNvPr id="31785" name="Group 90"/>
          <p:cNvGrpSpPr>
            <a:grpSpLocks/>
          </p:cNvGrpSpPr>
          <p:nvPr/>
        </p:nvGrpSpPr>
        <p:grpSpPr bwMode="auto">
          <a:xfrm>
            <a:off x="7872413" y="1341438"/>
            <a:ext cx="649287" cy="481012"/>
            <a:chOff x="340" y="1071"/>
            <a:chExt cx="544" cy="409"/>
          </a:xfrm>
        </p:grpSpPr>
        <p:sp>
          <p:nvSpPr>
            <p:cNvPr id="31841" name="AutoShape 91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42" name="AutoShape 92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6" name="Text Box 93"/>
          <p:cNvSpPr txBox="1">
            <a:spLocks noChangeArrowheads="1"/>
          </p:cNvSpPr>
          <p:nvPr/>
        </p:nvSpPr>
        <p:spPr bwMode="auto">
          <a:xfrm>
            <a:off x="7883525" y="1341438"/>
            <a:ext cx="6477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street</a:t>
            </a:r>
          </a:p>
          <a:p>
            <a:pPr algn="ctr" eaLnBrk="1" hangingPunct="1"/>
            <a:r>
              <a:rPr lang="en-US" altLang="zh-TW" sz="1300">
                <a:latin typeface="Times New Roman" pitchFamily="18" charset="0"/>
              </a:rPr>
              <a:t>road</a:t>
            </a:r>
          </a:p>
        </p:txBody>
      </p:sp>
      <p:sp>
        <p:nvSpPr>
          <p:cNvPr id="31787" name="Line 94"/>
          <p:cNvSpPr>
            <a:spLocks noChangeShapeType="1"/>
          </p:cNvSpPr>
          <p:nvPr/>
        </p:nvSpPr>
        <p:spPr bwMode="auto">
          <a:xfrm>
            <a:off x="8215313" y="1754188"/>
            <a:ext cx="1587" cy="125412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88" name="Group 96"/>
          <p:cNvGrpSpPr>
            <a:grpSpLocks/>
          </p:cNvGrpSpPr>
          <p:nvPr/>
        </p:nvGrpSpPr>
        <p:grpSpPr bwMode="auto">
          <a:xfrm>
            <a:off x="7802563" y="2046288"/>
            <a:ext cx="790575" cy="377825"/>
            <a:chOff x="340" y="1071"/>
            <a:chExt cx="544" cy="409"/>
          </a:xfrm>
        </p:grpSpPr>
        <p:sp>
          <p:nvSpPr>
            <p:cNvPr id="31839" name="AutoShape 97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40" name="AutoShape 98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9" name="Text Box 99"/>
          <p:cNvSpPr txBox="1">
            <a:spLocks noChangeArrowheads="1"/>
          </p:cNvSpPr>
          <p:nvPr/>
        </p:nvSpPr>
        <p:spPr bwMode="auto">
          <a:xfrm>
            <a:off x="7816850" y="2022475"/>
            <a:ext cx="78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campus</a:t>
            </a:r>
          </a:p>
        </p:txBody>
      </p:sp>
      <p:sp>
        <p:nvSpPr>
          <p:cNvPr id="31790" name="Line 100"/>
          <p:cNvSpPr>
            <a:spLocks noChangeShapeType="1"/>
          </p:cNvSpPr>
          <p:nvPr/>
        </p:nvSpPr>
        <p:spPr bwMode="auto">
          <a:xfrm>
            <a:off x="8216900" y="2273300"/>
            <a:ext cx="3175" cy="12382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91" name="Group 102"/>
          <p:cNvGrpSpPr>
            <a:grpSpLocks/>
          </p:cNvGrpSpPr>
          <p:nvPr/>
        </p:nvGrpSpPr>
        <p:grpSpPr bwMode="auto">
          <a:xfrm>
            <a:off x="7888288" y="2619375"/>
            <a:ext cx="639762" cy="377825"/>
            <a:chOff x="340" y="1071"/>
            <a:chExt cx="544" cy="409"/>
          </a:xfrm>
        </p:grpSpPr>
        <p:sp>
          <p:nvSpPr>
            <p:cNvPr id="31837" name="AutoShape 103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38" name="AutoShape 104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92" name="Text Box 105"/>
          <p:cNvSpPr txBox="1">
            <a:spLocks noChangeArrowheads="1"/>
          </p:cNvSpPr>
          <p:nvPr/>
        </p:nvSpPr>
        <p:spPr bwMode="auto">
          <a:xfrm>
            <a:off x="7899400" y="2614613"/>
            <a:ext cx="6477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park</a:t>
            </a:r>
          </a:p>
        </p:txBody>
      </p:sp>
      <p:sp>
        <p:nvSpPr>
          <p:cNvPr id="31793" name="Line 106"/>
          <p:cNvSpPr>
            <a:spLocks noChangeShapeType="1"/>
          </p:cNvSpPr>
          <p:nvPr/>
        </p:nvSpPr>
        <p:spPr bwMode="auto">
          <a:xfrm>
            <a:off x="8221663" y="2852738"/>
            <a:ext cx="1587" cy="12382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4" name="Text Box 107"/>
          <p:cNvSpPr txBox="1">
            <a:spLocks noChangeArrowheads="1"/>
          </p:cNvSpPr>
          <p:nvPr/>
        </p:nvSpPr>
        <p:spPr bwMode="auto">
          <a:xfrm>
            <a:off x="827088" y="2484438"/>
            <a:ext cx="5715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300">
                <a:latin typeface="Times New Roman" pitchFamily="18" charset="0"/>
              </a:rPr>
              <a:t>My</a:t>
            </a:r>
            <a:endParaRPr lang="en-US" altLang="zh-TW" sz="1300"/>
          </a:p>
        </p:txBody>
      </p:sp>
      <p:grpSp>
        <p:nvGrpSpPr>
          <p:cNvPr id="31795" name="Group 137"/>
          <p:cNvGrpSpPr>
            <a:grpSpLocks/>
          </p:cNvGrpSpPr>
          <p:nvPr/>
        </p:nvGrpSpPr>
        <p:grpSpPr bwMode="auto">
          <a:xfrm>
            <a:off x="1763713" y="1628775"/>
            <a:ext cx="6121400" cy="1223963"/>
            <a:chOff x="1111" y="1026"/>
            <a:chExt cx="3856" cy="771"/>
          </a:xfrm>
        </p:grpSpPr>
        <p:sp>
          <p:nvSpPr>
            <p:cNvPr id="31820" name="Line 120"/>
            <p:cNvSpPr>
              <a:spLocks noChangeShapeType="1"/>
            </p:cNvSpPr>
            <p:nvPr/>
          </p:nvSpPr>
          <p:spPr bwMode="auto">
            <a:xfrm>
              <a:off x="1111" y="102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1" name="Line 121"/>
            <p:cNvSpPr>
              <a:spLocks noChangeShapeType="1"/>
            </p:cNvSpPr>
            <p:nvPr/>
          </p:nvSpPr>
          <p:spPr bwMode="auto">
            <a:xfrm>
              <a:off x="1111" y="1026"/>
              <a:ext cx="68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2" name="Line 122"/>
            <p:cNvSpPr>
              <a:spLocks noChangeShapeType="1"/>
            </p:cNvSpPr>
            <p:nvPr/>
          </p:nvSpPr>
          <p:spPr bwMode="auto">
            <a:xfrm flipV="1">
              <a:off x="1111" y="1026"/>
              <a:ext cx="6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3" name="Line 123"/>
            <p:cNvSpPr>
              <a:spLocks noChangeShapeType="1"/>
            </p:cNvSpPr>
            <p:nvPr/>
          </p:nvSpPr>
          <p:spPr bwMode="auto">
            <a:xfrm>
              <a:off x="1111" y="1389"/>
              <a:ext cx="68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4" name="Line 124"/>
            <p:cNvSpPr>
              <a:spLocks noChangeShapeType="1"/>
            </p:cNvSpPr>
            <p:nvPr/>
          </p:nvSpPr>
          <p:spPr bwMode="auto">
            <a:xfrm flipV="1">
              <a:off x="1247" y="1026"/>
              <a:ext cx="544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5" name="Line 125"/>
            <p:cNvSpPr>
              <a:spLocks noChangeShapeType="1"/>
            </p:cNvSpPr>
            <p:nvPr/>
          </p:nvSpPr>
          <p:spPr bwMode="auto">
            <a:xfrm flipV="1">
              <a:off x="1247" y="1480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6" name="Line 126"/>
            <p:cNvSpPr>
              <a:spLocks noChangeShapeType="1"/>
            </p:cNvSpPr>
            <p:nvPr/>
          </p:nvSpPr>
          <p:spPr bwMode="auto">
            <a:xfrm>
              <a:off x="2245" y="107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7" name="Line 127"/>
            <p:cNvSpPr>
              <a:spLocks noChangeShapeType="1"/>
            </p:cNvSpPr>
            <p:nvPr/>
          </p:nvSpPr>
          <p:spPr bwMode="auto">
            <a:xfrm flipH="1">
              <a:off x="2200" y="1071"/>
              <a:ext cx="362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8" name="Line 128"/>
            <p:cNvSpPr>
              <a:spLocks noChangeShapeType="1"/>
            </p:cNvSpPr>
            <p:nvPr/>
          </p:nvSpPr>
          <p:spPr bwMode="auto">
            <a:xfrm>
              <a:off x="2789" y="105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9" name="Line 129"/>
            <p:cNvSpPr>
              <a:spLocks noChangeShapeType="1"/>
            </p:cNvSpPr>
            <p:nvPr/>
          </p:nvSpPr>
          <p:spPr bwMode="auto">
            <a:xfrm>
              <a:off x="2789" y="1059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0" name="Line 130"/>
            <p:cNvSpPr>
              <a:spLocks noChangeShapeType="1"/>
            </p:cNvSpPr>
            <p:nvPr/>
          </p:nvSpPr>
          <p:spPr bwMode="auto">
            <a:xfrm>
              <a:off x="3470" y="104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1" name="Line 131"/>
            <p:cNvSpPr>
              <a:spLocks noChangeShapeType="1"/>
            </p:cNvSpPr>
            <p:nvPr/>
          </p:nvSpPr>
          <p:spPr bwMode="auto">
            <a:xfrm>
              <a:off x="3448" y="1486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2" name="Line 132"/>
            <p:cNvSpPr>
              <a:spLocks noChangeShapeType="1"/>
            </p:cNvSpPr>
            <p:nvPr/>
          </p:nvSpPr>
          <p:spPr bwMode="auto">
            <a:xfrm>
              <a:off x="3923" y="103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3" name="Line 133"/>
            <p:cNvSpPr>
              <a:spLocks noChangeShapeType="1"/>
            </p:cNvSpPr>
            <p:nvPr/>
          </p:nvSpPr>
          <p:spPr bwMode="auto">
            <a:xfrm flipH="1">
              <a:off x="3923" y="1026"/>
              <a:ext cx="31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4" name="Line 134"/>
            <p:cNvSpPr>
              <a:spLocks noChangeShapeType="1"/>
            </p:cNvSpPr>
            <p:nvPr/>
          </p:nvSpPr>
          <p:spPr bwMode="auto">
            <a:xfrm>
              <a:off x="4513" y="102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5" name="Line 135"/>
            <p:cNvSpPr>
              <a:spLocks noChangeShapeType="1"/>
            </p:cNvSpPr>
            <p:nvPr/>
          </p:nvSpPr>
          <p:spPr bwMode="auto">
            <a:xfrm>
              <a:off x="4513" y="1026"/>
              <a:ext cx="40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6" name="Line 136"/>
            <p:cNvSpPr>
              <a:spLocks noChangeShapeType="1"/>
            </p:cNvSpPr>
            <p:nvPr/>
          </p:nvSpPr>
          <p:spPr bwMode="auto">
            <a:xfrm>
              <a:off x="4513" y="1026"/>
              <a:ext cx="454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96" name="Group 164"/>
          <p:cNvGrpSpPr>
            <a:grpSpLocks/>
          </p:cNvGrpSpPr>
          <p:nvPr/>
        </p:nvGrpSpPr>
        <p:grpSpPr bwMode="auto">
          <a:xfrm>
            <a:off x="3324225" y="4686300"/>
            <a:ext cx="5711825" cy="715963"/>
            <a:chOff x="1959" y="2840"/>
            <a:chExt cx="3598" cy="451"/>
          </a:xfrm>
        </p:grpSpPr>
        <p:grpSp>
          <p:nvGrpSpPr>
            <p:cNvPr id="31798" name="Group 143"/>
            <p:cNvGrpSpPr>
              <a:grpSpLocks/>
            </p:cNvGrpSpPr>
            <p:nvPr/>
          </p:nvGrpSpPr>
          <p:grpSpPr bwMode="auto">
            <a:xfrm>
              <a:off x="1959" y="2840"/>
              <a:ext cx="694" cy="451"/>
              <a:chOff x="1959" y="2888"/>
              <a:chExt cx="694" cy="451"/>
            </a:xfrm>
          </p:grpSpPr>
          <p:grpSp>
            <p:nvGrpSpPr>
              <p:cNvPr id="31816" name="Group 138"/>
              <p:cNvGrpSpPr>
                <a:grpSpLocks/>
              </p:cNvGrpSpPr>
              <p:nvPr/>
            </p:nvGrpSpPr>
            <p:grpSpPr bwMode="auto">
              <a:xfrm>
                <a:off x="1973" y="2888"/>
                <a:ext cx="636" cy="451"/>
                <a:chOff x="340" y="1071"/>
                <a:chExt cx="544" cy="409"/>
              </a:xfrm>
            </p:grpSpPr>
            <p:sp>
              <p:nvSpPr>
                <p:cNvPr id="31818" name="AutoShape 139"/>
                <p:cNvSpPr>
                  <a:spLocks/>
                </p:cNvSpPr>
                <p:nvPr/>
              </p:nvSpPr>
              <p:spPr bwMode="auto">
                <a:xfrm>
                  <a:off x="340" y="1071"/>
                  <a:ext cx="91" cy="409"/>
                </a:xfrm>
                <a:prstGeom prst="lef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31819" name="AutoShape 140"/>
                <p:cNvSpPr>
                  <a:spLocks/>
                </p:cNvSpPr>
                <p:nvPr/>
              </p:nvSpPr>
              <p:spPr bwMode="auto">
                <a:xfrm>
                  <a:off x="793" y="1071"/>
                  <a:ext cx="91" cy="409"/>
                </a:xfrm>
                <a:prstGeom prst="righ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1817" name="Text Box 141"/>
              <p:cNvSpPr txBox="1">
                <a:spLocks noChangeArrowheads="1"/>
              </p:cNvSpPr>
              <p:nvPr/>
            </p:nvSpPr>
            <p:spPr bwMode="auto">
              <a:xfrm>
                <a:off x="1959" y="2931"/>
                <a:ext cx="694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United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China Airline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Eva Air</a:t>
                </a:r>
              </a:p>
            </p:txBody>
          </p:sp>
        </p:grpSp>
        <p:grpSp>
          <p:nvGrpSpPr>
            <p:cNvPr id="31799" name="Group 150"/>
            <p:cNvGrpSpPr>
              <a:grpSpLocks/>
            </p:cNvGrpSpPr>
            <p:nvPr/>
          </p:nvGrpSpPr>
          <p:grpSpPr bwMode="auto">
            <a:xfrm>
              <a:off x="3046" y="2840"/>
              <a:ext cx="636" cy="451"/>
              <a:chOff x="3046" y="2880"/>
              <a:chExt cx="636" cy="451"/>
            </a:xfrm>
          </p:grpSpPr>
          <p:grpSp>
            <p:nvGrpSpPr>
              <p:cNvPr id="31811" name="Group 145"/>
              <p:cNvGrpSpPr>
                <a:grpSpLocks/>
              </p:cNvGrpSpPr>
              <p:nvPr/>
            </p:nvGrpSpPr>
            <p:grpSpPr bwMode="auto">
              <a:xfrm>
                <a:off x="3046" y="2880"/>
                <a:ext cx="636" cy="451"/>
                <a:chOff x="340" y="1071"/>
                <a:chExt cx="544" cy="409"/>
              </a:xfrm>
            </p:grpSpPr>
            <p:sp>
              <p:nvSpPr>
                <p:cNvPr id="31814" name="AutoShape 146"/>
                <p:cNvSpPr>
                  <a:spLocks/>
                </p:cNvSpPr>
                <p:nvPr/>
              </p:nvSpPr>
              <p:spPr bwMode="auto">
                <a:xfrm>
                  <a:off x="340" y="1071"/>
                  <a:ext cx="91" cy="409"/>
                </a:xfrm>
                <a:prstGeom prst="lef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31815" name="AutoShape 147"/>
                <p:cNvSpPr>
                  <a:spLocks/>
                </p:cNvSpPr>
                <p:nvPr/>
              </p:nvSpPr>
              <p:spPr bwMode="auto">
                <a:xfrm>
                  <a:off x="793" y="1071"/>
                  <a:ext cx="91" cy="409"/>
                </a:xfrm>
                <a:prstGeom prst="righ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1812" name="Text Box 148"/>
              <p:cNvSpPr txBox="1">
                <a:spLocks noChangeArrowheads="1"/>
              </p:cNvSpPr>
              <p:nvPr/>
            </p:nvSpPr>
            <p:spPr bwMode="auto">
              <a:xfrm>
                <a:off x="3107" y="2923"/>
                <a:ext cx="499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Taipei</a:t>
                </a:r>
              </a:p>
            </p:txBody>
          </p:sp>
          <p:sp>
            <p:nvSpPr>
              <p:cNvPr id="31813" name="Line 149"/>
              <p:cNvSpPr>
                <a:spLocks noChangeShapeType="1"/>
              </p:cNvSpPr>
              <p:nvPr/>
            </p:nvSpPr>
            <p:spPr bwMode="auto">
              <a:xfrm>
                <a:off x="3346" y="3101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800" name="Group 152"/>
            <p:cNvGrpSpPr>
              <a:grpSpLocks/>
            </p:cNvGrpSpPr>
            <p:nvPr/>
          </p:nvGrpSpPr>
          <p:grpSpPr bwMode="auto">
            <a:xfrm>
              <a:off x="3928" y="2840"/>
              <a:ext cx="636" cy="451"/>
              <a:chOff x="340" y="1071"/>
              <a:chExt cx="544" cy="409"/>
            </a:xfrm>
          </p:grpSpPr>
          <p:sp>
            <p:nvSpPr>
              <p:cNvPr id="31809" name="AutoShape 153"/>
              <p:cNvSpPr>
                <a:spLocks/>
              </p:cNvSpPr>
              <p:nvPr/>
            </p:nvSpPr>
            <p:spPr bwMode="auto">
              <a:xfrm>
                <a:off x="340" y="1071"/>
                <a:ext cx="91" cy="409"/>
              </a:xfrm>
              <a:prstGeom prst="lef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810" name="AutoShape 154"/>
              <p:cNvSpPr>
                <a:spLocks/>
              </p:cNvSpPr>
              <p:nvPr/>
            </p:nvSpPr>
            <p:spPr bwMode="auto">
              <a:xfrm>
                <a:off x="793" y="1071"/>
                <a:ext cx="91" cy="409"/>
              </a:xfrm>
              <a:prstGeom prst="righ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1801" name="Text Box 155"/>
            <p:cNvSpPr txBox="1">
              <a:spLocks noChangeArrowheads="1"/>
            </p:cNvSpPr>
            <p:nvPr/>
          </p:nvSpPr>
          <p:spPr bwMode="auto">
            <a:xfrm>
              <a:off x="3881" y="2911"/>
              <a:ext cx="72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300">
                  <a:latin typeface="Times New Roman" pitchFamily="18" charset="0"/>
                </a:rPr>
                <a:t>Los Angeles</a:t>
              </a:r>
            </a:p>
          </p:txBody>
        </p:sp>
        <p:sp>
          <p:nvSpPr>
            <p:cNvPr id="31802" name="Line 156"/>
            <p:cNvSpPr>
              <a:spLocks noChangeShapeType="1"/>
            </p:cNvSpPr>
            <p:nvPr/>
          </p:nvSpPr>
          <p:spPr bwMode="auto">
            <a:xfrm>
              <a:off x="4228" y="3095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803" name="Group 163"/>
            <p:cNvGrpSpPr>
              <a:grpSpLocks/>
            </p:cNvGrpSpPr>
            <p:nvPr/>
          </p:nvGrpSpPr>
          <p:grpSpPr bwMode="auto">
            <a:xfrm>
              <a:off x="4921" y="2840"/>
              <a:ext cx="636" cy="451"/>
              <a:chOff x="4921" y="2886"/>
              <a:chExt cx="636" cy="451"/>
            </a:xfrm>
          </p:grpSpPr>
          <p:grpSp>
            <p:nvGrpSpPr>
              <p:cNvPr id="31804" name="Group 158"/>
              <p:cNvGrpSpPr>
                <a:grpSpLocks/>
              </p:cNvGrpSpPr>
              <p:nvPr/>
            </p:nvGrpSpPr>
            <p:grpSpPr bwMode="auto">
              <a:xfrm>
                <a:off x="4921" y="2886"/>
                <a:ext cx="636" cy="451"/>
                <a:chOff x="340" y="1071"/>
                <a:chExt cx="544" cy="409"/>
              </a:xfrm>
            </p:grpSpPr>
            <p:sp>
              <p:nvSpPr>
                <p:cNvPr id="31807" name="AutoShape 159"/>
                <p:cNvSpPr>
                  <a:spLocks/>
                </p:cNvSpPr>
                <p:nvPr/>
              </p:nvSpPr>
              <p:spPr bwMode="auto">
                <a:xfrm>
                  <a:off x="340" y="1071"/>
                  <a:ext cx="91" cy="409"/>
                </a:xfrm>
                <a:prstGeom prst="lef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31808" name="AutoShape 160"/>
                <p:cNvSpPr>
                  <a:spLocks/>
                </p:cNvSpPr>
                <p:nvPr/>
              </p:nvSpPr>
              <p:spPr bwMode="auto">
                <a:xfrm>
                  <a:off x="793" y="1071"/>
                  <a:ext cx="91" cy="409"/>
                </a:xfrm>
                <a:prstGeom prst="righ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1805" name="Text Box 161"/>
              <p:cNvSpPr txBox="1">
                <a:spLocks noChangeArrowheads="1"/>
              </p:cNvSpPr>
              <p:nvPr/>
            </p:nvSpPr>
            <p:spPr bwMode="auto">
              <a:xfrm>
                <a:off x="4982" y="2917"/>
                <a:ext cx="499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Sunday</a:t>
                </a:r>
              </a:p>
            </p:txBody>
          </p:sp>
          <p:sp>
            <p:nvSpPr>
              <p:cNvPr id="31806" name="Line 162"/>
              <p:cNvSpPr>
                <a:spLocks noChangeShapeType="1"/>
              </p:cNvSpPr>
              <p:nvPr/>
            </p:nvSpPr>
            <p:spPr bwMode="auto">
              <a:xfrm>
                <a:off x="5221" y="3107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1797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字方塊 1"/>
          <p:cNvSpPr txBox="1">
            <a:spLocks noChangeArrowheads="1"/>
          </p:cNvSpPr>
          <p:nvPr/>
        </p:nvSpPr>
        <p:spPr bwMode="auto">
          <a:xfrm>
            <a:off x="17463" y="557213"/>
            <a:ext cx="9107487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u="sng" dirty="0">
                <a:latin typeface="Arial" charset="0"/>
              </a:rPr>
              <a:t>Language Modeling</a:t>
            </a:r>
            <a:r>
              <a:rPr lang="en-US" altLang="zh-TW" sz="2200" b="1" dirty="0">
                <a:latin typeface="Arial" charset="0"/>
              </a:rPr>
              <a:t>: providing linguistic constraints to help the selection of correct words</a:t>
            </a:r>
            <a:endParaRPr lang="zh-TW" altLang="en-US" sz="2200" b="1" dirty="0">
              <a:latin typeface="Arial" charset="0"/>
            </a:endParaRPr>
          </a:p>
        </p:txBody>
      </p:sp>
      <p:sp>
        <p:nvSpPr>
          <p:cNvPr id="14340" name="文字方塊 1"/>
          <p:cNvSpPr txBox="1">
            <a:spLocks noChangeArrowheads="1"/>
          </p:cNvSpPr>
          <p:nvPr/>
        </p:nvSpPr>
        <p:spPr bwMode="auto">
          <a:xfrm>
            <a:off x="4787900" y="1444625"/>
            <a:ext cx="31686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</p:txBody>
      </p:sp>
      <p:grpSp>
        <p:nvGrpSpPr>
          <p:cNvPr id="14341" name="群組 34"/>
          <p:cNvGrpSpPr>
            <a:grpSpLocks/>
          </p:cNvGrpSpPr>
          <p:nvPr/>
        </p:nvGrpSpPr>
        <p:grpSpPr bwMode="auto">
          <a:xfrm>
            <a:off x="827088" y="4725988"/>
            <a:ext cx="8137525" cy="1789112"/>
            <a:chOff x="827584" y="4725144"/>
            <a:chExt cx="8136904" cy="1789167"/>
          </a:xfrm>
        </p:grpSpPr>
        <p:sp>
          <p:nvSpPr>
            <p:cNvPr id="14342" name="文字方塊 3"/>
            <p:cNvSpPr txBox="1">
              <a:spLocks noChangeArrowheads="1"/>
            </p:cNvSpPr>
            <p:nvPr/>
          </p:nvSpPr>
          <p:spPr bwMode="auto">
            <a:xfrm>
              <a:off x="827584" y="5313982"/>
              <a:ext cx="7776864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 err="1">
                  <a:latin typeface="Arial" charset="0"/>
                </a:rPr>
                <a:t>Prob</a:t>
              </a:r>
              <a:r>
                <a:rPr lang="en-US" altLang="zh-TW" sz="1800" dirty="0">
                  <a:latin typeface="Arial" charset="0"/>
                </a:rPr>
                <a:t> [the computer is listening]  &gt; </a:t>
              </a:r>
              <a:r>
                <a:rPr lang="en-US" altLang="zh-TW" sz="1800" dirty="0" err="1">
                  <a:latin typeface="Arial" charset="0"/>
                </a:rPr>
                <a:t>Prob</a:t>
              </a:r>
              <a:r>
                <a:rPr lang="en-US" altLang="zh-TW" sz="1800" dirty="0">
                  <a:latin typeface="Arial" charset="0"/>
                </a:rPr>
                <a:t> [they come tutor is list sunny]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 dirty="0">
                <a:latin typeface="Arial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 err="1">
                  <a:latin typeface="Arial" charset="0"/>
                </a:rPr>
                <a:t>Prob</a:t>
              </a:r>
              <a:r>
                <a:rPr lang="en-US" altLang="zh-TW" sz="1800" dirty="0">
                  <a:latin typeface="Arial" charset="0"/>
                </a:rPr>
                <a:t> [</a:t>
              </a:r>
              <a:r>
                <a:rPr lang="zh-TW" altLang="en-US" sz="1800" dirty="0">
                  <a:latin typeface="標楷體" pitchFamily="65" charset="-120"/>
                  <a:ea typeface="標楷體" pitchFamily="65" charset="-120"/>
                </a:rPr>
                <a:t>電腦聽聲音</a:t>
              </a:r>
              <a:r>
                <a:rPr lang="en-US" altLang="zh-TW" sz="1800" dirty="0">
                  <a:latin typeface="Arial" charset="0"/>
                </a:rPr>
                <a:t>]  &gt; </a:t>
              </a:r>
              <a:r>
                <a:rPr lang="en-US" altLang="zh-TW" sz="1800" dirty="0" err="1">
                  <a:latin typeface="Arial" charset="0"/>
                </a:rPr>
                <a:t>Prob</a:t>
              </a:r>
              <a:r>
                <a:rPr lang="en-US" altLang="zh-TW" sz="1800" dirty="0">
                  <a:latin typeface="Arial" charset="0"/>
                </a:rPr>
                <a:t> [</a:t>
              </a:r>
              <a:r>
                <a:rPr lang="zh-TW" altLang="en-US" sz="1800" dirty="0">
                  <a:latin typeface="標楷體" pitchFamily="65" charset="-120"/>
                  <a:ea typeface="標楷體" pitchFamily="65" charset="-120"/>
                </a:rPr>
                <a:t>店老天呻吟</a:t>
              </a:r>
              <a:r>
                <a:rPr lang="en-US" altLang="zh-TW" sz="1800" dirty="0">
                  <a:latin typeface="Arial" charset="0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 dirty="0"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4343" name="群組 33"/>
            <p:cNvGrpSpPr>
              <a:grpSpLocks/>
            </p:cNvGrpSpPr>
            <p:nvPr/>
          </p:nvGrpSpPr>
          <p:grpSpPr bwMode="auto">
            <a:xfrm>
              <a:off x="4283968" y="4725144"/>
              <a:ext cx="4680520" cy="441340"/>
              <a:chOff x="4283968" y="4725144"/>
              <a:chExt cx="4680520" cy="441340"/>
            </a:xfrm>
          </p:grpSpPr>
          <p:grpSp>
            <p:nvGrpSpPr>
              <p:cNvPr id="14344" name="群組 32"/>
              <p:cNvGrpSpPr>
                <a:grpSpLocks/>
              </p:cNvGrpSpPr>
              <p:nvPr/>
            </p:nvGrpSpPr>
            <p:grpSpPr bwMode="auto">
              <a:xfrm>
                <a:off x="4283968" y="4797152"/>
                <a:ext cx="1440160" cy="369332"/>
                <a:chOff x="4283968" y="4797152"/>
                <a:chExt cx="1440160" cy="369332"/>
              </a:xfrm>
            </p:grpSpPr>
            <p:sp>
              <p:nvSpPr>
                <p:cNvPr id="14348" name="文字方塊 15372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97152"/>
                  <a:ext cx="144016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TW" altLang="en-US" sz="1800" dirty="0">
                      <a:latin typeface="Arial" charset="0"/>
                    </a:rPr>
                    <a:t>              </a:t>
                  </a:r>
                  <a:r>
                    <a:rPr lang="en-US" altLang="zh-TW" sz="1800" dirty="0">
                      <a:latin typeface="Arial" charset="0"/>
                    </a:rPr>
                    <a:t>t</a:t>
                  </a:r>
                  <a:endParaRPr lang="zh-TW" altLang="en-US" sz="1800" dirty="0">
                    <a:latin typeface="Arial" charset="0"/>
                  </a:endParaRPr>
                </a:p>
              </p:txBody>
            </p:sp>
            <p:cxnSp>
              <p:nvCxnSpPr>
                <p:cNvPr id="15377" name="直線單箭頭接點 15376"/>
                <p:cNvCxnSpPr/>
                <p:nvPr/>
              </p:nvCxnSpPr>
              <p:spPr>
                <a:xfrm>
                  <a:off x="4457919" y="4982327"/>
                  <a:ext cx="67622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45" name="群組 66"/>
              <p:cNvGrpSpPr>
                <a:grpSpLocks/>
              </p:cNvGrpSpPr>
              <p:nvPr/>
            </p:nvGrpSpPr>
            <p:grpSpPr bwMode="auto">
              <a:xfrm>
                <a:off x="7524328" y="4725144"/>
                <a:ext cx="1440160" cy="369332"/>
                <a:chOff x="4283968" y="4797152"/>
                <a:chExt cx="1440160" cy="369332"/>
              </a:xfrm>
            </p:grpSpPr>
            <p:sp>
              <p:nvSpPr>
                <p:cNvPr id="14346" name="文字方塊 67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97152"/>
                  <a:ext cx="144016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TW" altLang="en-US" sz="1800">
                      <a:latin typeface="Arial" charset="0"/>
                    </a:rPr>
                    <a:t>              </a:t>
                  </a:r>
                  <a:r>
                    <a:rPr lang="en-US" altLang="zh-TW" sz="1800">
                      <a:latin typeface="Arial" charset="0"/>
                    </a:rPr>
                    <a:t>t</a:t>
                  </a:r>
                  <a:endParaRPr lang="zh-TW" altLang="en-US" sz="1800">
                    <a:latin typeface="Arial" charset="0"/>
                  </a:endParaRPr>
                </a:p>
              </p:txBody>
            </p:sp>
            <p:cxnSp>
              <p:nvCxnSpPr>
                <p:cNvPr id="69" name="直線單箭頭接點 68"/>
                <p:cNvCxnSpPr/>
                <p:nvPr/>
              </p:nvCxnSpPr>
              <p:spPr>
                <a:xfrm>
                  <a:off x="4458987" y="4982895"/>
                  <a:ext cx="68892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矩形 1"/>
          <p:cNvSpPr/>
          <p:nvPr/>
        </p:nvSpPr>
        <p:spPr>
          <a:xfrm>
            <a:off x="502396" y="2053228"/>
            <a:ext cx="3816424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dist"/>
            <a:r>
              <a:rPr lang="en-US" altLang="zh-TW" sz="2600" u="sng" dirty="0" smtClean="0">
                <a:solidFill>
                  <a:schemeClr val="tx1"/>
                </a:solidFill>
              </a:rPr>
              <a:t>The computer is listening</a:t>
            </a:r>
            <a:endParaRPr lang="zh-TW" altLang="en-US" sz="2600" u="sng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88700" y="33569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they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242070" y="2924944"/>
            <a:ext cx="7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20482" y="3347700"/>
            <a:ext cx="53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19872" y="3789040"/>
            <a:ext cx="7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sunny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857548" y="3645024"/>
            <a:ext cx="78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tutor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627889" y="3688568"/>
            <a:ext cx="50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47887" y="3943942"/>
            <a:ext cx="68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068204" y="3717032"/>
            <a:ext cx="39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498112" y="4126059"/>
            <a:ext cx="6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322462" y="3241360"/>
            <a:ext cx="558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131889" y="3241360"/>
            <a:ext cx="190573" cy="4647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853330" y="3241360"/>
            <a:ext cx="27634" cy="691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531887" y="2503270"/>
            <a:ext cx="99990" cy="1448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978762" y="2513827"/>
            <a:ext cx="94885" cy="1220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458992" y="3726324"/>
            <a:ext cx="39120" cy="3997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631877" y="2513827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32040" y="2060848"/>
            <a:ext cx="2952328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600" u="sng" dirty="0" smtClean="0">
                <a:solidFill>
                  <a:schemeClr val="tx1"/>
                </a:solidFill>
              </a:rPr>
              <a:t>電 腦 聽 聲 音</a:t>
            </a:r>
            <a:endParaRPr lang="zh-TW" altLang="en-US" sz="2600" u="sng" dirty="0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385076" y="3364612"/>
            <a:ext cx="41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796136" y="2902704"/>
            <a:ext cx="7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老  天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566452" y="3810812"/>
            <a:ext cx="7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呻  吟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5429404" y="3706146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6660296" y="4170852"/>
            <a:ext cx="57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5845767" y="3257730"/>
            <a:ext cx="68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5796136" y="3272036"/>
            <a:ext cx="55074" cy="436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516216" y="3241360"/>
            <a:ext cx="150510" cy="9353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</a:rPr>
              <a:t>Class-based Language Modeling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63500" y="908050"/>
            <a:ext cx="8972550" cy="5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7300" indent="-3429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Data-driven Word Clustering Algorithm Examples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Example 1: 	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initially each word belongs to a different cluster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in each iteration a pair of clusters was identified and merged into a cluster which minimizes the overall perplexity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stops when no further (significant) reduction in perplexity can be achieved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None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  </a:t>
            </a:r>
            <a:r>
              <a:rPr lang="en-US" altLang="zh-TW" sz="2000" b="1">
                <a:latin typeface="Times New Roman" pitchFamily="18" charset="0"/>
                <a:ea typeface="華康魏碑體" pitchFamily="65" charset="-120"/>
              </a:rPr>
              <a:t>Reference: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 “Cluster-based N-gram Models of Natural Language”, 	   	        Computational Linguistics, 1992 (4), pp. 467-479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Example 2: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</a:rPr>
              <a:t>		Prob [W= w</a:t>
            </a:r>
            <a:r>
              <a:rPr lang="en-US" altLang="zh-TW" sz="2000" baseline="-25000">
                <a:latin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</a:rPr>
              <a:t>w</a:t>
            </a:r>
            <a:r>
              <a:rPr lang="en-US" altLang="zh-TW" sz="2000" baseline="-25000">
                <a:latin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</a:rPr>
              <a:t>w</a:t>
            </a:r>
            <a:r>
              <a:rPr lang="en-US" altLang="zh-TW" sz="2000" baseline="-25000">
                <a:latin typeface="Times New Roman" pitchFamily="18" charset="0"/>
              </a:rPr>
              <a:t>3</a:t>
            </a:r>
            <a:r>
              <a:rPr lang="en-US" altLang="zh-TW" sz="2000">
                <a:latin typeface="Times New Roman" pitchFamily="18" charset="0"/>
              </a:rPr>
              <a:t>....w</a:t>
            </a:r>
            <a:r>
              <a:rPr lang="en-US" altLang="zh-TW" sz="2000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]= Π Prob(w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|w</a:t>
            </a:r>
            <a:r>
              <a:rPr lang="en-US" altLang="zh-TW" sz="2000" baseline="-25000">
                <a:latin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</a:rPr>
              <a:t>,w</a:t>
            </a:r>
            <a:r>
              <a:rPr lang="en-US" altLang="zh-TW" sz="2000" baseline="-25000">
                <a:latin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</a:rPr>
              <a:t>....w</a:t>
            </a:r>
            <a:r>
              <a:rPr lang="en-US" altLang="zh-TW" sz="2000" baseline="-25000">
                <a:latin typeface="Times New Roman" pitchFamily="18" charset="0"/>
              </a:rPr>
              <a:t>i-1</a:t>
            </a:r>
            <a:r>
              <a:rPr lang="en-US" altLang="zh-TW" sz="2000">
                <a:latin typeface="Times New Roman" pitchFamily="18" charset="0"/>
              </a:rPr>
              <a:t>)= Π Prob(w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|h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			h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i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: w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1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,w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2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,...w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i-1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, history of w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i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clustering the histories into classes by decision trees (CART)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developing a question set, entropy as a criterion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may include both grammatic and statistical knowledge, both local and long-distance relationship 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</a:t>
            </a:r>
            <a:r>
              <a:rPr lang="en-US" altLang="zh-TW" sz="2000" b="1">
                <a:latin typeface="Times New Roman" pitchFamily="18" charset="0"/>
              </a:rPr>
              <a:t>Reference:</a:t>
            </a:r>
            <a:r>
              <a:rPr lang="en-US" altLang="zh-TW" sz="2000">
                <a:latin typeface="Times New Roman" pitchFamily="18" charset="0"/>
              </a:rPr>
              <a:t> “A Tree-based Statistical Language Model for Natural 	    	         Language Speech Recognition”, IEEE Trans. Acoustics, 	  	         Speech and Signal Processing, 1989, 37 (7), pp. 1001-1008</a:t>
            </a:r>
          </a:p>
        </p:txBody>
      </p:sp>
      <p:grpSp>
        <p:nvGrpSpPr>
          <p:cNvPr id="32781" name="Group 29"/>
          <p:cNvGrpSpPr>
            <a:grpSpLocks/>
          </p:cNvGrpSpPr>
          <p:nvPr/>
        </p:nvGrpSpPr>
        <p:grpSpPr bwMode="auto">
          <a:xfrm>
            <a:off x="3686175" y="3770313"/>
            <a:ext cx="3070225" cy="569912"/>
            <a:chOff x="2322" y="2375"/>
            <a:chExt cx="1934" cy="359"/>
          </a:xfrm>
        </p:grpSpPr>
        <p:sp>
          <p:nvSpPr>
            <p:cNvPr id="32783" name="Text Box 27"/>
            <p:cNvSpPr txBox="1">
              <a:spLocks noChangeArrowheads="1"/>
            </p:cNvSpPr>
            <p:nvPr/>
          </p:nvSpPr>
          <p:spPr bwMode="auto">
            <a:xfrm>
              <a:off x="2322" y="2375"/>
              <a:ext cx="2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n</a:t>
              </a:r>
            </a:p>
            <a:p>
              <a:pPr algn="ctr" eaLnBrk="1" hangingPunct="1"/>
              <a:endParaRPr lang="en-US" altLang="zh-TW" sz="1200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i=1</a:t>
              </a:r>
              <a:endParaRPr lang="en-US" altLang="zh-TW"/>
            </a:p>
          </p:txBody>
        </p:sp>
        <p:sp>
          <p:nvSpPr>
            <p:cNvPr id="32784" name="Text Box 28"/>
            <p:cNvSpPr txBox="1">
              <a:spLocks noChangeArrowheads="1"/>
            </p:cNvSpPr>
            <p:nvPr/>
          </p:nvSpPr>
          <p:spPr bwMode="auto">
            <a:xfrm>
              <a:off x="4008" y="2375"/>
              <a:ext cx="2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n</a:t>
              </a:r>
            </a:p>
            <a:p>
              <a:pPr algn="ctr" eaLnBrk="1" hangingPunct="1"/>
              <a:endParaRPr lang="en-US" altLang="zh-TW" sz="1200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i=1</a:t>
              </a:r>
              <a:endParaRPr lang="en-US" altLang="zh-TW"/>
            </a:p>
          </p:txBody>
        </p:sp>
      </p:grpSp>
      <p:sp>
        <p:nvSpPr>
          <p:cNvPr id="32782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>
                <a:solidFill>
                  <a:schemeClr val="tx2"/>
                </a:solidFill>
                <a:latin typeface="Times New Roman" pitchFamily="18" charset="0"/>
              </a:rPr>
              <a:t>An Example Class-based Chinese Language Model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990600"/>
            <a:ext cx="7812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63588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82688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華康魏碑體" pitchFamily="65" charset="-120"/>
              </a:rPr>
              <a:t>A Three-stage Hierarchical Word Classification Algorithm</a:t>
            </a: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b="1">
                <a:latin typeface="Times New Roman" pitchFamily="18" charset="0"/>
                <a:ea typeface="華康魏碑體" pitchFamily="65" charset="-120"/>
              </a:rPr>
              <a:t>stage 1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 : classification by 198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		          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POS features  (syntactic &amp; semantic)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600" i="1">
                <a:latin typeface="Times New Roman" pitchFamily="18" charset="0"/>
                <a:ea typeface="華康魏碑體" pitchFamily="65" charset="-120"/>
              </a:rPr>
              <a:t>each word belonging to one class only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600" i="1">
                <a:latin typeface="Times New Roman" pitchFamily="18" charset="0"/>
                <a:ea typeface="華康魏碑體" pitchFamily="65" charset="-120"/>
              </a:rPr>
              <a:t>each class characterized by a set of POS’s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b="1">
                <a:latin typeface="Times New Roman" pitchFamily="18" charset="0"/>
                <a:ea typeface="華康魏碑體" pitchFamily="65" charset="-120"/>
              </a:rPr>
              <a:t>stage 2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 : further classification with data-driven approaches</a:t>
            </a:r>
            <a:endParaRPr lang="en-US" altLang="zh-TW" sz="2000">
              <a:solidFill>
                <a:srgbClr val="000000"/>
              </a:solidFill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b="1">
                <a:latin typeface="Times New Roman" pitchFamily="18" charset="0"/>
                <a:ea typeface="華康魏碑體" pitchFamily="65" charset="-120"/>
              </a:rPr>
              <a:t>stage 3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: final merging with data-driven approaches</a:t>
            </a:r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6483350" y="2414588"/>
            <a:ext cx="969963" cy="3619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6494463" y="2417763"/>
            <a:ext cx="8874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all words</a:t>
            </a: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8385175" y="3616325"/>
            <a:ext cx="671513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8464550" y="3482975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H="1">
            <a:off x="5907088" y="2779713"/>
            <a:ext cx="1060450" cy="823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 flipH="1">
            <a:off x="6734175" y="2759075"/>
            <a:ext cx="233363" cy="852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6977063" y="2771775"/>
            <a:ext cx="890587" cy="831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>
            <a:off x="6977063" y="2771775"/>
            <a:ext cx="1679575" cy="819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5286375" y="3917950"/>
            <a:ext cx="12096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POS feature i</a:t>
            </a:r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7312025" y="3906838"/>
            <a:ext cx="12096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POS feature j</a:t>
            </a:r>
          </a:p>
        </p:txBody>
      </p:sp>
      <p:sp>
        <p:nvSpPr>
          <p:cNvPr id="33808" name="Oval 17"/>
          <p:cNvSpPr>
            <a:spLocks noChangeArrowheads="1"/>
          </p:cNvSpPr>
          <p:nvPr/>
        </p:nvSpPr>
        <p:spPr bwMode="auto">
          <a:xfrm>
            <a:off x="5386388" y="4668838"/>
            <a:ext cx="306387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09" name="Oval 18"/>
          <p:cNvSpPr>
            <a:spLocks noChangeArrowheads="1"/>
          </p:cNvSpPr>
          <p:nvPr/>
        </p:nvSpPr>
        <p:spPr bwMode="auto">
          <a:xfrm>
            <a:off x="6226175" y="4668838"/>
            <a:ext cx="304800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0" name="Rectangle 19"/>
          <p:cNvSpPr>
            <a:spLocks noChangeArrowheads="1"/>
          </p:cNvSpPr>
          <p:nvPr/>
        </p:nvSpPr>
        <p:spPr bwMode="auto">
          <a:xfrm>
            <a:off x="6127750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1" name="Oval 20"/>
          <p:cNvSpPr>
            <a:spLocks noChangeArrowheads="1"/>
          </p:cNvSpPr>
          <p:nvPr/>
        </p:nvSpPr>
        <p:spPr bwMode="auto">
          <a:xfrm>
            <a:off x="5805488" y="4668838"/>
            <a:ext cx="306387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2" name="Rectangle 21"/>
          <p:cNvSpPr>
            <a:spLocks noChangeArrowheads="1"/>
          </p:cNvSpPr>
          <p:nvPr/>
        </p:nvSpPr>
        <p:spPr bwMode="auto">
          <a:xfrm>
            <a:off x="5715000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3" name="Oval 22"/>
          <p:cNvSpPr>
            <a:spLocks noChangeArrowheads="1"/>
          </p:cNvSpPr>
          <p:nvPr/>
        </p:nvSpPr>
        <p:spPr bwMode="auto">
          <a:xfrm>
            <a:off x="7588250" y="4668838"/>
            <a:ext cx="306388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4" name="Rectangle 23"/>
          <p:cNvSpPr>
            <a:spLocks noChangeArrowheads="1"/>
          </p:cNvSpPr>
          <p:nvPr/>
        </p:nvSpPr>
        <p:spPr bwMode="auto">
          <a:xfrm>
            <a:off x="7488238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5" name="Oval 24"/>
          <p:cNvSpPr>
            <a:spLocks noChangeArrowheads="1"/>
          </p:cNvSpPr>
          <p:nvPr/>
        </p:nvSpPr>
        <p:spPr bwMode="auto">
          <a:xfrm>
            <a:off x="8007350" y="4668838"/>
            <a:ext cx="306388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6" name="Rectangle 25"/>
          <p:cNvSpPr>
            <a:spLocks noChangeArrowheads="1"/>
          </p:cNvSpPr>
          <p:nvPr/>
        </p:nvSpPr>
        <p:spPr bwMode="auto">
          <a:xfrm>
            <a:off x="7918450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7" name="Oval 26"/>
          <p:cNvSpPr>
            <a:spLocks noChangeArrowheads="1"/>
          </p:cNvSpPr>
          <p:nvPr/>
        </p:nvSpPr>
        <p:spPr bwMode="auto">
          <a:xfrm>
            <a:off x="8426450" y="4668838"/>
            <a:ext cx="306388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8" name="Rectangle 27"/>
          <p:cNvSpPr>
            <a:spLocks noChangeArrowheads="1"/>
          </p:cNvSpPr>
          <p:nvPr/>
        </p:nvSpPr>
        <p:spPr bwMode="auto">
          <a:xfrm>
            <a:off x="8342313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9" name="Oval 28"/>
          <p:cNvSpPr>
            <a:spLocks noChangeArrowheads="1"/>
          </p:cNvSpPr>
          <p:nvPr/>
        </p:nvSpPr>
        <p:spPr bwMode="auto">
          <a:xfrm>
            <a:off x="7167563" y="4668838"/>
            <a:ext cx="307975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20" name="Rectangle 29"/>
          <p:cNvSpPr>
            <a:spLocks noChangeArrowheads="1"/>
          </p:cNvSpPr>
          <p:nvPr/>
        </p:nvSpPr>
        <p:spPr bwMode="auto">
          <a:xfrm>
            <a:off x="7078663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21" name="Line 30"/>
          <p:cNvSpPr>
            <a:spLocks noChangeShapeType="1"/>
          </p:cNvSpPr>
          <p:nvPr/>
        </p:nvSpPr>
        <p:spPr bwMode="auto">
          <a:xfrm flipH="1">
            <a:off x="5562600" y="4222750"/>
            <a:ext cx="323850" cy="433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2" name="Line 31"/>
          <p:cNvSpPr>
            <a:spLocks noChangeShapeType="1"/>
          </p:cNvSpPr>
          <p:nvPr/>
        </p:nvSpPr>
        <p:spPr bwMode="auto">
          <a:xfrm>
            <a:off x="5876925" y="4213225"/>
            <a:ext cx="104775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3" name="Line 32"/>
          <p:cNvSpPr>
            <a:spLocks noChangeShapeType="1"/>
          </p:cNvSpPr>
          <p:nvPr/>
        </p:nvSpPr>
        <p:spPr bwMode="auto">
          <a:xfrm>
            <a:off x="5876925" y="4213225"/>
            <a:ext cx="419100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4" name="Line 33"/>
          <p:cNvSpPr>
            <a:spLocks noChangeShapeType="1"/>
          </p:cNvSpPr>
          <p:nvPr/>
        </p:nvSpPr>
        <p:spPr bwMode="auto">
          <a:xfrm flipH="1">
            <a:off x="7345363" y="4213225"/>
            <a:ext cx="522287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5" name="Line 34"/>
          <p:cNvSpPr>
            <a:spLocks noChangeShapeType="1"/>
          </p:cNvSpPr>
          <p:nvPr/>
        </p:nvSpPr>
        <p:spPr bwMode="auto">
          <a:xfrm flipH="1">
            <a:off x="7764463" y="4213225"/>
            <a:ext cx="103187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6" name="Line 35"/>
          <p:cNvSpPr>
            <a:spLocks noChangeShapeType="1"/>
          </p:cNvSpPr>
          <p:nvPr/>
        </p:nvSpPr>
        <p:spPr bwMode="auto">
          <a:xfrm>
            <a:off x="7867650" y="4213225"/>
            <a:ext cx="315913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7" name="Line 36"/>
          <p:cNvSpPr>
            <a:spLocks noChangeShapeType="1"/>
          </p:cNvSpPr>
          <p:nvPr/>
        </p:nvSpPr>
        <p:spPr bwMode="auto">
          <a:xfrm>
            <a:off x="7867650" y="4213225"/>
            <a:ext cx="682625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8" name="Line 37"/>
          <p:cNvSpPr>
            <a:spLocks noChangeShapeType="1"/>
          </p:cNvSpPr>
          <p:nvPr/>
        </p:nvSpPr>
        <p:spPr bwMode="auto">
          <a:xfrm>
            <a:off x="5562600" y="4822825"/>
            <a:ext cx="157163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9" name="Line 38"/>
          <p:cNvSpPr>
            <a:spLocks noChangeShapeType="1"/>
          </p:cNvSpPr>
          <p:nvPr/>
        </p:nvSpPr>
        <p:spPr bwMode="auto">
          <a:xfrm>
            <a:off x="6400800" y="4822825"/>
            <a:ext cx="158750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0" name="Line 39"/>
          <p:cNvSpPr>
            <a:spLocks noChangeShapeType="1"/>
          </p:cNvSpPr>
          <p:nvPr/>
        </p:nvSpPr>
        <p:spPr bwMode="auto">
          <a:xfrm flipH="1">
            <a:off x="5668963" y="4822825"/>
            <a:ext cx="1622425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1" name="Line 40"/>
          <p:cNvSpPr>
            <a:spLocks noChangeShapeType="1"/>
          </p:cNvSpPr>
          <p:nvPr/>
        </p:nvSpPr>
        <p:spPr bwMode="auto">
          <a:xfrm flipH="1">
            <a:off x="5719763" y="4822825"/>
            <a:ext cx="2882900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2" name="Line 41"/>
          <p:cNvSpPr>
            <a:spLocks noChangeShapeType="1"/>
          </p:cNvSpPr>
          <p:nvPr/>
        </p:nvSpPr>
        <p:spPr bwMode="auto">
          <a:xfrm flipH="1">
            <a:off x="6559550" y="4822825"/>
            <a:ext cx="1571625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3" name="Rectangle 42"/>
          <p:cNvSpPr>
            <a:spLocks noChangeArrowheads="1"/>
          </p:cNvSpPr>
          <p:nvPr/>
        </p:nvSpPr>
        <p:spPr bwMode="auto">
          <a:xfrm>
            <a:off x="5616575" y="3486150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34" name="Rectangle 43"/>
          <p:cNvSpPr>
            <a:spLocks noChangeArrowheads="1"/>
          </p:cNvSpPr>
          <p:nvPr/>
        </p:nvSpPr>
        <p:spPr bwMode="auto">
          <a:xfrm>
            <a:off x="6478588" y="3490913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35" name="Rectangle 44"/>
          <p:cNvSpPr>
            <a:spLocks noChangeArrowheads="1"/>
          </p:cNvSpPr>
          <p:nvPr/>
        </p:nvSpPr>
        <p:spPr bwMode="auto">
          <a:xfrm>
            <a:off x="7613650" y="3486150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36" name="Oval 45"/>
          <p:cNvSpPr>
            <a:spLocks noChangeArrowheads="1"/>
          </p:cNvSpPr>
          <p:nvPr/>
        </p:nvSpPr>
        <p:spPr bwMode="auto">
          <a:xfrm>
            <a:off x="5554663" y="3616325"/>
            <a:ext cx="671512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37" name="Oval 46"/>
          <p:cNvSpPr>
            <a:spLocks noChangeArrowheads="1"/>
          </p:cNvSpPr>
          <p:nvPr/>
        </p:nvSpPr>
        <p:spPr bwMode="auto">
          <a:xfrm>
            <a:off x="6394450" y="3616325"/>
            <a:ext cx="669925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38" name="Oval 47"/>
          <p:cNvSpPr>
            <a:spLocks noChangeArrowheads="1"/>
          </p:cNvSpPr>
          <p:nvPr/>
        </p:nvSpPr>
        <p:spPr bwMode="auto">
          <a:xfrm>
            <a:off x="7546975" y="3616325"/>
            <a:ext cx="669925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39" name="Rectangle 48"/>
          <p:cNvSpPr>
            <a:spLocks noChangeArrowheads="1"/>
          </p:cNvSpPr>
          <p:nvPr/>
        </p:nvSpPr>
        <p:spPr bwMode="auto">
          <a:xfrm>
            <a:off x="7040563" y="3482975"/>
            <a:ext cx="54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  <a:endParaRPr lang="en-US" altLang="zh-TW" sz="120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33840" name="Rectangle 49"/>
          <p:cNvSpPr>
            <a:spLocks noChangeArrowheads="1"/>
          </p:cNvSpPr>
          <p:nvPr/>
        </p:nvSpPr>
        <p:spPr bwMode="auto">
          <a:xfrm>
            <a:off x="6521450" y="4437063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.......</a:t>
            </a:r>
          </a:p>
        </p:txBody>
      </p:sp>
      <p:sp>
        <p:nvSpPr>
          <p:cNvPr id="33841" name="Rectangle 50"/>
          <p:cNvSpPr>
            <a:spLocks noChangeArrowheads="1"/>
          </p:cNvSpPr>
          <p:nvPr/>
        </p:nvSpPr>
        <p:spPr bwMode="auto">
          <a:xfrm>
            <a:off x="5289550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42" name="Rectangle 51"/>
          <p:cNvSpPr>
            <a:spLocks noChangeArrowheads="1"/>
          </p:cNvSpPr>
          <p:nvPr/>
        </p:nvSpPr>
        <p:spPr bwMode="auto">
          <a:xfrm>
            <a:off x="5497513" y="5318125"/>
            <a:ext cx="58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43" name="Rectangle 52"/>
          <p:cNvSpPr>
            <a:spLocks noChangeArrowheads="1"/>
          </p:cNvSpPr>
          <p:nvPr/>
        </p:nvSpPr>
        <p:spPr bwMode="auto">
          <a:xfrm>
            <a:off x="6411913" y="5318125"/>
            <a:ext cx="58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44" name="Rectangle 53"/>
          <p:cNvSpPr>
            <a:spLocks noChangeArrowheads="1"/>
          </p:cNvSpPr>
          <p:nvPr/>
        </p:nvSpPr>
        <p:spPr bwMode="auto">
          <a:xfrm>
            <a:off x="7626350" y="5318125"/>
            <a:ext cx="58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45" name="Oval 54"/>
          <p:cNvSpPr>
            <a:spLocks noChangeArrowheads="1"/>
          </p:cNvSpPr>
          <p:nvPr/>
        </p:nvSpPr>
        <p:spPr bwMode="auto">
          <a:xfrm>
            <a:off x="5397500" y="5445125"/>
            <a:ext cx="719138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46" name="Oval 55"/>
          <p:cNvSpPr>
            <a:spLocks noChangeArrowheads="1"/>
          </p:cNvSpPr>
          <p:nvPr/>
        </p:nvSpPr>
        <p:spPr bwMode="auto">
          <a:xfrm>
            <a:off x="6294438" y="5445125"/>
            <a:ext cx="719137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47" name="Oval 56"/>
          <p:cNvSpPr>
            <a:spLocks noChangeArrowheads="1"/>
          </p:cNvSpPr>
          <p:nvPr/>
        </p:nvSpPr>
        <p:spPr bwMode="auto">
          <a:xfrm>
            <a:off x="7527925" y="5445125"/>
            <a:ext cx="719138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48" name="Rectangle 57"/>
          <p:cNvSpPr>
            <a:spLocks noChangeArrowheads="1"/>
          </p:cNvSpPr>
          <p:nvPr/>
        </p:nvSpPr>
        <p:spPr bwMode="auto">
          <a:xfrm>
            <a:off x="7013575" y="531177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  <a:endParaRPr lang="en-US" altLang="zh-TW" sz="120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grpSp>
        <p:nvGrpSpPr>
          <p:cNvPr id="33849" name="Group 90"/>
          <p:cNvGrpSpPr>
            <a:grpSpLocks/>
          </p:cNvGrpSpPr>
          <p:nvPr/>
        </p:nvGrpSpPr>
        <p:grpSpPr bwMode="auto">
          <a:xfrm>
            <a:off x="395288" y="3716338"/>
            <a:ext cx="4457700" cy="1781175"/>
            <a:chOff x="288" y="3076"/>
            <a:chExt cx="2808" cy="1122"/>
          </a:xfrm>
        </p:grpSpPr>
        <p:sp>
          <p:nvSpPr>
            <p:cNvPr id="33852" name="Rectangle 58"/>
            <p:cNvSpPr>
              <a:spLocks noChangeArrowheads="1"/>
            </p:cNvSpPr>
            <p:nvPr/>
          </p:nvSpPr>
          <p:spPr bwMode="auto">
            <a:xfrm>
              <a:off x="384" y="3096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坐</a:t>
              </a:r>
            </a:p>
          </p:txBody>
        </p:sp>
        <p:sp>
          <p:nvSpPr>
            <p:cNvPr id="33853" name="Rectangle 59"/>
            <p:cNvSpPr>
              <a:spLocks noChangeArrowheads="1"/>
            </p:cNvSpPr>
            <p:nvPr/>
          </p:nvSpPr>
          <p:spPr bwMode="auto">
            <a:xfrm>
              <a:off x="384" y="3241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乘</a:t>
              </a:r>
            </a:p>
          </p:txBody>
        </p:sp>
        <p:sp>
          <p:nvSpPr>
            <p:cNvPr id="33854" name="Rectangle 60"/>
            <p:cNvSpPr>
              <a:spLocks noChangeArrowheads="1"/>
            </p:cNvSpPr>
            <p:nvPr/>
          </p:nvSpPr>
          <p:spPr bwMode="auto">
            <a:xfrm>
              <a:off x="390" y="3378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搭</a:t>
              </a:r>
            </a:p>
          </p:txBody>
        </p:sp>
        <p:sp>
          <p:nvSpPr>
            <p:cNvPr id="33855" name="Rectangle 61"/>
            <p:cNvSpPr>
              <a:spLocks noChangeArrowheads="1"/>
            </p:cNvSpPr>
            <p:nvPr/>
          </p:nvSpPr>
          <p:spPr bwMode="auto">
            <a:xfrm>
              <a:off x="742" y="3080"/>
              <a:ext cx="39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(take)</a:t>
              </a:r>
            </a:p>
          </p:txBody>
        </p:sp>
        <p:sp>
          <p:nvSpPr>
            <p:cNvPr id="33856" name="Rectangle 62"/>
            <p:cNvSpPr>
              <a:spLocks noChangeArrowheads="1"/>
            </p:cNvSpPr>
            <p:nvPr/>
          </p:nvSpPr>
          <p:spPr bwMode="auto">
            <a:xfrm>
              <a:off x="745" y="3225"/>
              <a:ext cx="38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(ride)</a:t>
              </a:r>
            </a:p>
          </p:txBody>
        </p:sp>
        <p:sp>
          <p:nvSpPr>
            <p:cNvPr id="33857" name="Rectangle 63"/>
            <p:cNvSpPr>
              <a:spLocks noChangeArrowheads="1"/>
            </p:cNvSpPr>
            <p:nvPr/>
          </p:nvSpPr>
          <p:spPr bwMode="auto">
            <a:xfrm>
              <a:off x="400" y="3703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駕駛</a:t>
              </a:r>
            </a:p>
          </p:txBody>
        </p:sp>
        <p:sp>
          <p:nvSpPr>
            <p:cNvPr id="33858" name="Rectangle 64"/>
            <p:cNvSpPr>
              <a:spLocks noChangeArrowheads="1"/>
            </p:cNvSpPr>
            <p:nvPr/>
          </p:nvSpPr>
          <p:spPr bwMode="auto">
            <a:xfrm>
              <a:off x="399" y="3836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開</a:t>
              </a:r>
            </a:p>
          </p:txBody>
        </p:sp>
        <p:sp>
          <p:nvSpPr>
            <p:cNvPr id="33859" name="Rectangle 65"/>
            <p:cNvSpPr>
              <a:spLocks noChangeArrowheads="1"/>
            </p:cNvSpPr>
            <p:nvPr/>
          </p:nvSpPr>
          <p:spPr bwMode="auto">
            <a:xfrm>
              <a:off x="752" y="3687"/>
              <a:ext cx="44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(drive)</a:t>
              </a:r>
            </a:p>
          </p:txBody>
        </p:sp>
        <p:sp>
          <p:nvSpPr>
            <p:cNvPr id="33860" name="Rectangle 66"/>
            <p:cNvSpPr>
              <a:spLocks noChangeArrowheads="1"/>
            </p:cNvSpPr>
            <p:nvPr/>
          </p:nvSpPr>
          <p:spPr bwMode="auto">
            <a:xfrm>
              <a:off x="756" y="3847"/>
              <a:ext cx="42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(steer)</a:t>
              </a:r>
            </a:p>
          </p:txBody>
        </p:sp>
        <p:sp>
          <p:nvSpPr>
            <p:cNvPr id="33861" name="Rectangle 67"/>
            <p:cNvSpPr>
              <a:spLocks noChangeArrowheads="1"/>
            </p:cNvSpPr>
            <p:nvPr/>
          </p:nvSpPr>
          <p:spPr bwMode="auto">
            <a:xfrm>
              <a:off x="2012" y="3078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汽車</a:t>
              </a:r>
            </a:p>
          </p:txBody>
        </p:sp>
        <p:sp>
          <p:nvSpPr>
            <p:cNvPr id="33862" name="Rectangle 68"/>
            <p:cNvSpPr>
              <a:spLocks noChangeArrowheads="1"/>
            </p:cNvSpPr>
            <p:nvPr/>
          </p:nvSpPr>
          <p:spPr bwMode="auto">
            <a:xfrm>
              <a:off x="2006" y="3220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巴士</a:t>
              </a:r>
            </a:p>
          </p:txBody>
        </p:sp>
        <p:sp>
          <p:nvSpPr>
            <p:cNvPr id="33863" name="Rectangle 69"/>
            <p:cNvSpPr>
              <a:spLocks noChangeArrowheads="1"/>
            </p:cNvSpPr>
            <p:nvPr/>
          </p:nvSpPr>
          <p:spPr bwMode="auto">
            <a:xfrm>
              <a:off x="2007" y="3356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火車</a:t>
              </a:r>
            </a:p>
          </p:txBody>
        </p:sp>
        <p:sp>
          <p:nvSpPr>
            <p:cNvPr id="33864" name="Rectangle 70"/>
            <p:cNvSpPr>
              <a:spLocks noChangeArrowheads="1"/>
            </p:cNvSpPr>
            <p:nvPr/>
          </p:nvSpPr>
          <p:spPr bwMode="auto">
            <a:xfrm>
              <a:off x="2011" y="3502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飛機</a:t>
              </a:r>
            </a:p>
          </p:txBody>
        </p:sp>
        <p:sp>
          <p:nvSpPr>
            <p:cNvPr id="33865" name="Rectangle 71"/>
            <p:cNvSpPr>
              <a:spLocks noChangeArrowheads="1"/>
            </p:cNvSpPr>
            <p:nvPr/>
          </p:nvSpPr>
          <p:spPr bwMode="auto">
            <a:xfrm>
              <a:off x="2440" y="3204"/>
              <a:ext cx="36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(bus)</a:t>
              </a:r>
            </a:p>
          </p:txBody>
        </p:sp>
        <p:sp>
          <p:nvSpPr>
            <p:cNvPr id="33866" name="Rectangle 72"/>
            <p:cNvSpPr>
              <a:spLocks noChangeArrowheads="1"/>
            </p:cNvSpPr>
            <p:nvPr/>
          </p:nvSpPr>
          <p:spPr bwMode="auto">
            <a:xfrm>
              <a:off x="2442" y="3076"/>
              <a:ext cx="34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(car)</a:t>
              </a:r>
            </a:p>
          </p:txBody>
        </p:sp>
        <p:sp>
          <p:nvSpPr>
            <p:cNvPr id="33867" name="Rectangle 73"/>
            <p:cNvSpPr>
              <a:spLocks noChangeArrowheads="1"/>
            </p:cNvSpPr>
            <p:nvPr/>
          </p:nvSpPr>
          <p:spPr bwMode="auto">
            <a:xfrm>
              <a:off x="2436" y="3340"/>
              <a:ext cx="41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(train)</a:t>
              </a:r>
            </a:p>
          </p:txBody>
        </p:sp>
        <p:sp>
          <p:nvSpPr>
            <p:cNvPr id="33868" name="Rectangle 74"/>
            <p:cNvSpPr>
              <a:spLocks noChangeArrowheads="1"/>
            </p:cNvSpPr>
            <p:nvPr/>
          </p:nvSpPr>
          <p:spPr bwMode="auto">
            <a:xfrm>
              <a:off x="2435" y="3500"/>
              <a:ext cx="5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(airplane)</a:t>
              </a:r>
            </a:p>
          </p:txBody>
        </p:sp>
        <p:grpSp>
          <p:nvGrpSpPr>
            <p:cNvPr id="33869" name="Group 75"/>
            <p:cNvGrpSpPr>
              <a:grpSpLocks/>
            </p:cNvGrpSpPr>
            <p:nvPr/>
          </p:nvGrpSpPr>
          <p:grpSpPr bwMode="auto">
            <a:xfrm>
              <a:off x="288" y="3092"/>
              <a:ext cx="146" cy="1106"/>
              <a:chOff x="1646" y="2585"/>
              <a:chExt cx="135" cy="1342"/>
            </a:xfrm>
          </p:grpSpPr>
          <p:sp>
            <p:nvSpPr>
              <p:cNvPr id="33881" name="Freeform 76"/>
              <p:cNvSpPr>
                <a:spLocks/>
              </p:cNvSpPr>
              <p:nvPr/>
            </p:nvSpPr>
            <p:spPr bwMode="auto">
              <a:xfrm>
                <a:off x="1736" y="2585"/>
                <a:ext cx="45" cy="722"/>
              </a:xfrm>
              <a:custGeom>
                <a:avLst/>
                <a:gdLst>
                  <a:gd name="T0" fmla="*/ 44 w 45"/>
                  <a:gd name="T1" fmla="*/ 0 h 722"/>
                  <a:gd name="T2" fmla="*/ 0 w 45"/>
                  <a:gd name="T3" fmla="*/ 40 h 722"/>
                  <a:gd name="T4" fmla="*/ 0 w 45"/>
                  <a:gd name="T5" fmla="*/ 681 h 722"/>
                  <a:gd name="T6" fmla="*/ 44 w 45"/>
                  <a:gd name="T7" fmla="*/ 721 h 7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722">
                    <a:moveTo>
                      <a:pt x="44" y="0"/>
                    </a:moveTo>
                    <a:lnTo>
                      <a:pt x="0" y="40"/>
                    </a:lnTo>
                    <a:lnTo>
                      <a:pt x="0" y="681"/>
                    </a:lnTo>
                    <a:lnTo>
                      <a:pt x="44" y="72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2" name="Freeform 77"/>
              <p:cNvSpPr>
                <a:spLocks/>
              </p:cNvSpPr>
              <p:nvPr/>
            </p:nvSpPr>
            <p:spPr bwMode="auto">
              <a:xfrm>
                <a:off x="1736" y="3346"/>
                <a:ext cx="45" cy="581"/>
              </a:xfrm>
              <a:custGeom>
                <a:avLst/>
                <a:gdLst>
                  <a:gd name="T0" fmla="*/ 44 w 45"/>
                  <a:gd name="T1" fmla="*/ 0 h 581"/>
                  <a:gd name="T2" fmla="*/ 0 w 45"/>
                  <a:gd name="T3" fmla="*/ 40 h 581"/>
                  <a:gd name="T4" fmla="*/ 0 w 45"/>
                  <a:gd name="T5" fmla="*/ 540 h 581"/>
                  <a:gd name="T6" fmla="*/ 44 w 45"/>
                  <a:gd name="T7" fmla="*/ 580 h 5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581">
                    <a:moveTo>
                      <a:pt x="44" y="0"/>
                    </a:moveTo>
                    <a:lnTo>
                      <a:pt x="0" y="40"/>
                    </a:lnTo>
                    <a:lnTo>
                      <a:pt x="0" y="540"/>
                    </a:lnTo>
                    <a:lnTo>
                      <a:pt x="44" y="58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3" name="Freeform 78"/>
              <p:cNvSpPr>
                <a:spLocks/>
              </p:cNvSpPr>
              <p:nvPr/>
            </p:nvSpPr>
            <p:spPr bwMode="auto">
              <a:xfrm>
                <a:off x="1646" y="2585"/>
                <a:ext cx="46" cy="1342"/>
              </a:xfrm>
              <a:custGeom>
                <a:avLst/>
                <a:gdLst>
                  <a:gd name="T0" fmla="*/ 45 w 46"/>
                  <a:gd name="T1" fmla="*/ 0 h 1342"/>
                  <a:gd name="T2" fmla="*/ 0 w 46"/>
                  <a:gd name="T3" fmla="*/ 40 h 1342"/>
                  <a:gd name="T4" fmla="*/ 0 w 46"/>
                  <a:gd name="T5" fmla="*/ 1301 h 1342"/>
                  <a:gd name="T6" fmla="*/ 45 w 46"/>
                  <a:gd name="T7" fmla="*/ 1341 h 1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" h="1342">
                    <a:moveTo>
                      <a:pt x="45" y="0"/>
                    </a:moveTo>
                    <a:lnTo>
                      <a:pt x="0" y="40"/>
                    </a:lnTo>
                    <a:lnTo>
                      <a:pt x="0" y="1301"/>
                    </a:lnTo>
                    <a:lnTo>
                      <a:pt x="45" y="134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70" name="Group 79"/>
            <p:cNvGrpSpPr>
              <a:grpSpLocks/>
            </p:cNvGrpSpPr>
            <p:nvPr/>
          </p:nvGrpSpPr>
          <p:grpSpPr bwMode="auto">
            <a:xfrm>
              <a:off x="1231" y="3076"/>
              <a:ext cx="145" cy="1105"/>
              <a:chOff x="2516" y="2565"/>
              <a:chExt cx="134" cy="1342"/>
            </a:xfrm>
          </p:grpSpPr>
          <p:sp>
            <p:nvSpPr>
              <p:cNvPr id="33878" name="Freeform 80"/>
              <p:cNvSpPr>
                <a:spLocks/>
              </p:cNvSpPr>
              <p:nvPr/>
            </p:nvSpPr>
            <p:spPr bwMode="auto">
              <a:xfrm>
                <a:off x="2516" y="2565"/>
                <a:ext cx="45" cy="722"/>
              </a:xfrm>
              <a:custGeom>
                <a:avLst/>
                <a:gdLst>
                  <a:gd name="T0" fmla="*/ 0 w 45"/>
                  <a:gd name="T1" fmla="*/ 0 h 722"/>
                  <a:gd name="T2" fmla="*/ 44 w 45"/>
                  <a:gd name="T3" fmla="*/ 40 h 722"/>
                  <a:gd name="T4" fmla="*/ 44 w 45"/>
                  <a:gd name="T5" fmla="*/ 681 h 722"/>
                  <a:gd name="T6" fmla="*/ 0 w 45"/>
                  <a:gd name="T7" fmla="*/ 721 h 7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722">
                    <a:moveTo>
                      <a:pt x="0" y="0"/>
                    </a:moveTo>
                    <a:lnTo>
                      <a:pt x="44" y="40"/>
                    </a:lnTo>
                    <a:lnTo>
                      <a:pt x="44" y="681"/>
                    </a:lnTo>
                    <a:lnTo>
                      <a:pt x="0" y="72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79" name="Freeform 81"/>
              <p:cNvSpPr>
                <a:spLocks/>
              </p:cNvSpPr>
              <p:nvPr/>
            </p:nvSpPr>
            <p:spPr bwMode="auto">
              <a:xfrm>
                <a:off x="2516" y="3326"/>
                <a:ext cx="45" cy="581"/>
              </a:xfrm>
              <a:custGeom>
                <a:avLst/>
                <a:gdLst>
                  <a:gd name="T0" fmla="*/ 0 w 45"/>
                  <a:gd name="T1" fmla="*/ 0 h 581"/>
                  <a:gd name="T2" fmla="*/ 44 w 45"/>
                  <a:gd name="T3" fmla="*/ 40 h 581"/>
                  <a:gd name="T4" fmla="*/ 44 w 45"/>
                  <a:gd name="T5" fmla="*/ 540 h 581"/>
                  <a:gd name="T6" fmla="*/ 0 w 45"/>
                  <a:gd name="T7" fmla="*/ 580 h 5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581">
                    <a:moveTo>
                      <a:pt x="0" y="0"/>
                    </a:moveTo>
                    <a:lnTo>
                      <a:pt x="44" y="40"/>
                    </a:lnTo>
                    <a:lnTo>
                      <a:pt x="44" y="540"/>
                    </a:lnTo>
                    <a:lnTo>
                      <a:pt x="0" y="58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0" name="Freeform 82"/>
              <p:cNvSpPr>
                <a:spLocks/>
              </p:cNvSpPr>
              <p:nvPr/>
            </p:nvSpPr>
            <p:spPr bwMode="auto">
              <a:xfrm>
                <a:off x="2605" y="2565"/>
                <a:ext cx="45" cy="1342"/>
              </a:xfrm>
              <a:custGeom>
                <a:avLst/>
                <a:gdLst>
                  <a:gd name="T0" fmla="*/ 0 w 45"/>
                  <a:gd name="T1" fmla="*/ 0 h 1342"/>
                  <a:gd name="T2" fmla="*/ 44 w 45"/>
                  <a:gd name="T3" fmla="*/ 40 h 1342"/>
                  <a:gd name="T4" fmla="*/ 44 w 45"/>
                  <a:gd name="T5" fmla="*/ 1301 h 1342"/>
                  <a:gd name="T6" fmla="*/ 0 w 45"/>
                  <a:gd name="T7" fmla="*/ 1341 h 1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1342">
                    <a:moveTo>
                      <a:pt x="0" y="0"/>
                    </a:moveTo>
                    <a:lnTo>
                      <a:pt x="44" y="40"/>
                    </a:lnTo>
                    <a:lnTo>
                      <a:pt x="44" y="1301"/>
                    </a:lnTo>
                    <a:lnTo>
                      <a:pt x="0" y="134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71" name="Freeform 83"/>
            <p:cNvSpPr>
              <a:spLocks/>
            </p:cNvSpPr>
            <p:nvPr/>
          </p:nvSpPr>
          <p:spPr bwMode="auto">
            <a:xfrm>
              <a:off x="2004" y="3094"/>
              <a:ext cx="52" cy="672"/>
            </a:xfrm>
            <a:custGeom>
              <a:avLst/>
              <a:gdLst>
                <a:gd name="T0" fmla="*/ 515 w 45"/>
                <a:gd name="T1" fmla="*/ 0 h 922"/>
                <a:gd name="T2" fmla="*/ 0 w 45"/>
                <a:gd name="T3" fmla="*/ 1 h 922"/>
                <a:gd name="T4" fmla="*/ 0 w 45"/>
                <a:gd name="T5" fmla="*/ 4 h 922"/>
                <a:gd name="T6" fmla="*/ 515 w 45"/>
                <a:gd name="T7" fmla="*/ 4 h 9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922">
                  <a:moveTo>
                    <a:pt x="44" y="0"/>
                  </a:moveTo>
                  <a:lnTo>
                    <a:pt x="0" y="40"/>
                  </a:lnTo>
                  <a:lnTo>
                    <a:pt x="0" y="881"/>
                  </a:lnTo>
                  <a:lnTo>
                    <a:pt x="44" y="921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2" name="Freeform 84"/>
            <p:cNvSpPr>
              <a:spLocks/>
            </p:cNvSpPr>
            <p:nvPr/>
          </p:nvSpPr>
          <p:spPr bwMode="auto">
            <a:xfrm>
              <a:off x="3041" y="3076"/>
              <a:ext cx="55" cy="690"/>
            </a:xfrm>
            <a:custGeom>
              <a:avLst/>
              <a:gdLst>
                <a:gd name="T0" fmla="*/ 0 w 46"/>
                <a:gd name="T1" fmla="*/ 0 h 922"/>
                <a:gd name="T2" fmla="*/ 947 w 46"/>
                <a:gd name="T3" fmla="*/ 1 h 922"/>
                <a:gd name="T4" fmla="*/ 947 w 46"/>
                <a:gd name="T5" fmla="*/ 7 h 922"/>
                <a:gd name="T6" fmla="*/ 0 w 46"/>
                <a:gd name="T7" fmla="*/ 7 h 9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922">
                  <a:moveTo>
                    <a:pt x="0" y="0"/>
                  </a:moveTo>
                  <a:lnTo>
                    <a:pt x="45" y="40"/>
                  </a:lnTo>
                  <a:lnTo>
                    <a:pt x="45" y="881"/>
                  </a:lnTo>
                  <a:lnTo>
                    <a:pt x="0" y="921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3" name="Line 85"/>
            <p:cNvSpPr>
              <a:spLocks noChangeShapeType="1"/>
            </p:cNvSpPr>
            <p:nvPr/>
          </p:nvSpPr>
          <p:spPr bwMode="auto">
            <a:xfrm>
              <a:off x="1182" y="3173"/>
              <a:ext cx="869" cy="1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4" name="Line 86"/>
            <p:cNvSpPr>
              <a:spLocks noChangeShapeType="1"/>
            </p:cNvSpPr>
            <p:nvPr/>
          </p:nvSpPr>
          <p:spPr bwMode="auto">
            <a:xfrm flipV="1">
              <a:off x="1206" y="3570"/>
              <a:ext cx="870" cy="3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5" name="Line 87"/>
            <p:cNvSpPr>
              <a:spLocks noChangeShapeType="1"/>
            </p:cNvSpPr>
            <p:nvPr/>
          </p:nvSpPr>
          <p:spPr bwMode="auto">
            <a:xfrm>
              <a:off x="1182" y="3323"/>
              <a:ext cx="869" cy="1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6" name="Line 88"/>
            <p:cNvSpPr>
              <a:spLocks noChangeShapeType="1"/>
            </p:cNvSpPr>
            <p:nvPr/>
          </p:nvSpPr>
          <p:spPr bwMode="auto">
            <a:xfrm flipV="1">
              <a:off x="1206" y="3158"/>
              <a:ext cx="845" cy="6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7" name="Rectangle 89"/>
            <p:cNvSpPr>
              <a:spLocks noChangeArrowheads="1"/>
            </p:cNvSpPr>
            <p:nvPr/>
          </p:nvSpPr>
          <p:spPr bwMode="auto">
            <a:xfrm>
              <a:off x="756" y="3392"/>
              <a:ext cx="38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(ride)</a:t>
              </a:r>
            </a:p>
          </p:txBody>
        </p:sp>
      </p:grpSp>
      <p:sp>
        <p:nvSpPr>
          <p:cNvPr id="33850" name="Text Box 91"/>
          <p:cNvSpPr txBox="1">
            <a:spLocks noChangeArrowheads="1"/>
          </p:cNvSpPr>
          <p:nvPr/>
        </p:nvSpPr>
        <p:spPr bwMode="auto">
          <a:xfrm>
            <a:off x="468313" y="5964238"/>
            <a:ext cx="61198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>
                <a:latin typeface="Times New Roman" pitchFamily="18" charset="0"/>
              </a:rPr>
              <a:t> rarely used words classified by human knowledge</a:t>
            </a:r>
          </a:p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>
                <a:latin typeface="Times New Roman" pitchFamily="18" charset="0"/>
              </a:rPr>
              <a:t>both data-driven and human-knowledge-driven</a:t>
            </a:r>
          </a:p>
        </p:txBody>
      </p:sp>
      <p:sp>
        <p:nvSpPr>
          <p:cNvPr id="33851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群組 2"/>
          <p:cNvGrpSpPr>
            <a:grpSpLocks/>
          </p:cNvGrpSpPr>
          <p:nvPr/>
        </p:nvGrpSpPr>
        <p:grpSpPr bwMode="auto">
          <a:xfrm>
            <a:off x="2051050" y="188913"/>
            <a:ext cx="6056313" cy="6551612"/>
            <a:chOff x="2051050" y="188913"/>
            <a:chExt cx="6056313" cy="6551612"/>
          </a:xfrm>
        </p:grpSpPr>
        <p:pic>
          <p:nvPicPr>
            <p:cNvPr id="34819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188913"/>
              <a:ext cx="4745038" cy="655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0" name="文字方塊 2"/>
            <p:cNvSpPr txBox="1">
              <a:spLocks noChangeArrowheads="1"/>
            </p:cNvSpPr>
            <p:nvPr/>
          </p:nvSpPr>
          <p:spPr bwMode="auto">
            <a:xfrm>
              <a:off x="2051050" y="260350"/>
              <a:ext cx="3028950" cy="554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 u="sng">
                  <a:latin typeface="Arial" charset="0"/>
                </a:rPr>
                <a:t>POS features</a:t>
              </a:r>
              <a:r>
                <a:rPr lang="en-US" altLang="zh-TW" sz="3000" b="1">
                  <a:latin typeface="Arial" charset="0"/>
                </a:rPr>
                <a:t>    </a:t>
              </a:r>
              <a:endParaRPr lang="zh-TW" altLang="en-US" sz="3000" b="1">
                <a:latin typeface="Arial" charset="0"/>
              </a:endParaRPr>
            </a:p>
          </p:txBody>
        </p:sp>
        <p:sp>
          <p:nvSpPr>
            <p:cNvPr id="34821" name="文字方塊 3"/>
            <p:cNvSpPr txBox="1">
              <a:spLocks noChangeArrowheads="1"/>
            </p:cNvSpPr>
            <p:nvPr/>
          </p:nvSpPr>
          <p:spPr bwMode="auto">
            <a:xfrm>
              <a:off x="2124075" y="2874963"/>
              <a:ext cx="5983288" cy="554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 u="sng">
                  <a:latin typeface="Arial" charset="0"/>
                </a:rPr>
                <a:t>Data-driven Approach Example</a:t>
              </a:r>
              <a:endParaRPr lang="zh-TW" altLang="en-US" sz="3000" b="1">
                <a:latin typeface="Arial" charset="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3203575" y="1341438"/>
              <a:ext cx="3097213" cy="1046162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sz="2400" dirty="0">
                  <a:ea typeface="新細明體" pitchFamily="18" charset="-120"/>
                </a:rPr>
                <a:t>組織</a:t>
              </a:r>
              <a:endParaRPr lang="en-US" altLang="zh-TW" sz="2400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sz="14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z="2400" spc="600" dirty="0">
                  <a:ea typeface="新細明體" pitchFamily="18" charset="-120"/>
                </a:rPr>
                <a:t>(_,_,_,_...)</a:t>
              </a:r>
              <a:endParaRPr lang="zh-TW" altLang="en-US" sz="2400" spc="600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ea typeface="全真魏碑體" pitchFamily="49" charset="-120"/>
              </a:rPr>
              <a:t>Structural Features of Chinese Language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225" y="908050"/>
            <a:ext cx="9113838" cy="538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65163" indent="-2809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Almost Each Character with Its Own Meaning, thus Playing Some Linguistic Role Independently</a:t>
            </a: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No Natural Word Boundaries in a Chinese Sentence</a:t>
            </a:r>
            <a:endParaRPr lang="en-US" altLang="zh-TW" sz="24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r>
              <a:rPr lang="en-US" altLang="zh-TW" sz="1400">
                <a:latin typeface="Times New Roman" pitchFamily="18" charset="0"/>
                <a:ea typeface="華康魏碑體" pitchFamily="65" charset="-120"/>
              </a:rPr>
              <a:t>   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電腦科技的進步改變了人類的生活和工作方式</a:t>
            </a:r>
          </a:p>
          <a:p>
            <a:pPr lvl="1" eaLnBrk="1" hangingPunct="1"/>
            <a:endParaRPr lang="zh-TW" altLang="en-US" sz="16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zh-TW" altLang="en-US" sz="16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FontTx/>
              <a:buChar char="–"/>
            </a:pP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word segmentation not unique</a:t>
            </a:r>
          </a:p>
          <a:p>
            <a:pPr lvl="1" eaLnBrk="1" hangingPunct="1">
              <a:buFontTx/>
              <a:buChar char="–"/>
            </a:pP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words not well defined</a:t>
            </a:r>
          </a:p>
          <a:p>
            <a:pPr lvl="1" eaLnBrk="1" hangingPunct="1">
              <a:buFontTx/>
              <a:buChar char="–"/>
            </a:pP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commonly accepted lexicon not existing</a:t>
            </a: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Open ( Essentially Unlimited ) Vocabulary with Flexible Wording Structure</a:t>
            </a:r>
          </a:p>
          <a:p>
            <a:pPr lvl="1" eaLnBrk="1" hangingPunct="1"/>
            <a:r>
              <a:rPr lang="en-US" altLang="zh-TW" sz="1400">
                <a:latin typeface="Times New Roman" pitchFamily="18" charset="0"/>
                <a:ea typeface="華康魏碑體" pitchFamily="65" charset="-120"/>
              </a:rPr>
              <a:t>– </a:t>
            </a:r>
            <a:r>
              <a:rPr lang="en-US" altLang="zh-TW" sz="150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new words easily created everyday	   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電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(electricity)+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腦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(brain)→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電腦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(computer)</a:t>
            </a:r>
          </a:p>
          <a:p>
            <a:pPr lvl="1" eaLnBrk="1" hangingPunct="1"/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–  long word arbitrarily abbreviated            </a:t>
            </a:r>
            <a:r>
              <a:rPr lang="zh-TW" altLang="en-US" sz="1600" u="sng">
                <a:latin typeface="Times New Roman" pitchFamily="18" charset="0"/>
                <a:ea typeface="華康魏碑體" pitchFamily="65" charset="-120"/>
              </a:rPr>
              <a:t>臺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灣</a:t>
            </a:r>
            <a:r>
              <a:rPr lang="zh-TW" altLang="en-US" sz="1600" u="sng">
                <a:latin typeface="Times New Roman" pitchFamily="18" charset="0"/>
                <a:ea typeface="華康魏碑體" pitchFamily="65" charset="-120"/>
              </a:rPr>
              <a:t>大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學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(Taiwan University) →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臺大</a:t>
            </a:r>
          </a:p>
          <a:p>
            <a:pPr lvl="1" eaLnBrk="1" hangingPunct="1"/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–  name/title                                                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李登輝前總統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(former President T.H. Lee) →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李前</a:t>
            </a:r>
            <a:r>
              <a:rPr lang="zh-TW" altLang="en-US" sz="1600" u="sng">
                <a:latin typeface="Times New Roman" pitchFamily="18" charset="0"/>
                <a:ea typeface="華康魏碑體" pitchFamily="65" charset="-120"/>
              </a:rPr>
              <a:t>總統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登輝 </a:t>
            </a:r>
          </a:p>
          <a:p>
            <a:pPr lvl="1" eaLnBrk="1" hangingPunct="1"/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–  unlimited number of compound words   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高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(high) +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速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(speed) +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公路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(highway)→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高速公路</a:t>
            </a:r>
            <a:r>
              <a:rPr lang="en-US" altLang="zh-TW" sz="1400">
                <a:latin typeface="Times New Roman" pitchFamily="18" charset="0"/>
                <a:ea typeface="華康魏碑體" pitchFamily="65" charset="-120"/>
              </a:rPr>
              <a:t>(</a:t>
            </a:r>
            <a:r>
              <a:rPr lang="en-US" altLang="zh-TW" sz="1400">
                <a:latin typeface="Times New Roman" pitchFamily="18" charset="0"/>
              </a:rPr>
              <a:t>freeway)</a:t>
            </a:r>
            <a:endParaRPr lang="en-US" altLang="zh-TW" sz="14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sz="50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Difficult for Word-based Approaches Popularly Used in Alphabetic Languages</a:t>
            </a: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 </a:t>
            </a:r>
          </a:p>
          <a:p>
            <a:pPr lvl="1" eaLnBrk="1" hangingPunct="1"/>
            <a:r>
              <a:rPr lang="en-US" altLang="zh-TW" sz="1500">
                <a:latin typeface="Times New Roman" pitchFamily="18" charset="0"/>
                <a:ea typeface="華康魏碑體" pitchFamily="65" charset="-120"/>
              </a:rPr>
              <a:t>– 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serious out-of-vocabulary(OOV) problem</a:t>
            </a:r>
          </a:p>
        </p:txBody>
      </p:sp>
      <p:grpSp>
        <p:nvGrpSpPr>
          <p:cNvPr id="35844" name="Group 22"/>
          <p:cNvGrpSpPr>
            <a:grpSpLocks/>
          </p:cNvGrpSpPr>
          <p:nvPr/>
        </p:nvGrpSpPr>
        <p:grpSpPr bwMode="auto">
          <a:xfrm>
            <a:off x="736600" y="2325688"/>
            <a:ext cx="3951288" cy="311150"/>
            <a:chOff x="816" y="1680"/>
            <a:chExt cx="2160" cy="144"/>
          </a:xfrm>
        </p:grpSpPr>
        <p:sp>
          <p:nvSpPr>
            <p:cNvPr id="35846" name="Line 23"/>
            <p:cNvSpPr>
              <a:spLocks noChangeShapeType="1"/>
            </p:cNvSpPr>
            <p:nvPr/>
          </p:nvSpPr>
          <p:spPr bwMode="auto">
            <a:xfrm>
              <a:off x="816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7" name="Line 24"/>
            <p:cNvSpPr>
              <a:spLocks noChangeShapeType="1"/>
            </p:cNvSpPr>
            <p:nvPr/>
          </p:nvSpPr>
          <p:spPr bwMode="auto">
            <a:xfrm>
              <a:off x="1024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8" name="Line 25"/>
            <p:cNvSpPr>
              <a:spLocks noChangeShapeType="1"/>
            </p:cNvSpPr>
            <p:nvPr/>
          </p:nvSpPr>
          <p:spPr bwMode="auto">
            <a:xfrm>
              <a:off x="1248" y="1680"/>
              <a:ext cx="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9" name="Line 26"/>
            <p:cNvSpPr>
              <a:spLocks noChangeShapeType="1"/>
            </p:cNvSpPr>
            <p:nvPr/>
          </p:nvSpPr>
          <p:spPr bwMode="auto">
            <a:xfrm>
              <a:off x="1356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0" name="Line 27"/>
            <p:cNvSpPr>
              <a:spLocks noChangeShapeType="1"/>
            </p:cNvSpPr>
            <p:nvPr/>
          </p:nvSpPr>
          <p:spPr bwMode="auto">
            <a:xfrm>
              <a:off x="1605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Line 28"/>
            <p:cNvSpPr>
              <a:spLocks noChangeShapeType="1"/>
            </p:cNvSpPr>
            <p:nvPr/>
          </p:nvSpPr>
          <p:spPr bwMode="auto">
            <a:xfrm>
              <a:off x="1938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2" name="Line 29"/>
            <p:cNvSpPr>
              <a:spLocks noChangeShapeType="1"/>
            </p:cNvSpPr>
            <p:nvPr/>
          </p:nvSpPr>
          <p:spPr bwMode="auto">
            <a:xfrm>
              <a:off x="2270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3" name="Line 30"/>
            <p:cNvSpPr>
              <a:spLocks noChangeShapeType="1"/>
            </p:cNvSpPr>
            <p:nvPr/>
          </p:nvSpPr>
          <p:spPr bwMode="auto">
            <a:xfrm>
              <a:off x="2602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4" name="Line 31"/>
            <p:cNvSpPr>
              <a:spLocks noChangeShapeType="1"/>
            </p:cNvSpPr>
            <p:nvPr/>
          </p:nvSpPr>
          <p:spPr bwMode="auto">
            <a:xfrm>
              <a:off x="2810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5" name="Line 32"/>
            <p:cNvSpPr>
              <a:spLocks noChangeShapeType="1"/>
            </p:cNvSpPr>
            <p:nvPr/>
          </p:nvSpPr>
          <p:spPr bwMode="auto">
            <a:xfrm>
              <a:off x="1024" y="1728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6" name="Line 33"/>
            <p:cNvSpPr>
              <a:spLocks noChangeShapeType="1"/>
            </p:cNvSpPr>
            <p:nvPr/>
          </p:nvSpPr>
          <p:spPr bwMode="auto">
            <a:xfrm>
              <a:off x="1605" y="1728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7" name="Line 34"/>
            <p:cNvSpPr>
              <a:spLocks noChangeShapeType="1"/>
            </p:cNvSpPr>
            <p:nvPr/>
          </p:nvSpPr>
          <p:spPr bwMode="auto">
            <a:xfrm>
              <a:off x="1938" y="1728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8" name="Line 35"/>
            <p:cNvSpPr>
              <a:spLocks noChangeShapeType="1"/>
            </p:cNvSpPr>
            <p:nvPr/>
          </p:nvSpPr>
          <p:spPr bwMode="auto">
            <a:xfrm>
              <a:off x="2602" y="1728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9" name="Line 36"/>
            <p:cNvSpPr>
              <a:spLocks noChangeShapeType="1"/>
            </p:cNvSpPr>
            <p:nvPr/>
          </p:nvSpPr>
          <p:spPr bwMode="auto">
            <a:xfrm>
              <a:off x="816" y="1776"/>
              <a:ext cx="4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0" name="Line 37"/>
            <p:cNvSpPr>
              <a:spLocks noChangeShapeType="1"/>
            </p:cNvSpPr>
            <p:nvPr/>
          </p:nvSpPr>
          <p:spPr bwMode="auto">
            <a:xfrm>
              <a:off x="816" y="1824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1" name="Line 38"/>
            <p:cNvSpPr>
              <a:spLocks noChangeShapeType="1"/>
            </p:cNvSpPr>
            <p:nvPr/>
          </p:nvSpPr>
          <p:spPr bwMode="auto">
            <a:xfrm>
              <a:off x="1813" y="1680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2" name="Line 39"/>
            <p:cNvSpPr>
              <a:spLocks noChangeShapeType="1"/>
            </p:cNvSpPr>
            <p:nvPr/>
          </p:nvSpPr>
          <p:spPr bwMode="auto">
            <a:xfrm>
              <a:off x="2145" y="1680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45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20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000" b="1" smtClean="0">
                <a:latin typeface="Times New Roman" pitchFamily="18" charset="0"/>
              </a:rPr>
              <a:t>Word-based and Character-based Chinese Language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5663"/>
            <a:ext cx="9144000" cy="6026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Word-based and Class-based Language Modeling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words are the primary building blocks of sentences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more information may be added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lexicon plays the key role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flexible wording structure makes it difficult to have a good enough lexicon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accurate word segmentation needed for training corpus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serious “out-of -vocabulary(OOV)” problem in many cases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all characters included as “ mono-character words”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TW" sz="2400" b="1" smtClean="0">
                <a:latin typeface="Times New Roman" pitchFamily="18" charset="0"/>
              </a:rPr>
              <a:t>Character-based Language Modeling</a:t>
            </a:r>
            <a:endParaRPr lang="en-US" altLang="zh-TW" sz="27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avoiding the difficult problem of flexible wording structure and undefined word boundaries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relatively weak without word-level information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higher order N-gram needed for good performance, which is relatively difficult to realize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TW" sz="2400" b="1" smtClean="0">
                <a:latin typeface="Times New Roman" pitchFamily="18" charset="0"/>
              </a:rPr>
              <a:t>Integration of Class-based/Word-based/Character-based Models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10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word-based models are more precise for frequently used words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10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back-off to class-based models for events with inadequate counts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10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each single word is a class if frequent enough</a:t>
            </a:r>
            <a:endParaRPr lang="en-US" altLang="zh-TW" sz="21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10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character-based models offer flexibility for wording structure</a:t>
            </a:r>
          </a:p>
        </p:txBody>
      </p:sp>
      <p:sp>
        <p:nvSpPr>
          <p:cNvPr id="36868" name="Line 2"/>
          <p:cNvSpPr>
            <a:spLocks noChangeShapeType="1"/>
          </p:cNvSpPr>
          <p:nvPr/>
        </p:nvSpPr>
        <p:spPr bwMode="auto">
          <a:xfrm>
            <a:off x="0" y="8445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541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2800" b="1" dirty="0" smtClean="0">
                <a:latin typeface="Times New Roman" pitchFamily="18" charset="0"/>
              </a:rPr>
              <a:t>Segment Pattern Lexicon for Chinese – An Example Approach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8964613" cy="5834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7325" indent="-187325" eaLnBrk="1" hangingPunct="1">
              <a:lnSpc>
                <a:spcPct val="130000"/>
              </a:lnSpc>
            </a:pPr>
            <a:r>
              <a:rPr lang="en-US" altLang="zh-TW" sz="2400" b="1" dirty="0" smtClean="0">
                <a:latin typeface="Times New Roman" pitchFamily="18" charset="0"/>
              </a:rPr>
              <a:t>Segment Patterns Replacing the Words in the Lexicon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segments of a few characters often appear together : one or a few words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regardless of the flexible wording structure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automatically extracted from the training corpus (or network information) statistically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including all important patterns by minimizing the perplexity</a:t>
            </a:r>
          </a:p>
          <a:p>
            <a:pPr marL="187325" indent="-187325" eaLnBrk="1" hangingPunct="1">
              <a:spcBef>
                <a:spcPct val="3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Advantages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bypassing the problem that the word is not well-defined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new words or special phrases can be automatically included as long as they appear frequently in the corpus (or network information)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can construct multiple lexicons for different task domains as long as the corpora are given(or available via the network)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953000" y="1524000"/>
            <a:ext cx="396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TW" sz="2800" b="1">
              <a:latin typeface="全真魏碑體" pitchFamily="49" charset="-12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zh-TW" sz="2800">
              <a:latin typeface="全真魏碑體" pitchFamily="49" charset="-120"/>
            </a:endParaRPr>
          </a:p>
        </p:txBody>
      </p:sp>
      <p:sp>
        <p:nvSpPr>
          <p:cNvPr id="37893" name="Line 2"/>
          <p:cNvSpPr>
            <a:spLocks noChangeShapeType="1"/>
          </p:cNvSpPr>
          <p:nvPr/>
        </p:nvSpPr>
        <p:spPr bwMode="auto">
          <a:xfrm>
            <a:off x="0" y="93610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TW" sz="2900" b="1" smtClean="0">
                <a:latin typeface="Times New Roman" pitchFamily="18" charset="0"/>
              </a:rPr>
              <a:t>Example Segment Patterns Extracted from Network News Outside of A Standard Lexicon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69950"/>
            <a:ext cx="8964613" cy="579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7325" indent="-187325" eaLnBrk="1" hangingPunct="1">
              <a:lnSpc>
                <a:spcPct val="130000"/>
              </a:lnSpc>
            </a:pPr>
            <a:r>
              <a:rPr lang="en-US" altLang="zh-TW" sz="2400" b="1" smtClean="0">
                <a:latin typeface="Times New Roman" pitchFamily="18" charset="0"/>
                <a:ea typeface="華康魏碑體" pitchFamily="65" charset="-120"/>
              </a:rPr>
              <a:t>Patterns with 2 Characters</a:t>
            </a:r>
          </a:p>
          <a:p>
            <a:pPr marL="763588" lvl="1" eaLnBrk="1" hangingPunct="1">
              <a:lnSpc>
                <a:spcPct val="110000"/>
              </a:lnSpc>
            </a:pPr>
            <a:r>
              <a:rPr lang="zh-TW" altLang="zh-TW" sz="2200" smtClean="0">
                <a:latin typeface="Times New Roman" pitchFamily="18" charset="0"/>
                <a:ea typeface="華康魏碑體" pitchFamily="65" charset="-120"/>
              </a:rPr>
              <a:t>一套</a:t>
            </a: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，</a:t>
            </a:r>
            <a:r>
              <a:rPr lang="zh-TW" altLang="zh-TW" sz="2200" smtClean="0">
                <a:latin typeface="Times New Roman" pitchFamily="18" charset="0"/>
                <a:ea typeface="華康魏碑體" pitchFamily="65" charset="-120"/>
              </a:rPr>
              <a:t>他很，再往，在向，但從，苗市</a:t>
            </a: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，記在</a:t>
            </a:r>
          </a:p>
          <a:p>
            <a:pPr marL="763588" lvl="1" eaLnBrk="1" hangingPunct="1">
              <a:lnSpc>
                <a:spcPct val="110000"/>
              </a:lnSpc>
              <a:buFontTx/>
              <a:buNone/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	深表，這篇，單就，無權，開低，蜂炮，暫不</a:t>
            </a:r>
          </a:p>
          <a:p>
            <a:pPr marL="187325" indent="-187325" eaLnBrk="1" hangingPunct="1">
              <a:lnSpc>
                <a:spcPct val="130000"/>
              </a:lnSpc>
            </a:pPr>
            <a:r>
              <a:rPr lang="en-US" altLang="zh-TW" sz="2400" b="1" smtClean="0">
                <a:latin typeface="Times New Roman" pitchFamily="18" charset="0"/>
                <a:ea typeface="華康魏碑體" pitchFamily="65" charset="-120"/>
              </a:rPr>
              <a:t>Patterns with 3 Characters</a:t>
            </a:r>
            <a:endParaRPr lang="en-US" altLang="zh-TW" sz="2400" smtClean="0">
              <a:latin typeface="Times New Roman" pitchFamily="18" charset="0"/>
              <a:ea typeface="華康魏碑體" pitchFamily="65" charset="-120"/>
            </a:endParaRPr>
          </a:p>
          <a:p>
            <a:pPr marL="763588" lvl="1" eaLnBrk="1" hangingPunct="1">
              <a:lnSpc>
                <a:spcPct val="110000"/>
              </a:lnSpc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今年初，反六輕，半年後，必要時，在七月</a:t>
            </a:r>
          </a:p>
          <a:p>
            <a:pPr marL="763588" lvl="1" eaLnBrk="1" hangingPunct="1">
              <a:lnSpc>
                <a:spcPct val="110000"/>
              </a:lnSpc>
              <a:buFontTx/>
              <a:buNone/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	次微米，卻只有，副主委，第五次，陳水扁，開發中</a:t>
            </a:r>
          </a:p>
          <a:p>
            <a:pPr marL="187325" indent="-187325" eaLnBrk="1" hangingPunct="1">
              <a:lnSpc>
                <a:spcPct val="130000"/>
              </a:lnSpc>
            </a:pPr>
            <a:r>
              <a:rPr lang="en-US" altLang="zh-TW" sz="2400" b="1" smtClean="0">
                <a:latin typeface="Times New Roman" pitchFamily="18" charset="0"/>
                <a:ea typeface="華康魏碑體" pitchFamily="65" charset="-120"/>
              </a:rPr>
              <a:t>Patterns with 4 Characters</a:t>
            </a:r>
            <a:endParaRPr lang="en-US" altLang="zh-TW" sz="2400" smtClean="0">
              <a:latin typeface="Times New Roman" pitchFamily="18" charset="0"/>
              <a:ea typeface="華康魏碑體" pitchFamily="65" charset="-120"/>
            </a:endParaRPr>
          </a:p>
          <a:p>
            <a:pPr marL="763588" lvl="1" eaLnBrk="1" hangingPunct="1">
              <a:lnSpc>
                <a:spcPct val="110000"/>
              </a:lnSpc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大受影響，交易價格，在現階段，省民政廳，專責警力</a:t>
            </a:r>
          </a:p>
          <a:p>
            <a:pPr marL="763588" lvl="1" eaLnBrk="1" hangingPunct="1">
              <a:lnSpc>
                <a:spcPct val="110000"/>
              </a:lnSpc>
              <a:buFontTx/>
              <a:buNone/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	通盤檢討，造成不少，進行了解，暫停通話，擴大臨檢</a:t>
            </a:r>
          </a:p>
        </p:txBody>
      </p:sp>
      <p:sp>
        <p:nvSpPr>
          <p:cNvPr id="38916" name="Line 2"/>
          <p:cNvSpPr>
            <a:spLocks noChangeShapeType="1"/>
          </p:cNvSpPr>
          <p:nvPr/>
        </p:nvSpPr>
        <p:spPr bwMode="auto">
          <a:xfrm>
            <a:off x="0" y="79692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Word/Segment Pattern Segmentation Samples</a:t>
            </a:r>
          </a:p>
        </p:txBody>
      </p:sp>
      <p:sp>
        <p:nvSpPr>
          <p:cNvPr id="3993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9050" y="981075"/>
            <a:ext cx="4713288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" indent="-8572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With Extracted Segment Pattern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交通部  考慮  禁止  民眾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開車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時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使用  大哥大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已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委由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逢甲大學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研究中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預計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六月底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完成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至於  實施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時程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因涉及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交通  處罰  條例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的修正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必須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經立法院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三讀通過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無法確定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官員表示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世界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各國對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應否  立法  禁止  民眾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開車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時  打  大哥大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意見  相當  分岐</a:t>
            </a:r>
            <a:endParaRPr lang="zh-TW" altLang="en-US" sz="200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940" name="Rectangle 18"/>
          <p:cNvSpPr>
            <a:spLocks noChangeArrowheads="1"/>
          </p:cNvSpPr>
          <p:nvPr/>
        </p:nvSpPr>
        <p:spPr bwMode="auto">
          <a:xfrm>
            <a:off x="4746625" y="1524000"/>
            <a:ext cx="3276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zh-TW" altLang="zh-TW" sz="2000"/>
          </a:p>
        </p:txBody>
      </p:sp>
      <p:sp>
        <p:nvSpPr>
          <p:cNvPr id="39941" name="Rectangle 19"/>
          <p:cNvSpPr>
            <a:spLocks noChangeArrowheads="1"/>
          </p:cNvSpPr>
          <p:nvPr/>
        </p:nvSpPr>
        <p:spPr bwMode="auto">
          <a:xfrm>
            <a:off x="4616450" y="971550"/>
            <a:ext cx="45688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1619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808038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With A Standard Lexicon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交通部  考慮  禁止  民眾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開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車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時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使用  大哥大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已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委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由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逢甲大學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研究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中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預計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六月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底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完成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至於  實施  時  程</a:t>
            </a:r>
          </a:p>
          <a:p>
            <a:pPr lvl="1" eaLnBrk="1" hangingPunct="1"/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因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涉及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交通   處罰  條例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的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修正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必須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經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立法院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三讀通過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無法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確定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官員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表示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世界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各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國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對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應否  立法  禁止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民眾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開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車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時  打  大哥大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意見  相當  分岐</a:t>
            </a:r>
            <a:endParaRPr lang="zh-TW" altLang="en-US" sz="20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942" name="Rectangle 20"/>
          <p:cNvSpPr>
            <a:spLocks noChangeArrowheads="1"/>
          </p:cNvSpPr>
          <p:nvPr/>
        </p:nvSpPr>
        <p:spPr bwMode="auto">
          <a:xfrm>
            <a:off x="6350" y="5805488"/>
            <a:ext cx="86407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Percentage of Patterns outside of the Standard Lexicon : 28%</a:t>
            </a:r>
          </a:p>
        </p:txBody>
      </p:sp>
      <p:sp>
        <p:nvSpPr>
          <p:cNvPr id="39943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 dirty="0" smtClean="0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From </a:t>
            </a:r>
            <a:r>
              <a:rPr lang="en-US" altLang="zh-TW" sz="3300" b="1" dirty="0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Fundamentals of Information Theory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3500" y="908050"/>
            <a:ext cx="8972550" cy="518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Examples for Languages</a:t>
            </a:r>
            <a:endParaRPr lang="en-US" altLang="zh-TW" sz="24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	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0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>
                <a:latin typeface="Times New Roman" pitchFamily="18" charset="0"/>
              </a:rPr>
              <a:t> H (S)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>
                <a:latin typeface="Times New Roman" pitchFamily="18" charset="0"/>
              </a:rPr>
              <a:t> log M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Source of English text generation</a:t>
            </a:r>
          </a:p>
          <a:p>
            <a:pPr lvl="1" eaLnBrk="1" hangingPunct="1"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			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this course is about speech.....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the random variable is the character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26*2+.....&lt;64=2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zh-TW">
                <a:latin typeface="Times New Roman" pitchFamily="18" charset="0"/>
              </a:rPr>
              <a:t> 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SzPct val="120000"/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		     H (S) &lt; 6 bits (of information) per character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 word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assume total number of words=30,000&lt;2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15</a:t>
            </a:r>
          </a:p>
          <a:p>
            <a:pPr lvl="1" eaLnBrk="1" hangingPunct="1">
              <a:buSzPct val="120000"/>
              <a:buFont typeface="新細明體" charset="-120"/>
              <a:buNone/>
            </a:pPr>
            <a:r>
              <a:rPr lang="en-US" altLang="zh-TW">
                <a:latin typeface="Times New Roman" pitchFamily="18" charset="0"/>
              </a:rPr>
              <a:t>	        H (S) &lt; 15 bits (of information) per word</a:t>
            </a:r>
            <a:endParaRPr lang="en-US" altLang="zh-TW" b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Source of speech for Mandarin Chinese</a:t>
            </a:r>
          </a:p>
          <a:p>
            <a:pPr lvl="1" eaLnBrk="1" hangingPunct="1">
              <a:buSzPct val="120000"/>
              <a:buFont typeface="新細明體" charset="-120"/>
              <a:buNone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			</a:t>
            </a:r>
            <a:r>
              <a:rPr lang="zh-TW" altLang="en-US" sz="2000">
                <a:latin typeface="Times New Roman" pitchFamily="18" charset="0"/>
                <a:ea typeface="華康魏碑體" pitchFamily="65" charset="-120"/>
              </a:rPr>
              <a:t>這一門課有關語音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.....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 syllable (including the tone)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1300 &lt; 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11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2" eaLnBrk="1" hangingPunct="1">
              <a:buSzPct val="120000"/>
              <a:buFont typeface="新細明體" charset="-120"/>
              <a:buNone/>
            </a:pPr>
            <a:r>
              <a:rPr lang="en-US" altLang="zh-TW">
                <a:latin typeface="Times New Roman" pitchFamily="18" charset="0"/>
              </a:rPr>
              <a:t>     H (S) &lt; 11 bits (of information) per syllable (including the tone)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 syllable (ignoring the tone)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400 &lt; 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9</a:t>
            </a:r>
          </a:p>
          <a:p>
            <a:pPr lvl="1" eaLnBrk="1" hangingPunct="1">
              <a:buSzPct val="12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</a:rPr>
              <a:t>	        H (S) &lt; 9 bits (of information) per syllable (ignoring the tone)</a:t>
            </a:r>
            <a:endParaRPr lang="en-US" altLang="zh-TW" baseline="30000">
              <a:latin typeface="Times New Roman" pitchFamily="18" charset="0"/>
              <a:sym typeface="Symbol" pitchFamily="18" charset="2"/>
            </a:endParaRP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 character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8,000 &lt; 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13</a:t>
            </a:r>
            <a:endParaRPr lang="en-US" altLang="zh-TW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SzPct val="12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</a:rPr>
              <a:t>	        H (S) &lt; 13 bits (of information) per character</a:t>
            </a:r>
            <a:endParaRPr lang="en-US" altLang="zh-TW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Comparison: speech― </a:t>
            </a:r>
            <a:r>
              <a:rPr lang="zh-TW" altLang="en-US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語音</a:t>
            </a:r>
            <a:r>
              <a:rPr lang="en-US" altLang="zh-TW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, girl― </a:t>
            </a:r>
            <a:r>
              <a:rPr lang="zh-TW" altLang="en-US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女孩</a:t>
            </a:r>
            <a:r>
              <a:rPr lang="en-US" altLang="zh-TW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, computer― </a:t>
            </a:r>
            <a:r>
              <a:rPr lang="zh-TW" altLang="en-US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計算機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grpSp>
        <p:nvGrpSpPr>
          <p:cNvPr id="15367" name="Group 26"/>
          <p:cNvGrpSpPr>
            <a:grpSpLocks/>
          </p:cNvGrpSpPr>
          <p:nvPr/>
        </p:nvGrpSpPr>
        <p:grpSpPr bwMode="auto">
          <a:xfrm>
            <a:off x="914400" y="2030413"/>
            <a:ext cx="1008063" cy="288925"/>
            <a:chOff x="657" y="1388"/>
            <a:chExt cx="962" cy="318"/>
          </a:xfrm>
        </p:grpSpPr>
        <p:sp>
          <p:nvSpPr>
            <p:cNvPr id="15372" name="Rectangle 27"/>
            <p:cNvSpPr>
              <a:spLocks noChangeArrowheads="1"/>
            </p:cNvSpPr>
            <p:nvPr/>
          </p:nvSpPr>
          <p:spPr bwMode="auto">
            <a:xfrm>
              <a:off x="657" y="1388"/>
              <a:ext cx="41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sp>
          <p:nvSpPr>
            <p:cNvPr id="15373" name="Line 28"/>
            <p:cNvSpPr>
              <a:spLocks noChangeShapeType="1"/>
            </p:cNvSpPr>
            <p:nvPr/>
          </p:nvSpPr>
          <p:spPr bwMode="auto">
            <a:xfrm>
              <a:off x="1075" y="154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68" name="Group 29"/>
          <p:cNvGrpSpPr>
            <a:grpSpLocks/>
          </p:cNvGrpSpPr>
          <p:nvPr/>
        </p:nvGrpSpPr>
        <p:grpSpPr bwMode="auto">
          <a:xfrm>
            <a:off x="947738" y="3798888"/>
            <a:ext cx="1008062" cy="288925"/>
            <a:chOff x="657" y="1388"/>
            <a:chExt cx="962" cy="318"/>
          </a:xfrm>
        </p:grpSpPr>
        <p:sp>
          <p:nvSpPr>
            <p:cNvPr id="15370" name="Rectangle 30"/>
            <p:cNvSpPr>
              <a:spLocks noChangeArrowheads="1"/>
            </p:cNvSpPr>
            <p:nvPr/>
          </p:nvSpPr>
          <p:spPr bwMode="auto">
            <a:xfrm>
              <a:off x="657" y="1388"/>
              <a:ext cx="41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sp>
          <p:nvSpPr>
            <p:cNvPr id="15371" name="Line 31"/>
            <p:cNvSpPr>
              <a:spLocks noChangeShapeType="1"/>
            </p:cNvSpPr>
            <p:nvPr/>
          </p:nvSpPr>
          <p:spPr bwMode="auto">
            <a:xfrm>
              <a:off x="1075" y="154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9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1"/>
          <p:cNvSpPr txBox="1">
            <a:spLocks noChangeArrowheads="1"/>
          </p:cNvSpPr>
          <p:nvPr/>
        </p:nvSpPr>
        <p:spPr bwMode="auto">
          <a:xfrm>
            <a:off x="2176463" y="1412875"/>
            <a:ext cx="5148262" cy="684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>
                <a:latin typeface="Arial" charset="0"/>
              </a:rPr>
              <a:t>    </a:t>
            </a:r>
            <a:r>
              <a:rPr lang="en-US" altLang="zh-TW" sz="3000" b="1" u="sng">
                <a:latin typeface="Arial" charset="0"/>
              </a:rPr>
              <a:t>Entropy and Perplexity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19250" y="2700338"/>
            <a:ext cx="1223963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pc="600" dirty="0">
                <a:ea typeface="新細明體" pitchFamily="18" charset="-120"/>
              </a:rPr>
              <a:t>P(X</a:t>
            </a:r>
            <a:r>
              <a:rPr lang="en-US" altLang="zh-TW" spc="600" baseline="-25000" dirty="0">
                <a:ea typeface="新細明體" pitchFamily="18" charset="-120"/>
              </a:rPr>
              <a:t>i</a:t>
            </a:r>
            <a:r>
              <a:rPr lang="en-US" altLang="zh-TW" spc="600" dirty="0">
                <a:ea typeface="新細明體" pitchFamily="18" charset="-120"/>
              </a:rPr>
              <a:t>)</a:t>
            </a:r>
            <a:endParaRPr lang="zh-TW" altLang="en-US" spc="600" dirty="0">
              <a:ea typeface="新細明體" pitchFamily="18" charset="-120"/>
            </a:endParaRPr>
          </a:p>
        </p:txBody>
      </p:sp>
      <p:grpSp>
        <p:nvGrpSpPr>
          <p:cNvPr id="16388" name="群組 6"/>
          <p:cNvGrpSpPr>
            <a:grpSpLocks/>
          </p:cNvGrpSpPr>
          <p:nvPr/>
        </p:nvGrpSpPr>
        <p:grpSpPr bwMode="auto">
          <a:xfrm>
            <a:off x="1692275" y="1196975"/>
            <a:ext cx="6270625" cy="4124325"/>
            <a:chOff x="1691680" y="1196752"/>
            <a:chExt cx="6271220" cy="4124325"/>
          </a:xfrm>
        </p:grpSpPr>
        <p:pic>
          <p:nvPicPr>
            <p:cNvPr id="16389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087" y="1196752"/>
              <a:ext cx="6119813" cy="412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1691680" y="2700115"/>
              <a:ext cx="1224079" cy="368300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ea typeface="新細明體" pitchFamily="18" charset="-120"/>
                </a:rPr>
                <a:t>P</a:t>
              </a:r>
              <a:r>
                <a:rPr lang="en-US" altLang="zh-TW" spc="600" dirty="0">
                  <a:ea typeface="新細明體" pitchFamily="18" charset="-120"/>
                </a:rPr>
                <a:t> (x</a:t>
              </a:r>
              <a:r>
                <a:rPr lang="en-US" altLang="zh-TW" spc="600" baseline="-25000" dirty="0">
                  <a:ea typeface="新細明體" pitchFamily="18" charset="-120"/>
                </a:rPr>
                <a:t>i</a:t>
              </a:r>
              <a:r>
                <a:rPr lang="en-US" altLang="zh-TW" spc="600" dirty="0">
                  <a:ea typeface="新細明體" pitchFamily="18" charset="-120"/>
                </a:rPr>
                <a:t>)</a:t>
              </a:r>
              <a:endParaRPr lang="zh-TW" altLang="en-US" dirty="0">
                <a:ea typeface="新細明體" pitchFamily="18" charset="-120"/>
              </a:endParaRPr>
            </a:p>
          </p:txBody>
        </p:sp>
        <p:sp>
          <p:nvSpPr>
            <p:cNvPr id="16391" name="文字方塊 1"/>
            <p:cNvSpPr txBox="1">
              <a:spLocks noChangeArrowheads="1"/>
            </p:cNvSpPr>
            <p:nvPr/>
          </p:nvSpPr>
          <p:spPr bwMode="auto">
            <a:xfrm>
              <a:off x="2328862" y="1319059"/>
              <a:ext cx="5411489" cy="1015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>
                  <a:latin typeface="Arial" charset="0"/>
                </a:rPr>
                <a:t>    </a:t>
              </a:r>
              <a:r>
                <a:rPr lang="en-US" altLang="zh-TW" sz="3000" b="1" u="sng">
                  <a:latin typeface="Arial" charset="0"/>
                </a:rPr>
                <a:t>Entropy and Perplexity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3000" b="1" u="sng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328328" y="4005040"/>
              <a:ext cx="3961188" cy="1200150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ea typeface="新細明體" pitchFamily="18" charset="-120"/>
                </a:rPr>
                <a:t>  x</a:t>
              </a:r>
              <a:r>
                <a:rPr lang="en-US" altLang="zh-TW" baseline="-25000" dirty="0">
                  <a:ea typeface="新細明體" pitchFamily="18" charset="-120"/>
                </a:rPr>
                <a:t>1</a:t>
              </a:r>
              <a:r>
                <a:rPr lang="en-US" altLang="zh-TW" dirty="0">
                  <a:ea typeface="新細明體" pitchFamily="18" charset="-120"/>
                </a:rPr>
                <a:t>                                          </a:t>
              </a:r>
              <a:r>
                <a:rPr lang="en-US" altLang="zh-TW" dirty="0" err="1">
                  <a:ea typeface="新細明體" pitchFamily="18" charset="-120"/>
                </a:rPr>
                <a:t>x</a:t>
              </a:r>
              <a:r>
                <a:rPr lang="en-US" altLang="zh-TW" baseline="-25000" dirty="0" err="1">
                  <a:ea typeface="新細明體" pitchFamily="18" charset="-120"/>
                </a:rPr>
                <a:t>M</a:t>
              </a:r>
              <a:endParaRPr lang="en-US" altLang="zh-TW" baseline="-25000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dirty="0">
                  <a:ea typeface="新細明體" pitchFamily="18" charset="-120"/>
                </a:rPr>
                <a:t> </a:t>
              </a:r>
              <a:r>
                <a:rPr lang="en-US" altLang="zh-TW" spc="600" dirty="0" err="1">
                  <a:ea typeface="新細明體" pitchFamily="18" charset="-120"/>
                </a:rPr>
                <a:t>abc</a:t>
              </a:r>
              <a:r>
                <a:rPr lang="en-US" altLang="zh-TW" spc="600" dirty="0">
                  <a:ea typeface="新細明體" pitchFamily="18" charset="-120"/>
                </a:rPr>
                <a:t>.....z ABC.....Z</a:t>
              </a:r>
              <a:endParaRPr lang="zh-TW" altLang="en-US" spc="600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09663"/>
            <a:ext cx="90725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12763"/>
            <a:ext cx="52562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468313" y="549275"/>
            <a:ext cx="5146675" cy="682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>
                <a:latin typeface="Arial" charset="0"/>
              </a:rPr>
              <a:t>    </a:t>
            </a:r>
            <a:r>
              <a:rPr lang="en-US" altLang="zh-TW" sz="3000" b="1" u="sng">
                <a:latin typeface="Arial" charset="0"/>
              </a:rPr>
              <a:t>Entropy and Perplexity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18437" name="文字方塊 2"/>
          <p:cNvSpPr txBox="1">
            <a:spLocks noChangeArrowheads="1"/>
          </p:cNvSpPr>
          <p:nvPr/>
        </p:nvSpPr>
        <p:spPr bwMode="auto">
          <a:xfrm>
            <a:off x="179388" y="4365625"/>
            <a:ext cx="3240087" cy="80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機率分佈之分散程度相同</a:t>
            </a:r>
            <a:endParaRPr lang="en-US" altLang="zh-TW" sz="18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0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Uncertainty</a:t>
            </a:r>
            <a:r>
              <a:rPr lang="zh-TW" altLang="en-US" sz="18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：選詞之難度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Perplexity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4" name="Rectangle 1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6" name="Text Box 5"/>
              <p:cNvSpPr txBox="1">
                <a:spLocks noChangeArrowheads="1"/>
              </p:cNvSpPr>
              <p:nvPr/>
            </p:nvSpPr>
            <p:spPr bwMode="auto">
              <a:xfrm>
                <a:off x="63500" y="908050"/>
                <a:ext cx="8972550" cy="5986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SzPct val="120000"/>
                  <a:buFontTx/>
                  <a:buChar char="•"/>
                </a:pPr>
                <a:r>
                  <a:rPr lang="en-US" altLang="zh-TW" sz="2400" b="1" dirty="0" smtClean="0">
                    <a:latin typeface="Times New Roman" pitchFamily="18" charset="0"/>
                    <a:ea typeface="華康魏碑體" pitchFamily="65" charset="-120"/>
                  </a:rPr>
                  <a:t>Perplexity of A Language Source S</a:t>
                </a:r>
                <a:endParaRPr lang="en-US" altLang="zh-TW" sz="24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	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endParaRPr lang="en-US" altLang="zh-TW" sz="22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spcBef>
                    <a:spcPct val="5000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size of a “virtual vocabulary” in which all words (or units) are equally probable</a:t>
                </a:r>
              </a:p>
              <a:p>
                <a:pPr lvl="2" eaLnBrk="1" hangingPunct="1">
                  <a:lnSpc>
                    <a:spcPct val="90000"/>
                  </a:lnSpc>
                  <a:buSzPct val="120000"/>
                  <a:buFont typeface="新細明體" charset="-120"/>
                  <a:buChar char="‧"/>
                </a:pP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e.g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. 1024 words each with probability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sz="2000" i="1" smtClean="0">
                            <a:latin typeface="Cambria Math"/>
                            <a:ea typeface="華康魏碑體" pitchFamily="65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華康魏碑體" pitchFamily="65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華康魏碑體" pitchFamily="65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/>
                                <a:ea typeface="華康魏碑體" pitchFamily="65" charset="-120"/>
                              </a:rPr>
                              <m:t>1024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華康魏碑體" pitchFamily="65" charset="-120"/>
                      </a:rPr>
                      <m:t>𝐼</m:t>
                    </m:r>
                    <m:r>
                      <a:rPr lang="en-US" altLang="zh-TW" sz="2000" b="0" i="1" smtClean="0">
                        <a:latin typeface="Cambria Math"/>
                        <a:ea typeface="華康魏碑體" pitchFamily="65" charset="-12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  <a:ea typeface="華康魏碑體" pitchFamily="65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華康魏碑體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華康魏碑體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華康魏碑體" pitchFamily="65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=10 bits (of information)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2" eaLnBrk="1" hangingPunct="1">
                  <a:lnSpc>
                    <a:spcPct val="90000"/>
                  </a:lnSpc>
                  <a:spcBef>
                    <a:spcPts val="100"/>
                  </a:spcBef>
                  <a:buSzPct val="120000"/>
                  <a:buFont typeface="Times New Roman" pitchFamily="18" charset="0"/>
                  <a:buNone/>
                </a:pP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            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H(S)= 10 bits (of 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information), PP(S)=1024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spcBef>
                    <a:spcPct val="4000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branching factor estimate for the language</a:t>
                </a:r>
              </a:p>
              <a:p>
                <a:pPr eaLnBrk="1" hangingPunct="1">
                  <a:lnSpc>
                    <a:spcPct val="90000"/>
                  </a:lnSpc>
                  <a:buSzPct val="120000"/>
                  <a:buFont typeface="Wingdings" pitchFamily="2" charset="2"/>
                  <a:buChar char=""/>
                </a:pP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A Language Model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assigning a probability P(</a:t>
                </a:r>
                <a:r>
                  <a:rPr lang="en-US" altLang="zh-TW" sz="2200" dirty="0" err="1">
                    <a:latin typeface="Times New Roman" pitchFamily="18" charset="0"/>
                    <a:ea typeface="華康魏碑體" pitchFamily="65" charset="-120"/>
                  </a:rPr>
                  <a:t>w</a:t>
                </a:r>
                <a:r>
                  <a:rPr lang="en-US" altLang="zh-TW" sz="2200" baseline="-25000" dirty="0" err="1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2200" dirty="0" err="1">
                    <a:latin typeface="Times New Roman" pitchFamily="18" charset="0"/>
                  </a:rPr>
                  <a:t>|c</a:t>
                </a:r>
                <a:r>
                  <a:rPr lang="en-US" altLang="zh-TW" sz="2200" baseline="-25000" dirty="0" err="1">
                    <a:latin typeface="Times New Roman" pitchFamily="18" charset="0"/>
                  </a:rPr>
                  <a:t>i</a:t>
                </a:r>
                <a:r>
                  <a:rPr lang="en-US" altLang="zh-TW" sz="2200" dirty="0">
                    <a:latin typeface="Times New Roman" pitchFamily="18" charset="0"/>
                  </a:rPr>
                  <a:t>) for the next possible word </a:t>
                </a:r>
                <a:r>
                  <a:rPr lang="en-US" altLang="zh-TW" sz="2200" dirty="0" err="1">
                    <a:latin typeface="Times New Roman" pitchFamily="18" charset="0"/>
                  </a:rPr>
                  <a:t>w</a:t>
                </a:r>
                <a:r>
                  <a:rPr lang="en-US" altLang="zh-TW" sz="2200" baseline="-25000" dirty="0" err="1">
                    <a:latin typeface="Times New Roman" pitchFamily="18" charset="0"/>
                  </a:rPr>
                  <a:t>i</a:t>
                </a:r>
                <a:r>
                  <a:rPr lang="en-US" altLang="zh-TW" sz="2200" dirty="0">
                    <a:latin typeface="Times New Roman" pitchFamily="18" charset="0"/>
                  </a:rPr>
                  <a:t> given a condition c</a:t>
                </a:r>
                <a:r>
                  <a:rPr lang="en-US" altLang="zh-TW" sz="2200" baseline="-25000" dirty="0">
                    <a:latin typeface="Times New Roman" pitchFamily="18" charset="0"/>
                  </a:rPr>
                  <a:t>i</a:t>
                </a:r>
                <a:endParaRPr lang="en-US" altLang="zh-TW" sz="22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 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	e.g. P(W=w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3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4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....</a:t>
                </a:r>
                <a:r>
                  <a:rPr lang="en-US" altLang="zh-TW" dirty="0" err="1">
                    <a:latin typeface="Times New Roman" pitchFamily="18" charset="0"/>
                    <a:ea typeface="華康魏碑體" pitchFamily="65" charset="-120"/>
                  </a:rPr>
                  <a:t>w</a:t>
                </a:r>
                <a:r>
                  <a:rPr lang="en-US" altLang="zh-TW" baseline="-25000" dirty="0" err="1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)=P(w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)P(w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dirty="0">
                    <a:latin typeface="Times New Roman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</a:rPr>
                  <a:t>1</a:t>
                </a:r>
                <a:r>
                  <a:rPr lang="en-US" altLang="zh-TW" dirty="0">
                    <a:latin typeface="Times New Roman" pitchFamily="18" charset="0"/>
                  </a:rPr>
                  <a:t>) </a:t>
                </a:r>
                <a:r>
                  <a:rPr lang="en-US" altLang="zh-TW" dirty="0"/>
                  <a:t>Π</a:t>
                </a:r>
                <a:r>
                  <a:rPr lang="en-US" altLang="zh-TW" dirty="0">
                    <a:latin typeface="Times New Roman" pitchFamily="18" charset="0"/>
                  </a:rPr>
                  <a:t>P(w</a:t>
                </a:r>
                <a:r>
                  <a:rPr lang="en-US" altLang="zh-TW" baseline="-25000" dirty="0">
                    <a:latin typeface="Times New Roman" pitchFamily="18" charset="0"/>
                  </a:rPr>
                  <a:t>i</a:t>
                </a:r>
                <a:r>
                  <a:rPr lang="en-US" altLang="zh-TW" dirty="0">
                    <a:latin typeface="Times New Roman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</a:rPr>
                  <a:t>i-2</a:t>
                </a:r>
                <a:r>
                  <a:rPr lang="en-US" altLang="zh-TW" dirty="0">
                    <a:latin typeface="Times New Roman" pitchFamily="18" charset="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</a:rPr>
                  <a:t>i-1</a:t>
                </a:r>
                <a:r>
                  <a:rPr lang="en-US" altLang="zh-TW" dirty="0">
                    <a:latin typeface="Times New Roman" pitchFamily="18" charset="0"/>
                  </a:rPr>
                  <a:t>)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Char char="–"/>
                </a:pPr>
                <a:endParaRPr lang="en-US" altLang="zh-TW" dirty="0">
                  <a:latin typeface="Times New Roman" pitchFamily="18" charset="0"/>
                  <a:ea typeface="華康魏碑體" pitchFamily="65" charset="-12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60000"/>
                  </a:spcBef>
                  <a:buSzPct val="120000"/>
                  <a:buFont typeface="Wingdings" pitchFamily="2" charset="2"/>
                  <a:buChar char=""/>
                </a:pP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A Test Corpus D of N sentences, with the </a:t>
                </a:r>
                <a:r>
                  <a:rPr lang="en-US" altLang="zh-TW" sz="2400" b="1" dirty="0" err="1">
                    <a:latin typeface="Times New Roman" pitchFamily="18" charset="0"/>
                    <a:ea typeface="華康魏碑體" pitchFamily="65" charset="-120"/>
                  </a:rPr>
                  <a:t>i-th</a:t>
                </a: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 sentence W</a:t>
                </a:r>
                <a:r>
                  <a:rPr lang="en-US" altLang="zh-TW" sz="2400" b="1" baseline="-25000" dirty="0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 has </a:t>
                </a:r>
                <a:r>
                  <a:rPr lang="en-US" altLang="zh-TW" sz="2400" b="1" dirty="0" err="1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sz="2400" b="1" baseline="-25000" dirty="0" err="1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 words and total words N</a:t>
                </a:r>
                <a:r>
                  <a:rPr lang="en-US" altLang="zh-TW" sz="2400" b="1" baseline="-25000" dirty="0">
                    <a:latin typeface="Times New Roman" pitchFamily="18" charset="0"/>
                    <a:ea typeface="華康魏碑體" pitchFamily="65" charset="-120"/>
                  </a:rPr>
                  <a:t>D</a:t>
                </a:r>
              </a:p>
              <a:p>
                <a:pPr eaLnBrk="1" hangingPunct="1">
                  <a:buSzPct val="120000"/>
                  <a:buFont typeface="Wingdings" pitchFamily="2" charset="2"/>
                  <a:buNone/>
                </a:pPr>
                <a:r>
                  <a:rPr lang="en-US" altLang="zh-TW" sz="2400" b="1" baseline="-25000" dirty="0">
                    <a:latin typeface="Times New Roman" pitchFamily="18" charset="0"/>
                    <a:ea typeface="華康魏碑體" pitchFamily="65" charset="-120"/>
                  </a:rPr>
                  <a:t>		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D = [W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,....,W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],       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 = 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3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,....</a:t>
                </a:r>
                <a:r>
                  <a:rPr lang="en-US" altLang="zh-TW" sz="2000" dirty="0" err="1">
                    <a:latin typeface="Times New Roman" pitchFamily="18" charset="0"/>
                    <a:ea typeface="華康魏碑體" pitchFamily="65" charset="-120"/>
                  </a:rPr>
                  <a:t>w</a:t>
                </a:r>
                <a:r>
                  <a:rPr lang="en-US" altLang="zh-TW" sz="2000" baseline="-25000" dirty="0" err="1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sz="1600" baseline="-40000" dirty="0" err="1">
                    <a:latin typeface="Times New Roman" pitchFamily="18" charset="0"/>
                    <a:ea typeface="華康魏碑體" pitchFamily="65" charset="-120"/>
                  </a:rPr>
                  <a:t>i</a:t>
                </a:r>
                <a:endParaRPr lang="en-US" altLang="zh-TW" sz="1600" baseline="-40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eaLnBrk="1" hangingPunct="1">
                  <a:buSzPct val="120000"/>
                  <a:buFont typeface="Wingdings" pitchFamily="2" charset="2"/>
                  <a:buNone/>
                </a:pPr>
                <a:r>
                  <a:rPr lang="en-US" altLang="zh-TW" sz="1600" b="1" baseline="-40000" dirty="0">
                    <a:latin typeface="Times New Roman" pitchFamily="18" charset="0"/>
                    <a:ea typeface="華康魏碑體" pitchFamily="65" charset="-120"/>
                  </a:rPr>
                  <a:t>		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174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00" y="908050"/>
                <a:ext cx="8972550" cy="5986126"/>
              </a:xfrm>
              <a:prstGeom prst="rect">
                <a:avLst/>
              </a:prstGeom>
              <a:blipFill rotWithShape="1">
                <a:blip r:embed="rId4"/>
                <a:stretch>
                  <a:fillRect l="-1223" t="-2037" r="-2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graphicFrame>
        <p:nvGraphicFramePr>
          <p:cNvPr id="17418" name="Object 7"/>
          <p:cNvGraphicFramePr>
            <a:graphicFrameLocks noChangeAspect="1"/>
          </p:cNvGraphicFramePr>
          <p:nvPr/>
        </p:nvGraphicFramePr>
        <p:xfrm>
          <a:off x="1162050" y="1393825"/>
          <a:ext cx="24733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9" name="方程式" r:id="rId5" imgW="1625600" imgH="482600" progId="Equation.3">
                  <p:embed/>
                </p:oleObj>
              </mc:Choice>
              <mc:Fallback>
                <p:oleObj name="方程式" r:id="rId5" imgW="16256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393825"/>
                        <a:ext cx="24733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1"/>
          <p:cNvGraphicFramePr>
            <a:graphicFrameLocks noChangeAspect="1"/>
          </p:cNvGraphicFramePr>
          <p:nvPr/>
        </p:nvGraphicFramePr>
        <p:xfrm>
          <a:off x="971550" y="6316663"/>
          <a:ext cx="12969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name="方程式" r:id="rId7" imgW="710891" imgH="406224" progId="Equation.3">
                  <p:embed/>
                </p:oleObj>
              </mc:Choice>
              <mc:Fallback>
                <p:oleObj name="方程式" r:id="rId7" imgW="710891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316663"/>
                        <a:ext cx="12969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3976688" y="49037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903788" y="4403725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1000">
                <a:latin typeface="Times New Roman" pitchFamily="18" charset="0"/>
              </a:rPr>
              <a:t>n</a:t>
            </a:r>
          </a:p>
          <a:p>
            <a:pPr algn="ctr" eaLnBrk="1" hangingPunct="1">
              <a:lnSpc>
                <a:spcPct val="120000"/>
              </a:lnSpc>
            </a:pPr>
            <a:endParaRPr lang="en-US" altLang="zh-TW" sz="1000">
              <a:latin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TW" sz="1000">
                <a:latin typeface="Times New Roman" pitchFamily="18" charset="0"/>
              </a:rPr>
              <a:t>i=3</a:t>
            </a:r>
            <a:endParaRPr lang="en-US" altLang="zh-TW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3" name="Text Box 15"/>
              <p:cNvSpPr txBox="1">
                <a:spLocks noChangeArrowheads="1"/>
              </p:cNvSpPr>
              <p:nvPr/>
            </p:nvSpPr>
            <p:spPr bwMode="auto">
              <a:xfrm>
                <a:off x="3635375" y="4992688"/>
                <a:ext cx="630238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latin typeface="Times New Roman" pitchFamily="18" charset="0"/>
                  </a:rPr>
                  <a:t>c</a:t>
                </a:r>
                <a:r>
                  <a:rPr lang="en-US" altLang="zh-TW" sz="1200" baseline="-25000" dirty="0">
                    <a:latin typeface="Times New Roman" pitchFamily="18" charset="0"/>
                  </a:rPr>
                  <a:t>1</a:t>
                </a:r>
                <a:r>
                  <a:rPr lang="en-US" altLang="zh-TW" sz="1200" dirty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TW" altLang="el-GR" sz="1200" i="1" dirty="0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42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375" y="4992688"/>
                <a:ext cx="630238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768850" y="48847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600575" y="5013325"/>
            <a:ext cx="3286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>
                <a:latin typeface="Times New Roman" pitchFamily="18" charset="0"/>
              </a:rPr>
              <a:t>c</a:t>
            </a:r>
            <a:r>
              <a:rPr lang="en-US" altLang="zh-TW" sz="1200" baseline="-25000">
                <a:latin typeface="Times New Roman" pitchFamily="18" charset="0"/>
              </a:rPr>
              <a:t>2</a:t>
            </a:r>
            <a:endParaRPr lang="en-US" altLang="zh-TW"/>
          </a:p>
        </p:txBody>
      </p:sp>
      <p:sp>
        <p:nvSpPr>
          <p:cNvPr id="17426" name="AutoShape 18"/>
          <p:cNvSpPr>
            <a:spLocks/>
          </p:cNvSpPr>
          <p:nvPr/>
        </p:nvSpPr>
        <p:spPr bwMode="auto">
          <a:xfrm rot="-5400000">
            <a:off x="6005513" y="4732338"/>
            <a:ext cx="157162" cy="576262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940425" y="5046663"/>
            <a:ext cx="3286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>
                <a:latin typeface="Times New Roman" pitchFamily="18" charset="0"/>
              </a:rPr>
              <a:t>c</a:t>
            </a:r>
            <a:r>
              <a:rPr lang="en-US" altLang="zh-TW" sz="1200" baseline="-25000">
                <a:latin typeface="Times New Roman" pitchFamily="18" charset="0"/>
              </a:rPr>
              <a:t>i</a:t>
            </a:r>
            <a:endParaRPr lang="en-US" altLang="zh-TW"/>
          </a:p>
        </p:txBody>
      </p:sp>
      <p:sp>
        <p:nvSpPr>
          <p:cNvPr id="17428" name="文字方塊 1"/>
          <p:cNvSpPr txBox="1">
            <a:spLocks noChangeArrowheads="1"/>
          </p:cNvSpPr>
          <p:nvPr/>
        </p:nvSpPr>
        <p:spPr bwMode="auto">
          <a:xfrm>
            <a:off x="6269038" y="1228725"/>
            <a:ext cx="223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  <a:ea typeface="標楷體" pitchFamily="65" charset="-120"/>
              </a:rPr>
              <a:t>(perplexity:</a:t>
            </a:r>
            <a:r>
              <a:rPr lang="zh-TW" altLang="en-US" sz="2000">
                <a:latin typeface="Times New Roman" pitchFamily="18" charset="0"/>
                <a:ea typeface="標楷體" pitchFamily="65" charset="-120"/>
              </a:rPr>
              <a:t>混淆度</a:t>
            </a:r>
            <a:r>
              <a:rPr lang="en-US" altLang="zh-TW" sz="200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20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7429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Perplexity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63500" y="908050"/>
            <a:ext cx="897255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Perplexity of A Language Model </a:t>
            </a:r>
            <a:r>
              <a:rPr lang="en-US" altLang="zh-TW" sz="2400" b="1">
                <a:latin typeface="Times New Roman" pitchFamily="18" charset="0"/>
              </a:rPr>
              <a:t>P(w</a:t>
            </a:r>
            <a:r>
              <a:rPr lang="en-US" altLang="zh-TW" sz="2400" b="1" baseline="-25000">
                <a:latin typeface="Times New Roman" pitchFamily="18" charset="0"/>
              </a:rPr>
              <a:t>i</a:t>
            </a:r>
            <a:r>
              <a:rPr lang="en-US" altLang="zh-TW" sz="2400" b="1">
                <a:latin typeface="Times New Roman" pitchFamily="18" charset="0"/>
              </a:rPr>
              <a:t>|c</a:t>
            </a:r>
            <a:r>
              <a:rPr lang="en-US" altLang="zh-TW" sz="2400" b="1" baseline="-25000">
                <a:latin typeface="Times New Roman" pitchFamily="18" charset="0"/>
              </a:rPr>
              <a:t>i</a:t>
            </a:r>
            <a:r>
              <a:rPr lang="en-US" altLang="zh-TW" sz="2400" b="1">
                <a:latin typeface="Times New Roman" pitchFamily="18" charset="0"/>
              </a:rPr>
              <a:t>) with respect to a Test Corpus D</a:t>
            </a:r>
            <a:endParaRPr lang="en-US" altLang="zh-TW" sz="2400" b="1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H (P ; D)=                                    , average of all log P</a:t>
            </a:r>
            <a:r>
              <a:rPr lang="en-US" altLang="zh-TW" sz="2200">
                <a:latin typeface="Times New Roman" pitchFamily="18" charset="0"/>
              </a:rPr>
              <a:t>(w</a:t>
            </a:r>
            <a:r>
              <a:rPr lang="en-US" altLang="zh-TW" sz="2200" baseline="-25000">
                <a:latin typeface="Times New Roman" pitchFamily="18" charset="0"/>
              </a:rPr>
              <a:t>j</a:t>
            </a:r>
            <a:r>
              <a:rPr lang="en-US" altLang="zh-TW" sz="2200">
                <a:latin typeface="Times New Roman" pitchFamily="18" charset="0"/>
              </a:rPr>
              <a:t>|c</a:t>
            </a:r>
            <a:r>
              <a:rPr lang="en-US" altLang="zh-TW" sz="2200" baseline="-25000">
                <a:latin typeface="Times New Roman" pitchFamily="18" charset="0"/>
              </a:rPr>
              <a:t>j</a:t>
            </a:r>
            <a:r>
              <a:rPr lang="en-US" altLang="zh-TW" sz="2200">
                <a:latin typeface="Times New Roman" pitchFamily="18" charset="0"/>
              </a:rPr>
              <a:t>) over the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</a:rPr>
              <a:t>	                                                       whole corpus D</a:t>
            </a: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 	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		            =                                     , 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logarithm of geometric mean of </a:t>
            </a:r>
            <a:r>
              <a:rPr lang="en-US" altLang="zh-TW" sz="2000">
                <a:latin typeface="Times New Roman" pitchFamily="18" charset="0"/>
              </a:rPr>
              <a:t>P(w</a:t>
            </a:r>
            <a:r>
              <a:rPr lang="en-US" altLang="zh-TW" sz="2000" baseline="-25000">
                <a:latin typeface="Times New Roman" pitchFamily="18" charset="0"/>
              </a:rPr>
              <a:t>j</a:t>
            </a:r>
            <a:r>
              <a:rPr lang="en-US" altLang="zh-TW" sz="2000">
                <a:latin typeface="Times New Roman" pitchFamily="18" charset="0"/>
              </a:rPr>
              <a:t>|c</a:t>
            </a:r>
            <a:r>
              <a:rPr lang="en-US" altLang="zh-TW" sz="2000" baseline="-25000">
                <a:latin typeface="Times New Roman" pitchFamily="18" charset="0"/>
              </a:rPr>
              <a:t>j</a:t>
            </a:r>
            <a:r>
              <a:rPr lang="en-US" altLang="zh-TW" sz="2000">
                <a:latin typeface="Times New Roman" pitchFamily="18" charset="0"/>
              </a:rPr>
              <a:t>) 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pp (P ; D) =2</a:t>
            </a:r>
            <a:r>
              <a:rPr lang="en-US" altLang="zh-TW" sz="2200" baseline="30000">
                <a:latin typeface="Times New Roman" pitchFamily="18" charset="0"/>
                <a:ea typeface="華康魏碑體" pitchFamily="65" charset="-120"/>
              </a:rPr>
              <a:t>H(P;D)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	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average branching factor (in the sense of geometrical mean of reciprocals)</a:t>
            </a:r>
          </a:p>
          <a:p>
            <a:pPr lvl="2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e.g. P(W=w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...w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)=P(w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) </a:t>
            </a:r>
            <a:r>
              <a:rPr lang="en-US" altLang="zh-TW">
                <a:latin typeface="Times New Roman" pitchFamily="18" charset="0"/>
              </a:rPr>
              <a:t>P(w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) P(w</a:t>
            </a:r>
            <a:r>
              <a:rPr lang="en-US" altLang="zh-TW" baseline="-25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,w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) P(w</a:t>
            </a:r>
            <a:r>
              <a:rPr lang="en-US" altLang="zh-TW" baseline="-25000">
                <a:latin typeface="Times New Roman" pitchFamily="18" charset="0"/>
              </a:rPr>
              <a:t>4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,w</a:t>
            </a:r>
            <a:r>
              <a:rPr lang="en-US" altLang="zh-TW" baseline="-25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) P(w</a:t>
            </a:r>
            <a:r>
              <a:rPr lang="en-US" altLang="zh-TW" baseline="-25000">
                <a:latin typeface="Times New Roman" pitchFamily="18" charset="0"/>
              </a:rPr>
              <a:t>5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,w</a:t>
            </a:r>
            <a:r>
              <a:rPr lang="en-US" altLang="zh-TW" baseline="-25000">
                <a:latin typeface="Times New Roman" pitchFamily="18" charset="0"/>
              </a:rPr>
              <a:t>4</a:t>
            </a:r>
            <a:r>
              <a:rPr lang="en-US" altLang="zh-TW">
                <a:latin typeface="Times New Roman" pitchFamily="18" charset="0"/>
              </a:rPr>
              <a:t>) .....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2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the capabilities of the language model in predicting the next word given the linguistic constraints extracted from the training corpus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the smaller the better, performance measure for a language model with respect to a test corpus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a function of a language model P and text corpus D</a:t>
            </a:r>
          </a:p>
        </p:txBody>
      </p:sp>
      <p:graphicFrame>
        <p:nvGraphicFramePr>
          <p:cNvPr id="19464" name="Object 21"/>
          <p:cNvGraphicFramePr>
            <a:graphicFrameLocks noChangeAspect="1"/>
          </p:cNvGraphicFramePr>
          <p:nvPr/>
        </p:nvGraphicFramePr>
        <p:xfrm>
          <a:off x="2095500" y="1435100"/>
          <a:ext cx="226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方程式" r:id="rId4" imgW="1586811" imgH="482391" progId="Equation.3">
                  <p:embed/>
                </p:oleObj>
              </mc:Choice>
              <mc:Fallback>
                <p:oleObj name="方程式" r:id="rId4" imgW="1586811" imgH="4823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435100"/>
                        <a:ext cx="2260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2"/>
          <p:cNvGraphicFramePr>
            <a:graphicFrameLocks noChangeAspect="1"/>
          </p:cNvGraphicFramePr>
          <p:nvPr/>
        </p:nvGraphicFramePr>
        <p:xfrm>
          <a:off x="2065338" y="2192338"/>
          <a:ext cx="24749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方程式" r:id="rId6" imgW="1548728" imgH="482391" progId="Equation.3">
                  <p:embed/>
                </p:oleObj>
              </mc:Choice>
              <mc:Fallback>
                <p:oleObj name="方程式" r:id="rId6" imgW="1548728" imgH="4823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192338"/>
                        <a:ext cx="24749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2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9467" name="Group 38"/>
          <p:cNvGrpSpPr>
            <a:grpSpLocks/>
          </p:cNvGrpSpPr>
          <p:nvPr/>
        </p:nvGrpSpPr>
        <p:grpSpPr bwMode="auto">
          <a:xfrm>
            <a:off x="3419475" y="3914775"/>
            <a:ext cx="4038600" cy="333375"/>
            <a:chOff x="2154" y="2466"/>
            <a:chExt cx="2544" cy="266"/>
          </a:xfrm>
        </p:grpSpPr>
        <p:sp>
          <p:nvSpPr>
            <p:cNvPr id="19478" name="Line 23"/>
            <p:cNvSpPr>
              <a:spLocks noChangeShapeType="1"/>
            </p:cNvSpPr>
            <p:nvPr/>
          </p:nvSpPr>
          <p:spPr bwMode="auto">
            <a:xfrm flipV="1">
              <a:off x="2154" y="2466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9" name="Line 24"/>
            <p:cNvSpPr>
              <a:spLocks noChangeShapeType="1"/>
            </p:cNvSpPr>
            <p:nvPr/>
          </p:nvSpPr>
          <p:spPr bwMode="auto">
            <a:xfrm flipH="1" flipV="1">
              <a:off x="2608" y="2487"/>
              <a:ext cx="2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0" name="Line 25"/>
            <p:cNvSpPr>
              <a:spLocks noChangeShapeType="1"/>
            </p:cNvSpPr>
            <p:nvPr/>
          </p:nvSpPr>
          <p:spPr bwMode="auto">
            <a:xfrm flipV="1">
              <a:off x="3150" y="2487"/>
              <a:ext cx="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1" name="Line 26"/>
            <p:cNvSpPr>
              <a:spLocks noChangeShapeType="1"/>
            </p:cNvSpPr>
            <p:nvPr/>
          </p:nvSpPr>
          <p:spPr bwMode="auto">
            <a:xfrm flipH="1" flipV="1">
              <a:off x="3923" y="2487"/>
              <a:ext cx="7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Line 27"/>
            <p:cNvSpPr>
              <a:spLocks noChangeShapeType="1"/>
            </p:cNvSpPr>
            <p:nvPr/>
          </p:nvSpPr>
          <p:spPr bwMode="auto">
            <a:xfrm flipH="1" flipV="1">
              <a:off x="4694" y="2466"/>
              <a:ext cx="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8" name="Group 39"/>
          <p:cNvGrpSpPr>
            <a:grpSpLocks/>
          </p:cNvGrpSpPr>
          <p:nvPr/>
        </p:nvGrpSpPr>
        <p:grpSpPr bwMode="auto">
          <a:xfrm>
            <a:off x="2390775" y="4251325"/>
            <a:ext cx="5221288" cy="1104900"/>
            <a:chOff x="1506" y="2684"/>
            <a:chExt cx="3289" cy="696"/>
          </a:xfrm>
        </p:grpSpPr>
        <p:graphicFrame>
          <p:nvGraphicFramePr>
            <p:cNvPr id="19472" name="Object 28"/>
            <p:cNvGraphicFramePr>
              <a:graphicFrameLocks noChangeAspect="1"/>
            </p:cNvGraphicFramePr>
            <p:nvPr/>
          </p:nvGraphicFramePr>
          <p:xfrm>
            <a:off x="2030" y="2692"/>
            <a:ext cx="23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1" name="方程式" r:id="rId8" imgW="355292" imgH="393359" progId="Equation.3">
                    <p:embed/>
                  </p:oleObj>
                </mc:Choice>
                <mc:Fallback>
                  <p:oleObj name="方程式" r:id="rId8" imgW="355292" imgH="39335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2692"/>
                          <a:ext cx="23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30"/>
            <p:cNvGraphicFramePr>
              <a:graphicFrameLocks noChangeAspect="1"/>
            </p:cNvGraphicFramePr>
            <p:nvPr/>
          </p:nvGraphicFramePr>
          <p:xfrm>
            <a:off x="2504" y="2690"/>
            <a:ext cx="1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2" name="方程式" r:id="rId10" imgW="291973" imgH="393529" progId="Equation.3">
                    <p:embed/>
                  </p:oleObj>
                </mc:Choice>
                <mc:Fallback>
                  <p:oleObj name="方程式" r:id="rId10" imgW="291973" imgH="39352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690"/>
                          <a:ext cx="19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31"/>
            <p:cNvGraphicFramePr>
              <a:graphicFrameLocks noChangeAspect="1"/>
            </p:cNvGraphicFramePr>
            <p:nvPr/>
          </p:nvGraphicFramePr>
          <p:xfrm>
            <a:off x="3051" y="2684"/>
            <a:ext cx="19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3" name="方程式" r:id="rId12" imgW="304536" imgH="393359" progId="Equation.3">
                    <p:embed/>
                  </p:oleObj>
                </mc:Choice>
                <mc:Fallback>
                  <p:oleObj name="方程式" r:id="rId12" imgW="304536" imgH="39335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" y="2684"/>
                          <a:ext cx="19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32"/>
            <p:cNvGraphicFramePr>
              <a:graphicFrameLocks noChangeAspect="1"/>
            </p:cNvGraphicFramePr>
            <p:nvPr/>
          </p:nvGraphicFramePr>
          <p:xfrm>
            <a:off x="3812" y="2691"/>
            <a:ext cx="18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4" name="方程式" r:id="rId14" imgW="279279" imgH="393529" progId="Equation.3">
                    <p:embed/>
                  </p:oleObj>
                </mc:Choice>
                <mc:Fallback>
                  <p:oleObj name="方程式" r:id="rId14" imgW="279279" imgH="39352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2691"/>
                          <a:ext cx="18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33"/>
            <p:cNvGraphicFramePr>
              <a:graphicFrameLocks noChangeAspect="1"/>
            </p:cNvGraphicFramePr>
            <p:nvPr/>
          </p:nvGraphicFramePr>
          <p:xfrm>
            <a:off x="4595" y="2684"/>
            <a:ext cx="20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5" name="方程式" r:id="rId16" imgW="304536" imgH="393359" progId="Equation.3">
                    <p:embed/>
                  </p:oleObj>
                </mc:Choice>
                <mc:Fallback>
                  <p:oleObj name="方程式" r:id="rId16" imgW="304536" imgH="39335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2684"/>
                          <a:ext cx="20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AutoShape 34"/>
            <p:cNvSpPr>
              <a:spLocks noChangeArrowheads="1"/>
            </p:cNvSpPr>
            <p:nvPr/>
          </p:nvSpPr>
          <p:spPr bwMode="auto">
            <a:xfrm>
              <a:off x="1506" y="3199"/>
              <a:ext cx="331" cy="181"/>
            </a:xfrm>
            <a:prstGeom prst="rightArrow">
              <a:avLst>
                <a:gd name="adj1" fmla="val 50000"/>
                <a:gd name="adj2" fmla="val 457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6862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9469" name="Rectangle 3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70" name="Object 35"/>
          <p:cNvGraphicFramePr>
            <a:graphicFrameLocks noChangeAspect="1"/>
          </p:cNvGraphicFramePr>
          <p:nvPr/>
        </p:nvGraphicFramePr>
        <p:xfrm>
          <a:off x="3197225" y="4668838"/>
          <a:ext cx="43338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方程式" r:id="rId17" imgW="3124200" imgH="685800" progId="Equation.3">
                  <p:embed/>
                </p:oleObj>
              </mc:Choice>
              <mc:Fallback>
                <p:oleObj name="方程式" r:id="rId17" imgW="3124200" imgH="685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668838"/>
                        <a:ext cx="43338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26538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字方塊 2"/>
          <p:cNvSpPr txBox="1">
            <a:spLocks noChangeArrowheads="1"/>
          </p:cNvSpPr>
          <p:nvPr/>
        </p:nvSpPr>
        <p:spPr bwMode="auto">
          <a:xfrm>
            <a:off x="179388" y="1651000"/>
            <a:ext cx="2160587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>
                <a:latin typeface="Arial" charset="0"/>
              </a:rPr>
              <a:t>Perplexity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2" name="圓柱 1"/>
          <p:cNvSpPr/>
          <p:nvPr/>
        </p:nvSpPr>
        <p:spPr>
          <a:xfrm>
            <a:off x="611188" y="2997200"/>
            <a:ext cx="1728787" cy="15843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Training corpus</a:t>
            </a:r>
            <a:endParaRPr lang="zh-TW" altLang="en-US" dirty="0"/>
          </a:p>
        </p:txBody>
      </p:sp>
      <p:sp>
        <p:nvSpPr>
          <p:cNvPr id="5" name="圓柱 4"/>
          <p:cNvSpPr/>
          <p:nvPr/>
        </p:nvSpPr>
        <p:spPr>
          <a:xfrm>
            <a:off x="5148263" y="2924175"/>
            <a:ext cx="1727200" cy="18002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Language</a:t>
            </a:r>
          </a:p>
          <a:p>
            <a:pPr algn="ctr">
              <a:defRPr/>
            </a:pPr>
            <a:r>
              <a:rPr lang="en-US" altLang="zh-TW" dirty="0"/>
              <a:t>Model</a:t>
            </a:r>
          </a:p>
          <a:p>
            <a:pPr algn="ctr">
              <a:defRPr/>
            </a:pPr>
            <a:r>
              <a:rPr lang="en-US" altLang="zh-TW" dirty="0"/>
              <a:t>P (</a:t>
            </a:r>
            <a:r>
              <a:rPr lang="en-US" altLang="zh-TW" dirty="0" err="1">
                <a:latin typeface="Times New Roman" pitchFamily="18" charset="0"/>
              </a:rPr>
              <a:t>w</a:t>
            </a:r>
            <a:r>
              <a:rPr lang="en-US" altLang="zh-TW" baseline="-25000" dirty="0" err="1">
                <a:latin typeface="Times New Roman" pitchFamily="18" charset="0"/>
              </a:rPr>
              <a:t>i</a:t>
            </a:r>
            <a:r>
              <a:rPr lang="en-US" altLang="zh-TW" dirty="0"/>
              <a:t> </a:t>
            </a:r>
            <a:r>
              <a:rPr lang="en-US" altLang="zh-TW" b="1" dirty="0">
                <a:latin typeface="Times New Roman" pitchFamily="18" charset="0"/>
              </a:rPr>
              <a:t>|</a:t>
            </a:r>
            <a:r>
              <a:rPr lang="en-US" altLang="zh-TW" dirty="0"/>
              <a:t> c</a:t>
            </a:r>
            <a:r>
              <a:rPr lang="en-US" altLang="zh-TW" baseline="-25000" dirty="0"/>
              <a:t>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7235825" y="1196975"/>
            <a:ext cx="1439863" cy="15843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D</a:t>
            </a:r>
          </a:p>
          <a:p>
            <a:pPr algn="ctr">
              <a:defRPr/>
            </a:pPr>
            <a:r>
              <a:rPr lang="en-US" altLang="zh-TW" dirty="0"/>
              <a:t>Testing</a:t>
            </a:r>
          </a:p>
          <a:p>
            <a:pPr algn="ctr">
              <a:defRPr/>
            </a:pPr>
            <a:r>
              <a:rPr lang="en-US" altLang="zh-TW" dirty="0"/>
              <a:t>Corpus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7675" y="3068638"/>
            <a:ext cx="1512888" cy="136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LM</a:t>
            </a:r>
          </a:p>
          <a:p>
            <a:pPr algn="ctr">
              <a:defRPr/>
            </a:pPr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80288" y="3213100"/>
            <a:ext cx="1431925" cy="136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PP</a:t>
            </a:r>
          </a:p>
          <a:p>
            <a:pPr algn="ctr">
              <a:defRPr/>
            </a:pPr>
            <a:r>
              <a:rPr lang="en-US" altLang="zh-TW" dirty="0"/>
              <a:t>Testing</a:t>
            </a:r>
            <a:endParaRPr lang="zh-TW" altLang="en-US" dirty="0"/>
          </a:p>
        </p:txBody>
      </p:sp>
      <p:sp>
        <p:nvSpPr>
          <p:cNvPr id="20489" name="文字方塊 3"/>
          <p:cNvSpPr txBox="1">
            <a:spLocks noChangeArrowheads="1"/>
          </p:cNvSpPr>
          <p:nvPr/>
        </p:nvSpPr>
        <p:spPr bwMode="auto">
          <a:xfrm>
            <a:off x="7092950" y="5084763"/>
            <a:ext cx="187166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PP ( P</a:t>
            </a:r>
            <a:r>
              <a:rPr lang="zh-TW" altLang="en-US" sz="1800">
                <a:latin typeface="Arial" charset="0"/>
              </a:rPr>
              <a:t>；</a:t>
            </a:r>
            <a:r>
              <a:rPr lang="en-US" altLang="zh-TW" sz="1800">
                <a:latin typeface="Arial" charset="0"/>
              </a:rPr>
              <a:t>D )</a:t>
            </a:r>
            <a:endParaRPr lang="zh-TW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000" b="1" smtClean="0">
                <a:latin typeface="Times New Roman" pitchFamily="18" charset="0"/>
              </a:rPr>
              <a:t>An Perplexity Analysis Example with Respect to Different Subject Domains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1913" y="1066800"/>
            <a:ext cx="4510087" cy="541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542925" indent="-158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Domain-specific Language Models Trained with Domain Specific Corpus of Much Smaller Size very often Perform Better than a General Domain Model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Training corpus: Internet news in  		       Chinese language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Sports section gives the lowest perplexity even with very small training corpus</a:t>
            </a:r>
          </a:p>
        </p:txBody>
      </p:sp>
      <p:grpSp>
        <p:nvGrpSpPr>
          <p:cNvPr id="21508" name="Group 13"/>
          <p:cNvGrpSpPr>
            <a:grpSpLocks/>
          </p:cNvGrpSpPr>
          <p:nvPr/>
        </p:nvGrpSpPr>
        <p:grpSpPr bwMode="auto">
          <a:xfrm>
            <a:off x="990600" y="1344613"/>
            <a:ext cx="8153400" cy="4310062"/>
            <a:chOff x="624" y="847"/>
            <a:chExt cx="5136" cy="2715"/>
          </a:xfrm>
        </p:grpSpPr>
        <p:sp>
          <p:nvSpPr>
            <p:cNvPr id="21510" name="AutoShape 4"/>
            <p:cNvSpPr>
              <a:spLocks noChangeAspect="1" noChangeArrowheads="1"/>
            </p:cNvSpPr>
            <p:nvPr/>
          </p:nvSpPr>
          <p:spPr bwMode="auto">
            <a:xfrm>
              <a:off x="3360" y="1872"/>
              <a:ext cx="1968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624" y="2296"/>
              <a:ext cx="1632" cy="1155"/>
            </a:xfrm>
            <a:prstGeom prst="rect">
              <a:avLst/>
            </a:prstGeom>
            <a:solidFill>
              <a:srgbClr val="B7D4F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1   politics            	19.6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2   congress            	2.7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3   business            	8.9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4   culture               	4.3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5   sports	              	2.1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6   transportation    	1.6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7   society             	10.8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8   local                   	8.1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9   general(average)    	58.1 M</a:t>
              </a:r>
            </a:p>
          </p:txBody>
        </p:sp>
        <p:sp>
          <p:nvSpPr>
            <p:cNvPr id="21512" name="Text Box 10"/>
            <p:cNvSpPr txBox="1">
              <a:spLocks noChangeArrowheads="1"/>
            </p:cNvSpPr>
            <p:nvPr/>
          </p:nvSpPr>
          <p:spPr bwMode="auto">
            <a:xfrm>
              <a:off x="2935" y="3257"/>
              <a:ext cx="12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0</a:t>
              </a:r>
              <a:endParaRPr lang="en-US" altLang="zh-TW" sz="1200">
                <a:latin typeface="Times New Roman" pitchFamily="18" charset="0"/>
                <a:ea typeface="全真魏碑體" pitchFamily="49" charset="-120"/>
              </a:endParaRPr>
            </a:p>
          </p:txBody>
        </p:sp>
        <p:graphicFrame>
          <p:nvGraphicFramePr>
            <p:cNvPr id="21513" name="Object 6"/>
            <p:cNvGraphicFramePr>
              <a:graphicFrameLocks noChangeAspect="1"/>
            </p:cNvGraphicFramePr>
            <p:nvPr/>
          </p:nvGraphicFramePr>
          <p:xfrm>
            <a:off x="2640" y="847"/>
            <a:ext cx="3120" cy="2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7" name="方程式" r:id="rId4" imgW="8505825" imgH="5733898" progId="Equation.3">
                    <p:embed/>
                  </p:oleObj>
                </mc:Choice>
                <mc:Fallback>
                  <p:oleObj name="方程式" r:id="rId4" imgW="8505825" imgH="573389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563"/>
                        <a:stretch>
                          <a:fillRect/>
                        </a:stretch>
                      </p:blipFill>
                      <p:spPr bwMode="auto">
                        <a:xfrm>
                          <a:off x="2640" y="847"/>
                          <a:ext cx="3120" cy="2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898" y="3049"/>
              <a:ext cx="19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500">
                  <a:latin typeface="Times New Roman" pitchFamily="18" charset="0"/>
                  <a:ea typeface="全真魏碑體" pitchFamily="49" charset="-120"/>
                </a:rPr>
                <a:t>～</a:t>
              </a: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908" y="3092"/>
              <a:ext cx="1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500">
                  <a:latin typeface="Times New Roman" pitchFamily="18" charset="0"/>
                  <a:ea typeface="全真魏碑體" pitchFamily="49" charset="-120"/>
                </a:rPr>
                <a:t>～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2650" y="3108"/>
              <a:ext cx="32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3107" y="3231"/>
              <a:ext cx="265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latin typeface="Times New Roman" pitchFamily="18" charset="0"/>
                </a:rPr>
                <a:t>1          2          3          4           5           6          7           8          9</a:t>
              </a:r>
              <a:endParaRPr lang="en-US" altLang="zh-TW" b="1"/>
            </a:p>
          </p:txBody>
        </p:sp>
      </p:grpSp>
      <p:sp>
        <p:nvSpPr>
          <p:cNvPr id="21509" name="Line 2"/>
          <p:cNvSpPr>
            <a:spLocks noChangeShapeType="1"/>
          </p:cNvSpPr>
          <p:nvPr/>
        </p:nvSpPr>
        <p:spPr bwMode="auto">
          <a:xfrm>
            <a:off x="0" y="8429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075" tIns="46038" rIns="92075" bIns="46038" anchor="ctr"/>
      <a:lstStyle>
        <a:defPPr eaLnBrk="1" hangingPunct="1">
          <a:defRPr sz="3200" b="1" dirty="0">
            <a:solidFill>
              <a:schemeClr val="tx2"/>
            </a:solidFill>
            <a:latin typeface="Times New Roman" pitchFamily="18" charset="0"/>
          </a:defRPr>
        </a:defPPr>
      </a:lstStyle>
    </a:sp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1653</Words>
  <Application>Microsoft Office PowerPoint</Application>
  <PresentationFormat>如螢幕大小 (4:3)</PresentationFormat>
  <Paragraphs>478</Paragraphs>
  <Slides>27</Slides>
  <Notes>27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1_預設簡報設計</vt:lpstr>
      <vt:lpstr>Office 佈景主題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 Perplexity Analysis Example with Respect to Different Subject Domains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Word-based and Character-based Chinese Language Models</vt:lpstr>
      <vt:lpstr>Segment Pattern Lexicon for Chinese – An Example Approach</vt:lpstr>
      <vt:lpstr>Example Segment Patterns Extracted from Network News Outside of A Standard Lexicon</vt:lpstr>
      <vt:lpstr>Word/Segment Pattern Segmentation Samples</vt:lpstr>
    </vt:vector>
  </TitlesOfParts>
  <Company>speech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Lab531</cp:lastModifiedBy>
  <cp:revision>809</cp:revision>
  <cp:lastPrinted>2016-02-16T03:04:00Z</cp:lastPrinted>
  <dcterms:created xsi:type="dcterms:W3CDTF">2002-02-22T11:13:19Z</dcterms:created>
  <dcterms:modified xsi:type="dcterms:W3CDTF">2016-02-16T03:05:56Z</dcterms:modified>
</cp:coreProperties>
</file>