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  <p:sldMasterId id="2147484200" r:id="rId3"/>
  </p:sldMasterIdLst>
  <p:notesMasterIdLst>
    <p:notesMasterId r:id="rId28"/>
  </p:notesMasterIdLst>
  <p:handoutMasterIdLst>
    <p:handoutMasterId r:id="rId29"/>
  </p:handoutMasterIdLst>
  <p:sldIdLst>
    <p:sldId id="294" r:id="rId4"/>
    <p:sldId id="338" r:id="rId5"/>
    <p:sldId id="314" r:id="rId6"/>
    <p:sldId id="328" r:id="rId7"/>
    <p:sldId id="334" r:id="rId8"/>
    <p:sldId id="329" r:id="rId9"/>
    <p:sldId id="335" r:id="rId10"/>
    <p:sldId id="336" r:id="rId11"/>
    <p:sldId id="337" r:id="rId12"/>
    <p:sldId id="316" r:id="rId13"/>
    <p:sldId id="340" r:id="rId14"/>
    <p:sldId id="317" r:id="rId15"/>
    <p:sldId id="326" r:id="rId16"/>
    <p:sldId id="339" r:id="rId17"/>
    <p:sldId id="330" r:id="rId18"/>
    <p:sldId id="332" r:id="rId19"/>
    <p:sldId id="327" r:id="rId20"/>
    <p:sldId id="331" r:id="rId21"/>
    <p:sldId id="341" r:id="rId22"/>
    <p:sldId id="333" r:id="rId23"/>
    <p:sldId id="321" r:id="rId24"/>
    <p:sldId id="323" r:id="rId25"/>
    <p:sldId id="324" r:id="rId26"/>
    <p:sldId id="325" r:id="rId27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5798" autoAdjust="0"/>
  </p:normalViewPr>
  <p:slideViewPr>
    <p:cSldViewPr>
      <p:cViewPr varScale="1">
        <p:scale>
          <a:sx n="94" d="100"/>
          <a:sy n="94" d="100"/>
        </p:scale>
        <p:origin x="1810" y="98"/>
      </p:cViewPr>
      <p:guideLst>
        <p:guide orient="horz" pos="306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813"/>
            <a:ext cx="2945862" cy="49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073A96-1197-4AB2-BDB0-D262C7B2C0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BEC86E3B-4159-422D-B6D4-FC77890E2848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2018/03/27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8.0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49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>
            <a:lvl1pPr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>
            <a:lvl1pPr algn="r"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5862" cy="4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b" anchorCtr="0" compatLnSpc="1">
            <a:prstTxWarp prst="textNoShape">
              <a:avLst/>
            </a:prstTxWarp>
          </a:bodyPr>
          <a:lstStyle>
            <a:lvl1pPr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2353"/>
            <a:ext cx="2945862" cy="4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b" anchorCtr="0" compatLnSpc="1">
            <a:prstTxWarp prst="textNoShape">
              <a:avLst/>
            </a:prstTxWarp>
          </a:bodyPr>
          <a:lstStyle>
            <a:lvl1pPr algn="r" defTabSz="927085">
              <a:defRPr sz="1300"/>
            </a:lvl1pPr>
          </a:lstStyle>
          <a:p>
            <a:pPr>
              <a:defRPr/>
            </a:pPr>
            <a:fld id="{850A0AA5-EA7F-4758-9481-E0D41AA89C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842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053" indent="-285523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2089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147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6678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496412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36147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375882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15617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A2A1125-1874-4033-93BD-43358D1D5C88}" type="slidenum">
              <a:rPr lang="en-US" altLang="zh-TW" sz="1300"/>
              <a:pPr eaLnBrk="1" hangingPunct="1"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3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9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7C9ECDE-A5DC-484C-AB56-EAA8428A8AF9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A6728E2-8F00-4575-9F69-C7DC74204E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7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96E5107-4749-438E-9951-E29F89A2F5C9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0B103B7-CF04-49DD-9AF6-CE9636C0DD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7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2A432CB-C088-47FB-8A33-06B786F6ED53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E07C655-9439-437B-96D4-86C9E69DE4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11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DA166ED-4FB5-4027-8CA2-B7DD5AAFDF01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539385B-BEE0-4669-8F18-5288A2CEF0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57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E1717A0-531D-4223-AD42-6385F9C4EF93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79694D4-13A1-4C54-89A4-D88320422C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74B2C0E-9363-4832-9236-C0238E0B0485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54FE69F-5AEB-401E-8EA7-B7C240BEBE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858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C43A887-2396-4DA2-BBF6-CF87F1C8A4B1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D5286C-0976-4239-B2B5-02FB51DCE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2A91513-66E6-4FD9-AB3A-BA437339500F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0A8D77-1B03-41BB-8B19-886A7D634C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3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1C534ED-BA34-4824-9466-5D687241753A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D3C61BD-224C-4F31-A1CC-6B1A89062C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08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7A71275-492E-4613-9543-34FCE45E7556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72EC3B-7CC3-46AC-ACB3-89D87AF3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8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9B79A7A-E2FE-4279-A645-1875F002FCCD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D23A4B4-B071-4B64-B5C6-AD250AF564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68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74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82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74897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91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60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97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5489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41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383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5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7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1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9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40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  <p:sldLayoutId id="2147484372" r:id="rId12"/>
    <p:sldLayoutId id="21474843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fld id="{EE952BD3-CD19-4B42-8844-44717921B2D1}" type="datetimeFigureOut">
              <a:rPr lang="zh-TW" altLang="en-US"/>
              <a:pPr>
                <a:defRPr/>
              </a:pPr>
              <a:t>2018/03/27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fld id="{2FA32FE3-2677-445D-8125-7900F5F011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2575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8.0 Search Algorithms for Speech Recognition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87450" y="4076700"/>
            <a:ext cx="7848600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1.  12.1-12.5 of Huang, 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2.  7.2-7.6 of Becchetti, 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3.  5.1-5.7, 6.1-6.5 of Jelinek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4.  “ Progress in Dynamic Programming Search for LVCSR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                            (Large Vocabulary Continuous Speech Recognition)”,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                            Proceedings of the IEEE, Aug 2000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109538"/>
            <a:ext cx="9144000" cy="1017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</a:rPr>
              <a:t>Continuous Speech Recognition Example: Digit String Recognition―</a:t>
            </a:r>
            <a:r>
              <a:rPr lang="en-US" altLang="zh-TW" sz="2900" smtClean="0">
                <a:latin typeface="Times New Roman" pitchFamily="18" charset="0"/>
              </a:rPr>
              <a:t> </a:t>
            </a:r>
            <a:r>
              <a:rPr lang="en-US" altLang="zh-TW" sz="2900" b="1" smtClean="0">
                <a:latin typeface="Times New Roman" pitchFamily="18" charset="0"/>
              </a:rPr>
              <a:t> One-stage Search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7788" y="927100"/>
            <a:ext cx="5795962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Unknown Number of Digits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No Lexicon/Language Model Constraints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Search over a 3-dim Grid</a:t>
            </a:r>
          </a:p>
        </p:txBody>
      </p:sp>
      <p:sp>
        <p:nvSpPr>
          <p:cNvPr id="23556" name="Rectangle 250"/>
          <p:cNvSpPr>
            <a:spLocks noChangeArrowheads="1"/>
          </p:cNvSpPr>
          <p:nvPr/>
        </p:nvSpPr>
        <p:spPr bwMode="auto">
          <a:xfrm>
            <a:off x="0" y="4581525"/>
            <a:ext cx="48228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Switched to the First State of the Next Model at the End of the Previous Model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May Result with Substitution, Deletion and Insertion</a:t>
            </a:r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1677988" y="2828925"/>
            <a:ext cx="346075" cy="114300"/>
          </a:xfrm>
          <a:prstGeom prst="rightArrow">
            <a:avLst>
              <a:gd name="adj1" fmla="val 50000"/>
              <a:gd name="adj2" fmla="val 1514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1160463" y="2630488"/>
            <a:ext cx="2111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1165225" y="2882900"/>
            <a:ext cx="3095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1368425" y="242887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 flipV="1">
            <a:off x="587375" y="2430463"/>
            <a:ext cx="7810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H="1">
            <a:off x="588963" y="2430463"/>
            <a:ext cx="1587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593725" y="2592388"/>
            <a:ext cx="21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595313" y="3284538"/>
            <a:ext cx="21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596900" y="2840038"/>
            <a:ext cx="204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1477963" y="2392363"/>
            <a:ext cx="0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514350" y="2389188"/>
            <a:ext cx="969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 flipH="1">
            <a:off x="517525" y="2389188"/>
            <a:ext cx="0" cy="962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 flipH="1" flipV="1">
            <a:off x="1590675" y="2327275"/>
            <a:ext cx="0" cy="1076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 flipH="1">
            <a:off x="465138" y="2330450"/>
            <a:ext cx="11334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H="1">
            <a:off x="465138" y="2327275"/>
            <a:ext cx="0" cy="109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515938" y="3349625"/>
            <a:ext cx="2905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3" name="Line 23"/>
          <p:cNvSpPr>
            <a:spLocks noChangeShapeType="1"/>
          </p:cNvSpPr>
          <p:nvPr/>
        </p:nvSpPr>
        <p:spPr bwMode="auto">
          <a:xfrm>
            <a:off x="465138" y="3421063"/>
            <a:ext cx="347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522288" y="2887663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457200" y="29384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 flipV="1">
            <a:off x="527050" y="2636838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>
            <a:off x="458788" y="2682875"/>
            <a:ext cx="3492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8" name="Oval 28"/>
          <p:cNvSpPr>
            <a:spLocks noChangeArrowheads="1"/>
          </p:cNvSpPr>
          <p:nvPr/>
        </p:nvSpPr>
        <p:spPr bwMode="auto">
          <a:xfrm>
            <a:off x="828675" y="2484438"/>
            <a:ext cx="309563" cy="279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3579" name="Oval 29"/>
          <p:cNvSpPr>
            <a:spLocks noChangeArrowheads="1"/>
          </p:cNvSpPr>
          <p:nvPr/>
        </p:nvSpPr>
        <p:spPr bwMode="auto">
          <a:xfrm>
            <a:off x="823913" y="2786063"/>
            <a:ext cx="309562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1</a:t>
            </a:r>
            <a:endParaRPr lang="en-US" altLang="zh-TW" sz="2400" baseline="-25000">
              <a:latin typeface="Times New Roman" pitchFamily="18" charset="0"/>
            </a:endParaRPr>
          </a:p>
        </p:txBody>
      </p:sp>
      <p:sp>
        <p:nvSpPr>
          <p:cNvPr id="23580" name="Oval 30"/>
          <p:cNvSpPr>
            <a:spLocks noChangeArrowheads="1"/>
          </p:cNvSpPr>
          <p:nvPr/>
        </p:nvSpPr>
        <p:spPr bwMode="auto">
          <a:xfrm>
            <a:off x="806450" y="3240088"/>
            <a:ext cx="30797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9</a:t>
            </a:r>
            <a:endParaRPr lang="en-US" altLang="zh-TW" sz="2400" baseline="-25000">
              <a:latin typeface="Times New Roman" pitchFamily="18" charset="0"/>
            </a:endParaRPr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 flipV="1">
            <a:off x="1125538" y="3387725"/>
            <a:ext cx="4619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3582" name="Group 261"/>
          <p:cNvGrpSpPr>
            <a:grpSpLocks/>
          </p:cNvGrpSpPr>
          <p:nvPr/>
        </p:nvGrpSpPr>
        <p:grpSpPr bwMode="auto">
          <a:xfrm>
            <a:off x="2070100" y="2387600"/>
            <a:ext cx="1738313" cy="1403350"/>
            <a:chOff x="1304" y="1504"/>
            <a:chExt cx="1095" cy="884"/>
          </a:xfrm>
        </p:grpSpPr>
        <p:sp useBgFill="1">
          <p:nvSpPr>
            <p:cNvPr id="23755" name="Rectangle 33"/>
            <p:cNvSpPr>
              <a:spLocks noChangeArrowheads="1"/>
            </p:cNvSpPr>
            <p:nvPr/>
          </p:nvSpPr>
          <p:spPr bwMode="auto">
            <a:xfrm>
              <a:off x="1542" y="1713"/>
              <a:ext cx="619" cy="63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23756" name="Group 238"/>
            <p:cNvGrpSpPr>
              <a:grpSpLocks/>
            </p:cNvGrpSpPr>
            <p:nvPr/>
          </p:nvGrpSpPr>
          <p:grpSpPr bwMode="auto">
            <a:xfrm>
              <a:off x="1593" y="1842"/>
              <a:ext cx="481" cy="28"/>
              <a:chOff x="1593" y="2365"/>
              <a:chExt cx="481" cy="28"/>
            </a:xfrm>
          </p:grpSpPr>
          <p:sp>
            <p:nvSpPr>
              <p:cNvPr id="23776" name="Oval 35"/>
              <p:cNvSpPr>
                <a:spLocks noChangeArrowheads="1"/>
              </p:cNvSpPr>
              <p:nvPr/>
            </p:nvSpPr>
            <p:spPr bwMode="auto">
              <a:xfrm>
                <a:off x="1696" y="2365"/>
                <a:ext cx="40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7" name="Oval 36"/>
              <p:cNvSpPr>
                <a:spLocks noChangeArrowheads="1"/>
              </p:cNvSpPr>
              <p:nvPr/>
            </p:nvSpPr>
            <p:spPr bwMode="auto">
              <a:xfrm>
                <a:off x="1814" y="2365"/>
                <a:ext cx="38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8" name="Oval 37"/>
              <p:cNvSpPr>
                <a:spLocks noChangeArrowheads="1"/>
              </p:cNvSpPr>
              <p:nvPr/>
            </p:nvSpPr>
            <p:spPr bwMode="auto">
              <a:xfrm>
                <a:off x="1929" y="2365"/>
                <a:ext cx="39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9" name="Line 38"/>
              <p:cNvSpPr>
                <a:spLocks noChangeShapeType="1"/>
              </p:cNvSpPr>
              <p:nvPr/>
            </p:nvSpPr>
            <p:spPr bwMode="auto">
              <a:xfrm>
                <a:off x="1593" y="2372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0" name="Line 39"/>
              <p:cNvSpPr>
                <a:spLocks noChangeShapeType="1"/>
              </p:cNvSpPr>
              <p:nvPr/>
            </p:nvSpPr>
            <p:spPr bwMode="auto">
              <a:xfrm>
                <a:off x="1743" y="237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1" name="Line 40"/>
              <p:cNvSpPr>
                <a:spLocks noChangeShapeType="1"/>
              </p:cNvSpPr>
              <p:nvPr/>
            </p:nvSpPr>
            <p:spPr bwMode="auto">
              <a:xfrm>
                <a:off x="1859" y="237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2" name="Line 44"/>
              <p:cNvSpPr>
                <a:spLocks noChangeShapeType="1"/>
              </p:cNvSpPr>
              <p:nvPr/>
            </p:nvSpPr>
            <p:spPr bwMode="auto">
              <a:xfrm>
                <a:off x="1975" y="2372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757" name="Group 241"/>
            <p:cNvGrpSpPr>
              <a:grpSpLocks/>
            </p:cNvGrpSpPr>
            <p:nvPr/>
          </p:nvGrpSpPr>
          <p:grpSpPr bwMode="auto">
            <a:xfrm>
              <a:off x="1593" y="1995"/>
              <a:ext cx="481" cy="27"/>
              <a:chOff x="1593" y="2518"/>
              <a:chExt cx="481" cy="27"/>
            </a:xfrm>
          </p:grpSpPr>
          <p:sp>
            <p:nvSpPr>
              <p:cNvPr id="23769" name="Oval 46"/>
              <p:cNvSpPr>
                <a:spLocks noChangeArrowheads="1"/>
              </p:cNvSpPr>
              <p:nvPr/>
            </p:nvSpPr>
            <p:spPr bwMode="auto">
              <a:xfrm>
                <a:off x="1696" y="2518"/>
                <a:ext cx="40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0" name="Oval 47"/>
              <p:cNvSpPr>
                <a:spLocks noChangeArrowheads="1"/>
              </p:cNvSpPr>
              <p:nvPr/>
            </p:nvSpPr>
            <p:spPr bwMode="auto">
              <a:xfrm>
                <a:off x="1814" y="2518"/>
                <a:ext cx="38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1" name="Oval 48"/>
              <p:cNvSpPr>
                <a:spLocks noChangeArrowheads="1"/>
              </p:cNvSpPr>
              <p:nvPr/>
            </p:nvSpPr>
            <p:spPr bwMode="auto">
              <a:xfrm>
                <a:off x="1929" y="2518"/>
                <a:ext cx="39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2" name="Line 49"/>
              <p:cNvSpPr>
                <a:spLocks noChangeShapeType="1"/>
              </p:cNvSpPr>
              <p:nvPr/>
            </p:nvSpPr>
            <p:spPr bwMode="auto">
              <a:xfrm>
                <a:off x="1593" y="2525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3" name="Line 50"/>
              <p:cNvSpPr>
                <a:spLocks noChangeShapeType="1"/>
              </p:cNvSpPr>
              <p:nvPr/>
            </p:nvSpPr>
            <p:spPr bwMode="auto">
              <a:xfrm>
                <a:off x="1743" y="2525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4" name="Line 51"/>
              <p:cNvSpPr>
                <a:spLocks noChangeShapeType="1"/>
              </p:cNvSpPr>
              <p:nvPr/>
            </p:nvSpPr>
            <p:spPr bwMode="auto">
              <a:xfrm>
                <a:off x="1859" y="2525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5" name="Line 55"/>
              <p:cNvSpPr>
                <a:spLocks noChangeShapeType="1"/>
              </p:cNvSpPr>
              <p:nvPr/>
            </p:nvSpPr>
            <p:spPr bwMode="auto">
              <a:xfrm>
                <a:off x="1975" y="2525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58" name="Line 56"/>
            <p:cNvSpPr>
              <a:spLocks noChangeShapeType="1"/>
            </p:cNvSpPr>
            <p:nvPr/>
          </p:nvSpPr>
          <p:spPr bwMode="auto">
            <a:xfrm flipH="1">
              <a:off x="1827" y="2065"/>
              <a:ext cx="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759" name="Group 237"/>
            <p:cNvGrpSpPr>
              <a:grpSpLocks/>
            </p:cNvGrpSpPr>
            <p:nvPr/>
          </p:nvGrpSpPr>
          <p:grpSpPr bwMode="auto">
            <a:xfrm>
              <a:off x="1593" y="2232"/>
              <a:ext cx="481" cy="27"/>
              <a:chOff x="1593" y="2755"/>
              <a:chExt cx="481" cy="27"/>
            </a:xfrm>
          </p:grpSpPr>
          <p:sp>
            <p:nvSpPr>
              <p:cNvPr id="23762" name="Oval 58"/>
              <p:cNvSpPr>
                <a:spLocks noChangeArrowheads="1"/>
              </p:cNvSpPr>
              <p:nvPr/>
            </p:nvSpPr>
            <p:spPr bwMode="auto">
              <a:xfrm>
                <a:off x="1696" y="2755"/>
                <a:ext cx="40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3" name="Oval 59"/>
              <p:cNvSpPr>
                <a:spLocks noChangeArrowheads="1"/>
              </p:cNvSpPr>
              <p:nvPr/>
            </p:nvSpPr>
            <p:spPr bwMode="auto">
              <a:xfrm>
                <a:off x="1814" y="2755"/>
                <a:ext cx="38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4" name="Oval 60"/>
              <p:cNvSpPr>
                <a:spLocks noChangeArrowheads="1"/>
              </p:cNvSpPr>
              <p:nvPr/>
            </p:nvSpPr>
            <p:spPr bwMode="auto">
              <a:xfrm>
                <a:off x="1929" y="2755"/>
                <a:ext cx="39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5" name="Line 61"/>
              <p:cNvSpPr>
                <a:spLocks noChangeShapeType="1"/>
              </p:cNvSpPr>
              <p:nvPr/>
            </p:nvSpPr>
            <p:spPr bwMode="auto">
              <a:xfrm>
                <a:off x="1593" y="2762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6" name="Line 62"/>
              <p:cNvSpPr>
                <a:spLocks noChangeShapeType="1"/>
              </p:cNvSpPr>
              <p:nvPr/>
            </p:nvSpPr>
            <p:spPr bwMode="auto">
              <a:xfrm>
                <a:off x="1743" y="276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7" name="Line 63"/>
              <p:cNvSpPr>
                <a:spLocks noChangeShapeType="1"/>
              </p:cNvSpPr>
              <p:nvPr/>
            </p:nvSpPr>
            <p:spPr bwMode="auto">
              <a:xfrm>
                <a:off x="1859" y="276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8" name="Line 67"/>
              <p:cNvSpPr>
                <a:spLocks noChangeShapeType="1"/>
              </p:cNvSpPr>
              <p:nvPr/>
            </p:nvSpPr>
            <p:spPr bwMode="auto">
              <a:xfrm>
                <a:off x="1975" y="2762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60" name="Freeform 68"/>
            <p:cNvSpPr>
              <a:spLocks/>
            </p:cNvSpPr>
            <p:nvPr/>
          </p:nvSpPr>
          <p:spPr bwMode="auto">
            <a:xfrm>
              <a:off x="1304" y="1504"/>
              <a:ext cx="1095" cy="516"/>
            </a:xfrm>
            <a:custGeom>
              <a:avLst/>
              <a:gdLst>
                <a:gd name="T0" fmla="*/ 1 w 1585"/>
                <a:gd name="T1" fmla="*/ 4 h 673"/>
                <a:gd name="T2" fmla="*/ 1 w 1585"/>
                <a:gd name="T3" fmla="*/ 4 h 673"/>
                <a:gd name="T4" fmla="*/ 1 w 1585"/>
                <a:gd name="T5" fmla="*/ 0 h 673"/>
                <a:gd name="T6" fmla="*/ 0 w 1585"/>
                <a:gd name="T7" fmla="*/ 0 h 673"/>
                <a:gd name="T8" fmla="*/ 0 w 1585"/>
                <a:gd name="T9" fmla="*/ 4 h 673"/>
                <a:gd name="T10" fmla="*/ 1 w 1585"/>
                <a:gd name="T11" fmla="*/ 4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5" h="673">
                  <a:moveTo>
                    <a:pt x="1277" y="672"/>
                  </a:moveTo>
                  <a:lnTo>
                    <a:pt x="1584" y="672"/>
                  </a:lnTo>
                  <a:lnTo>
                    <a:pt x="1584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306" y="672"/>
                  </a:lnTo>
                </a:path>
              </a:pathLst>
            </a:custGeom>
            <a:noFill/>
            <a:ln w="3175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761" name="Rectangle 69"/>
            <p:cNvSpPr>
              <a:spLocks noChangeArrowheads="1"/>
            </p:cNvSpPr>
            <p:nvPr/>
          </p:nvSpPr>
          <p:spPr bwMode="auto">
            <a:xfrm>
              <a:off x="1960" y="1755"/>
              <a:ext cx="28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1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23583" name="AutoShape 70"/>
          <p:cNvSpPr>
            <a:spLocks noChangeArrowheads="1"/>
          </p:cNvSpPr>
          <p:nvPr/>
        </p:nvSpPr>
        <p:spPr bwMode="auto">
          <a:xfrm>
            <a:off x="3819525" y="2732088"/>
            <a:ext cx="400050" cy="122237"/>
          </a:xfrm>
          <a:prstGeom prst="rightArrow">
            <a:avLst>
              <a:gd name="adj1" fmla="val 50000"/>
              <a:gd name="adj2" fmla="val 1637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3584" name="Group 71"/>
          <p:cNvGrpSpPr>
            <a:grpSpLocks/>
          </p:cNvGrpSpPr>
          <p:nvPr/>
        </p:nvGrpSpPr>
        <p:grpSpPr bwMode="auto">
          <a:xfrm>
            <a:off x="4691063" y="2214563"/>
            <a:ext cx="1577975" cy="741362"/>
            <a:chOff x="2574" y="1195"/>
            <a:chExt cx="1522" cy="610"/>
          </a:xfrm>
        </p:grpSpPr>
        <p:sp>
          <p:nvSpPr>
            <p:cNvPr id="23717" name="Rectangle 72"/>
            <p:cNvSpPr>
              <a:spLocks noChangeArrowheads="1"/>
            </p:cNvSpPr>
            <p:nvPr/>
          </p:nvSpPr>
          <p:spPr bwMode="auto">
            <a:xfrm>
              <a:off x="2574" y="1195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18" name="Line 73"/>
            <p:cNvSpPr>
              <a:spLocks noChangeShapeType="1"/>
            </p:cNvSpPr>
            <p:nvPr/>
          </p:nvSpPr>
          <p:spPr bwMode="auto">
            <a:xfrm>
              <a:off x="2702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19" name="Line 74"/>
            <p:cNvSpPr>
              <a:spLocks noChangeShapeType="1"/>
            </p:cNvSpPr>
            <p:nvPr/>
          </p:nvSpPr>
          <p:spPr bwMode="auto">
            <a:xfrm flipV="1">
              <a:off x="2701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0" name="Oval 75"/>
            <p:cNvSpPr>
              <a:spLocks noChangeArrowheads="1"/>
            </p:cNvSpPr>
            <p:nvPr/>
          </p:nvSpPr>
          <p:spPr bwMode="auto">
            <a:xfrm>
              <a:off x="2609" y="1663"/>
              <a:ext cx="65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1" name="Oval 76"/>
            <p:cNvSpPr>
              <a:spLocks noChangeArrowheads="1"/>
            </p:cNvSpPr>
            <p:nvPr/>
          </p:nvSpPr>
          <p:spPr bwMode="auto">
            <a:xfrm>
              <a:off x="2609" y="1461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2" name="Line 77"/>
            <p:cNvSpPr>
              <a:spLocks noChangeShapeType="1"/>
            </p:cNvSpPr>
            <p:nvPr/>
          </p:nvSpPr>
          <p:spPr bwMode="auto">
            <a:xfrm>
              <a:off x="2693" y="149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3" name="Line 78"/>
            <p:cNvSpPr>
              <a:spLocks noChangeShapeType="1"/>
            </p:cNvSpPr>
            <p:nvPr/>
          </p:nvSpPr>
          <p:spPr bwMode="auto">
            <a:xfrm flipV="1">
              <a:off x="2692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4" name="Line 79"/>
            <p:cNvSpPr>
              <a:spLocks noChangeShapeType="1"/>
            </p:cNvSpPr>
            <p:nvPr/>
          </p:nvSpPr>
          <p:spPr bwMode="auto">
            <a:xfrm>
              <a:off x="2932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5" name="Line 80"/>
            <p:cNvSpPr>
              <a:spLocks noChangeShapeType="1"/>
            </p:cNvSpPr>
            <p:nvPr/>
          </p:nvSpPr>
          <p:spPr bwMode="auto">
            <a:xfrm flipV="1">
              <a:off x="2931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6" name="Oval 81"/>
            <p:cNvSpPr>
              <a:spLocks noChangeArrowheads="1"/>
            </p:cNvSpPr>
            <p:nvPr/>
          </p:nvSpPr>
          <p:spPr bwMode="auto">
            <a:xfrm>
              <a:off x="2839" y="1663"/>
              <a:ext cx="65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7" name="Oval 82"/>
            <p:cNvSpPr>
              <a:spLocks noChangeArrowheads="1"/>
            </p:cNvSpPr>
            <p:nvPr/>
          </p:nvSpPr>
          <p:spPr bwMode="auto">
            <a:xfrm>
              <a:off x="2839" y="1461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8" name="Line 83"/>
            <p:cNvSpPr>
              <a:spLocks noChangeShapeType="1"/>
            </p:cNvSpPr>
            <p:nvPr/>
          </p:nvSpPr>
          <p:spPr bwMode="auto">
            <a:xfrm>
              <a:off x="2923" y="1494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9" name="Line 84"/>
            <p:cNvSpPr>
              <a:spLocks noChangeShapeType="1"/>
            </p:cNvSpPr>
            <p:nvPr/>
          </p:nvSpPr>
          <p:spPr bwMode="auto">
            <a:xfrm flipV="1">
              <a:off x="2922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730" name="Group 85"/>
            <p:cNvGrpSpPr>
              <a:grpSpLocks/>
            </p:cNvGrpSpPr>
            <p:nvPr/>
          </p:nvGrpSpPr>
          <p:grpSpPr bwMode="auto">
            <a:xfrm>
              <a:off x="3758" y="1268"/>
              <a:ext cx="295" cy="473"/>
              <a:chOff x="3758" y="1268"/>
              <a:chExt cx="295" cy="473"/>
            </a:xfrm>
          </p:grpSpPr>
          <p:sp>
            <p:nvSpPr>
              <p:cNvPr id="23744" name="Oval 86"/>
              <p:cNvSpPr>
                <a:spLocks noChangeArrowheads="1"/>
              </p:cNvSpPr>
              <p:nvPr/>
            </p:nvSpPr>
            <p:spPr bwMode="auto">
              <a:xfrm>
                <a:off x="3988" y="1672"/>
                <a:ext cx="65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5" name="Oval 87"/>
              <p:cNvSpPr>
                <a:spLocks noChangeArrowheads="1"/>
              </p:cNvSpPr>
              <p:nvPr/>
            </p:nvSpPr>
            <p:spPr bwMode="auto">
              <a:xfrm>
                <a:off x="3988" y="1470"/>
                <a:ext cx="65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6" name="Line 88"/>
              <p:cNvSpPr>
                <a:spLocks noChangeShapeType="1"/>
              </p:cNvSpPr>
              <p:nvPr/>
            </p:nvSpPr>
            <p:spPr bwMode="auto">
              <a:xfrm>
                <a:off x="3849" y="1705"/>
                <a:ext cx="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47" name="Line 89"/>
              <p:cNvSpPr>
                <a:spLocks noChangeShapeType="1"/>
              </p:cNvSpPr>
              <p:nvPr/>
            </p:nvSpPr>
            <p:spPr bwMode="auto">
              <a:xfrm flipV="1">
                <a:off x="3848" y="1534"/>
                <a:ext cx="12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48" name="Oval 90"/>
              <p:cNvSpPr>
                <a:spLocks noChangeArrowheads="1"/>
              </p:cNvSpPr>
              <p:nvPr/>
            </p:nvSpPr>
            <p:spPr bwMode="auto">
              <a:xfrm>
                <a:off x="3758" y="1676"/>
                <a:ext cx="65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9" name="Oval 91"/>
              <p:cNvSpPr>
                <a:spLocks noChangeArrowheads="1"/>
              </p:cNvSpPr>
              <p:nvPr/>
            </p:nvSpPr>
            <p:spPr bwMode="auto">
              <a:xfrm>
                <a:off x="3758" y="1473"/>
                <a:ext cx="65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0" name="Line 92"/>
              <p:cNvSpPr>
                <a:spLocks noChangeShapeType="1"/>
              </p:cNvSpPr>
              <p:nvPr/>
            </p:nvSpPr>
            <p:spPr bwMode="auto">
              <a:xfrm>
                <a:off x="3842" y="1507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51" name="Line 93"/>
              <p:cNvSpPr>
                <a:spLocks noChangeShapeType="1"/>
              </p:cNvSpPr>
              <p:nvPr/>
            </p:nvSpPr>
            <p:spPr bwMode="auto">
              <a:xfrm flipV="1">
                <a:off x="3841" y="1335"/>
                <a:ext cx="118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52" name="Oval 94"/>
              <p:cNvSpPr>
                <a:spLocks noChangeArrowheads="1"/>
              </p:cNvSpPr>
              <p:nvPr/>
            </p:nvSpPr>
            <p:spPr bwMode="auto">
              <a:xfrm>
                <a:off x="3988" y="1268"/>
                <a:ext cx="65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3" name="Oval 95"/>
              <p:cNvSpPr>
                <a:spLocks noChangeArrowheads="1"/>
              </p:cNvSpPr>
              <p:nvPr/>
            </p:nvSpPr>
            <p:spPr bwMode="auto">
              <a:xfrm>
                <a:off x="3758" y="1271"/>
                <a:ext cx="65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4" name="Line 96"/>
              <p:cNvSpPr>
                <a:spLocks noChangeShapeType="1"/>
              </p:cNvSpPr>
              <p:nvPr/>
            </p:nvSpPr>
            <p:spPr bwMode="auto">
              <a:xfrm>
                <a:off x="3833" y="1304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31" name="Line 97"/>
            <p:cNvSpPr>
              <a:spLocks noChangeShapeType="1"/>
            </p:cNvSpPr>
            <p:nvPr/>
          </p:nvSpPr>
          <p:spPr bwMode="auto">
            <a:xfrm>
              <a:off x="3163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2" name="Line 98"/>
            <p:cNvSpPr>
              <a:spLocks noChangeShapeType="1"/>
            </p:cNvSpPr>
            <p:nvPr/>
          </p:nvSpPr>
          <p:spPr bwMode="auto">
            <a:xfrm flipV="1">
              <a:off x="3162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3" name="Oval 99"/>
            <p:cNvSpPr>
              <a:spLocks noChangeArrowheads="1"/>
            </p:cNvSpPr>
            <p:nvPr/>
          </p:nvSpPr>
          <p:spPr bwMode="auto">
            <a:xfrm>
              <a:off x="3071" y="1663"/>
              <a:ext cx="64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4" name="Oval 100"/>
            <p:cNvSpPr>
              <a:spLocks noChangeArrowheads="1"/>
            </p:cNvSpPr>
            <p:nvPr/>
          </p:nvSpPr>
          <p:spPr bwMode="auto">
            <a:xfrm>
              <a:off x="3071" y="1461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5" name="Line 101"/>
            <p:cNvSpPr>
              <a:spLocks noChangeShapeType="1"/>
            </p:cNvSpPr>
            <p:nvPr/>
          </p:nvSpPr>
          <p:spPr bwMode="auto">
            <a:xfrm>
              <a:off x="3154" y="149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6" name="Line 102"/>
            <p:cNvSpPr>
              <a:spLocks noChangeShapeType="1"/>
            </p:cNvSpPr>
            <p:nvPr/>
          </p:nvSpPr>
          <p:spPr bwMode="auto">
            <a:xfrm flipV="1">
              <a:off x="3153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7" name="Line 103"/>
            <p:cNvSpPr>
              <a:spLocks noChangeShapeType="1"/>
            </p:cNvSpPr>
            <p:nvPr/>
          </p:nvSpPr>
          <p:spPr bwMode="auto">
            <a:xfrm>
              <a:off x="3358" y="1407"/>
              <a:ext cx="3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8" name="Oval 104"/>
            <p:cNvSpPr>
              <a:spLocks noChangeArrowheads="1"/>
            </p:cNvSpPr>
            <p:nvPr/>
          </p:nvSpPr>
          <p:spPr bwMode="auto">
            <a:xfrm>
              <a:off x="2609" y="1259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9" name="Line 105"/>
            <p:cNvSpPr>
              <a:spLocks noChangeShapeType="1"/>
            </p:cNvSpPr>
            <p:nvPr/>
          </p:nvSpPr>
          <p:spPr bwMode="auto">
            <a:xfrm>
              <a:off x="2684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40" name="Oval 106"/>
            <p:cNvSpPr>
              <a:spLocks noChangeArrowheads="1"/>
            </p:cNvSpPr>
            <p:nvPr/>
          </p:nvSpPr>
          <p:spPr bwMode="auto">
            <a:xfrm>
              <a:off x="2839" y="1259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41" name="Line 107"/>
            <p:cNvSpPr>
              <a:spLocks noChangeShapeType="1"/>
            </p:cNvSpPr>
            <p:nvPr/>
          </p:nvSpPr>
          <p:spPr bwMode="auto">
            <a:xfrm>
              <a:off x="2914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42" name="Oval 108"/>
            <p:cNvSpPr>
              <a:spLocks noChangeArrowheads="1"/>
            </p:cNvSpPr>
            <p:nvPr/>
          </p:nvSpPr>
          <p:spPr bwMode="auto">
            <a:xfrm>
              <a:off x="3071" y="1259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43" name="Line 109"/>
            <p:cNvSpPr>
              <a:spLocks noChangeShapeType="1"/>
            </p:cNvSpPr>
            <p:nvPr/>
          </p:nvSpPr>
          <p:spPr bwMode="auto">
            <a:xfrm>
              <a:off x="3145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5" name="Group 110"/>
          <p:cNvGrpSpPr>
            <a:grpSpLocks/>
          </p:cNvGrpSpPr>
          <p:nvPr/>
        </p:nvGrpSpPr>
        <p:grpSpPr bwMode="auto">
          <a:xfrm>
            <a:off x="4446588" y="2468563"/>
            <a:ext cx="1579562" cy="741362"/>
            <a:chOff x="2339" y="1404"/>
            <a:chExt cx="1522" cy="610"/>
          </a:xfrm>
        </p:grpSpPr>
        <p:sp>
          <p:nvSpPr>
            <p:cNvPr id="23679" name="Rectangle 111"/>
            <p:cNvSpPr>
              <a:spLocks noChangeArrowheads="1"/>
            </p:cNvSpPr>
            <p:nvPr/>
          </p:nvSpPr>
          <p:spPr bwMode="auto">
            <a:xfrm>
              <a:off x="2339" y="1404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0" name="Line 112"/>
            <p:cNvSpPr>
              <a:spLocks noChangeShapeType="1"/>
            </p:cNvSpPr>
            <p:nvPr/>
          </p:nvSpPr>
          <p:spPr bwMode="auto">
            <a:xfrm>
              <a:off x="2466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1" name="Line 113"/>
            <p:cNvSpPr>
              <a:spLocks noChangeShapeType="1"/>
            </p:cNvSpPr>
            <p:nvPr/>
          </p:nvSpPr>
          <p:spPr bwMode="auto">
            <a:xfrm flipV="1">
              <a:off x="2465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2" name="Oval 114"/>
            <p:cNvSpPr>
              <a:spLocks noChangeArrowheads="1"/>
            </p:cNvSpPr>
            <p:nvPr/>
          </p:nvSpPr>
          <p:spPr bwMode="auto">
            <a:xfrm>
              <a:off x="2373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3" name="Oval 115"/>
            <p:cNvSpPr>
              <a:spLocks noChangeArrowheads="1"/>
            </p:cNvSpPr>
            <p:nvPr/>
          </p:nvSpPr>
          <p:spPr bwMode="auto">
            <a:xfrm>
              <a:off x="2373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4" name="Line 116"/>
            <p:cNvSpPr>
              <a:spLocks noChangeShapeType="1"/>
            </p:cNvSpPr>
            <p:nvPr/>
          </p:nvSpPr>
          <p:spPr bwMode="auto">
            <a:xfrm>
              <a:off x="2458" y="170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5" name="Line 117"/>
            <p:cNvSpPr>
              <a:spLocks noChangeShapeType="1"/>
            </p:cNvSpPr>
            <p:nvPr/>
          </p:nvSpPr>
          <p:spPr bwMode="auto">
            <a:xfrm flipV="1">
              <a:off x="2457" y="1532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6" name="Line 118"/>
            <p:cNvSpPr>
              <a:spLocks noChangeShapeType="1"/>
            </p:cNvSpPr>
            <p:nvPr/>
          </p:nvSpPr>
          <p:spPr bwMode="auto">
            <a:xfrm>
              <a:off x="2696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7" name="Line 119"/>
            <p:cNvSpPr>
              <a:spLocks noChangeShapeType="1"/>
            </p:cNvSpPr>
            <p:nvPr/>
          </p:nvSpPr>
          <p:spPr bwMode="auto">
            <a:xfrm flipV="1">
              <a:off x="2695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8" name="Oval 120"/>
            <p:cNvSpPr>
              <a:spLocks noChangeArrowheads="1"/>
            </p:cNvSpPr>
            <p:nvPr/>
          </p:nvSpPr>
          <p:spPr bwMode="auto">
            <a:xfrm>
              <a:off x="2603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9" name="Oval 121"/>
            <p:cNvSpPr>
              <a:spLocks noChangeArrowheads="1"/>
            </p:cNvSpPr>
            <p:nvPr/>
          </p:nvSpPr>
          <p:spPr bwMode="auto">
            <a:xfrm>
              <a:off x="2603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0" name="Line 122"/>
            <p:cNvSpPr>
              <a:spLocks noChangeShapeType="1"/>
            </p:cNvSpPr>
            <p:nvPr/>
          </p:nvSpPr>
          <p:spPr bwMode="auto">
            <a:xfrm>
              <a:off x="2688" y="170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1" name="Line 123"/>
            <p:cNvSpPr>
              <a:spLocks noChangeShapeType="1"/>
            </p:cNvSpPr>
            <p:nvPr/>
          </p:nvSpPr>
          <p:spPr bwMode="auto">
            <a:xfrm flipV="1">
              <a:off x="2687" y="1532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92" name="Group 124"/>
            <p:cNvGrpSpPr>
              <a:grpSpLocks/>
            </p:cNvGrpSpPr>
            <p:nvPr/>
          </p:nvGrpSpPr>
          <p:grpSpPr bwMode="auto">
            <a:xfrm>
              <a:off x="3522" y="1477"/>
              <a:ext cx="297" cy="473"/>
              <a:chOff x="3522" y="1477"/>
              <a:chExt cx="297" cy="473"/>
            </a:xfrm>
          </p:grpSpPr>
          <p:sp>
            <p:nvSpPr>
              <p:cNvPr id="23706" name="Oval 125"/>
              <p:cNvSpPr>
                <a:spLocks noChangeArrowheads="1"/>
              </p:cNvSpPr>
              <p:nvPr/>
            </p:nvSpPr>
            <p:spPr bwMode="auto">
              <a:xfrm>
                <a:off x="3752" y="1881"/>
                <a:ext cx="67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07" name="Oval 126"/>
              <p:cNvSpPr>
                <a:spLocks noChangeArrowheads="1"/>
              </p:cNvSpPr>
              <p:nvPr/>
            </p:nvSpPr>
            <p:spPr bwMode="auto">
              <a:xfrm>
                <a:off x="3752" y="1679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08" name="Line 127"/>
              <p:cNvSpPr>
                <a:spLocks noChangeShapeType="1"/>
              </p:cNvSpPr>
              <p:nvPr/>
            </p:nvSpPr>
            <p:spPr bwMode="auto">
              <a:xfrm>
                <a:off x="3614" y="1914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09" name="Line 128"/>
              <p:cNvSpPr>
                <a:spLocks noChangeShapeType="1"/>
              </p:cNvSpPr>
              <p:nvPr/>
            </p:nvSpPr>
            <p:spPr bwMode="auto">
              <a:xfrm flipV="1">
                <a:off x="3613" y="1743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0" name="Oval 129"/>
              <p:cNvSpPr>
                <a:spLocks noChangeArrowheads="1"/>
              </p:cNvSpPr>
              <p:nvPr/>
            </p:nvSpPr>
            <p:spPr bwMode="auto">
              <a:xfrm>
                <a:off x="3522" y="1886"/>
                <a:ext cx="66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1" name="Oval 130"/>
              <p:cNvSpPr>
                <a:spLocks noChangeArrowheads="1"/>
              </p:cNvSpPr>
              <p:nvPr/>
            </p:nvSpPr>
            <p:spPr bwMode="auto">
              <a:xfrm>
                <a:off x="3522" y="1683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2" name="Line 131"/>
              <p:cNvSpPr>
                <a:spLocks noChangeShapeType="1"/>
              </p:cNvSpPr>
              <p:nvPr/>
            </p:nvSpPr>
            <p:spPr bwMode="auto">
              <a:xfrm>
                <a:off x="3606" y="1716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3" name="Line 132"/>
              <p:cNvSpPr>
                <a:spLocks noChangeShapeType="1"/>
              </p:cNvSpPr>
              <p:nvPr/>
            </p:nvSpPr>
            <p:spPr bwMode="auto">
              <a:xfrm flipV="1">
                <a:off x="3605" y="1545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4" name="Oval 133"/>
              <p:cNvSpPr>
                <a:spLocks noChangeArrowheads="1"/>
              </p:cNvSpPr>
              <p:nvPr/>
            </p:nvSpPr>
            <p:spPr bwMode="auto">
              <a:xfrm>
                <a:off x="3752" y="1477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5" name="Oval 134"/>
              <p:cNvSpPr>
                <a:spLocks noChangeArrowheads="1"/>
              </p:cNvSpPr>
              <p:nvPr/>
            </p:nvSpPr>
            <p:spPr bwMode="auto">
              <a:xfrm>
                <a:off x="3522" y="1481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6" name="Line 135"/>
              <p:cNvSpPr>
                <a:spLocks noChangeShapeType="1"/>
              </p:cNvSpPr>
              <p:nvPr/>
            </p:nvSpPr>
            <p:spPr bwMode="auto">
              <a:xfrm>
                <a:off x="3598" y="1513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93" name="Line 136"/>
            <p:cNvSpPr>
              <a:spLocks noChangeShapeType="1"/>
            </p:cNvSpPr>
            <p:nvPr/>
          </p:nvSpPr>
          <p:spPr bwMode="auto">
            <a:xfrm>
              <a:off x="2927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4" name="Line 137"/>
            <p:cNvSpPr>
              <a:spLocks noChangeShapeType="1"/>
            </p:cNvSpPr>
            <p:nvPr/>
          </p:nvSpPr>
          <p:spPr bwMode="auto">
            <a:xfrm flipV="1">
              <a:off x="2926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5" name="Oval 138"/>
            <p:cNvSpPr>
              <a:spLocks noChangeArrowheads="1"/>
            </p:cNvSpPr>
            <p:nvPr/>
          </p:nvSpPr>
          <p:spPr bwMode="auto">
            <a:xfrm>
              <a:off x="2835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6" name="Oval 139"/>
            <p:cNvSpPr>
              <a:spLocks noChangeArrowheads="1"/>
            </p:cNvSpPr>
            <p:nvPr/>
          </p:nvSpPr>
          <p:spPr bwMode="auto">
            <a:xfrm>
              <a:off x="2835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7" name="Line 140"/>
            <p:cNvSpPr>
              <a:spLocks noChangeShapeType="1"/>
            </p:cNvSpPr>
            <p:nvPr/>
          </p:nvSpPr>
          <p:spPr bwMode="auto">
            <a:xfrm>
              <a:off x="2919" y="170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8" name="Line 141"/>
            <p:cNvSpPr>
              <a:spLocks noChangeShapeType="1"/>
            </p:cNvSpPr>
            <p:nvPr/>
          </p:nvSpPr>
          <p:spPr bwMode="auto">
            <a:xfrm flipV="1">
              <a:off x="2918" y="153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9" name="Line 142"/>
            <p:cNvSpPr>
              <a:spLocks noChangeShapeType="1"/>
            </p:cNvSpPr>
            <p:nvPr/>
          </p:nvSpPr>
          <p:spPr bwMode="auto">
            <a:xfrm>
              <a:off x="3123" y="1616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0" name="Oval 143"/>
            <p:cNvSpPr>
              <a:spLocks noChangeArrowheads="1"/>
            </p:cNvSpPr>
            <p:nvPr/>
          </p:nvSpPr>
          <p:spPr bwMode="auto">
            <a:xfrm>
              <a:off x="2373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1" name="Line 144"/>
            <p:cNvSpPr>
              <a:spLocks noChangeShapeType="1"/>
            </p:cNvSpPr>
            <p:nvPr/>
          </p:nvSpPr>
          <p:spPr bwMode="auto">
            <a:xfrm>
              <a:off x="2449" y="150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2" name="Oval 145"/>
            <p:cNvSpPr>
              <a:spLocks noChangeArrowheads="1"/>
            </p:cNvSpPr>
            <p:nvPr/>
          </p:nvSpPr>
          <p:spPr bwMode="auto">
            <a:xfrm>
              <a:off x="2603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3" name="Line 146"/>
            <p:cNvSpPr>
              <a:spLocks noChangeShapeType="1"/>
            </p:cNvSpPr>
            <p:nvPr/>
          </p:nvSpPr>
          <p:spPr bwMode="auto">
            <a:xfrm>
              <a:off x="2679" y="150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4" name="Oval 147"/>
            <p:cNvSpPr>
              <a:spLocks noChangeArrowheads="1"/>
            </p:cNvSpPr>
            <p:nvPr/>
          </p:nvSpPr>
          <p:spPr bwMode="auto">
            <a:xfrm>
              <a:off x="2835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5" name="Line 148"/>
            <p:cNvSpPr>
              <a:spLocks noChangeShapeType="1"/>
            </p:cNvSpPr>
            <p:nvPr/>
          </p:nvSpPr>
          <p:spPr bwMode="auto">
            <a:xfrm>
              <a:off x="2911" y="150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6" name="Group 149"/>
          <p:cNvGrpSpPr>
            <a:grpSpLocks/>
          </p:cNvGrpSpPr>
          <p:nvPr/>
        </p:nvGrpSpPr>
        <p:grpSpPr bwMode="auto">
          <a:xfrm>
            <a:off x="4357688" y="2720975"/>
            <a:ext cx="1579562" cy="739775"/>
            <a:chOff x="2253" y="1611"/>
            <a:chExt cx="1522" cy="610"/>
          </a:xfrm>
        </p:grpSpPr>
        <p:sp>
          <p:nvSpPr>
            <p:cNvPr id="23641" name="Rectangle 150"/>
            <p:cNvSpPr>
              <a:spLocks noChangeArrowheads="1"/>
            </p:cNvSpPr>
            <p:nvPr/>
          </p:nvSpPr>
          <p:spPr bwMode="auto">
            <a:xfrm>
              <a:off x="2253" y="1611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2" name="Line 151"/>
            <p:cNvSpPr>
              <a:spLocks noChangeShapeType="1"/>
            </p:cNvSpPr>
            <p:nvPr/>
          </p:nvSpPr>
          <p:spPr bwMode="auto">
            <a:xfrm>
              <a:off x="2380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3" name="Line 152"/>
            <p:cNvSpPr>
              <a:spLocks noChangeShapeType="1"/>
            </p:cNvSpPr>
            <p:nvPr/>
          </p:nvSpPr>
          <p:spPr bwMode="auto">
            <a:xfrm flipV="1">
              <a:off x="2379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4" name="Oval 153"/>
            <p:cNvSpPr>
              <a:spLocks noChangeArrowheads="1"/>
            </p:cNvSpPr>
            <p:nvPr/>
          </p:nvSpPr>
          <p:spPr bwMode="auto">
            <a:xfrm>
              <a:off x="2287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5" name="Oval 154"/>
            <p:cNvSpPr>
              <a:spLocks noChangeArrowheads="1"/>
            </p:cNvSpPr>
            <p:nvPr/>
          </p:nvSpPr>
          <p:spPr bwMode="auto">
            <a:xfrm>
              <a:off x="2287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6" name="Line 155"/>
            <p:cNvSpPr>
              <a:spLocks noChangeShapeType="1"/>
            </p:cNvSpPr>
            <p:nvPr/>
          </p:nvSpPr>
          <p:spPr bwMode="auto">
            <a:xfrm>
              <a:off x="2372" y="191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7" name="Line 156"/>
            <p:cNvSpPr>
              <a:spLocks noChangeShapeType="1"/>
            </p:cNvSpPr>
            <p:nvPr/>
          </p:nvSpPr>
          <p:spPr bwMode="auto">
            <a:xfrm flipV="1">
              <a:off x="2371" y="1739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8" name="Line 157"/>
            <p:cNvSpPr>
              <a:spLocks noChangeShapeType="1"/>
            </p:cNvSpPr>
            <p:nvPr/>
          </p:nvSpPr>
          <p:spPr bwMode="auto">
            <a:xfrm>
              <a:off x="2610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9" name="Line 158"/>
            <p:cNvSpPr>
              <a:spLocks noChangeShapeType="1"/>
            </p:cNvSpPr>
            <p:nvPr/>
          </p:nvSpPr>
          <p:spPr bwMode="auto">
            <a:xfrm flipV="1">
              <a:off x="2609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0" name="Oval 159"/>
            <p:cNvSpPr>
              <a:spLocks noChangeArrowheads="1"/>
            </p:cNvSpPr>
            <p:nvPr/>
          </p:nvSpPr>
          <p:spPr bwMode="auto">
            <a:xfrm>
              <a:off x="2517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1" name="Oval 160"/>
            <p:cNvSpPr>
              <a:spLocks noChangeArrowheads="1"/>
            </p:cNvSpPr>
            <p:nvPr/>
          </p:nvSpPr>
          <p:spPr bwMode="auto">
            <a:xfrm>
              <a:off x="2517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2" name="Line 161"/>
            <p:cNvSpPr>
              <a:spLocks noChangeShapeType="1"/>
            </p:cNvSpPr>
            <p:nvPr/>
          </p:nvSpPr>
          <p:spPr bwMode="auto">
            <a:xfrm>
              <a:off x="2602" y="1910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3" name="Line 162"/>
            <p:cNvSpPr>
              <a:spLocks noChangeShapeType="1"/>
            </p:cNvSpPr>
            <p:nvPr/>
          </p:nvSpPr>
          <p:spPr bwMode="auto">
            <a:xfrm flipV="1">
              <a:off x="2601" y="1739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54" name="Group 163"/>
            <p:cNvGrpSpPr>
              <a:grpSpLocks/>
            </p:cNvGrpSpPr>
            <p:nvPr/>
          </p:nvGrpSpPr>
          <p:grpSpPr bwMode="auto">
            <a:xfrm>
              <a:off x="3436" y="1684"/>
              <a:ext cx="297" cy="473"/>
              <a:chOff x="3436" y="1684"/>
              <a:chExt cx="297" cy="473"/>
            </a:xfrm>
          </p:grpSpPr>
          <p:sp>
            <p:nvSpPr>
              <p:cNvPr id="23668" name="Oval 164"/>
              <p:cNvSpPr>
                <a:spLocks noChangeArrowheads="1"/>
              </p:cNvSpPr>
              <p:nvPr/>
            </p:nvSpPr>
            <p:spPr bwMode="auto">
              <a:xfrm>
                <a:off x="3666" y="2088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69" name="Oval 165"/>
              <p:cNvSpPr>
                <a:spLocks noChangeArrowheads="1"/>
              </p:cNvSpPr>
              <p:nvPr/>
            </p:nvSpPr>
            <p:spPr bwMode="auto">
              <a:xfrm>
                <a:off x="3666" y="1886"/>
                <a:ext cx="67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0" name="Line 166"/>
              <p:cNvSpPr>
                <a:spLocks noChangeShapeType="1"/>
              </p:cNvSpPr>
              <p:nvPr/>
            </p:nvSpPr>
            <p:spPr bwMode="auto">
              <a:xfrm>
                <a:off x="3528" y="2121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1" name="Line 167"/>
              <p:cNvSpPr>
                <a:spLocks noChangeShapeType="1"/>
              </p:cNvSpPr>
              <p:nvPr/>
            </p:nvSpPr>
            <p:spPr bwMode="auto">
              <a:xfrm flipV="1">
                <a:off x="3527" y="1950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2" name="Oval 168"/>
              <p:cNvSpPr>
                <a:spLocks noChangeArrowheads="1"/>
              </p:cNvSpPr>
              <p:nvPr/>
            </p:nvSpPr>
            <p:spPr bwMode="auto">
              <a:xfrm>
                <a:off x="3436" y="2093"/>
                <a:ext cx="66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3" name="Oval 169"/>
              <p:cNvSpPr>
                <a:spLocks noChangeArrowheads="1"/>
              </p:cNvSpPr>
              <p:nvPr/>
            </p:nvSpPr>
            <p:spPr bwMode="auto">
              <a:xfrm>
                <a:off x="3436" y="1890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4" name="Line 170"/>
              <p:cNvSpPr>
                <a:spLocks noChangeShapeType="1"/>
              </p:cNvSpPr>
              <p:nvPr/>
            </p:nvSpPr>
            <p:spPr bwMode="auto">
              <a:xfrm>
                <a:off x="3520" y="1923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5" name="Line 171"/>
              <p:cNvSpPr>
                <a:spLocks noChangeShapeType="1"/>
              </p:cNvSpPr>
              <p:nvPr/>
            </p:nvSpPr>
            <p:spPr bwMode="auto">
              <a:xfrm flipV="1">
                <a:off x="3519" y="1752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6" name="Oval 172"/>
              <p:cNvSpPr>
                <a:spLocks noChangeArrowheads="1"/>
              </p:cNvSpPr>
              <p:nvPr/>
            </p:nvSpPr>
            <p:spPr bwMode="auto">
              <a:xfrm>
                <a:off x="3666" y="1684"/>
                <a:ext cx="67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7" name="Oval 173"/>
              <p:cNvSpPr>
                <a:spLocks noChangeArrowheads="1"/>
              </p:cNvSpPr>
              <p:nvPr/>
            </p:nvSpPr>
            <p:spPr bwMode="auto">
              <a:xfrm>
                <a:off x="3436" y="1688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8" name="Line 174"/>
              <p:cNvSpPr>
                <a:spLocks noChangeShapeType="1"/>
              </p:cNvSpPr>
              <p:nvPr/>
            </p:nvSpPr>
            <p:spPr bwMode="auto">
              <a:xfrm>
                <a:off x="3512" y="172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55" name="Line 175"/>
            <p:cNvSpPr>
              <a:spLocks noChangeShapeType="1"/>
            </p:cNvSpPr>
            <p:nvPr/>
          </p:nvSpPr>
          <p:spPr bwMode="auto">
            <a:xfrm>
              <a:off x="2841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6" name="Line 176"/>
            <p:cNvSpPr>
              <a:spLocks noChangeShapeType="1"/>
            </p:cNvSpPr>
            <p:nvPr/>
          </p:nvSpPr>
          <p:spPr bwMode="auto">
            <a:xfrm flipV="1">
              <a:off x="2840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7" name="Oval 177"/>
            <p:cNvSpPr>
              <a:spLocks noChangeArrowheads="1"/>
            </p:cNvSpPr>
            <p:nvPr/>
          </p:nvSpPr>
          <p:spPr bwMode="auto">
            <a:xfrm>
              <a:off x="2749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8" name="Oval 178"/>
            <p:cNvSpPr>
              <a:spLocks noChangeArrowheads="1"/>
            </p:cNvSpPr>
            <p:nvPr/>
          </p:nvSpPr>
          <p:spPr bwMode="auto">
            <a:xfrm>
              <a:off x="2749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9" name="Line 179"/>
            <p:cNvSpPr>
              <a:spLocks noChangeShapeType="1"/>
            </p:cNvSpPr>
            <p:nvPr/>
          </p:nvSpPr>
          <p:spPr bwMode="auto">
            <a:xfrm>
              <a:off x="2833" y="191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0" name="Line 180"/>
            <p:cNvSpPr>
              <a:spLocks noChangeShapeType="1"/>
            </p:cNvSpPr>
            <p:nvPr/>
          </p:nvSpPr>
          <p:spPr bwMode="auto">
            <a:xfrm flipV="1">
              <a:off x="2832" y="1739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1" name="Line 181"/>
            <p:cNvSpPr>
              <a:spLocks noChangeShapeType="1"/>
            </p:cNvSpPr>
            <p:nvPr/>
          </p:nvSpPr>
          <p:spPr bwMode="auto">
            <a:xfrm>
              <a:off x="3037" y="1823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2" name="Oval 182"/>
            <p:cNvSpPr>
              <a:spLocks noChangeArrowheads="1"/>
            </p:cNvSpPr>
            <p:nvPr/>
          </p:nvSpPr>
          <p:spPr bwMode="auto">
            <a:xfrm>
              <a:off x="2287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3" name="Line 183"/>
            <p:cNvSpPr>
              <a:spLocks noChangeShapeType="1"/>
            </p:cNvSpPr>
            <p:nvPr/>
          </p:nvSpPr>
          <p:spPr bwMode="auto">
            <a:xfrm>
              <a:off x="2363" y="170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4" name="Oval 184"/>
            <p:cNvSpPr>
              <a:spLocks noChangeArrowheads="1"/>
            </p:cNvSpPr>
            <p:nvPr/>
          </p:nvSpPr>
          <p:spPr bwMode="auto">
            <a:xfrm>
              <a:off x="2517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5" name="Line 185"/>
            <p:cNvSpPr>
              <a:spLocks noChangeShapeType="1"/>
            </p:cNvSpPr>
            <p:nvPr/>
          </p:nvSpPr>
          <p:spPr bwMode="auto">
            <a:xfrm>
              <a:off x="2593" y="170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6" name="Oval 186"/>
            <p:cNvSpPr>
              <a:spLocks noChangeArrowheads="1"/>
            </p:cNvSpPr>
            <p:nvPr/>
          </p:nvSpPr>
          <p:spPr bwMode="auto">
            <a:xfrm>
              <a:off x="2749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7" name="Line 187"/>
            <p:cNvSpPr>
              <a:spLocks noChangeShapeType="1"/>
            </p:cNvSpPr>
            <p:nvPr/>
          </p:nvSpPr>
          <p:spPr bwMode="auto">
            <a:xfrm>
              <a:off x="2825" y="170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7" name="Group 188"/>
          <p:cNvGrpSpPr>
            <a:grpSpLocks/>
          </p:cNvGrpSpPr>
          <p:nvPr/>
        </p:nvGrpSpPr>
        <p:grpSpPr bwMode="auto">
          <a:xfrm>
            <a:off x="4268788" y="2924175"/>
            <a:ext cx="1579562" cy="741363"/>
            <a:chOff x="2168" y="1779"/>
            <a:chExt cx="1522" cy="610"/>
          </a:xfrm>
        </p:grpSpPr>
        <p:sp>
          <p:nvSpPr>
            <p:cNvPr id="23603" name="Rectangle 189"/>
            <p:cNvSpPr>
              <a:spLocks noChangeArrowheads="1"/>
            </p:cNvSpPr>
            <p:nvPr/>
          </p:nvSpPr>
          <p:spPr bwMode="auto">
            <a:xfrm>
              <a:off x="2168" y="1779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4" name="Line 190"/>
            <p:cNvSpPr>
              <a:spLocks noChangeShapeType="1"/>
            </p:cNvSpPr>
            <p:nvPr/>
          </p:nvSpPr>
          <p:spPr bwMode="auto">
            <a:xfrm>
              <a:off x="2294" y="228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5" name="Line 191"/>
            <p:cNvSpPr>
              <a:spLocks noChangeShapeType="1"/>
            </p:cNvSpPr>
            <p:nvPr/>
          </p:nvSpPr>
          <p:spPr bwMode="auto">
            <a:xfrm flipV="1">
              <a:off x="2293" y="2110"/>
              <a:ext cx="12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6" name="Oval 192"/>
            <p:cNvSpPr>
              <a:spLocks noChangeArrowheads="1"/>
            </p:cNvSpPr>
            <p:nvPr/>
          </p:nvSpPr>
          <p:spPr bwMode="auto">
            <a:xfrm>
              <a:off x="2202" y="2248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7" name="Oval 193"/>
            <p:cNvSpPr>
              <a:spLocks noChangeArrowheads="1"/>
            </p:cNvSpPr>
            <p:nvPr/>
          </p:nvSpPr>
          <p:spPr bwMode="auto">
            <a:xfrm>
              <a:off x="2202" y="204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8" name="Line 194"/>
            <p:cNvSpPr>
              <a:spLocks noChangeShapeType="1"/>
            </p:cNvSpPr>
            <p:nvPr/>
          </p:nvSpPr>
          <p:spPr bwMode="auto">
            <a:xfrm>
              <a:off x="2287" y="207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9" name="Line 195"/>
            <p:cNvSpPr>
              <a:spLocks noChangeShapeType="1"/>
            </p:cNvSpPr>
            <p:nvPr/>
          </p:nvSpPr>
          <p:spPr bwMode="auto">
            <a:xfrm flipV="1">
              <a:off x="2286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0" name="Line 196"/>
            <p:cNvSpPr>
              <a:spLocks noChangeShapeType="1"/>
            </p:cNvSpPr>
            <p:nvPr/>
          </p:nvSpPr>
          <p:spPr bwMode="auto">
            <a:xfrm>
              <a:off x="2525" y="228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1" name="Line 197"/>
            <p:cNvSpPr>
              <a:spLocks noChangeShapeType="1"/>
            </p:cNvSpPr>
            <p:nvPr/>
          </p:nvSpPr>
          <p:spPr bwMode="auto">
            <a:xfrm flipV="1">
              <a:off x="2524" y="2110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2" name="Oval 198"/>
            <p:cNvSpPr>
              <a:spLocks noChangeArrowheads="1"/>
            </p:cNvSpPr>
            <p:nvPr/>
          </p:nvSpPr>
          <p:spPr bwMode="auto">
            <a:xfrm>
              <a:off x="2432" y="2248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3" name="Oval 199"/>
            <p:cNvSpPr>
              <a:spLocks noChangeArrowheads="1"/>
            </p:cNvSpPr>
            <p:nvPr/>
          </p:nvSpPr>
          <p:spPr bwMode="auto">
            <a:xfrm>
              <a:off x="2432" y="204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4" name="Line 200"/>
            <p:cNvSpPr>
              <a:spLocks noChangeShapeType="1"/>
            </p:cNvSpPr>
            <p:nvPr/>
          </p:nvSpPr>
          <p:spPr bwMode="auto">
            <a:xfrm>
              <a:off x="2517" y="207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5" name="Line 201"/>
            <p:cNvSpPr>
              <a:spLocks noChangeShapeType="1"/>
            </p:cNvSpPr>
            <p:nvPr/>
          </p:nvSpPr>
          <p:spPr bwMode="auto">
            <a:xfrm flipV="1">
              <a:off x="2516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16" name="Group 202"/>
            <p:cNvGrpSpPr>
              <a:grpSpLocks/>
            </p:cNvGrpSpPr>
            <p:nvPr/>
          </p:nvGrpSpPr>
          <p:grpSpPr bwMode="auto">
            <a:xfrm>
              <a:off x="3351" y="1852"/>
              <a:ext cx="296" cy="474"/>
              <a:chOff x="3351" y="1852"/>
              <a:chExt cx="296" cy="474"/>
            </a:xfrm>
          </p:grpSpPr>
          <p:sp>
            <p:nvSpPr>
              <p:cNvPr id="23630" name="Oval 203"/>
              <p:cNvSpPr>
                <a:spLocks noChangeArrowheads="1"/>
              </p:cNvSpPr>
              <p:nvPr/>
            </p:nvSpPr>
            <p:spPr bwMode="auto">
              <a:xfrm>
                <a:off x="3581" y="2256"/>
                <a:ext cx="66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1" name="Oval 204"/>
              <p:cNvSpPr>
                <a:spLocks noChangeArrowheads="1"/>
              </p:cNvSpPr>
              <p:nvPr/>
            </p:nvSpPr>
            <p:spPr bwMode="auto">
              <a:xfrm>
                <a:off x="3581" y="2054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2" name="Line 205"/>
              <p:cNvSpPr>
                <a:spLocks noChangeShapeType="1"/>
              </p:cNvSpPr>
              <p:nvPr/>
            </p:nvSpPr>
            <p:spPr bwMode="auto">
              <a:xfrm>
                <a:off x="3443" y="229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3" name="Line 206"/>
              <p:cNvSpPr>
                <a:spLocks noChangeShapeType="1"/>
              </p:cNvSpPr>
              <p:nvPr/>
            </p:nvSpPr>
            <p:spPr bwMode="auto">
              <a:xfrm flipV="1">
                <a:off x="3442" y="2118"/>
                <a:ext cx="12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4" name="Oval 207"/>
              <p:cNvSpPr>
                <a:spLocks noChangeArrowheads="1"/>
              </p:cNvSpPr>
              <p:nvPr/>
            </p:nvSpPr>
            <p:spPr bwMode="auto">
              <a:xfrm>
                <a:off x="3351" y="2261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5" name="Oval 208"/>
              <p:cNvSpPr>
                <a:spLocks noChangeArrowheads="1"/>
              </p:cNvSpPr>
              <p:nvPr/>
            </p:nvSpPr>
            <p:spPr bwMode="auto">
              <a:xfrm>
                <a:off x="3351" y="2058"/>
                <a:ext cx="66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6" name="Line 209"/>
              <p:cNvSpPr>
                <a:spLocks noChangeShapeType="1"/>
              </p:cNvSpPr>
              <p:nvPr/>
            </p:nvSpPr>
            <p:spPr bwMode="auto">
              <a:xfrm>
                <a:off x="3434" y="2091"/>
                <a:ext cx="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7" name="Line 210"/>
              <p:cNvSpPr>
                <a:spLocks noChangeShapeType="1"/>
              </p:cNvSpPr>
              <p:nvPr/>
            </p:nvSpPr>
            <p:spPr bwMode="auto">
              <a:xfrm flipV="1">
                <a:off x="3433" y="1920"/>
                <a:ext cx="12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8" name="Oval 211"/>
              <p:cNvSpPr>
                <a:spLocks noChangeArrowheads="1"/>
              </p:cNvSpPr>
              <p:nvPr/>
            </p:nvSpPr>
            <p:spPr bwMode="auto">
              <a:xfrm>
                <a:off x="3581" y="1852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9" name="Oval 212"/>
              <p:cNvSpPr>
                <a:spLocks noChangeArrowheads="1"/>
              </p:cNvSpPr>
              <p:nvPr/>
            </p:nvSpPr>
            <p:spPr bwMode="auto">
              <a:xfrm>
                <a:off x="3351" y="1856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40" name="Line 213"/>
              <p:cNvSpPr>
                <a:spLocks noChangeShapeType="1"/>
              </p:cNvSpPr>
              <p:nvPr/>
            </p:nvSpPr>
            <p:spPr bwMode="auto">
              <a:xfrm>
                <a:off x="3427" y="1888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17" name="Line 214"/>
            <p:cNvSpPr>
              <a:spLocks noChangeShapeType="1"/>
            </p:cNvSpPr>
            <p:nvPr/>
          </p:nvSpPr>
          <p:spPr bwMode="auto">
            <a:xfrm>
              <a:off x="2756" y="228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8" name="Line 215"/>
            <p:cNvSpPr>
              <a:spLocks noChangeShapeType="1"/>
            </p:cNvSpPr>
            <p:nvPr/>
          </p:nvSpPr>
          <p:spPr bwMode="auto">
            <a:xfrm flipV="1">
              <a:off x="2755" y="2110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9" name="Oval 216"/>
            <p:cNvSpPr>
              <a:spLocks noChangeArrowheads="1"/>
            </p:cNvSpPr>
            <p:nvPr/>
          </p:nvSpPr>
          <p:spPr bwMode="auto">
            <a:xfrm>
              <a:off x="2665" y="2248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0" name="Oval 217"/>
            <p:cNvSpPr>
              <a:spLocks noChangeArrowheads="1"/>
            </p:cNvSpPr>
            <p:nvPr/>
          </p:nvSpPr>
          <p:spPr bwMode="auto">
            <a:xfrm>
              <a:off x="2665" y="2046"/>
              <a:ext cx="64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1" name="Line 218"/>
            <p:cNvSpPr>
              <a:spLocks noChangeShapeType="1"/>
            </p:cNvSpPr>
            <p:nvPr/>
          </p:nvSpPr>
          <p:spPr bwMode="auto">
            <a:xfrm>
              <a:off x="2748" y="207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2" name="Line 219"/>
            <p:cNvSpPr>
              <a:spLocks noChangeShapeType="1"/>
            </p:cNvSpPr>
            <p:nvPr/>
          </p:nvSpPr>
          <p:spPr bwMode="auto">
            <a:xfrm flipV="1">
              <a:off x="2747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3" name="Line 220"/>
            <p:cNvSpPr>
              <a:spLocks noChangeShapeType="1"/>
            </p:cNvSpPr>
            <p:nvPr/>
          </p:nvSpPr>
          <p:spPr bwMode="auto">
            <a:xfrm>
              <a:off x="2952" y="1991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4" name="Oval 221"/>
            <p:cNvSpPr>
              <a:spLocks noChangeArrowheads="1"/>
            </p:cNvSpPr>
            <p:nvPr/>
          </p:nvSpPr>
          <p:spPr bwMode="auto">
            <a:xfrm>
              <a:off x="2202" y="1844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5" name="Line 222"/>
            <p:cNvSpPr>
              <a:spLocks noChangeShapeType="1"/>
            </p:cNvSpPr>
            <p:nvPr/>
          </p:nvSpPr>
          <p:spPr bwMode="auto">
            <a:xfrm>
              <a:off x="2278" y="1876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6" name="Oval 223"/>
            <p:cNvSpPr>
              <a:spLocks noChangeArrowheads="1"/>
            </p:cNvSpPr>
            <p:nvPr/>
          </p:nvSpPr>
          <p:spPr bwMode="auto">
            <a:xfrm>
              <a:off x="2432" y="1844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7" name="Line 224"/>
            <p:cNvSpPr>
              <a:spLocks noChangeShapeType="1"/>
            </p:cNvSpPr>
            <p:nvPr/>
          </p:nvSpPr>
          <p:spPr bwMode="auto">
            <a:xfrm>
              <a:off x="2508" y="187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8" name="Oval 225"/>
            <p:cNvSpPr>
              <a:spLocks noChangeArrowheads="1"/>
            </p:cNvSpPr>
            <p:nvPr/>
          </p:nvSpPr>
          <p:spPr bwMode="auto">
            <a:xfrm>
              <a:off x="2665" y="1844"/>
              <a:ext cx="64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9" name="Line 226"/>
            <p:cNvSpPr>
              <a:spLocks noChangeShapeType="1"/>
            </p:cNvSpPr>
            <p:nvPr/>
          </p:nvSpPr>
          <p:spPr bwMode="auto">
            <a:xfrm>
              <a:off x="2739" y="1876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88" name="Line 227"/>
          <p:cNvSpPr>
            <a:spLocks noChangeShapeType="1"/>
          </p:cNvSpPr>
          <p:nvPr/>
        </p:nvSpPr>
        <p:spPr bwMode="auto">
          <a:xfrm flipV="1">
            <a:off x="6291263" y="3089275"/>
            <a:ext cx="61912" cy="11906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89" name="Arc 228"/>
          <p:cNvSpPr>
            <a:spLocks/>
          </p:cNvSpPr>
          <p:nvPr/>
        </p:nvSpPr>
        <p:spPr bwMode="auto">
          <a:xfrm>
            <a:off x="4813300" y="2581275"/>
            <a:ext cx="123825" cy="936625"/>
          </a:xfrm>
          <a:custGeom>
            <a:avLst/>
            <a:gdLst>
              <a:gd name="T0" fmla="*/ 2147483647 w 22160"/>
              <a:gd name="T1" fmla="*/ 2147483647 h 43200"/>
              <a:gd name="T2" fmla="*/ 0 w 22160"/>
              <a:gd name="T3" fmla="*/ 2147483647 h 43200"/>
              <a:gd name="T4" fmla="*/ 2147483647 w 2216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60" h="43200" fill="none" extrusionOk="0">
                <a:moveTo>
                  <a:pt x="373" y="0"/>
                </a:moveTo>
                <a:cubicBezTo>
                  <a:pt x="435" y="0"/>
                  <a:pt x="497" y="-1"/>
                  <a:pt x="560" y="0"/>
                </a:cubicBezTo>
                <a:cubicBezTo>
                  <a:pt x="12489" y="0"/>
                  <a:pt x="22160" y="9670"/>
                  <a:pt x="22160" y="21600"/>
                </a:cubicBezTo>
                <a:cubicBezTo>
                  <a:pt x="22160" y="33529"/>
                  <a:pt x="12489" y="43200"/>
                  <a:pt x="560" y="43200"/>
                </a:cubicBezTo>
                <a:cubicBezTo>
                  <a:pt x="373" y="43200"/>
                  <a:pt x="186" y="43197"/>
                  <a:pt x="0" y="43192"/>
                </a:cubicBezTo>
              </a:path>
              <a:path w="22160" h="43200" stroke="0" extrusionOk="0">
                <a:moveTo>
                  <a:pt x="373" y="0"/>
                </a:moveTo>
                <a:cubicBezTo>
                  <a:pt x="435" y="0"/>
                  <a:pt x="497" y="-1"/>
                  <a:pt x="560" y="0"/>
                </a:cubicBezTo>
                <a:cubicBezTo>
                  <a:pt x="12489" y="0"/>
                  <a:pt x="22160" y="9670"/>
                  <a:pt x="22160" y="21600"/>
                </a:cubicBezTo>
                <a:cubicBezTo>
                  <a:pt x="22160" y="33529"/>
                  <a:pt x="12489" y="43200"/>
                  <a:pt x="560" y="43200"/>
                </a:cubicBezTo>
                <a:cubicBezTo>
                  <a:pt x="373" y="43200"/>
                  <a:pt x="186" y="43197"/>
                  <a:pt x="0" y="43192"/>
                </a:cubicBezTo>
                <a:lnTo>
                  <a:pt x="560" y="21600"/>
                </a:lnTo>
                <a:lnTo>
                  <a:pt x="373" y="0"/>
                </a:lnTo>
                <a:close/>
              </a:path>
            </a:pathLst>
          </a:custGeom>
          <a:noFill/>
          <a:ln w="2540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0" name="Line 230"/>
          <p:cNvSpPr>
            <a:spLocks noChangeShapeType="1"/>
          </p:cNvSpPr>
          <p:nvPr/>
        </p:nvSpPr>
        <p:spPr bwMode="auto">
          <a:xfrm>
            <a:off x="4268788" y="3678238"/>
            <a:ext cx="21415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1" name="Line 231"/>
          <p:cNvSpPr>
            <a:spLocks noChangeShapeType="1"/>
          </p:cNvSpPr>
          <p:nvPr/>
        </p:nvSpPr>
        <p:spPr bwMode="auto">
          <a:xfrm flipV="1">
            <a:off x="4267200" y="1989138"/>
            <a:ext cx="1588" cy="168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2" name="Rectangle 232"/>
          <p:cNvSpPr>
            <a:spLocks noChangeArrowheads="1"/>
          </p:cNvSpPr>
          <p:nvPr/>
        </p:nvSpPr>
        <p:spPr bwMode="auto">
          <a:xfrm>
            <a:off x="6289675" y="37338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t</a:t>
            </a:r>
          </a:p>
        </p:txBody>
      </p:sp>
      <p:sp>
        <p:nvSpPr>
          <p:cNvPr id="23593" name="Text Box 233"/>
          <p:cNvSpPr txBox="1">
            <a:spLocks noChangeArrowheads="1"/>
          </p:cNvSpPr>
          <p:nvPr/>
        </p:nvSpPr>
        <p:spPr bwMode="auto">
          <a:xfrm>
            <a:off x="5881688" y="3419475"/>
            <a:ext cx="28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4" name="Text Box 234"/>
          <p:cNvSpPr txBox="1">
            <a:spLocks noChangeArrowheads="1"/>
          </p:cNvSpPr>
          <p:nvPr/>
        </p:nvSpPr>
        <p:spPr bwMode="auto">
          <a:xfrm>
            <a:off x="6030913" y="3290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1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5" name="Text Box 235"/>
          <p:cNvSpPr txBox="1">
            <a:spLocks noChangeArrowheads="1"/>
          </p:cNvSpPr>
          <p:nvPr/>
        </p:nvSpPr>
        <p:spPr bwMode="auto">
          <a:xfrm>
            <a:off x="6113463" y="31257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6" name="Text Box 236"/>
          <p:cNvSpPr txBox="1">
            <a:spLocks noChangeArrowheads="1"/>
          </p:cNvSpPr>
          <p:nvPr/>
        </p:nvSpPr>
        <p:spPr bwMode="auto">
          <a:xfrm>
            <a:off x="6242050" y="2846388"/>
            <a:ext cx="2857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9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7" name="Line 253"/>
          <p:cNvSpPr>
            <a:spLocks noChangeShapeType="1"/>
          </p:cNvSpPr>
          <p:nvPr/>
        </p:nvSpPr>
        <p:spPr bwMode="auto">
          <a:xfrm>
            <a:off x="982663" y="3078163"/>
            <a:ext cx="0" cy="158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3598" name="Object 257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4149725"/>
          <a:ext cx="3449638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點陣圖影像" r:id="rId3" imgW="3304762" imgH="2152951" progId="Paint.Picture">
                  <p:embed/>
                </p:oleObj>
              </mc:Choice>
              <mc:Fallback>
                <p:oleObj name="點陣圖影像" r:id="rId3" imgW="3304762" imgH="2152951" progId="Paint.Picture">
                  <p:embed/>
                  <p:pic>
                    <p:nvPicPr>
                      <p:cNvPr id="0" name="Object 2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3449638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99" name="Group 264"/>
          <p:cNvGrpSpPr>
            <a:grpSpLocks/>
          </p:cNvGrpSpPr>
          <p:nvPr/>
        </p:nvGrpSpPr>
        <p:grpSpPr bwMode="auto">
          <a:xfrm>
            <a:off x="5167313" y="4138613"/>
            <a:ext cx="3167062" cy="2043112"/>
            <a:chOff x="3255" y="2607"/>
            <a:chExt cx="1995" cy="1287"/>
          </a:xfrm>
        </p:grpSpPr>
        <p:sp>
          <p:nvSpPr>
            <p:cNvPr id="23600" name="Line 259"/>
            <p:cNvSpPr>
              <a:spLocks noChangeShapeType="1"/>
            </p:cNvSpPr>
            <p:nvPr/>
          </p:nvSpPr>
          <p:spPr bwMode="auto">
            <a:xfrm>
              <a:off x="3334" y="261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Line 262"/>
            <p:cNvSpPr>
              <a:spLocks noChangeShapeType="1"/>
            </p:cNvSpPr>
            <p:nvPr/>
          </p:nvSpPr>
          <p:spPr bwMode="auto">
            <a:xfrm flipH="1" flipV="1">
              <a:off x="3255" y="2607"/>
              <a:ext cx="3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Line 263"/>
            <p:cNvSpPr>
              <a:spLocks noChangeShapeType="1"/>
            </p:cNvSpPr>
            <p:nvPr/>
          </p:nvSpPr>
          <p:spPr bwMode="auto">
            <a:xfrm>
              <a:off x="3258" y="3876"/>
              <a:ext cx="199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Recognition Errors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176833" y="1143001"/>
            <a:ext cx="5067055" cy="1977272"/>
            <a:chOff x="3176833" y="1143001"/>
            <a:chExt cx="5067055" cy="1977272"/>
          </a:xfrm>
        </p:grpSpPr>
        <p:pic>
          <p:nvPicPr>
            <p:cNvPr id="24579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34" b="61723"/>
            <a:stretch/>
          </p:blipFill>
          <p:spPr bwMode="auto">
            <a:xfrm>
              <a:off x="3176833" y="1143001"/>
              <a:ext cx="5067055" cy="1977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580112" y="2953225"/>
              <a:ext cx="1800200" cy="16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83568" y="1445875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/>
              <a:t>Reference:</a:t>
            </a:r>
          </a:p>
          <a:p>
            <a:pPr>
              <a:lnSpc>
                <a:spcPct val="9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     </a:t>
            </a:r>
            <a:r>
              <a:rPr lang="en-US" altLang="zh-TW" sz="3000" dirty="0" smtClean="0">
                <a:solidFill>
                  <a:srgbClr val="FF0000"/>
                </a:solidFill>
              </a:rPr>
              <a:t>(T)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568" y="2443419"/>
            <a:ext cx="2591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Recognized: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60609" y="3645024"/>
            <a:ext cx="16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insertion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(I)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00192" y="364680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substitution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(S)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84945" y="3645024"/>
            <a:ext cx="16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deletion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(D)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771800" y="2997417"/>
            <a:ext cx="1008112" cy="6493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915816" y="2995642"/>
            <a:ext cx="1520552" cy="10094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</p:cNvCxnSpPr>
          <p:nvPr/>
        </p:nvCxnSpPr>
        <p:spPr>
          <a:xfrm flipV="1">
            <a:off x="5026545" y="2946808"/>
            <a:ext cx="652434" cy="698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0"/>
          </p:cNvCxnSpPr>
          <p:nvPr/>
        </p:nvCxnSpPr>
        <p:spPr>
          <a:xfrm flipH="1" flipV="1">
            <a:off x="7262522" y="2946808"/>
            <a:ext cx="261806" cy="6999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300192" y="3036749"/>
            <a:ext cx="504056" cy="6100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341156" y="5301208"/>
                <a:ext cx="4238956" cy="87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zh-TW" sz="3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100%=</m:t>
                      </m:r>
                    </m:oMath>
                  </m:oMathPara>
                </a14:m>
                <a:endParaRPr lang="en-US" altLang="zh-TW" sz="3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56" y="5301208"/>
                <a:ext cx="4238956" cy="8702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508104" y="5517232"/>
            <a:ext cx="1763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Accuracy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1289" y="1769041"/>
            <a:ext cx="16831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/>
              <a:t>Aligned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" y="-119063"/>
            <a:ext cx="8969375" cy="7302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</a:rPr>
              <a:t>Continuous Speech Recognition Example: Digit String Recognition ―  Level-Building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8" y="908050"/>
            <a:ext cx="9144000" cy="127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Known Number of Digits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No Lexicon/Language Model Constraints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Higher Computation Complexity, No Deletion/Insertion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914400" y="2449513"/>
            <a:ext cx="7315200" cy="1217612"/>
            <a:chOff x="100" y="1826"/>
            <a:chExt cx="3720" cy="677"/>
          </a:xfrm>
        </p:grpSpPr>
        <p:sp>
          <p:nvSpPr>
            <p:cNvPr id="26095" name="Line 5"/>
            <p:cNvSpPr>
              <a:spLocks noChangeShapeType="1"/>
            </p:cNvSpPr>
            <p:nvPr/>
          </p:nvSpPr>
          <p:spPr bwMode="auto">
            <a:xfrm>
              <a:off x="760" y="215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6" name="Line 6"/>
            <p:cNvSpPr>
              <a:spLocks noChangeShapeType="1"/>
            </p:cNvSpPr>
            <p:nvPr/>
          </p:nvSpPr>
          <p:spPr bwMode="auto">
            <a:xfrm>
              <a:off x="1707" y="2143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7" name="Line 7"/>
            <p:cNvSpPr>
              <a:spLocks noChangeShapeType="1"/>
            </p:cNvSpPr>
            <p:nvPr/>
          </p:nvSpPr>
          <p:spPr bwMode="auto">
            <a:xfrm>
              <a:off x="2676" y="2152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8" name="Line 8"/>
            <p:cNvSpPr>
              <a:spLocks noChangeShapeType="1"/>
            </p:cNvSpPr>
            <p:nvPr/>
          </p:nvSpPr>
          <p:spPr bwMode="auto">
            <a:xfrm>
              <a:off x="3630" y="2124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6099" name="Group 9"/>
            <p:cNvGrpSpPr>
              <a:grpSpLocks/>
            </p:cNvGrpSpPr>
            <p:nvPr/>
          </p:nvGrpSpPr>
          <p:grpSpPr bwMode="auto">
            <a:xfrm>
              <a:off x="960" y="1836"/>
              <a:ext cx="661" cy="648"/>
              <a:chOff x="336" y="960"/>
              <a:chExt cx="661" cy="648"/>
            </a:xfrm>
          </p:grpSpPr>
          <p:grpSp>
            <p:nvGrpSpPr>
              <p:cNvPr id="26214" name="Group 10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2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217" name="Group 12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24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7" name="Arc 19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8" name="Arc 20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9" name="Arc 21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5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218" name="Group 23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23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7" name="Arc 30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8" name="Arc 31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9" name="Arc 32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219" name="Line 34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220" name="Group 35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221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7" name="Arc 42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8" name="Arc 43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9" name="Arc 44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215" name="Rectangle 46"/>
              <p:cNvSpPr>
                <a:spLocks noChangeArrowheads="1"/>
              </p:cNvSpPr>
              <p:nvPr/>
            </p:nvSpPr>
            <p:spPr bwMode="auto">
              <a:xfrm>
                <a:off x="840" y="976"/>
                <a:ext cx="1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0" name="Group 47"/>
            <p:cNvGrpSpPr>
              <a:grpSpLocks/>
            </p:cNvGrpSpPr>
            <p:nvPr/>
          </p:nvGrpSpPr>
          <p:grpSpPr bwMode="auto">
            <a:xfrm>
              <a:off x="1968" y="1836"/>
              <a:ext cx="662" cy="648"/>
              <a:chOff x="336" y="960"/>
              <a:chExt cx="662" cy="648"/>
            </a:xfrm>
          </p:grpSpPr>
          <p:grpSp>
            <p:nvGrpSpPr>
              <p:cNvPr id="26177" name="Group 48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79" name="Rectangle 49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80" name="Group 50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20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5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0" name="Arc 57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1" name="Arc 58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2" name="Arc 59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81" name="Group 61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9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0" name="Arc 68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1" name="Arc 69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2" name="Arc 70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82" name="Line 72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83" name="Group 73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8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8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8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0" name="Arc 80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1" name="Arc 81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2" name="Arc 82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78" name="Rectangle 84"/>
              <p:cNvSpPr>
                <a:spLocks noChangeArrowheads="1"/>
              </p:cNvSpPr>
              <p:nvPr/>
            </p:nvSpPr>
            <p:spPr bwMode="auto">
              <a:xfrm>
                <a:off x="841" y="976"/>
                <a:ext cx="1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1" name="Group 85"/>
            <p:cNvGrpSpPr>
              <a:grpSpLocks/>
            </p:cNvGrpSpPr>
            <p:nvPr/>
          </p:nvGrpSpPr>
          <p:grpSpPr bwMode="auto">
            <a:xfrm>
              <a:off x="2918" y="1855"/>
              <a:ext cx="662" cy="648"/>
              <a:chOff x="336" y="960"/>
              <a:chExt cx="662" cy="648"/>
            </a:xfrm>
          </p:grpSpPr>
          <p:grpSp>
            <p:nvGrpSpPr>
              <p:cNvPr id="26140" name="Group 86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42" name="Rectangle 87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43" name="Group 88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16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8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9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7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3" name="Arc 95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4" name="Arc 96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5" name="Arc 97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44" name="Group 99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57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8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2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3" name="Arc 106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4" name="Arc 107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5" name="Arc 108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45" name="Line 110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46" name="Group 111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47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48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49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0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3" name="Arc 118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4" name="Arc 119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5" name="Arc 120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41" name="Rectangle 122"/>
              <p:cNvSpPr>
                <a:spLocks noChangeArrowheads="1"/>
              </p:cNvSpPr>
              <p:nvPr/>
            </p:nvSpPr>
            <p:spPr bwMode="auto">
              <a:xfrm>
                <a:off x="842" y="975"/>
                <a:ext cx="156" cy="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2" name="Group 123"/>
            <p:cNvGrpSpPr>
              <a:grpSpLocks/>
            </p:cNvGrpSpPr>
            <p:nvPr/>
          </p:nvGrpSpPr>
          <p:grpSpPr bwMode="auto">
            <a:xfrm>
              <a:off x="100" y="1826"/>
              <a:ext cx="662" cy="648"/>
              <a:chOff x="336" y="960"/>
              <a:chExt cx="662" cy="648"/>
            </a:xfrm>
          </p:grpSpPr>
          <p:grpSp>
            <p:nvGrpSpPr>
              <p:cNvPr id="26103" name="Group 124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0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06" name="Group 126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13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6" name="Arc 133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7" name="Arc 134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8" name="Arc 135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9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07" name="Group 137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2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1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2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6" name="Arc 144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7" name="Arc 145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8" name="Arc 146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08" name="Line 148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09" name="Group 149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10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5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6" name="Arc 156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7" name="Arc 157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8" name="Arc 158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04" name="Rectangle 160"/>
              <p:cNvSpPr>
                <a:spLocks noChangeArrowheads="1"/>
              </p:cNvSpPr>
              <p:nvPr/>
            </p:nvSpPr>
            <p:spPr bwMode="auto">
              <a:xfrm>
                <a:off x="840" y="976"/>
                <a:ext cx="158" cy="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</p:grpSp>
      <p:grpSp>
        <p:nvGrpSpPr>
          <p:cNvPr id="25605" name="Group 653"/>
          <p:cNvGrpSpPr>
            <a:grpSpLocks/>
          </p:cNvGrpSpPr>
          <p:nvPr/>
        </p:nvGrpSpPr>
        <p:grpSpPr bwMode="auto">
          <a:xfrm>
            <a:off x="250825" y="3816350"/>
            <a:ext cx="2897188" cy="3032125"/>
            <a:chOff x="912" y="2592"/>
            <a:chExt cx="1825" cy="1910"/>
          </a:xfrm>
        </p:grpSpPr>
        <p:grpSp>
          <p:nvGrpSpPr>
            <p:cNvPr id="25607" name="Group 162"/>
            <p:cNvGrpSpPr>
              <a:grpSpLocks/>
            </p:cNvGrpSpPr>
            <p:nvPr/>
          </p:nvGrpSpPr>
          <p:grpSpPr bwMode="auto">
            <a:xfrm>
              <a:off x="1207" y="3774"/>
              <a:ext cx="1066" cy="444"/>
              <a:chOff x="774" y="4977"/>
              <a:chExt cx="1152" cy="559"/>
            </a:xfrm>
          </p:grpSpPr>
          <p:grpSp>
            <p:nvGrpSpPr>
              <p:cNvPr id="25977" name="Group 163"/>
              <p:cNvGrpSpPr>
                <a:grpSpLocks/>
              </p:cNvGrpSpPr>
              <p:nvPr/>
            </p:nvGrpSpPr>
            <p:grpSpPr bwMode="auto">
              <a:xfrm>
                <a:off x="980" y="4977"/>
                <a:ext cx="946" cy="399"/>
                <a:chOff x="980" y="4977"/>
                <a:chExt cx="946" cy="399"/>
              </a:xfrm>
            </p:grpSpPr>
            <p:sp>
              <p:nvSpPr>
                <p:cNvPr id="26057" name="Rectangle 164"/>
                <p:cNvSpPr>
                  <a:spLocks noChangeArrowheads="1"/>
                </p:cNvSpPr>
                <p:nvPr/>
              </p:nvSpPr>
              <p:spPr bwMode="auto">
                <a:xfrm>
                  <a:off x="980" y="497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58" name="Line 165"/>
                <p:cNvSpPr>
                  <a:spLocks noChangeShapeType="1"/>
                </p:cNvSpPr>
                <p:nvPr/>
              </p:nvSpPr>
              <p:spPr bwMode="auto">
                <a:xfrm>
                  <a:off x="1057" y="530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59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056" y="519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0" name="Oval 167"/>
                <p:cNvSpPr>
                  <a:spLocks noChangeArrowheads="1"/>
                </p:cNvSpPr>
                <p:nvPr/>
              </p:nvSpPr>
              <p:spPr bwMode="auto">
                <a:xfrm>
                  <a:off x="1001" y="528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1" name="Oval 168"/>
                <p:cNvSpPr>
                  <a:spLocks noChangeArrowheads="1"/>
                </p:cNvSpPr>
                <p:nvPr/>
              </p:nvSpPr>
              <p:spPr bwMode="auto">
                <a:xfrm>
                  <a:off x="1001" y="515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2" name="Line 169"/>
                <p:cNvSpPr>
                  <a:spLocks noChangeShapeType="1"/>
                </p:cNvSpPr>
                <p:nvPr/>
              </p:nvSpPr>
              <p:spPr bwMode="auto">
                <a:xfrm>
                  <a:off x="1052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3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051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4" name="Line 171"/>
                <p:cNvSpPr>
                  <a:spLocks noChangeShapeType="1"/>
                </p:cNvSpPr>
                <p:nvPr/>
              </p:nvSpPr>
              <p:spPr bwMode="auto">
                <a:xfrm>
                  <a:off x="1201" y="530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5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1200" y="519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6" name="Oval 173"/>
                <p:cNvSpPr>
                  <a:spLocks noChangeArrowheads="1"/>
                </p:cNvSpPr>
                <p:nvPr/>
              </p:nvSpPr>
              <p:spPr bwMode="auto">
                <a:xfrm>
                  <a:off x="1145" y="528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7" name="Oval 174"/>
                <p:cNvSpPr>
                  <a:spLocks noChangeArrowheads="1"/>
                </p:cNvSpPr>
                <p:nvPr/>
              </p:nvSpPr>
              <p:spPr bwMode="auto">
                <a:xfrm>
                  <a:off x="1145" y="515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8" name="Line 175"/>
                <p:cNvSpPr>
                  <a:spLocks noChangeShapeType="1"/>
                </p:cNvSpPr>
                <p:nvPr/>
              </p:nvSpPr>
              <p:spPr bwMode="auto">
                <a:xfrm>
                  <a:off x="1196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9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195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070" name="Group 177"/>
                <p:cNvGrpSpPr>
                  <a:grpSpLocks/>
                </p:cNvGrpSpPr>
                <p:nvPr/>
              </p:nvGrpSpPr>
              <p:grpSpPr bwMode="auto">
                <a:xfrm>
                  <a:off x="1720" y="5025"/>
                  <a:ext cx="179" cy="309"/>
                  <a:chOff x="1720" y="5025"/>
                  <a:chExt cx="179" cy="309"/>
                </a:xfrm>
              </p:grpSpPr>
              <p:sp>
                <p:nvSpPr>
                  <p:cNvPr id="2608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29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5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15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775" y="531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87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4" y="519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88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29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9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16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0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770" y="518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91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9" y="506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92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02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3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02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504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071" name="Line 189"/>
                <p:cNvSpPr>
                  <a:spLocks noChangeShapeType="1"/>
                </p:cNvSpPr>
                <p:nvPr/>
              </p:nvSpPr>
              <p:spPr bwMode="auto">
                <a:xfrm>
                  <a:off x="1346" y="530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1345" y="519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3" name="Oval 191"/>
                <p:cNvSpPr>
                  <a:spLocks noChangeArrowheads="1"/>
                </p:cNvSpPr>
                <p:nvPr/>
              </p:nvSpPr>
              <p:spPr bwMode="auto">
                <a:xfrm>
                  <a:off x="1291" y="528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4" name="Oval 192"/>
                <p:cNvSpPr>
                  <a:spLocks noChangeArrowheads="1"/>
                </p:cNvSpPr>
                <p:nvPr/>
              </p:nvSpPr>
              <p:spPr bwMode="auto">
                <a:xfrm>
                  <a:off x="1291" y="515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5" name="Line 193"/>
                <p:cNvSpPr>
                  <a:spLocks noChangeShapeType="1"/>
                </p:cNvSpPr>
                <p:nvPr/>
              </p:nvSpPr>
              <p:spPr bwMode="auto">
                <a:xfrm>
                  <a:off x="1341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1340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7" name="Line 195"/>
                <p:cNvSpPr>
                  <a:spLocks noChangeShapeType="1"/>
                </p:cNvSpPr>
                <p:nvPr/>
              </p:nvSpPr>
              <p:spPr bwMode="auto">
                <a:xfrm>
                  <a:off x="1468" y="511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8" name="Oval 196"/>
                <p:cNvSpPr>
                  <a:spLocks noChangeArrowheads="1"/>
                </p:cNvSpPr>
                <p:nvPr/>
              </p:nvSpPr>
              <p:spPr bwMode="auto">
                <a:xfrm>
                  <a:off x="1001" y="502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9" name="Line 197"/>
                <p:cNvSpPr>
                  <a:spLocks noChangeShapeType="1"/>
                </p:cNvSpPr>
                <p:nvPr/>
              </p:nvSpPr>
              <p:spPr bwMode="auto">
                <a:xfrm>
                  <a:off x="1047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80" name="Oval 198"/>
                <p:cNvSpPr>
                  <a:spLocks noChangeArrowheads="1"/>
                </p:cNvSpPr>
                <p:nvPr/>
              </p:nvSpPr>
              <p:spPr bwMode="auto">
                <a:xfrm>
                  <a:off x="1145" y="502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81" name="Line 199"/>
                <p:cNvSpPr>
                  <a:spLocks noChangeShapeType="1"/>
                </p:cNvSpPr>
                <p:nvPr/>
              </p:nvSpPr>
              <p:spPr bwMode="auto">
                <a:xfrm>
                  <a:off x="1190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82" name="Oval 200"/>
                <p:cNvSpPr>
                  <a:spLocks noChangeArrowheads="1"/>
                </p:cNvSpPr>
                <p:nvPr/>
              </p:nvSpPr>
              <p:spPr bwMode="auto">
                <a:xfrm>
                  <a:off x="1291" y="502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83" name="Line 201"/>
                <p:cNvSpPr>
                  <a:spLocks noChangeShapeType="1"/>
                </p:cNvSpPr>
                <p:nvPr/>
              </p:nvSpPr>
              <p:spPr bwMode="auto">
                <a:xfrm>
                  <a:off x="1335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978" name="Group 202"/>
              <p:cNvGrpSpPr>
                <a:grpSpLocks/>
              </p:cNvGrpSpPr>
              <p:nvPr/>
            </p:nvGrpSpPr>
            <p:grpSpPr bwMode="auto">
              <a:xfrm>
                <a:off x="829" y="5068"/>
                <a:ext cx="946" cy="399"/>
                <a:chOff x="829" y="5068"/>
                <a:chExt cx="946" cy="399"/>
              </a:xfrm>
            </p:grpSpPr>
            <p:sp>
              <p:nvSpPr>
                <p:cNvPr id="260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829" y="5068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0" name="Line 204"/>
                <p:cNvSpPr>
                  <a:spLocks noChangeShapeType="1"/>
                </p:cNvSpPr>
                <p:nvPr/>
              </p:nvSpPr>
              <p:spPr bwMode="auto">
                <a:xfrm>
                  <a:off x="906" y="53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1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905" y="528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2" name="Oval 206"/>
                <p:cNvSpPr>
                  <a:spLocks noChangeArrowheads="1"/>
                </p:cNvSpPr>
                <p:nvPr/>
              </p:nvSpPr>
              <p:spPr bwMode="auto">
                <a:xfrm>
                  <a:off x="850" y="5379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3" name="Oval 207"/>
                <p:cNvSpPr>
                  <a:spLocks noChangeArrowheads="1"/>
                </p:cNvSpPr>
                <p:nvPr/>
              </p:nvSpPr>
              <p:spPr bwMode="auto">
                <a:xfrm>
                  <a:off x="850" y="524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4" name="Line 208"/>
                <p:cNvSpPr>
                  <a:spLocks noChangeShapeType="1"/>
                </p:cNvSpPr>
                <p:nvPr/>
              </p:nvSpPr>
              <p:spPr bwMode="auto">
                <a:xfrm>
                  <a:off x="901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5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900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6" name="Line 210"/>
                <p:cNvSpPr>
                  <a:spLocks noChangeShapeType="1"/>
                </p:cNvSpPr>
                <p:nvPr/>
              </p:nvSpPr>
              <p:spPr bwMode="auto">
                <a:xfrm>
                  <a:off x="1050" y="53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7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1049" y="528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8" name="Oval 212"/>
                <p:cNvSpPr>
                  <a:spLocks noChangeArrowheads="1"/>
                </p:cNvSpPr>
                <p:nvPr/>
              </p:nvSpPr>
              <p:spPr bwMode="auto">
                <a:xfrm>
                  <a:off x="994" y="5379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9" name="Oval 213"/>
                <p:cNvSpPr>
                  <a:spLocks noChangeArrowheads="1"/>
                </p:cNvSpPr>
                <p:nvPr/>
              </p:nvSpPr>
              <p:spPr bwMode="auto">
                <a:xfrm>
                  <a:off x="994" y="524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0" name="Line 214"/>
                <p:cNvSpPr>
                  <a:spLocks noChangeShapeType="1"/>
                </p:cNvSpPr>
                <p:nvPr/>
              </p:nvSpPr>
              <p:spPr bwMode="auto">
                <a:xfrm>
                  <a:off x="1045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1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1044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032" name="Group 216"/>
                <p:cNvGrpSpPr>
                  <a:grpSpLocks/>
                </p:cNvGrpSpPr>
                <p:nvPr/>
              </p:nvGrpSpPr>
              <p:grpSpPr bwMode="auto">
                <a:xfrm>
                  <a:off x="1569" y="5116"/>
                  <a:ext cx="179" cy="309"/>
                  <a:chOff x="1569" y="5116"/>
                  <a:chExt cx="179" cy="309"/>
                </a:xfrm>
              </p:grpSpPr>
              <p:sp>
                <p:nvSpPr>
                  <p:cNvPr id="26046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384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47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25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4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1624" y="5404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49" name="Line 2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3" y="5290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0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388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1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25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1619" y="527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3" name="Line 2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18" y="5159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4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11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5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1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6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1614" y="5138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033" name="Line 228"/>
                <p:cNvSpPr>
                  <a:spLocks noChangeShapeType="1"/>
                </p:cNvSpPr>
                <p:nvPr/>
              </p:nvSpPr>
              <p:spPr bwMode="auto">
                <a:xfrm>
                  <a:off x="1195" y="5398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4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1194" y="5285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5" name="Oval 230"/>
                <p:cNvSpPr>
                  <a:spLocks noChangeArrowheads="1"/>
                </p:cNvSpPr>
                <p:nvPr/>
              </p:nvSpPr>
              <p:spPr bwMode="auto">
                <a:xfrm>
                  <a:off x="1140" y="5379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6" name="Oval 231"/>
                <p:cNvSpPr>
                  <a:spLocks noChangeArrowheads="1"/>
                </p:cNvSpPr>
                <p:nvPr/>
              </p:nvSpPr>
              <p:spPr bwMode="auto">
                <a:xfrm>
                  <a:off x="1140" y="524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8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1189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9" name="Line 234"/>
                <p:cNvSpPr>
                  <a:spLocks noChangeShapeType="1"/>
                </p:cNvSpPr>
                <p:nvPr/>
              </p:nvSpPr>
              <p:spPr bwMode="auto">
                <a:xfrm>
                  <a:off x="1317" y="5206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0" name="Oval 235"/>
                <p:cNvSpPr>
                  <a:spLocks noChangeArrowheads="1"/>
                </p:cNvSpPr>
                <p:nvPr/>
              </p:nvSpPr>
              <p:spPr bwMode="auto">
                <a:xfrm>
                  <a:off x="850" y="5111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1" name="Line 236"/>
                <p:cNvSpPr>
                  <a:spLocks noChangeShapeType="1"/>
                </p:cNvSpPr>
                <p:nvPr/>
              </p:nvSpPr>
              <p:spPr bwMode="auto">
                <a:xfrm>
                  <a:off x="896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2" name="Oval 237"/>
                <p:cNvSpPr>
                  <a:spLocks noChangeArrowheads="1"/>
                </p:cNvSpPr>
                <p:nvPr/>
              </p:nvSpPr>
              <p:spPr bwMode="auto">
                <a:xfrm>
                  <a:off x="994" y="5111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3" name="Line 238"/>
                <p:cNvSpPr>
                  <a:spLocks noChangeShapeType="1"/>
                </p:cNvSpPr>
                <p:nvPr/>
              </p:nvSpPr>
              <p:spPr bwMode="auto">
                <a:xfrm>
                  <a:off x="1039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4" name="Oval 239"/>
                <p:cNvSpPr>
                  <a:spLocks noChangeArrowheads="1"/>
                </p:cNvSpPr>
                <p:nvPr/>
              </p:nvSpPr>
              <p:spPr bwMode="auto">
                <a:xfrm>
                  <a:off x="1140" y="5111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5" name="Line 240"/>
                <p:cNvSpPr>
                  <a:spLocks noChangeShapeType="1"/>
                </p:cNvSpPr>
                <p:nvPr/>
              </p:nvSpPr>
              <p:spPr bwMode="auto">
                <a:xfrm>
                  <a:off x="1184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979" name="Group 241"/>
              <p:cNvGrpSpPr>
                <a:grpSpLocks/>
              </p:cNvGrpSpPr>
              <p:nvPr/>
            </p:nvGrpSpPr>
            <p:grpSpPr bwMode="auto">
              <a:xfrm>
                <a:off x="774" y="5137"/>
                <a:ext cx="946" cy="399"/>
                <a:chOff x="774" y="5137"/>
                <a:chExt cx="946" cy="399"/>
              </a:xfrm>
            </p:grpSpPr>
            <p:sp>
              <p:nvSpPr>
                <p:cNvPr id="259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774" y="513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2" name="Line 243"/>
                <p:cNvSpPr>
                  <a:spLocks noChangeShapeType="1"/>
                </p:cNvSpPr>
                <p:nvPr/>
              </p:nvSpPr>
              <p:spPr bwMode="auto">
                <a:xfrm>
                  <a:off x="851" y="54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3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850" y="535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4" name="Oval 245"/>
                <p:cNvSpPr>
                  <a:spLocks noChangeArrowheads="1"/>
                </p:cNvSpPr>
                <p:nvPr/>
              </p:nvSpPr>
              <p:spPr bwMode="auto">
                <a:xfrm>
                  <a:off x="795" y="544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5" name="Oval 246"/>
                <p:cNvSpPr>
                  <a:spLocks noChangeArrowheads="1"/>
                </p:cNvSpPr>
                <p:nvPr/>
              </p:nvSpPr>
              <p:spPr bwMode="auto">
                <a:xfrm>
                  <a:off x="795" y="531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6" name="Line 247"/>
                <p:cNvSpPr>
                  <a:spLocks noChangeShapeType="1"/>
                </p:cNvSpPr>
                <p:nvPr/>
              </p:nvSpPr>
              <p:spPr bwMode="auto">
                <a:xfrm>
                  <a:off x="846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7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845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8" name="Line 249"/>
                <p:cNvSpPr>
                  <a:spLocks noChangeShapeType="1"/>
                </p:cNvSpPr>
                <p:nvPr/>
              </p:nvSpPr>
              <p:spPr bwMode="auto">
                <a:xfrm>
                  <a:off x="995" y="54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9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994" y="535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0" name="Oval 251"/>
                <p:cNvSpPr>
                  <a:spLocks noChangeArrowheads="1"/>
                </p:cNvSpPr>
                <p:nvPr/>
              </p:nvSpPr>
              <p:spPr bwMode="auto">
                <a:xfrm>
                  <a:off x="939" y="544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1" name="Oval 252"/>
                <p:cNvSpPr>
                  <a:spLocks noChangeArrowheads="1"/>
                </p:cNvSpPr>
                <p:nvPr/>
              </p:nvSpPr>
              <p:spPr bwMode="auto">
                <a:xfrm>
                  <a:off x="939" y="531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2" name="Line 253"/>
                <p:cNvSpPr>
                  <a:spLocks noChangeShapeType="1"/>
                </p:cNvSpPr>
                <p:nvPr/>
              </p:nvSpPr>
              <p:spPr bwMode="auto">
                <a:xfrm>
                  <a:off x="990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3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989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94" name="Group 255"/>
                <p:cNvGrpSpPr>
                  <a:grpSpLocks/>
                </p:cNvGrpSpPr>
                <p:nvPr/>
              </p:nvGrpSpPr>
              <p:grpSpPr bwMode="auto">
                <a:xfrm>
                  <a:off x="1514" y="5185"/>
                  <a:ext cx="179" cy="309"/>
                  <a:chOff x="1514" y="5185"/>
                  <a:chExt cx="179" cy="309"/>
                </a:xfrm>
              </p:grpSpPr>
              <p:sp>
                <p:nvSpPr>
                  <p:cNvPr id="26008" name="Oval 256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45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09" name="Oval 257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3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1569" y="547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1" name="Line 2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8" y="535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2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45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3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32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564" y="534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5" name="Line 2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3" y="522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6" name="Oval 264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18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7" name="Oval 265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18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1559" y="520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95" name="Line 267"/>
                <p:cNvSpPr>
                  <a:spLocks noChangeShapeType="1"/>
                </p:cNvSpPr>
                <p:nvPr/>
              </p:nvSpPr>
              <p:spPr bwMode="auto">
                <a:xfrm>
                  <a:off x="1140" y="546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6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1139" y="535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7" name="Oval 269"/>
                <p:cNvSpPr>
                  <a:spLocks noChangeArrowheads="1"/>
                </p:cNvSpPr>
                <p:nvPr/>
              </p:nvSpPr>
              <p:spPr bwMode="auto">
                <a:xfrm>
                  <a:off x="1085" y="544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8" name="Oval 270"/>
                <p:cNvSpPr>
                  <a:spLocks noChangeArrowheads="1"/>
                </p:cNvSpPr>
                <p:nvPr/>
              </p:nvSpPr>
              <p:spPr bwMode="auto">
                <a:xfrm>
                  <a:off x="1085" y="531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9" name="Line 271"/>
                <p:cNvSpPr>
                  <a:spLocks noChangeShapeType="1"/>
                </p:cNvSpPr>
                <p:nvPr/>
              </p:nvSpPr>
              <p:spPr bwMode="auto">
                <a:xfrm>
                  <a:off x="1135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0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1134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1" name="Line 273"/>
                <p:cNvSpPr>
                  <a:spLocks noChangeShapeType="1"/>
                </p:cNvSpPr>
                <p:nvPr/>
              </p:nvSpPr>
              <p:spPr bwMode="auto">
                <a:xfrm>
                  <a:off x="1262" y="527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2" name="Oval 274"/>
                <p:cNvSpPr>
                  <a:spLocks noChangeArrowheads="1"/>
                </p:cNvSpPr>
                <p:nvPr/>
              </p:nvSpPr>
              <p:spPr bwMode="auto">
                <a:xfrm>
                  <a:off x="795" y="518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3" name="Line 275"/>
                <p:cNvSpPr>
                  <a:spLocks noChangeShapeType="1"/>
                </p:cNvSpPr>
                <p:nvPr/>
              </p:nvSpPr>
              <p:spPr bwMode="auto">
                <a:xfrm>
                  <a:off x="841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4" name="Oval 276"/>
                <p:cNvSpPr>
                  <a:spLocks noChangeArrowheads="1"/>
                </p:cNvSpPr>
                <p:nvPr/>
              </p:nvSpPr>
              <p:spPr bwMode="auto">
                <a:xfrm>
                  <a:off x="939" y="518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5" name="Line 277"/>
                <p:cNvSpPr>
                  <a:spLocks noChangeShapeType="1"/>
                </p:cNvSpPr>
                <p:nvPr/>
              </p:nvSpPr>
              <p:spPr bwMode="auto">
                <a:xfrm>
                  <a:off x="984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6" name="Oval 278"/>
                <p:cNvSpPr>
                  <a:spLocks noChangeArrowheads="1"/>
                </p:cNvSpPr>
                <p:nvPr/>
              </p:nvSpPr>
              <p:spPr bwMode="auto">
                <a:xfrm>
                  <a:off x="1085" y="518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7" name="Line 279"/>
                <p:cNvSpPr>
                  <a:spLocks noChangeShapeType="1"/>
                </p:cNvSpPr>
                <p:nvPr/>
              </p:nvSpPr>
              <p:spPr bwMode="auto">
                <a:xfrm>
                  <a:off x="1129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980" name="Line 280"/>
              <p:cNvSpPr>
                <a:spLocks noChangeShapeType="1"/>
              </p:cNvSpPr>
              <p:nvPr/>
            </p:nvSpPr>
            <p:spPr bwMode="auto">
              <a:xfrm flipV="1">
                <a:off x="1796" y="5394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08" name="Group 281"/>
            <p:cNvGrpSpPr>
              <a:grpSpLocks/>
            </p:cNvGrpSpPr>
            <p:nvPr/>
          </p:nvGrpSpPr>
          <p:grpSpPr bwMode="auto">
            <a:xfrm>
              <a:off x="1214" y="3408"/>
              <a:ext cx="1065" cy="444"/>
              <a:chOff x="776" y="4536"/>
              <a:chExt cx="1152" cy="559"/>
            </a:xfrm>
          </p:grpSpPr>
          <p:grpSp>
            <p:nvGrpSpPr>
              <p:cNvPr id="25859" name="Group 282"/>
              <p:cNvGrpSpPr>
                <a:grpSpLocks/>
              </p:cNvGrpSpPr>
              <p:nvPr/>
            </p:nvGrpSpPr>
            <p:grpSpPr bwMode="auto">
              <a:xfrm>
                <a:off x="982" y="4536"/>
                <a:ext cx="946" cy="399"/>
                <a:chOff x="982" y="4536"/>
                <a:chExt cx="946" cy="399"/>
              </a:xfrm>
            </p:grpSpPr>
            <p:sp>
              <p:nvSpPr>
                <p:cNvPr id="25939" name="Rectangle 283"/>
                <p:cNvSpPr>
                  <a:spLocks noChangeArrowheads="1"/>
                </p:cNvSpPr>
                <p:nvPr/>
              </p:nvSpPr>
              <p:spPr bwMode="auto">
                <a:xfrm>
                  <a:off x="982" y="4536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0" name="Line 284"/>
                <p:cNvSpPr>
                  <a:spLocks noChangeShapeType="1"/>
                </p:cNvSpPr>
                <p:nvPr/>
              </p:nvSpPr>
              <p:spPr bwMode="auto">
                <a:xfrm>
                  <a:off x="1059" y="486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1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1058" y="475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2" name="Oval 286"/>
                <p:cNvSpPr>
                  <a:spLocks noChangeArrowheads="1"/>
                </p:cNvSpPr>
                <p:nvPr/>
              </p:nvSpPr>
              <p:spPr bwMode="auto">
                <a:xfrm>
                  <a:off x="1003" y="4847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3" name="Oval 287"/>
                <p:cNvSpPr>
                  <a:spLocks noChangeArrowheads="1"/>
                </p:cNvSpPr>
                <p:nvPr/>
              </p:nvSpPr>
              <p:spPr bwMode="auto">
                <a:xfrm>
                  <a:off x="1003" y="4713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4" name="Line 288"/>
                <p:cNvSpPr>
                  <a:spLocks noChangeShapeType="1"/>
                </p:cNvSpPr>
                <p:nvPr/>
              </p:nvSpPr>
              <p:spPr bwMode="auto">
                <a:xfrm>
                  <a:off x="1054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5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1053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6" name="Line 290"/>
                <p:cNvSpPr>
                  <a:spLocks noChangeShapeType="1"/>
                </p:cNvSpPr>
                <p:nvPr/>
              </p:nvSpPr>
              <p:spPr bwMode="auto">
                <a:xfrm>
                  <a:off x="1203" y="486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7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1202" y="475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8" name="Oval 292"/>
                <p:cNvSpPr>
                  <a:spLocks noChangeArrowheads="1"/>
                </p:cNvSpPr>
                <p:nvPr/>
              </p:nvSpPr>
              <p:spPr bwMode="auto">
                <a:xfrm>
                  <a:off x="1147" y="4847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9" name="Oval 293"/>
                <p:cNvSpPr>
                  <a:spLocks noChangeArrowheads="1"/>
                </p:cNvSpPr>
                <p:nvPr/>
              </p:nvSpPr>
              <p:spPr bwMode="auto">
                <a:xfrm>
                  <a:off x="1147" y="4713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0" name="Line 294"/>
                <p:cNvSpPr>
                  <a:spLocks noChangeShapeType="1"/>
                </p:cNvSpPr>
                <p:nvPr/>
              </p:nvSpPr>
              <p:spPr bwMode="auto">
                <a:xfrm>
                  <a:off x="1198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1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1197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52" name="Group 296"/>
                <p:cNvGrpSpPr>
                  <a:grpSpLocks/>
                </p:cNvGrpSpPr>
                <p:nvPr/>
              </p:nvGrpSpPr>
              <p:grpSpPr bwMode="auto">
                <a:xfrm>
                  <a:off x="1722" y="4584"/>
                  <a:ext cx="179" cy="309"/>
                  <a:chOff x="1722" y="4584"/>
                  <a:chExt cx="179" cy="309"/>
                </a:xfrm>
              </p:grpSpPr>
              <p:sp>
                <p:nvSpPr>
                  <p:cNvPr id="25966" name="Oval 297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852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67" name="Oval 298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71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68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487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69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4758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0" name="Oval 301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856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1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721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2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1772" y="4740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3" name="Line 3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1" y="4627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4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58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5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58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4606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53" name="Line 308"/>
                <p:cNvSpPr>
                  <a:spLocks noChangeShapeType="1"/>
                </p:cNvSpPr>
                <p:nvPr/>
              </p:nvSpPr>
              <p:spPr bwMode="auto">
                <a:xfrm>
                  <a:off x="1348" y="4866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4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1347" y="4753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5" name="Oval 310"/>
                <p:cNvSpPr>
                  <a:spLocks noChangeArrowheads="1"/>
                </p:cNvSpPr>
                <p:nvPr/>
              </p:nvSpPr>
              <p:spPr bwMode="auto">
                <a:xfrm>
                  <a:off x="1293" y="4847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6" name="Oval 311"/>
                <p:cNvSpPr>
                  <a:spLocks noChangeArrowheads="1"/>
                </p:cNvSpPr>
                <p:nvPr/>
              </p:nvSpPr>
              <p:spPr bwMode="auto">
                <a:xfrm>
                  <a:off x="1293" y="4713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7" name="Line 312"/>
                <p:cNvSpPr>
                  <a:spLocks noChangeShapeType="1"/>
                </p:cNvSpPr>
                <p:nvPr/>
              </p:nvSpPr>
              <p:spPr bwMode="auto">
                <a:xfrm>
                  <a:off x="1343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8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1342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9" name="Line 314"/>
                <p:cNvSpPr>
                  <a:spLocks noChangeShapeType="1"/>
                </p:cNvSpPr>
                <p:nvPr/>
              </p:nvSpPr>
              <p:spPr bwMode="auto">
                <a:xfrm>
                  <a:off x="1470" y="4674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0" name="Oval 315"/>
                <p:cNvSpPr>
                  <a:spLocks noChangeArrowheads="1"/>
                </p:cNvSpPr>
                <p:nvPr/>
              </p:nvSpPr>
              <p:spPr bwMode="auto">
                <a:xfrm>
                  <a:off x="1003" y="457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1" name="Line 316"/>
                <p:cNvSpPr>
                  <a:spLocks noChangeShapeType="1"/>
                </p:cNvSpPr>
                <p:nvPr/>
              </p:nvSpPr>
              <p:spPr bwMode="auto">
                <a:xfrm>
                  <a:off x="1049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2" name="Oval 317"/>
                <p:cNvSpPr>
                  <a:spLocks noChangeArrowheads="1"/>
                </p:cNvSpPr>
                <p:nvPr/>
              </p:nvSpPr>
              <p:spPr bwMode="auto">
                <a:xfrm>
                  <a:off x="1147" y="457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3" name="Line 318"/>
                <p:cNvSpPr>
                  <a:spLocks noChangeShapeType="1"/>
                </p:cNvSpPr>
                <p:nvPr/>
              </p:nvSpPr>
              <p:spPr bwMode="auto">
                <a:xfrm>
                  <a:off x="1192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4" name="Oval 319"/>
                <p:cNvSpPr>
                  <a:spLocks noChangeArrowheads="1"/>
                </p:cNvSpPr>
                <p:nvPr/>
              </p:nvSpPr>
              <p:spPr bwMode="auto">
                <a:xfrm>
                  <a:off x="1293" y="457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5" name="Line 320"/>
                <p:cNvSpPr>
                  <a:spLocks noChangeShapeType="1"/>
                </p:cNvSpPr>
                <p:nvPr/>
              </p:nvSpPr>
              <p:spPr bwMode="auto">
                <a:xfrm>
                  <a:off x="1337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860" name="Group 321"/>
              <p:cNvGrpSpPr>
                <a:grpSpLocks/>
              </p:cNvGrpSpPr>
              <p:nvPr/>
            </p:nvGrpSpPr>
            <p:grpSpPr bwMode="auto">
              <a:xfrm>
                <a:off x="831" y="4627"/>
                <a:ext cx="946" cy="399"/>
                <a:chOff x="831" y="4627"/>
                <a:chExt cx="946" cy="399"/>
              </a:xfrm>
            </p:grpSpPr>
            <p:sp>
              <p:nvSpPr>
                <p:cNvPr id="25901" name="Rectangle 322"/>
                <p:cNvSpPr>
                  <a:spLocks noChangeArrowheads="1"/>
                </p:cNvSpPr>
                <p:nvPr/>
              </p:nvSpPr>
              <p:spPr bwMode="auto">
                <a:xfrm>
                  <a:off x="831" y="462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2" name="Line 323"/>
                <p:cNvSpPr>
                  <a:spLocks noChangeShapeType="1"/>
                </p:cNvSpPr>
                <p:nvPr/>
              </p:nvSpPr>
              <p:spPr bwMode="auto">
                <a:xfrm>
                  <a:off x="908" y="495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3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907" y="484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4" name="Oval 325"/>
                <p:cNvSpPr>
                  <a:spLocks noChangeArrowheads="1"/>
                </p:cNvSpPr>
                <p:nvPr/>
              </p:nvSpPr>
              <p:spPr bwMode="auto">
                <a:xfrm>
                  <a:off x="852" y="493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5" name="Oval 326"/>
                <p:cNvSpPr>
                  <a:spLocks noChangeArrowheads="1"/>
                </p:cNvSpPr>
                <p:nvPr/>
              </p:nvSpPr>
              <p:spPr bwMode="auto">
                <a:xfrm>
                  <a:off x="852" y="480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6" name="Line 327"/>
                <p:cNvSpPr>
                  <a:spLocks noChangeShapeType="1"/>
                </p:cNvSpPr>
                <p:nvPr/>
              </p:nvSpPr>
              <p:spPr bwMode="auto">
                <a:xfrm>
                  <a:off x="903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7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902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8" name="Line 329"/>
                <p:cNvSpPr>
                  <a:spLocks noChangeShapeType="1"/>
                </p:cNvSpPr>
                <p:nvPr/>
              </p:nvSpPr>
              <p:spPr bwMode="auto">
                <a:xfrm>
                  <a:off x="1052" y="495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9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1051" y="484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0" name="Oval 331"/>
                <p:cNvSpPr>
                  <a:spLocks noChangeArrowheads="1"/>
                </p:cNvSpPr>
                <p:nvPr/>
              </p:nvSpPr>
              <p:spPr bwMode="auto">
                <a:xfrm>
                  <a:off x="996" y="493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1" name="Oval 332"/>
                <p:cNvSpPr>
                  <a:spLocks noChangeArrowheads="1"/>
                </p:cNvSpPr>
                <p:nvPr/>
              </p:nvSpPr>
              <p:spPr bwMode="auto">
                <a:xfrm>
                  <a:off x="996" y="480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2" name="Line 333"/>
                <p:cNvSpPr>
                  <a:spLocks noChangeShapeType="1"/>
                </p:cNvSpPr>
                <p:nvPr/>
              </p:nvSpPr>
              <p:spPr bwMode="auto">
                <a:xfrm>
                  <a:off x="1047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3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1046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14" name="Group 335"/>
                <p:cNvGrpSpPr>
                  <a:grpSpLocks/>
                </p:cNvGrpSpPr>
                <p:nvPr/>
              </p:nvGrpSpPr>
              <p:grpSpPr bwMode="auto">
                <a:xfrm>
                  <a:off x="1571" y="4675"/>
                  <a:ext cx="179" cy="309"/>
                  <a:chOff x="1571" y="4675"/>
                  <a:chExt cx="179" cy="309"/>
                </a:xfrm>
              </p:grpSpPr>
              <p:sp>
                <p:nvSpPr>
                  <p:cNvPr id="25928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94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29" name="Oval 337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80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0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496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1" name="Line 3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5" y="484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2" name="Oval 340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94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3" name="Oval 341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81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4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1621" y="483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5" name="Line 3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0" y="471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6" name="Oval 344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67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7" name="Oval 345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67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8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469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15" name="Line 347"/>
                <p:cNvSpPr>
                  <a:spLocks noChangeShapeType="1"/>
                </p:cNvSpPr>
                <p:nvPr/>
              </p:nvSpPr>
              <p:spPr bwMode="auto">
                <a:xfrm>
                  <a:off x="1197" y="495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6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1196" y="484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7" name="Oval 349"/>
                <p:cNvSpPr>
                  <a:spLocks noChangeArrowheads="1"/>
                </p:cNvSpPr>
                <p:nvPr/>
              </p:nvSpPr>
              <p:spPr bwMode="auto">
                <a:xfrm>
                  <a:off x="1142" y="493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8" name="Oval 350"/>
                <p:cNvSpPr>
                  <a:spLocks noChangeArrowheads="1"/>
                </p:cNvSpPr>
                <p:nvPr/>
              </p:nvSpPr>
              <p:spPr bwMode="auto">
                <a:xfrm>
                  <a:off x="1142" y="480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9" name="Line 351"/>
                <p:cNvSpPr>
                  <a:spLocks noChangeShapeType="1"/>
                </p:cNvSpPr>
                <p:nvPr/>
              </p:nvSpPr>
              <p:spPr bwMode="auto">
                <a:xfrm>
                  <a:off x="1192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0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1191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1" name="Line 353"/>
                <p:cNvSpPr>
                  <a:spLocks noChangeShapeType="1"/>
                </p:cNvSpPr>
                <p:nvPr/>
              </p:nvSpPr>
              <p:spPr bwMode="auto">
                <a:xfrm>
                  <a:off x="1319" y="476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2" name="Oval 354"/>
                <p:cNvSpPr>
                  <a:spLocks noChangeArrowheads="1"/>
                </p:cNvSpPr>
                <p:nvPr/>
              </p:nvSpPr>
              <p:spPr bwMode="auto">
                <a:xfrm>
                  <a:off x="852" y="467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3" name="Line 355"/>
                <p:cNvSpPr>
                  <a:spLocks noChangeShapeType="1"/>
                </p:cNvSpPr>
                <p:nvPr/>
              </p:nvSpPr>
              <p:spPr bwMode="auto">
                <a:xfrm>
                  <a:off x="898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4" name="Oval 356"/>
                <p:cNvSpPr>
                  <a:spLocks noChangeArrowheads="1"/>
                </p:cNvSpPr>
                <p:nvPr/>
              </p:nvSpPr>
              <p:spPr bwMode="auto">
                <a:xfrm>
                  <a:off x="996" y="467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5" name="Line 357"/>
                <p:cNvSpPr>
                  <a:spLocks noChangeShapeType="1"/>
                </p:cNvSpPr>
                <p:nvPr/>
              </p:nvSpPr>
              <p:spPr bwMode="auto">
                <a:xfrm>
                  <a:off x="1041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6" name="Oval 358"/>
                <p:cNvSpPr>
                  <a:spLocks noChangeArrowheads="1"/>
                </p:cNvSpPr>
                <p:nvPr/>
              </p:nvSpPr>
              <p:spPr bwMode="auto">
                <a:xfrm>
                  <a:off x="1142" y="467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7" name="Line 359"/>
                <p:cNvSpPr>
                  <a:spLocks noChangeShapeType="1"/>
                </p:cNvSpPr>
                <p:nvPr/>
              </p:nvSpPr>
              <p:spPr bwMode="auto">
                <a:xfrm>
                  <a:off x="1186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861" name="Group 360"/>
              <p:cNvGrpSpPr>
                <a:grpSpLocks/>
              </p:cNvGrpSpPr>
              <p:nvPr/>
            </p:nvGrpSpPr>
            <p:grpSpPr bwMode="auto">
              <a:xfrm>
                <a:off x="776" y="4696"/>
                <a:ext cx="946" cy="399"/>
                <a:chOff x="776" y="4696"/>
                <a:chExt cx="946" cy="399"/>
              </a:xfrm>
            </p:grpSpPr>
            <p:sp>
              <p:nvSpPr>
                <p:cNvPr id="25863" name="Rectangle 361"/>
                <p:cNvSpPr>
                  <a:spLocks noChangeArrowheads="1"/>
                </p:cNvSpPr>
                <p:nvPr/>
              </p:nvSpPr>
              <p:spPr bwMode="auto">
                <a:xfrm>
                  <a:off x="776" y="4696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4" name="Line 362"/>
                <p:cNvSpPr>
                  <a:spLocks noChangeShapeType="1"/>
                </p:cNvSpPr>
                <p:nvPr/>
              </p:nvSpPr>
              <p:spPr bwMode="auto">
                <a:xfrm>
                  <a:off x="853" y="502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5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852" y="491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6" name="Oval 364"/>
                <p:cNvSpPr>
                  <a:spLocks noChangeArrowheads="1"/>
                </p:cNvSpPr>
                <p:nvPr/>
              </p:nvSpPr>
              <p:spPr bwMode="auto">
                <a:xfrm>
                  <a:off x="797" y="5007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7" name="Oval 365"/>
                <p:cNvSpPr>
                  <a:spLocks noChangeArrowheads="1"/>
                </p:cNvSpPr>
                <p:nvPr/>
              </p:nvSpPr>
              <p:spPr bwMode="auto">
                <a:xfrm>
                  <a:off x="797" y="4873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8" name="Line 366"/>
                <p:cNvSpPr>
                  <a:spLocks noChangeShapeType="1"/>
                </p:cNvSpPr>
                <p:nvPr/>
              </p:nvSpPr>
              <p:spPr bwMode="auto">
                <a:xfrm>
                  <a:off x="848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9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847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0" name="Line 368"/>
                <p:cNvSpPr>
                  <a:spLocks noChangeShapeType="1"/>
                </p:cNvSpPr>
                <p:nvPr/>
              </p:nvSpPr>
              <p:spPr bwMode="auto">
                <a:xfrm>
                  <a:off x="997" y="502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1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996" y="491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2" name="Oval 370"/>
                <p:cNvSpPr>
                  <a:spLocks noChangeArrowheads="1"/>
                </p:cNvSpPr>
                <p:nvPr/>
              </p:nvSpPr>
              <p:spPr bwMode="auto">
                <a:xfrm>
                  <a:off x="941" y="5007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73" name="Oval 371"/>
                <p:cNvSpPr>
                  <a:spLocks noChangeArrowheads="1"/>
                </p:cNvSpPr>
                <p:nvPr/>
              </p:nvSpPr>
              <p:spPr bwMode="auto">
                <a:xfrm>
                  <a:off x="941" y="4873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74" name="Line 372"/>
                <p:cNvSpPr>
                  <a:spLocks noChangeShapeType="1"/>
                </p:cNvSpPr>
                <p:nvPr/>
              </p:nvSpPr>
              <p:spPr bwMode="auto">
                <a:xfrm>
                  <a:off x="992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5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991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876" name="Group 374"/>
                <p:cNvGrpSpPr>
                  <a:grpSpLocks/>
                </p:cNvGrpSpPr>
                <p:nvPr/>
              </p:nvGrpSpPr>
              <p:grpSpPr bwMode="auto">
                <a:xfrm>
                  <a:off x="1516" y="4744"/>
                  <a:ext cx="179" cy="309"/>
                  <a:chOff x="1516" y="4744"/>
                  <a:chExt cx="179" cy="309"/>
                </a:xfrm>
              </p:grpSpPr>
              <p:sp>
                <p:nvSpPr>
                  <p:cNvPr id="25890" name="Oval 375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5012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1" name="Oval 376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87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2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503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3" name="Line 3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0" y="4918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4" name="Oval 379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5016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5" name="Oval 380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881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6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1566" y="4900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7" name="Line 3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5" y="4787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8" name="Oval 383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74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9" name="Oval 384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74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00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1561" y="4766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877" name="Line 386"/>
                <p:cNvSpPr>
                  <a:spLocks noChangeShapeType="1"/>
                </p:cNvSpPr>
                <p:nvPr/>
              </p:nvSpPr>
              <p:spPr bwMode="auto">
                <a:xfrm>
                  <a:off x="1142" y="5026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8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1141" y="4913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9" name="Oval 388"/>
                <p:cNvSpPr>
                  <a:spLocks noChangeArrowheads="1"/>
                </p:cNvSpPr>
                <p:nvPr/>
              </p:nvSpPr>
              <p:spPr bwMode="auto">
                <a:xfrm>
                  <a:off x="1087" y="5007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0" name="Oval 389"/>
                <p:cNvSpPr>
                  <a:spLocks noChangeArrowheads="1"/>
                </p:cNvSpPr>
                <p:nvPr/>
              </p:nvSpPr>
              <p:spPr bwMode="auto">
                <a:xfrm>
                  <a:off x="1087" y="4873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1" name="Line 390"/>
                <p:cNvSpPr>
                  <a:spLocks noChangeShapeType="1"/>
                </p:cNvSpPr>
                <p:nvPr/>
              </p:nvSpPr>
              <p:spPr bwMode="auto">
                <a:xfrm>
                  <a:off x="1137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2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1136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3" name="Line 392"/>
                <p:cNvSpPr>
                  <a:spLocks noChangeShapeType="1"/>
                </p:cNvSpPr>
                <p:nvPr/>
              </p:nvSpPr>
              <p:spPr bwMode="auto">
                <a:xfrm>
                  <a:off x="1264" y="4834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4" name="Oval 393"/>
                <p:cNvSpPr>
                  <a:spLocks noChangeArrowheads="1"/>
                </p:cNvSpPr>
                <p:nvPr/>
              </p:nvSpPr>
              <p:spPr bwMode="auto">
                <a:xfrm>
                  <a:off x="797" y="473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5" name="Line 394"/>
                <p:cNvSpPr>
                  <a:spLocks noChangeShapeType="1"/>
                </p:cNvSpPr>
                <p:nvPr/>
              </p:nvSpPr>
              <p:spPr bwMode="auto">
                <a:xfrm>
                  <a:off x="843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6" name="Oval 395"/>
                <p:cNvSpPr>
                  <a:spLocks noChangeArrowheads="1"/>
                </p:cNvSpPr>
                <p:nvPr/>
              </p:nvSpPr>
              <p:spPr bwMode="auto">
                <a:xfrm>
                  <a:off x="941" y="473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7" name="Line 396"/>
                <p:cNvSpPr>
                  <a:spLocks noChangeShapeType="1"/>
                </p:cNvSpPr>
                <p:nvPr/>
              </p:nvSpPr>
              <p:spPr bwMode="auto">
                <a:xfrm>
                  <a:off x="986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8" name="Oval 397"/>
                <p:cNvSpPr>
                  <a:spLocks noChangeArrowheads="1"/>
                </p:cNvSpPr>
                <p:nvPr/>
              </p:nvSpPr>
              <p:spPr bwMode="auto">
                <a:xfrm>
                  <a:off x="1087" y="473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9" name="Line 398"/>
                <p:cNvSpPr>
                  <a:spLocks noChangeShapeType="1"/>
                </p:cNvSpPr>
                <p:nvPr/>
              </p:nvSpPr>
              <p:spPr bwMode="auto">
                <a:xfrm>
                  <a:off x="1131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862" name="Line 399"/>
              <p:cNvSpPr>
                <a:spLocks noChangeShapeType="1"/>
              </p:cNvSpPr>
              <p:nvPr/>
            </p:nvSpPr>
            <p:spPr bwMode="auto">
              <a:xfrm flipV="1">
                <a:off x="1798" y="4953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09" name="Group 400"/>
            <p:cNvGrpSpPr>
              <a:grpSpLocks/>
            </p:cNvGrpSpPr>
            <p:nvPr/>
          </p:nvGrpSpPr>
          <p:grpSpPr bwMode="auto">
            <a:xfrm>
              <a:off x="1214" y="3067"/>
              <a:ext cx="1065" cy="444"/>
              <a:chOff x="776" y="4107"/>
              <a:chExt cx="1152" cy="559"/>
            </a:xfrm>
          </p:grpSpPr>
          <p:grpSp>
            <p:nvGrpSpPr>
              <p:cNvPr id="25741" name="Group 401"/>
              <p:cNvGrpSpPr>
                <a:grpSpLocks/>
              </p:cNvGrpSpPr>
              <p:nvPr/>
            </p:nvGrpSpPr>
            <p:grpSpPr bwMode="auto">
              <a:xfrm>
                <a:off x="982" y="4107"/>
                <a:ext cx="946" cy="399"/>
                <a:chOff x="982" y="4107"/>
                <a:chExt cx="946" cy="399"/>
              </a:xfrm>
            </p:grpSpPr>
            <p:sp>
              <p:nvSpPr>
                <p:cNvPr id="25821" name="Rectangle 402"/>
                <p:cNvSpPr>
                  <a:spLocks noChangeArrowheads="1"/>
                </p:cNvSpPr>
                <p:nvPr/>
              </p:nvSpPr>
              <p:spPr bwMode="auto">
                <a:xfrm>
                  <a:off x="982" y="410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2" name="Line 403"/>
                <p:cNvSpPr>
                  <a:spLocks noChangeShapeType="1"/>
                </p:cNvSpPr>
                <p:nvPr/>
              </p:nvSpPr>
              <p:spPr bwMode="auto">
                <a:xfrm>
                  <a:off x="1059" y="443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3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1058" y="432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4" name="Oval 405"/>
                <p:cNvSpPr>
                  <a:spLocks noChangeArrowheads="1"/>
                </p:cNvSpPr>
                <p:nvPr/>
              </p:nvSpPr>
              <p:spPr bwMode="auto">
                <a:xfrm>
                  <a:off x="1003" y="441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5" name="Oval 406"/>
                <p:cNvSpPr>
                  <a:spLocks noChangeArrowheads="1"/>
                </p:cNvSpPr>
                <p:nvPr/>
              </p:nvSpPr>
              <p:spPr bwMode="auto">
                <a:xfrm>
                  <a:off x="1003" y="428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6" name="Line 407"/>
                <p:cNvSpPr>
                  <a:spLocks noChangeShapeType="1"/>
                </p:cNvSpPr>
                <p:nvPr/>
              </p:nvSpPr>
              <p:spPr bwMode="auto">
                <a:xfrm>
                  <a:off x="1054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7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1053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8" name="Line 409"/>
                <p:cNvSpPr>
                  <a:spLocks noChangeShapeType="1"/>
                </p:cNvSpPr>
                <p:nvPr/>
              </p:nvSpPr>
              <p:spPr bwMode="auto">
                <a:xfrm>
                  <a:off x="1203" y="443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9" name="Line 410"/>
                <p:cNvSpPr>
                  <a:spLocks noChangeShapeType="1"/>
                </p:cNvSpPr>
                <p:nvPr/>
              </p:nvSpPr>
              <p:spPr bwMode="auto">
                <a:xfrm flipV="1">
                  <a:off x="1202" y="432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0" name="Oval 411"/>
                <p:cNvSpPr>
                  <a:spLocks noChangeArrowheads="1"/>
                </p:cNvSpPr>
                <p:nvPr/>
              </p:nvSpPr>
              <p:spPr bwMode="auto">
                <a:xfrm>
                  <a:off x="1147" y="441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1" name="Oval 412"/>
                <p:cNvSpPr>
                  <a:spLocks noChangeArrowheads="1"/>
                </p:cNvSpPr>
                <p:nvPr/>
              </p:nvSpPr>
              <p:spPr bwMode="auto">
                <a:xfrm>
                  <a:off x="1147" y="428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2" name="Line 413"/>
                <p:cNvSpPr>
                  <a:spLocks noChangeShapeType="1"/>
                </p:cNvSpPr>
                <p:nvPr/>
              </p:nvSpPr>
              <p:spPr bwMode="auto">
                <a:xfrm>
                  <a:off x="1198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3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1197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834" name="Group 415"/>
                <p:cNvGrpSpPr>
                  <a:grpSpLocks/>
                </p:cNvGrpSpPr>
                <p:nvPr/>
              </p:nvGrpSpPr>
              <p:grpSpPr bwMode="auto">
                <a:xfrm>
                  <a:off x="1722" y="4155"/>
                  <a:ext cx="179" cy="309"/>
                  <a:chOff x="1722" y="4155"/>
                  <a:chExt cx="179" cy="309"/>
                </a:xfrm>
              </p:grpSpPr>
              <p:sp>
                <p:nvSpPr>
                  <p:cNvPr id="25848" name="Oval 416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42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49" name="Oval 417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28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0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444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1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432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2" name="Oval 420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42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3" name="Oval 421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29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4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1772" y="431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5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1" y="419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6" name="Oval 424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15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7" name="Oval 425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15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8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417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835" name="Line 427"/>
                <p:cNvSpPr>
                  <a:spLocks noChangeShapeType="1"/>
                </p:cNvSpPr>
                <p:nvPr/>
              </p:nvSpPr>
              <p:spPr bwMode="auto">
                <a:xfrm>
                  <a:off x="1348" y="443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6" name="Line 428"/>
                <p:cNvSpPr>
                  <a:spLocks noChangeShapeType="1"/>
                </p:cNvSpPr>
                <p:nvPr/>
              </p:nvSpPr>
              <p:spPr bwMode="auto">
                <a:xfrm flipV="1">
                  <a:off x="1347" y="432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7" name="Oval 429"/>
                <p:cNvSpPr>
                  <a:spLocks noChangeArrowheads="1"/>
                </p:cNvSpPr>
                <p:nvPr/>
              </p:nvSpPr>
              <p:spPr bwMode="auto">
                <a:xfrm>
                  <a:off x="1293" y="441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8" name="Oval 430"/>
                <p:cNvSpPr>
                  <a:spLocks noChangeArrowheads="1"/>
                </p:cNvSpPr>
                <p:nvPr/>
              </p:nvSpPr>
              <p:spPr bwMode="auto">
                <a:xfrm>
                  <a:off x="1293" y="428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9" name="Line 431"/>
                <p:cNvSpPr>
                  <a:spLocks noChangeShapeType="1"/>
                </p:cNvSpPr>
                <p:nvPr/>
              </p:nvSpPr>
              <p:spPr bwMode="auto">
                <a:xfrm>
                  <a:off x="1343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0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1342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1" name="Line 433"/>
                <p:cNvSpPr>
                  <a:spLocks noChangeShapeType="1"/>
                </p:cNvSpPr>
                <p:nvPr/>
              </p:nvSpPr>
              <p:spPr bwMode="auto">
                <a:xfrm>
                  <a:off x="1470" y="424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2" name="Oval 434"/>
                <p:cNvSpPr>
                  <a:spLocks noChangeArrowheads="1"/>
                </p:cNvSpPr>
                <p:nvPr/>
              </p:nvSpPr>
              <p:spPr bwMode="auto">
                <a:xfrm>
                  <a:off x="1003" y="415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3" name="Line 435"/>
                <p:cNvSpPr>
                  <a:spLocks noChangeShapeType="1"/>
                </p:cNvSpPr>
                <p:nvPr/>
              </p:nvSpPr>
              <p:spPr bwMode="auto">
                <a:xfrm>
                  <a:off x="1049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4" name="Oval 436"/>
                <p:cNvSpPr>
                  <a:spLocks noChangeArrowheads="1"/>
                </p:cNvSpPr>
                <p:nvPr/>
              </p:nvSpPr>
              <p:spPr bwMode="auto">
                <a:xfrm>
                  <a:off x="1147" y="415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5" name="Line 437"/>
                <p:cNvSpPr>
                  <a:spLocks noChangeShapeType="1"/>
                </p:cNvSpPr>
                <p:nvPr/>
              </p:nvSpPr>
              <p:spPr bwMode="auto">
                <a:xfrm>
                  <a:off x="1192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6" name="Oval 438"/>
                <p:cNvSpPr>
                  <a:spLocks noChangeArrowheads="1"/>
                </p:cNvSpPr>
                <p:nvPr/>
              </p:nvSpPr>
              <p:spPr bwMode="auto">
                <a:xfrm>
                  <a:off x="1293" y="415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7" name="Line 439"/>
                <p:cNvSpPr>
                  <a:spLocks noChangeShapeType="1"/>
                </p:cNvSpPr>
                <p:nvPr/>
              </p:nvSpPr>
              <p:spPr bwMode="auto">
                <a:xfrm>
                  <a:off x="1337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742" name="Group 440"/>
              <p:cNvGrpSpPr>
                <a:grpSpLocks/>
              </p:cNvGrpSpPr>
              <p:nvPr/>
            </p:nvGrpSpPr>
            <p:grpSpPr bwMode="auto">
              <a:xfrm>
                <a:off x="831" y="4198"/>
                <a:ext cx="946" cy="399"/>
                <a:chOff x="831" y="4198"/>
                <a:chExt cx="946" cy="399"/>
              </a:xfrm>
            </p:grpSpPr>
            <p:sp>
              <p:nvSpPr>
                <p:cNvPr id="25783" name="Rectangle 441"/>
                <p:cNvSpPr>
                  <a:spLocks noChangeArrowheads="1"/>
                </p:cNvSpPr>
                <p:nvPr/>
              </p:nvSpPr>
              <p:spPr bwMode="auto">
                <a:xfrm>
                  <a:off x="831" y="4198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4" name="Line 442"/>
                <p:cNvSpPr>
                  <a:spLocks noChangeShapeType="1"/>
                </p:cNvSpPr>
                <p:nvPr/>
              </p:nvSpPr>
              <p:spPr bwMode="auto">
                <a:xfrm>
                  <a:off x="908" y="452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5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907" y="441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6" name="Oval 444"/>
                <p:cNvSpPr>
                  <a:spLocks noChangeArrowheads="1"/>
                </p:cNvSpPr>
                <p:nvPr/>
              </p:nvSpPr>
              <p:spPr bwMode="auto">
                <a:xfrm>
                  <a:off x="852" y="4509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7" name="Oval 445"/>
                <p:cNvSpPr>
                  <a:spLocks noChangeArrowheads="1"/>
                </p:cNvSpPr>
                <p:nvPr/>
              </p:nvSpPr>
              <p:spPr bwMode="auto">
                <a:xfrm>
                  <a:off x="852" y="437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8" name="Line 446"/>
                <p:cNvSpPr>
                  <a:spLocks noChangeShapeType="1"/>
                </p:cNvSpPr>
                <p:nvPr/>
              </p:nvSpPr>
              <p:spPr bwMode="auto">
                <a:xfrm>
                  <a:off x="903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9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902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0" name="Line 448"/>
                <p:cNvSpPr>
                  <a:spLocks noChangeShapeType="1"/>
                </p:cNvSpPr>
                <p:nvPr/>
              </p:nvSpPr>
              <p:spPr bwMode="auto">
                <a:xfrm>
                  <a:off x="1052" y="452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1" name="Line 449"/>
                <p:cNvSpPr>
                  <a:spLocks noChangeShapeType="1"/>
                </p:cNvSpPr>
                <p:nvPr/>
              </p:nvSpPr>
              <p:spPr bwMode="auto">
                <a:xfrm flipV="1">
                  <a:off x="1051" y="441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2" name="Oval 450"/>
                <p:cNvSpPr>
                  <a:spLocks noChangeArrowheads="1"/>
                </p:cNvSpPr>
                <p:nvPr/>
              </p:nvSpPr>
              <p:spPr bwMode="auto">
                <a:xfrm>
                  <a:off x="996" y="4509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93" name="Oval 451"/>
                <p:cNvSpPr>
                  <a:spLocks noChangeArrowheads="1"/>
                </p:cNvSpPr>
                <p:nvPr/>
              </p:nvSpPr>
              <p:spPr bwMode="auto">
                <a:xfrm>
                  <a:off x="996" y="437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94" name="Line 452"/>
                <p:cNvSpPr>
                  <a:spLocks noChangeShapeType="1"/>
                </p:cNvSpPr>
                <p:nvPr/>
              </p:nvSpPr>
              <p:spPr bwMode="auto">
                <a:xfrm>
                  <a:off x="1047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5" name="Line 453"/>
                <p:cNvSpPr>
                  <a:spLocks noChangeShapeType="1"/>
                </p:cNvSpPr>
                <p:nvPr/>
              </p:nvSpPr>
              <p:spPr bwMode="auto">
                <a:xfrm flipV="1">
                  <a:off x="1046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96" name="Group 454"/>
                <p:cNvGrpSpPr>
                  <a:grpSpLocks/>
                </p:cNvGrpSpPr>
                <p:nvPr/>
              </p:nvGrpSpPr>
              <p:grpSpPr bwMode="auto">
                <a:xfrm>
                  <a:off x="1571" y="4246"/>
                  <a:ext cx="179" cy="309"/>
                  <a:chOff x="1571" y="4246"/>
                  <a:chExt cx="179" cy="309"/>
                </a:xfrm>
              </p:grpSpPr>
              <p:sp>
                <p:nvSpPr>
                  <p:cNvPr id="25810" name="Oval 455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514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1" name="Oval 456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38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2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4534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3" name="Line 4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5" y="4420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4" name="Oval 459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518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5" name="Oval 460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38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6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1621" y="440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7" name="Line 4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0" y="4289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8" name="Oval 463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24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9" name="Oval 464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24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20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4268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97" name="Line 466"/>
                <p:cNvSpPr>
                  <a:spLocks noChangeShapeType="1"/>
                </p:cNvSpPr>
                <p:nvPr/>
              </p:nvSpPr>
              <p:spPr bwMode="auto">
                <a:xfrm>
                  <a:off x="1197" y="4528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8" name="Line 467"/>
                <p:cNvSpPr>
                  <a:spLocks noChangeShapeType="1"/>
                </p:cNvSpPr>
                <p:nvPr/>
              </p:nvSpPr>
              <p:spPr bwMode="auto">
                <a:xfrm flipV="1">
                  <a:off x="1196" y="4415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9" name="Oval 468"/>
                <p:cNvSpPr>
                  <a:spLocks noChangeArrowheads="1"/>
                </p:cNvSpPr>
                <p:nvPr/>
              </p:nvSpPr>
              <p:spPr bwMode="auto">
                <a:xfrm>
                  <a:off x="1142" y="4509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0" name="Oval 469"/>
                <p:cNvSpPr>
                  <a:spLocks noChangeArrowheads="1"/>
                </p:cNvSpPr>
                <p:nvPr/>
              </p:nvSpPr>
              <p:spPr bwMode="auto">
                <a:xfrm>
                  <a:off x="1142" y="437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1" name="Line 470"/>
                <p:cNvSpPr>
                  <a:spLocks noChangeShapeType="1"/>
                </p:cNvSpPr>
                <p:nvPr/>
              </p:nvSpPr>
              <p:spPr bwMode="auto">
                <a:xfrm>
                  <a:off x="1192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2" name="Line 471"/>
                <p:cNvSpPr>
                  <a:spLocks noChangeShapeType="1"/>
                </p:cNvSpPr>
                <p:nvPr/>
              </p:nvSpPr>
              <p:spPr bwMode="auto">
                <a:xfrm flipV="1">
                  <a:off x="1191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3" name="Line 472"/>
                <p:cNvSpPr>
                  <a:spLocks noChangeShapeType="1"/>
                </p:cNvSpPr>
                <p:nvPr/>
              </p:nvSpPr>
              <p:spPr bwMode="auto">
                <a:xfrm>
                  <a:off x="1319" y="4336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4" name="Oval 473"/>
                <p:cNvSpPr>
                  <a:spLocks noChangeArrowheads="1"/>
                </p:cNvSpPr>
                <p:nvPr/>
              </p:nvSpPr>
              <p:spPr bwMode="auto">
                <a:xfrm>
                  <a:off x="852" y="4241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5" name="Line 474"/>
                <p:cNvSpPr>
                  <a:spLocks noChangeShapeType="1"/>
                </p:cNvSpPr>
                <p:nvPr/>
              </p:nvSpPr>
              <p:spPr bwMode="auto">
                <a:xfrm>
                  <a:off x="898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6" name="Oval 475"/>
                <p:cNvSpPr>
                  <a:spLocks noChangeArrowheads="1"/>
                </p:cNvSpPr>
                <p:nvPr/>
              </p:nvSpPr>
              <p:spPr bwMode="auto">
                <a:xfrm>
                  <a:off x="996" y="4241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7" name="Line 476"/>
                <p:cNvSpPr>
                  <a:spLocks noChangeShapeType="1"/>
                </p:cNvSpPr>
                <p:nvPr/>
              </p:nvSpPr>
              <p:spPr bwMode="auto">
                <a:xfrm>
                  <a:off x="1041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8" name="Oval 477"/>
                <p:cNvSpPr>
                  <a:spLocks noChangeArrowheads="1"/>
                </p:cNvSpPr>
                <p:nvPr/>
              </p:nvSpPr>
              <p:spPr bwMode="auto">
                <a:xfrm>
                  <a:off x="1142" y="4241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9" name="Line 478"/>
                <p:cNvSpPr>
                  <a:spLocks noChangeShapeType="1"/>
                </p:cNvSpPr>
                <p:nvPr/>
              </p:nvSpPr>
              <p:spPr bwMode="auto">
                <a:xfrm>
                  <a:off x="1186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743" name="Group 479"/>
              <p:cNvGrpSpPr>
                <a:grpSpLocks/>
              </p:cNvGrpSpPr>
              <p:nvPr/>
            </p:nvGrpSpPr>
            <p:grpSpPr bwMode="auto">
              <a:xfrm>
                <a:off x="776" y="4267"/>
                <a:ext cx="946" cy="399"/>
                <a:chOff x="776" y="4267"/>
                <a:chExt cx="946" cy="399"/>
              </a:xfrm>
            </p:grpSpPr>
            <p:sp>
              <p:nvSpPr>
                <p:cNvPr id="25745" name="Rectangle 480"/>
                <p:cNvSpPr>
                  <a:spLocks noChangeArrowheads="1"/>
                </p:cNvSpPr>
                <p:nvPr/>
              </p:nvSpPr>
              <p:spPr bwMode="auto">
                <a:xfrm>
                  <a:off x="776" y="426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46" name="Line 481"/>
                <p:cNvSpPr>
                  <a:spLocks noChangeShapeType="1"/>
                </p:cNvSpPr>
                <p:nvPr/>
              </p:nvSpPr>
              <p:spPr bwMode="auto">
                <a:xfrm>
                  <a:off x="853" y="459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47" name="Line 482"/>
                <p:cNvSpPr>
                  <a:spLocks noChangeShapeType="1"/>
                </p:cNvSpPr>
                <p:nvPr/>
              </p:nvSpPr>
              <p:spPr bwMode="auto">
                <a:xfrm flipV="1">
                  <a:off x="852" y="448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48" name="Oval 483"/>
                <p:cNvSpPr>
                  <a:spLocks noChangeArrowheads="1"/>
                </p:cNvSpPr>
                <p:nvPr/>
              </p:nvSpPr>
              <p:spPr bwMode="auto">
                <a:xfrm>
                  <a:off x="797" y="457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49" name="Oval 484"/>
                <p:cNvSpPr>
                  <a:spLocks noChangeArrowheads="1"/>
                </p:cNvSpPr>
                <p:nvPr/>
              </p:nvSpPr>
              <p:spPr bwMode="auto">
                <a:xfrm>
                  <a:off x="797" y="444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0" name="Line 485"/>
                <p:cNvSpPr>
                  <a:spLocks noChangeShapeType="1"/>
                </p:cNvSpPr>
                <p:nvPr/>
              </p:nvSpPr>
              <p:spPr bwMode="auto">
                <a:xfrm>
                  <a:off x="848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1" name="Line 486"/>
                <p:cNvSpPr>
                  <a:spLocks noChangeShapeType="1"/>
                </p:cNvSpPr>
                <p:nvPr/>
              </p:nvSpPr>
              <p:spPr bwMode="auto">
                <a:xfrm flipV="1">
                  <a:off x="847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2" name="Line 487"/>
                <p:cNvSpPr>
                  <a:spLocks noChangeShapeType="1"/>
                </p:cNvSpPr>
                <p:nvPr/>
              </p:nvSpPr>
              <p:spPr bwMode="auto">
                <a:xfrm>
                  <a:off x="997" y="459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3" name="Line 488"/>
                <p:cNvSpPr>
                  <a:spLocks noChangeShapeType="1"/>
                </p:cNvSpPr>
                <p:nvPr/>
              </p:nvSpPr>
              <p:spPr bwMode="auto">
                <a:xfrm flipV="1">
                  <a:off x="996" y="448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4" name="Oval 489"/>
                <p:cNvSpPr>
                  <a:spLocks noChangeArrowheads="1"/>
                </p:cNvSpPr>
                <p:nvPr/>
              </p:nvSpPr>
              <p:spPr bwMode="auto">
                <a:xfrm>
                  <a:off x="941" y="457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5" name="Oval 490"/>
                <p:cNvSpPr>
                  <a:spLocks noChangeArrowheads="1"/>
                </p:cNvSpPr>
                <p:nvPr/>
              </p:nvSpPr>
              <p:spPr bwMode="auto">
                <a:xfrm>
                  <a:off x="941" y="444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6" name="Line 491"/>
                <p:cNvSpPr>
                  <a:spLocks noChangeShapeType="1"/>
                </p:cNvSpPr>
                <p:nvPr/>
              </p:nvSpPr>
              <p:spPr bwMode="auto">
                <a:xfrm>
                  <a:off x="992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7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991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58" name="Group 493"/>
                <p:cNvGrpSpPr>
                  <a:grpSpLocks/>
                </p:cNvGrpSpPr>
                <p:nvPr/>
              </p:nvGrpSpPr>
              <p:grpSpPr bwMode="auto">
                <a:xfrm>
                  <a:off x="1516" y="4315"/>
                  <a:ext cx="179" cy="309"/>
                  <a:chOff x="1516" y="4315"/>
                  <a:chExt cx="179" cy="309"/>
                </a:xfrm>
              </p:grpSpPr>
              <p:sp>
                <p:nvSpPr>
                  <p:cNvPr id="25772" name="Oval 494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58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3" name="Oval 495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44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4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460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5" name="Line 4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0" y="448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6" name="Oval 498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58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7" name="Oval 499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45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8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1566" y="447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9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5" y="435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80" name="Oval 502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31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81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31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82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61" y="433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59" name="Line 505"/>
                <p:cNvSpPr>
                  <a:spLocks noChangeShapeType="1"/>
                </p:cNvSpPr>
                <p:nvPr/>
              </p:nvSpPr>
              <p:spPr bwMode="auto">
                <a:xfrm>
                  <a:off x="1142" y="459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0" name="Line 506"/>
                <p:cNvSpPr>
                  <a:spLocks noChangeShapeType="1"/>
                </p:cNvSpPr>
                <p:nvPr/>
              </p:nvSpPr>
              <p:spPr bwMode="auto">
                <a:xfrm flipV="1">
                  <a:off x="1141" y="448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1" name="Oval 507"/>
                <p:cNvSpPr>
                  <a:spLocks noChangeArrowheads="1"/>
                </p:cNvSpPr>
                <p:nvPr/>
              </p:nvSpPr>
              <p:spPr bwMode="auto">
                <a:xfrm>
                  <a:off x="1087" y="457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2" name="Oval 508"/>
                <p:cNvSpPr>
                  <a:spLocks noChangeArrowheads="1"/>
                </p:cNvSpPr>
                <p:nvPr/>
              </p:nvSpPr>
              <p:spPr bwMode="auto">
                <a:xfrm>
                  <a:off x="1087" y="444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3" name="Line 509"/>
                <p:cNvSpPr>
                  <a:spLocks noChangeShapeType="1"/>
                </p:cNvSpPr>
                <p:nvPr/>
              </p:nvSpPr>
              <p:spPr bwMode="auto">
                <a:xfrm>
                  <a:off x="1137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4" name="Line 510"/>
                <p:cNvSpPr>
                  <a:spLocks noChangeShapeType="1"/>
                </p:cNvSpPr>
                <p:nvPr/>
              </p:nvSpPr>
              <p:spPr bwMode="auto">
                <a:xfrm flipV="1">
                  <a:off x="1136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5" name="Line 511"/>
                <p:cNvSpPr>
                  <a:spLocks noChangeShapeType="1"/>
                </p:cNvSpPr>
                <p:nvPr/>
              </p:nvSpPr>
              <p:spPr bwMode="auto">
                <a:xfrm>
                  <a:off x="1264" y="440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6" name="Oval 512"/>
                <p:cNvSpPr>
                  <a:spLocks noChangeArrowheads="1"/>
                </p:cNvSpPr>
                <p:nvPr/>
              </p:nvSpPr>
              <p:spPr bwMode="auto">
                <a:xfrm>
                  <a:off x="797" y="431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7" name="Line 513"/>
                <p:cNvSpPr>
                  <a:spLocks noChangeShapeType="1"/>
                </p:cNvSpPr>
                <p:nvPr/>
              </p:nvSpPr>
              <p:spPr bwMode="auto">
                <a:xfrm>
                  <a:off x="843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8" name="Oval 514"/>
                <p:cNvSpPr>
                  <a:spLocks noChangeArrowheads="1"/>
                </p:cNvSpPr>
                <p:nvPr/>
              </p:nvSpPr>
              <p:spPr bwMode="auto">
                <a:xfrm>
                  <a:off x="941" y="431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9" name="Line 515"/>
                <p:cNvSpPr>
                  <a:spLocks noChangeShapeType="1"/>
                </p:cNvSpPr>
                <p:nvPr/>
              </p:nvSpPr>
              <p:spPr bwMode="auto">
                <a:xfrm>
                  <a:off x="986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70" name="Oval 516"/>
                <p:cNvSpPr>
                  <a:spLocks noChangeArrowheads="1"/>
                </p:cNvSpPr>
                <p:nvPr/>
              </p:nvSpPr>
              <p:spPr bwMode="auto">
                <a:xfrm>
                  <a:off x="1087" y="431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71" name="Line 517"/>
                <p:cNvSpPr>
                  <a:spLocks noChangeShapeType="1"/>
                </p:cNvSpPr>
                <p:nvPr/>
              </p:nvSpPr>
              <p:spPr bwMode="auto">
                <a:xfrm>
                  <a:off x="1131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744" name="Line 518"/>
              <p:cNvSpPr>
                <a:spLocks noChangeShapeType="1"/>
              </p:cNvSpPr>
              <p:nvPr/>
            </p:nvSpPr>
            <p:spPr bwMode="auto">
              <a:xfrm flipV="1">
                <a:off x="1798" y="4524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10" name="Group 519"/>
            <p:cNvGrpSpPr>
              <a:grpSpLocks/>
            </p:cNvGrpSpPr>
            <p:nvPr/>
          </p:nvGrpSpPr>
          <p:grpSpPr bwMode="auto">
            <a:xfrm>
              <a:off x="1234" y="2720"/>
              <a:ext cx="1066" cy="445"/>
              <a:chOff x="798" y="3671"/>
              <a:chExt cx="1152" cy="559"/>
            </a:xfrm>
          </p:grpSpPr>
          <p:grpSp>
            <p:nvGrpSpPr>
              <p:cNvPr id="25623" name="Group 520"/>
              <p:cNvGrpSpPr>
                <a:grpSpLocks/>
              </p:cNvGrpSpPr>
              <p:nvPr/>
            </p:nvGrpSpPr>
            <p:grpSpPr bwMode="auto">
              <a:xfrm>
                <a:off x="1004" y="3671"/>
                <a:ext cx="946" cy="399"/>
                <a:chOff x="1004" y="3671"/>
                <a:chExt cx="946" cy="399"/>
              </a:xfrm>
            </p:grpSpPr>
            <p:sp>
              <p:nvSpPr>
                <p:cNvPr id="25703" name="Rectangle 521"/>
                <p:cNvSpPr>
                  <a:spLocks noChangeArrowheads="1"/>
                </p:cNvSpPr>
                <p:nvPr/>
              </p:nvSpPr>
              <p:spPr bwMode="auto">
                <a:xfrm>
                  <a:off x="1004" y="3671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4" name="Line 522"/>
                <p:cNvSpPr>
                  <a:spLocks noChangeShapeType="1"/>
                </p:cNvSpPr>
                <p:nvPr/>
              </p:nvSpPr>
              <p:spPr bwMode="auto">
                <a:xfrm>
                  <a:off x="1081" y="400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5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1080" y="388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6" name="Oval 524"/>
                <p:cNvSpPr>
                  <a:spLocks noChangeArrowheads="1"/>
                </p:cNvSpPr>
                <p:nvPr/>
              </p:nvSpPr>
              <p:spPr bwMode="auto">
                <a:xfrm>
                  <a:off x="1025" y="3982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7" name="Oval 525"/>
                <p:cNvSpPr>
                  <a:spLocks noChangeArrowheads="1"/>
                </p:cNvSpPr>
                <p:nvPr/>
              </p:nvSpPr>
              <p:spPr bwMode="auto">
                <a:xfrm>
                  <a:off x="1025" y="3848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8" name="Line 526"/>
                <p:cNvSpPr>
                  <a:spLocks noChangeShapeType="1"/>
                </p:cNvSpPr>
                <p:nvPr/>
              </p:nvSpPr>
              <p:spPr bwMode="auto">
                <a:xfrm>
                  <a:off x="1076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9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1075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0" name="Line 528"/>
                <p:cNvSpPr>
                  <a:spLocks noChangeShapeType="1"/>
                </p:cNvSpPr>
                <p:nvPr/>
              </p:nvSpPr>
              <p:spPr bwMode="auto">
                <a:xfrm>
                  <a:off x="1225" y="400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1" name="Line 529"/>
                <p:cNvSpPr>
                  <a:spLocks noChangeShapeType="1"/>
                </p:cNvSpPr>
                <p:nvPr/>
              </p:nvSpPr>
              <p:spPr bwMode="auto">
                <a:xfrm flipV="1">
                  <a:off x="1224" y="388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2" name="Oval 530"/>
                <p:cNvSpPr>
                  <a:spLocks noChangeArrowheads="1"/>
                </p:cNvSpPr>
                <p:nvPr/>
              </p:nvSpPr>
              <p:spPr bwMode="auto">
                <a:xfrm>
                  <a:off x="1169" y="3982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13" name="Oval 531"/>
                <p:cNvSpPr>
                  <a:spLocks noChangeArrowheads="1"/>
                </p:cNvSpPr>
                <p:nvPr/>
              </p:nvSpPr>
              <p:spPr bwMode="auto">
                <a:xfrm>
                  <a:off x="1169" y="3848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14" name="Line 532"/>
                <p:cNvSpPr>
                  <a:spLocks noChangeShapeType="1"/>
                </p:cNvSpPr>
                <p:nvPr/>
              </p:nvSpPr>
              <p:spPr bwMode="auto">
                <a:xfrm>
                  <a:off x="1220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5" name="Line 533"/>
                <p:cNvSpPr>
                  <a:spLocks noChangeShapeType="1"/>
                </p:cNvSpPr>
                <p:nvPr/>
              </p:nvSpPr>
              <p:spPr bwMode="auto">
                <a:xfrm flipV="1">
                  <a:off x="1219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16" name="Group 534"/>
                <p:cNvGrpSpPr>
                  <a:grpSpLocks/>
                </p:cNvGrpSpPr>
                <p:nvPr/>
              </p:nvGrpSpPr>
              <p:grpSpPr bwMode="auto">
                <a:xfrm>
                  <a:off x="1744" y="3719"/>
                  <a:ext cx="179" cy="309"/>
                  <a:chOff x="1744" y="3719"/>
                  <a:chExt cx="179" cy="309"/>
                </a:xfrm>
              </p:grpSpPr>
              <p:sp>
                <p:nvSpPr>
                  <p:cNvPr id="25730" name="Oval 535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987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1" name="Oval 536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85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2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1799" y="4007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3" name="Line 5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8" y="3893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4" name="Oval 539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991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5" name="Oval 540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85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6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1794" y="3875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7" name="Line 5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3" y="3762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8" name="Oval 543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7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9" name="Oval 544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72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40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1789" y="3741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17" name="Line 546"/>
                <p:cNvSpPr>
                  <a:spLocks noChangeShapeType="1"/>
                </p:cNvSpPr>
                <p:nvPr/>
              </p:nvSpPr>
              <p:spPr bwMode="auto">
                <a:xfrm>
                  <a:off x="1370" y="400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8" name="Line 547"/>
                <p:cNvSpPr>
                  <a:spLocks noChangeShapeType="1"/>
                </p:cNvSpPr>
                <p:nvPr/>
              </p:nvSpPr>
              <p:spPr bwMode="auto">
                <a:xfrm flipV="1">
                  <a:off x="1369" y="3888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9" name="Oval 548"/>
                <p:cNvSpPr>
                  <a:spLocks noChangeArrowheads="1"/>
                </p:cNvSpPr>
                <p:nvPr/>
              </p:nvSpPr>
              <p:spPr bwMode="auto">
                <a:xfrm>
                  <a:off x="1315" y="3982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0" name="Oval 549"/>
                <p:cNvSpPr>
                  <a:spLocks noChangeArrowheads="1"/>
                </p:cNvSpPr>
                <p:nvPr/>
              </p:nvSpPr>
              <p:spPr bwMode="auto">
                <a:xfrm>
                  <a:off x="1315" y="3848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1" name="Line 550"/>
                <p:cNvSpPr>
                  <a:spLocks noChangeShapeType="1"/>
                </p:cNvSpPr>
                <p:nvPr/>
              </p:nvSpPr>
              <p:spPr bwMode="auto">
                <a:xfrm>
                  <a:off x="1365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2" name="Line 551"/>
                <p:cNvSpPr>
                  <a:spLocks noChangeShapeType="1"/>
                </p:cNvSpPr>
                <p:nvPr/>
              </p:nvSpPr>
              <p:spPr bwMode="auto">
                <a:xfrm flipV="1">
                  <a:off x="1364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3" name="Line 552"/>
                <p:cNvSpPr>
                  <a:spLocks noChangeShapeType="1"/>
                </p:cNvSpPr>
                <p:nvPr/>
              </p:nvSpPr>
              <p:spPr bwMode="auto">
                <a:xfrm>
                  <a:off x="1492" y="3809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4" name="Oval 553"/>
                <p:cNvSpPr>
                  <a:spLocks noChangeArrowheads="1"/>
                </p:cNvSpPr>
                <p:nvPr/>
              </p:nvSpPr>
              <p:spPr bwMode="auto">
                <a:xfrm>
                  <a:off x="1025" y="371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5" name="Line 554"/>
                <p:cNvSpPr>
                  <a:spLocks noChangeShapeType="1"/>
                </p:cNvSpPr>
                <p:nvPr/>
              </p:nvSpPr>
              <p:spPr bwMode="auto">
                <a:xfrm>
                  <a:off x="1071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6" name="Oval 555"/>
                <p:cNvSpPr>
                  <a:spLocks noChangeArrowheads="1"/>
                </p:cNvSpPr>
                <p:nvPr/>
              </p:nvSpPr>
              <p:spPr bwMode="auto">
                <a:xfrm>
                  <a:off x="1169" y="371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7" name="Line 556"/>
                <p:cNvSpPr>
                  <a:spLocks noChangeShapeType="1"/>
                </p:cNvSpPr>
                <p:nvPr/>
              </p:nvSpPr>
              <p:spPr bwMode="auto">
                <a:xfrm>
                  <a:off x="1214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8" name="Oval 557"/>
                <p:cNvSpPr>
                  <a:spLocks noChangeArrowheads="1"/>
                </p:cNvSpPr>
                <p:nvPr/>
              </p:nvSpPr>
              <p:spPr bwMode="auto">
                <a:xfrm>
                  <a:off x="1315" y="371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9" name="Line 558"/>
                <p:cNvSpPr>
                  <a:spLocks noChangeShapeType="1"/>
                </p:cNvSpPr>
                <p:nvPr/>
              </p:nvSpPr>
              <p:spPr bwMode="auto">
                <a:xfrm>
                  <a:off x="1359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24" name="Group 559"/>
              <p:cNvGrpSpPr>
                <a:grpSpLocks/>
              </p:cNvGrpSpPr>
              <p:nvPr/>
            </p:nvGrpSpPr>
            <p:grpSpPr bwMode="auto">
              <a:xfrm>
                <a:off x="853" y="3762"/>
                <a:ext cx="946" cy="399"/>
                <a:chOff x="853" y="3762"/>
                <a:chExt cx="946" cy="399"/>
              </a:xfrm>
            </p:grpSpPr>
            <p:sp>
              <p:nvSpPr>
                <p:cNvPr id="25665" name="Rectangle 560"/>
                <p:cNvSpPr>
                  <a:spLocks noChangeArrowheads="1"/>
                </p:cNvSpPr>
                <p:nvPr/>
              </p:nvSpPr>
              <p:spPr bwMode="auto">
                <a:xfrm>
                  <a:off x="853" y="3762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66" name="Line 561"/>
                <p:cNvSpPr>
                  <a:spLocks noChangeShapeType="1"/>
                </p:cNvSpPr>
                <p:nvPr/>
              </p:nvSpPr>
              <p:spPr bwMode="auto">
                <a:xfrm>
                  <a:off x="930" y="40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67" name="Line 562"/>
                <p:cNvSpPr>
                  <a:spLocks noChangeShapeType="1"/>
                </p:cNvSpPr>
                <p:nvPr/>
              </p:nvSpPr>
              <p:spPr bwMode="auto">
                <a:xfrm flipV="1">
                  <a:off x="929" y="3979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68" name="Oval 563"/>
                <p:cNvSpPr>
                  <a:spLocks noChangeArrowheads="1"/>
                </p:cNvSpPr>
                <p:nvPr/>
              </p:nvSpPr>
              <p:spPr bwMode="auto">
                <a:xfrm>
                  <a:off x="874" y="4073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69" name="Oval 564"/>
                <p:cNvSpPr>
                  <a:spLocks noChangeArrowheads="1"/>
                </p:cNvSpPr>
                <p:nvPr/>
              </p:nvSpPr>
              <p:spPr bwMode="auto">
                <a:xfrm>
                  <a:off x="874" y="393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0" name="Line 565"/>
                <p:cNvSpPr>
                  <a:spLocks noChangeShapeType="1"/>
                </p:cNvSpPr>
                <p:nvPr/>
              </p:nvSpPr>
              <p:spPr bwMode="auto">
                <a:xfrm>
                  <a:off x="925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1" name="Line 566"/>
                <p:cNvSpPr>
                  <a:spLocks noChangeShapeType="1"/>
                </p:cNvSpPr>
                <p:nvPr/>
              </p:nvSpPr>
              <p:spPr bwMode="auto">
                <a:xfrm flipV="1">
                  <a:off x="924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2" name="Line 567"/>
                <p:cNvSpPr>
                  <a:spLocks noChangeShapeType="1"/>
                </p:cNvSpPr>
                <p:nvPr/>
              </p:nvSpPr>
              <p:spPr bwMode="auto">
                <a:xfrm>
                  <a:off x="1074" y="40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3" name="Line 568"/>
                <p:cNvSpPr>
                  <a:spLocks noChangeShapeType="1"/>
                </p:cNvSpPr>
                <p:nvPr/>
              </p:nvSpPr>
              <p:spPr bwMode="auto">
                <a:xfrm flipV="1">
                  <a:off x="1073" y="3979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4" name="Oval 569"/>
                <p:cNvSpPr>
                  <a:spLocks noChangeArrowheads="1"/>
                </p:cNvSpPr>
                <p:nvPr/>
              </p:nvSpPr>
              <p:spPr bwMode="auto">
                <a:xfrm>
                  <a:off x="1018" y="4073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5" name="Oval 570"/>
                <p:cNvSpPr>
                  <a:spLocks noChangeArrowheads="1"/>
                </p:cNvSpPr>
                <p:nvPr/>
              </p:nvSpPr>
              <p:spPr bwMode="auto">
                <a:xfrm>
                  <a:off x="1018" y="393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6" name="Line 571"/>
                <p:cNvSpPr>
                  <a:spLocks noChangeShapeType="1"/>
                </p:cNvSpPr>
                <p:nvPr/>
              </p:nvSpPr>
              <p:spPr bwMode="auto">
                <a:xfrm>
                  <a:off x="1069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7" name="Line 572"/>
                <p:cNvSpPr>
                  <a:spLocks noChangeShapeType="1"/>
                </p:cNvSpPr>
                <p:nvPr/>
              </p:nvSpPr>
              <p:spPr bwMode="auto">
                <a:xfrm flipV="1">
                  <a:off x="1068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678" name="Group 573"/>
                <p:cNvGrpSpPr>
                  <a:grpSpLocks/>
                </p:cNvGrpSpPr>
                <p:nvPr/>
              </p:nvGrpSpPr>
              <p:grpSpPr bwMode="auto">
                <a:xfrm>
                  <a:off x="1593" y="3810"/>
                  <a:ext cx="179" cy="309"/>
                  <a:chOff x="1593" y="3810"/>
                  <a:chExt cx="179" cy="309"/>
                </a:xfrm>
              </p:grpSpPr>
              <p:sp>
                <p:nvSpPr>
                  <p:cNvPr id="25692" name="Oval 574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4078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3" name="Oval 575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94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4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1648" y="4098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5" name="Line 5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7" y="3984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6" name="Oval 578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4082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7" name="Oval 579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394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8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1643" y="3966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9" name="Line 5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2" y="3853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00" name="Oval 582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81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01" name="Oval 583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381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02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383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679" name="Line 585"/>
                <p:cNvSpPr>
                  <a:spLocks noChangeShapeType="1"/>
                </p:cNvSpPr>
                <p:nvPr/>
              </p:nvSpPr>
              <p:spPr bwMode="auto">
                <a:xfrm>
                  <a:off x="1219" y="409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0" name="Line 586"/>
                <p:cNvSpPr>
                  <a:spLocks noChangeShapeType="1"/>
                </p:cNvSpPr>
                <p:nvPr/>
              </p:nvSpPr>
              <p:spPr bwMode="auto">
                <a:xfrm flipV="1">
                  <a:off x="1218" y="3979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1" name="Oval 587"/>
                <p:cNvSpPr>
                  <a:spLocks noChangeArrowheads="1"/>
                </p:cNvSpPr>
                <p:nvPr/>
              </p:nvSpPr>
              <p:spPr bwMode="auto">
                <a:xfrm>
                  <a:off x="1164" y="4073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2" name="Oval 588"/>
                <p:cNvSpPr>
                  <a:spLocks noChangeArrowheads="1"/>
                </p:cNvSpPr>
                <p:nvPr/>
              </p:nvSpPr>
              <p:spPr bwMode="auto">
                <a:xfrm>
                  <a:off x="1164" y="393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3" name="Line 589"/>
                <p:cNvSpPr>
                  <a:spLocks noChangeShapeType="1"/>
                </p:cNvSpPr>
                <p:nvPr/>
              </p:nvSpPr>
              <p:spPr bwMode="auto">
                <a:xfrm>
                  <a:off x="1214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4" name="Line 590"/>
                <p:cNvSpPr>
                  <a:spLocks noChangeShapeType="1"/>
                </p:cNvSpPr>
                <p:nvPr/>
              </p:nvSpPr>
              <p:spPr bwMode="auto">
                <a:xfrm flipV="1">
                  <a:off x="1213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5" name="Line 591"/>
                <p:cNvSpPr>
                  <a:spLocks noChangeShapeType="1"/>
                </p:cNvSpPr>
                <p:nvPr/>
              </p:nvSpPr>
              <p:spPr bwMode="auto">
                <a:xfrm>
                  <a:off x="1341" y="3900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6" name="Oval 592"/>
                <p:cNvSpPr>
                  <a:spLocks noChangeArrowheads="1"/>
                </p:cNvSpPr>
                <p:nvPr/>
              </p:nvSpPr>
              <p:spPr bwMode="auto">
                <a:xfrm>
                  <a:off x="874" y="380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7" name="Line 593"/>
                <p:cNvSpPr>
                  <a:spLocks noChangeShapeType="1"/>
                </p:cNvSpPr>
                <p:nvPr/>
              </p:nvSpPr>
              <p:spPr bwMode="auto">
                <a:xfrm>
                  <a:off x="920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8" name="Oval 594"/>
                <p:cNvSpPr>
                  <a:spLocks noChangeArrowheads="1"/>
                </p:cNvSpPr>
                <p:nvPr/>
              </p:nvSpPr>
              <p:spPr bwMode="auto">
                <a:xfrm>
                  <a:off x="1018" y="380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9" name="Line 595"/>
                <p:cNvSpPr>
                  <a:spLocks noChangeShapeType="1"/>
                </p:cNvSpPr>
                <p:nvPr/>
              </p:nvSpPr>
              <p:spPr bwMode="auto">
                <a:xfrm>
                  <a:off x="1063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90" name="Oval 596"/>
                <p:cNvSpPr>
                  <a:spLocks noChangeArrowheads="1"/>
                </p:cNvSpPr>
                <p:nvPr/>
              </p:nvSpPr>
              <p:spPr bwMode="auto">
                <a:xfrm>
                  <a:off x="1164" y="380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91" name="Line 597"/>
                <p:cNvSpPr>
                  <a:spLocks noChangeShapeType="1"/>
                </p:cNvSpPr>
                <p:nvPr/>
              </p:nvSpPr>
              <p:spPr bwMode="auto">
                <a:xfrm>
                  <a:off x="1208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25" name="Group 598"/>
              <p:cNvGrpSpPr>
                <a:grpSpLocks/>
              </p:cNvGrpSpPr>
              <p:nvPr/>
            </p:nvGrpSpPr>
            <p:grpSpPr bwMode="auto">
              <a:xfrm>
                <a:off x="798" y="3831"/>
                <a:ext cx="946" cy="399"/>
                <a:chOff x="798" y="3831"/>
                <a:chExt cx="946" cy="399"/>
              </a:xfrm>
            </p:grpSpPr>
            <p:sp>
              <p:nvSpPr>
                <p:cNvPr id="25627" name="Rectangle 599"/>
                <p:cNvSpPr>
                  <a:spLocks noChangeArrowheads="1"/>
                </p:cNvSpPr>
                <p:nvPr/>
              </p:nvSpPr>
              <p:spPr bwMode="auto">
                <a:xfrm>
                  <a:off x="798" y="3831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28" name="Line 600"/>
                <p:cNvSpPr>
                  <a:spLocks noChangeShapeType="1"/>
                </p:cNvSpPr>
                <p:nvPr/>
              </p:nvSpPr>
              <p:spPr bwMode="auto">
                <a:xfrm>
                  <a:off x="875" y="416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29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874" y="404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0" name="Oval 602"/>
                <p:cNvSpPr>
                  <a:spLocks noChangeArrowheads="1"/>
                </p:cNvSpPr>
                <p:nvPr/>
              </p:nvSpPr>
              <p:spPr bwMode="auto">
                <a:xfrm>
                  <a:off x="819" y="4142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1" name="Oval 603"/>
                <p:cNvSpPr>
                  <a:spLocks noChangeArrowheads="1"/>
                </p:cNvSpPr>
                <p:nvPr/>
              </p:nvSpPr>
              <p:spPr bwMode="auto">
                <a:xfrm>
                  <a:off x="819" y="4008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2" name="Line 604"/>
                <p:cNvSpPr>
                  <a:spLocks noChangeShapeType="1"/>
                </p:cNvSpPr>
                <p:nvPr/>
              </p:nvSpPr>
              <p:spPr bwMode="auto">
                <a:xfrm>
                  <a:off x="870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3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869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4" name="Line 606"/>
                <p:cNvSpPr>
                  <a:spLocks noChangeShapeType="1"/>
                </p:cNvSpPr>
                <p:nvPr/>
              </p:nvSpPr>
              <p:spPr bwMode="auto">
                <a:xfrm>
                  <a:off x="1019" y="416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5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1018" y="404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6" name="Oval 608"/>
                <p:cNvSpPr>
                  <a:spLocks noChangeArrowheads="1"/>
                </p:cNvSpPr>
                <p:nvPr/>
              </p:nvSpPr>
              <p:spPr bwMode="auto">
                <a:xfrm>
                  <a:off x="963" y="4142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7" name="Oval 609"/>
                <p:cNvSpPr>
                  <a:spLocks noChangeArrowheads="1"/>
                </p:cNvSpPr>
                <p:nvPr/>
              </p:nvSpPr>
              <p:spPr bwMode="auto">
                <a:xfrm>
                  <a:off x="963" y="4008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8" name="Line 610"/>
                <p:cNvSpPr>
                  <a:spLocks noChangeShapeType="1"/>
                </p:cNvSpPr>
                <p:nvPr/>
              </p:nvSpPr>
              <p:spPr bwMode="auto">
                <a:xfrm>
                  <a:off x="1014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9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1013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640" name="Group 612"/>
                <p:cNvGrpSpPr>
                  <a:grpSpLocks/>
                </p:cNvGrpSpPr>
                <p:nvPr/>
              </p:nvGrpSpPr>
              <p:grpSpPr bwMode="auto">
                <a:xfrm>
                  <a:off x="1538" y="3879"/>
                  <a:ext cx="179" cy="309"/>
                  <a:chOff x="1538" y="3879"/>
                  <a:chExt cx="179" cy="309"/>
                </a:xfrm>
              </p:grpSpPr>
              <p:sp>
                <p:nvSpPr>
                  <p:cNvPr id="25654" name="Oval 613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4147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5" name="Oval 614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401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6" name="Line 615"/>
                  <p:cNvSpPr>
                    <a:spLocks noChangeShapeType="1"/>
                  </p:cNvSpPr>
                  <p:nvPr/>
                </p:nvSpPr>
                <p:spPr bwMode="auto">
                  <a:xfrm>
                    <a:off x="1593" y="4167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57" name="Line 6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2" y="4053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58" name="Oval 617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4151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9" name="Oval 618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401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0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1588" y="4035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61" name="Line 6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7" y="3922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62" name="Oval 621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387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3" name="Oval 622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388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4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1583" y="3901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641" name="Line 624"/>
                <p:cNvSpPr>
                  <a:spLocks noChangeShapeType="1"/>
                </p:cNvSpPr>
                <p:nvPr/>
              </p:nvSpPr>
              <p:spPr bwMode="auto">
                <a:xfrm>
                  <a:off x="1164" y="416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2" name="Line 625"/>
                <p:cNvSpPr>
                  <a:spLocks noChangeShapeType="1"/>
                </p:cNvSpPr>
                <p:nvPr/>
              </p:nvSpPr>
              <p:spPr bwMode="auto">
                <a:xfrm flipV="1">
                  <a:off x="1163" y="4048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3" name="Oval 626"/>
                <p:cNvSpPr>
                  <a:spLocks noChangeArrowheads="1"/>
                </p:cNvSpPr>
                <p:nvPr/>
              </p:nvSpPr>
              <p:spPr bwMode="auto">
                <a:xfrm>
                  <a:off x="1109" y="4142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4" name="Oval 627"/>
                <p:cNvSpPr>
                  <a:spLocks noChangeArrowheads="1"/>
                </p:cNvSpPr>
                <p:nvPr/>
              </p:nvSpPr>
              <p:spPr bwMode="auto">
                <a:xfrm>
                  <a:off x="1109" y="4008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5" name="Line 628"/>
                <p:cNvSpPr>
                  <a:spLocks noChangeShapeType="1"/>
                </p:cNvSpPr>
                <p:nvPr/>
              </p:nvSpPr>
              <p:spPr bwMode="auto">
                <a:xfrm>
                  <a:off x="1159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6" name="Line 629"/>
                <p:cNvSpPr>
                  <a:spLocks noChangeShapeType="1"/>
                </p:cNvSpPr>
                <p:nvPr/>
              </p:nvSpPr>
              <p:spPr bwMode="auto">
                <a:xfrm flipV="1">
                  <a:off x="1158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7" name="Line 630"/>
                <p:cNvSpPr>
                  <a:spLocks noChangeShapeType="1"/>
                </p:cNvSpPr>
                <p:nvPr/>
              </p:nvSpPr>
              <p:spPr bwMode="auto">
                <a:xfrm>
                  <a:off x="1286" y="3969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8" name="Oval 631"/>
                <p:cNvSpPr>
                  <a:spLocks noChangeArrowheads="1"/>
                </p:cNvSpPr>
                <p:nvPr/>
              </p:nvSpPr>
              <p:spPr bwMode="auto">
                <a:xfrm>
                  <a:off x="819" y="387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9" name="Line 632"/>
                <p:cNvSpPr>
                  <a:spLocks noChangeShapeType="1"/>
                </p:cNvSpPr>
                <p:nvPr/>
              </p:nvSpPr>
              <p:spPr bwMode="auto">
                <a:xfrm>
                  <a:off x="865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50" name="Oval 633"/>
                <p:cNvSpPr>
                  <a:spLocks noChangeArrowheads="1"/>
                </p:cNvSpPr>
                <p:nvPr/>
              </p:nvSpPr>
              <p:spPr bwMode="auto">
                <a:xfrm>
                  <a:off x="963" y="387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51" name="Line 634"/>
                <p:cNvSpPr>
                  <a:spLocks noChangeShapeType="1"/>
                </p:cNvSpPr>
                <p:nvPr/>
              </p:nvSpPr>
              <p:spPr bwMode="auto">
                <a:xfrm>
                  <a:off x="1008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52" name="Oval 635"/>
                <p:cNvSpPr>
                  <a:spLocks noChangeArrowheads="1"/>
                </p:cNvSpPr>
                <p:nvPr/>
              </p:nvSpPr>
              <p:spPr bwMode="auto">
                <a:xfrm>
                  <a:off x="1109" y="387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53" name="Line 636"/>
                <p:cNvSpPr>
                  <a:spLocks noChangeShapeType="1"/>
                </p:cNvSpPr>
                <p:nvPr/>
              </p:nvSpPr>
              <p:spPr bwMode="auto">
                <a:xfrm>
                  <a:off x="1153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626" name="Line 637"/>
              <p:cNvSpPr>
                <a:spLocks noChangeShapeType="1"/>
              </p:cNvSpPr>
              <p:nvPr/>
            </p:nvSpPr>
            <p:spPr bwMode="auto">
              <a:xfrm flipV="1">
                <a:off x="1820" y="4088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5611" name="Line 639"/>
            <p:cNvSpPr>
              <a:spLocks noChangeShapeType="1"/>
            </p:cNvSpPr>
            <p:nvPr/>
          </p:nvSpPr>
          <p:spPr bwMode="auto">
            <a:xfrm flipV="1">
              <a:off x="1195" y="4206"/>
              <a:ext cx="141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2" name="Rectangle 640"/>
            <p:cNvSpPr>
              <a:spLocks noChangeArrowheads="1"/>
            </p:cNvSpPr>
            <p:nvPr/>
          </p:nvSpPr>
          <p:spPr bwMode="auto">
            <a:xfrm>
              <a:off x="912" y="259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State</a:t>
              </a:r>
            </a:p>
          </p:txBody>
        </p:sp>
        <p:sp>
          <p:nvSpPr>
            <p:cNvPr id="25613" name="Line 641"/>
            <p:cNvSpPr>
              <a:spLocks noChangeShapeType="1"/>
            </p:cNvSpPr>
            <p:nvPr/>
          </p:nvSpPr>
          <p:spPr bwMode="auto">
            <a:xfrm flipV="1">
              <a:off x="1202" y="2769"/>
              <a:ext cx="0" cy="1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4" name="Line 642"/>
            <p:cNvSpPr>
              <a:spLocks noChangeShapeType="1"/>
            </p:cNvSpPr>
            <p:nvPr/>
          </p:nvSpPr>
          <p:spPr bwMode="auto">
            <a:xfrm flipV="1">
              <a:off x="1384" y="3809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Line 643"/>
            <p:cNvSpPr>
              <a:spLocks noChangeShapeType="1"/>
            </p:cNvSpPr>
            <p:nvPr/>
          </p:nvSpPr>
          <p:spPr bwMode="auto">
            <a:xfrm flipV="1">
              <a:off x="1573" y="3417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6" name="Line 644"/>
            <p:cNvSpPr>
              <a:spLocks noChangeShapeType="1"/>
            </p:cNvSpPr>
            <p:nvPr/>
          </p:nvSpPr>
          <p:spPr bwMode="auto">
            <a:xfrm flipV="1">
              <a:off x="1822" y="3083"/>
              <a:ext cx="132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7" name="Line 645"/>
            <p:cNvSpPr>
              <a:spLocks noChangeShapeType="1"/>
            </p:cNvSpPr>
            <p:nvPr/>
          </p:nvSpPr>
          <p:spPr bwMode="auto">
            <a:xfrm flipV="1">
              <a:off x="2248" y="2639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8" name="Rectangle 646"/>
            <p:cNvSpPr>
              <a:spLocks noChangeArrowheads="1"/>
            </p:cNvSpPr>
            <p:nvPr/>
          </p:nvSpPr>
          <p:spPr bwMode="auto">
            <a:xfrm>
              <a:off x="2336" y="3483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19" name="Rectangle 647"/>
            <p:cNvSpPr>
              <a:spLocks noChangeArrowheads="1"/>
            </p:cNvSpPr>
            <p:nvPr/>
          </p:nvSpPr>
          <p:spPr bwMode="auto">
            <a:xfrm>
              <a:off x="2328" y="3841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20" name="Rectangle 649"/>
            <p:cNvSpPr>
              <a:spLocks noChangeArrowheads="1"/>
            </p:cNvSpPr>
            <p:nvPr/>
          </p:nvSpPr>
          <p:spPr bwMode="auto">
            <a:xfrm>
              <a:off x="2505" y="427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5621" name="Rectangle 651"/>
            <p:cNvSpPr>
              <a:spLocks noChangeArrowheads="1"/>
            </p:cNvSpPr>
            <p:nvPr/>
          </p:nvSpPr>
          <p:spPr bwMode="auto">
            <a:xfrm>
              <a:off x="2336" y="3151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22" name="Rectangle 652"/>
            <p:cNvSpPr>
              <a:spLocks noChangeArrowheads="1"/>
            </p:cNvSpPr>
            <p:nvPr/>
          </p:nvSpPr>
          <p:spPr bwMode="auto">
            <a:xfrm>
              <a:off x="2357" y="2804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</p:grpSp>
      <p:sp>
        <p:nvSpPr>
          <p:cNvPr id="25606" name="Rectangle 654"/>
          <p:cNvSpPr>
            <a:spLocks noChangeArrowheads="1"/>
          </p:cNvSpPr>
          <p:nvPr/>
        </p:nvSpPr>
        <p:spPr bwMode="auto">
          <a:xfrm>
            <a:off x="3851275" y="4149725"/>
            <a:ext cx="522763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number of levels = number of digits in an utterance</a:t>
            </a: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automatic transition from the last state of the previous model to the first state of the next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25721"/>
            <a:ext cx="4810125" cy="904875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-90488"/>
            <a:ext cx="9056687" cy="89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   Large-Vocabulary Continuous Speech Recognition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500" y="962025"/>
            <a:ext cx="908050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MAP Principle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85725" indent="-85725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An Approximation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the word sequence with the highest probability for the most probable state sequence usually has approximately the highest probability for all state sequences</a:t>
            </a:r>
          </a:p>
          <a:p>
            <a:pPr marL="447675" lvl="1" indent="-180975" eaLnBrk="1" hangingPunct="1"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Viterbi search, a sub-optimal approach</a:t>
            </a:r>
          </a:p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Viterbi Search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Dynamic Programming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replacing the problem by a smaller sub-problem and formulating an iterative procedure</a:t>
            </a:r>
          </a:p>
          <a:p>
            <a:pPr marL="447675" lvl="1" indent="-180975" eaLnBrk="1" hangingPunct="1"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time (frame)- synchronous: the best score at time t is updated from all states at time t-1</a:t>
            </a:r>
          </a:p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Tree Lexicon as the Basic Working Structure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784600" y="1600200"/>
            <a:ext cx="2432050" cy="388938"/>
            <a:chOff x="2384" y="1008"/>
            <a:chExt cx="1532" cy="245"/>
          </a:xfrm>
        </p:grpSpPr>
        <p:grpSp>
          <p:nvGrpSpPr>
            <p:cNvPr id="26633" name="Group 6"/>
            <p:cNvGrpSpPr>
              <a:grpSpLocks/>
            </p:cNvGrpSpPr>
            <p:nvPr/>
          </p:nvGrpSpPr>
          <p:grpSpPr bwMode="auto">
            <a:xfrm>
              <a:off x="2384" y="1008"/>
              <a:ext cx="506" cy="245"/>
              <a:chOff x="2880" y="1071"/>
              <a:chExt cx="635" cy="454"/>
            </a:xfrm>
          </p:grpSpPr>
          <p:sp>
            <p:nvSpPr>
              <p:cNvPr id="26637" name="Line 7"/>
              <p:cNvSpPr>
                <a:spLocks noChangeShapeType="1"/>
              </p:cNvSpPr>
              <p:nvPr/>
            </p:nvSpPr>
            <p:spPr bwMode="auto">
              <a:xfrm flipV="1">
                <a:off x="3197" y="107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Text Box 8"/>
              <p:cNvSpPr txBox="1">
                <a:spLocks noChangeArrowheads="1"/>
              </p:cNvSpPr>
              <p:nvPr/>
            </p:nvSpPr>
            <p:spPr bwMode="auto">
              <a:xfrm>
                <a:off x="2880" y="1231"/>
                <a:ext cx="635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</a:rPr>
                  <a:t>from</a:t>
                </a:r>
              </a:p>
              <a:p>
                <a:pPr algn="ctr" eaLnBrk="1" hangingPunct="1"/>
                <a:r>
                  <a:rPr lang="en-US" altLang="zh-TW" sz="1200">
                    <a:latin typeface="Times New Roman" pitchFamily="18" charset="0"/>
                  </a:rPr>
                  <a:t>HMM</a:t>
                </a:r>
                <a:endParaRPr lang="en-US" altLang="zh-TW" sz="1200"/>
              </a:p>
            </p:txBody>
          </p:sp>
        </p:grpSp>
        <p:grpSp>
          <p:nvGrpSpPr>
            <p:cNvPr id="26634" name="Group 9"/>
            <p:cNvGrpSpPr>
              <a:grpSpLocks/>
            </p:cNvGrpSpPr>
            <p:nvPr/>
          </p:nvGrpSpPr>
          <p:grpSpPr bwMode="auto">
            <a:xfrm>
              <a:off x="2880" y="1013"/>
              <a:ext cx="1036" cy="240"/>
              <a:chOff x="2880" y="1013"/>
              <a:chExt cx="1036" cy="240"/>
            </a:xfrm>
          </p:grpSpPr>
          <p:sp>
            <p:nvSpPr>
              <p:cNvPr id="26635" name="Line 10"/>
              <p:cNvSpPr>
                <a:spLocks noChangeShapeType="1"/>
              </p:cNvSpPr>
              <p:nvPr/>
            </p:nvSpPr>
            <p:spPr bwMode="auto">
              <a:xfrm flipV="1">
                <a:off x="3122" y="1013"/>
                <a:ext cx="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6" name="Text Box 11"/>
              <p:cNvSpPr txBox="1">
                <a:spLocks noChangeArrowheads="1"/>
              </p:cNvSpPr>
              <p:nvPr/>
            </p:nvSpPr>
            <p:spPr bwMode="auto">
              <a:xfrm>
                <a:off x="2880" y="1081"/>
                <a:ext cx="10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</a:pPr>
                <a:r>
                  <a:rPr lang="en-US" altLang="zh-TW" sz="1200">
                    <a:latin typeface="Times New Roman" pitchFamily="18" charset="0"/>
                  </a:rPr>
                  <a:t>from Language Model</a:t>
                </a:r>
                <a:endParaRPr lang="en-US" altLang="zh-TW" sz="1200"/>
              </a:p>
            </p:txBody>
          </p:sp>
        </p:grpSp>
      </p:grp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4211638" y="4652963"/>
            <a:ext cx="4822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each arc is an HMM (phoneme, tri-phone, etc.)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each leaf node is a word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search processes for a segment of utterance through some common units for different words can be shared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search space constrained by the lexicon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the same tree copy reproduced at each leaf node in principle</a:t>
            </a:r>
          </a:p>
        </p:txBody>
      </p:sp>
      <p:pic>
        <p:nvPicPr>
          <p:cNvPr id="2663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652963"/>
            <a:ext cx="3013075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7" y="2394292"/>
            <a:ext cx="4867275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692275" y="65088"/>
            <a:ext cx="53279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(P.24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1692275" y="377825"/>
            <a:ext cx="3382963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600200" y="617538"/>
            <a:ext cx="502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新細明體" pitchFamily="18" charset="-120"/>
              </a:rPr>
              <a:t>․</a:t>
            </a: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1835150" y="958850"/>
            <a:ext cx="292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- 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7654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420813"/>
          <a:ext cx="1800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方程式" r:id="rId3" imgW="1104900" imgH="914400" progId="Equation.3">
                  <p:embed/>
                </p:oleObj>
              </mc:Choice>
              <mc:Fallback>
                <p:oleObj name="方程式" r:id="rId3" imgW="1104900" imgH="9144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20813"/>
                        <a:ext cx="1800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3419475" y="2133600"/>
            <a:ext cx="2159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1835150" y="5656263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051050" y="298132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765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7738" y="3352800"/>
          <a:ext cx="3994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方程式" r:id="rId5" imgW="2413000" imgH="508000" progId="Equation.3">
                  <p:embed/>
                </p:oleObj>
              </mc:Choice>
              <mc:Fallback>
                <p:oleObj name="方程式" r:id="rId5" imgW="2413000" imgH="508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352800"/>
                        <a:ext cx="3994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33"/>
          <p:cNvGrpSpPr>
            <a:grpSpLocks/>
          </p:cNvGrpSpPr>
          <p:nvPr/>
        </p:nvGrpSpPr>
        <p:grpSpPr bwMode="auto">
          <a:xfrm>
            <a:off x="3097213" y="4127500"/>
            <a:ext cx="549275" cy="196850"/>
            <a:chOff x="1951" y="2610"/>
            <a:chExt cx="346" cy="124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</p:grpSp>
      <p:sp>
        <p:nvSpPr>
          <p:cNvPr id="27660" name="Rectangle 27"/>
          <p:cNvSpPr>
            <a:spLocks noChangeArrowheads="1"/>
          </p:cNvSpPr>
          <p:nvPr/>
        </p:nvSpPr>
        <p:spPr bwMode="auto">
          <a:xfrm>
            <a:off x="4972050" y="41481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1" name="Rectangle 28"/>
          <p:cNvSpPr>
            <a:spLocks noChangeArrowheads="1"/>
          </p:cNvSpPr>
          <p:nvPr/>
        </p:nvSpPr>
        <p:spPr bwMode="auto">
          <a:xfrm>
            <a:off x="5048250" y="41338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2" name="Rectangle 29"/>
          <p:cNvSpPr>
            <a:spLocks noChangeArrowheads="1"/>
          </p:cNvSpPr>
          <p:nvPr/>
        </p:nvSpPr>
        <p:spPr bwMode="auto">
          <a:xfrm>
            <a:off x="5132388" y="4148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3" name="Rectangle 30"/>
          <p:cNvSpPr>
            <a:spLocks noChangeArrowheads="1"/>
          </p:cNvSpPr>
          <p:nvPr/>
        </p:nvSpPr>
        <p:spPr bwMode="auto">
          <a:xfrm>
            <a:off x="5249863" y="41338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4" name="Rectangle 31"/>
          <p:cNvSpPr>
            <a:spLocks noChangeArrowheads="1"/>
          </p:cNvSpPr>
          <p:nvPr/>
        </p:nvSpPr>
        <p:spPr bwMode="auto">
          <a:xfrm>
            <a:off x="5335588" y="4148138"/>
            <a:ext cx="122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5" name="AutoShape 34"/>
          <p:cNvSpPr>
            <a:spLocks noChangeArrowheads="1"/>
          </p:cNvSpPr>
          <p:nvPr/>
        </p:nvSpPr>
        <p:spPr bwMode="auto">
          <a:xfrm>
            <a:off x="3203575" y="4419600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66" name="AutoShape 35"/>
          <p:cNvSpPr>
            <a:spLocks noChangeArrowheads="1"/>
          </p:cNvSpPr>
          <p:nvPr/>
        </p:nvSpPr>
        <p:spPr bwMode="auto">
          <a:xfrm>
            <a:off x="5219700" y="4421188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67" name="Text Box 36"/>
          <p:cNvSpPr txBox="1">
            <a:spLocks noChangeArrowheads="1"/>
          </p:cNvSpPr>
          <p:nvPr/>
        </p:nvSpPr>
        <p:spPr bwMode="auto">
          <a:xfrm>
            <a:off x="2552700" y="4803775"/>
            <a:ext cx="1974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(for all paths)</a:t>
            </a:r>
          </a:p>
        </p:txBody>
      </p:sp>
      <p:sp>
        <p:nvSpPr>
          <p:cNvPr id="27668" name="Text Box 37"/>
          <p:cNvSpPr txBox="1">
            <a:spLocks noChangeArrowheads="1"/>
          </p:cNvSpPr>
          <p:nvPr/>
        </p:nvSpPr>
        <p:spPr bwMode="auto">
          <a:xfrm>
            <a:off x="4456113" y="4781550"/>
            <a:ext cx="226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(for a single best path)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8913"/>
            <a:ext cx="7396162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字方塊 1"/>
          <p:cNvSpPr txBox="1">
            <a:spLocks noChangeArrowheads="1"/>
          </p:cNvSpPr>
          <p:nvPr/>
        </p:nvSpPr>
        <p:spPr bwMode="auto">
          <a:xfrm>
            <a:off x="1116013" y="212725"/>
            <a:ext cx="28432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u="sng">
                <a:latin typeface="Arial" charset="0"/>
              </a:rPr>
              <a:t>Tree Lexicon</a:t>
            </a:r>
            <a:endParaRPr lang="zh-TW" altLang="en-US" sz="2800" b="1" u="sng">
              <a:latin typeface="Arial" charset="0"/>
            </a:endParaRPr>
          </a:p>
        </p:txBody>
      </p:sp>
      <p:sp>
        <p:nvSpPr>
          <p:cNvPr id="28676" name="文字方塊 1"/>
          <p:cNvSpPr txBox="1">
            <a:spLocks noChangeArrowheads="1"/>
          </p:cNvSpPr>
          <p:nvPr/>
        </p:nvSpPr>
        <p:spPr bwMode="auto">
          <a:xfrm>
            <a:off x="2754313" y="981075"/>
            <a:ext cx="109696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states</a:t>
            </a:r>
            <a:endParaRPr lang="zh-TW" altLang="en-US" sz="1800">
              <a:latin typeface="Arial" charset="0"/>
            </a:endParaRPr>
          </a:p>
        </p:txBody>
      </p:sp>
      <p:sp>
        <p:nvSpPr>
          <p:cNvPr id="28677" name="文字方塊 4"/>
          <p:cNvSpPr txBox="1">
            <a:spLocks noChangeArrowheads="1"/>
          </p:cNvSpPr>
          <p:nvPr/>
        </p:nvSpPr>
        <p:spPr bwMode="auto">
          <a:xfrm>
            <a:off x="7250113" y="5364163"/>
            <a:ext cx="10985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time</a:t>
            </a:r>
            <a:endParaRPr lang="zh-TW" altLang="en-US" sz="1800">
              <a:latin typeface="Arial" charset="0"/>
            </a:endParaRPr>
          </a:p>
        </p:txBody>
      </p:sp>
      <p:sp>
        <p:nvSpPr>
          <p:cNvPr id="28678" name="文字方塊 5"/>
          <p:cNvSpPr txBox="1">
            <a:spLocks noChangeArrowheads="1"/>
          </p:cNvSpPr>
          <p:nvPr/>
        </p:nvSpPr>
        <p:spPr bwMode="auto">
          <a:xfrm>
            <a:off x="4356100" y="6011863"/>
            <a:ext cx="4084638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   o</a:t>
            </a:r>
            <a:r>
              <a:rPr lang="en-US" altLang="zh-TW" sz="1800" baseline="-25000">
                <a:latin typeface="Arial" charset="0"/>
              </a:rPr>
              <a:t>1</a:t>
            </a:r>
            <a:r>
              <a:rPr lang="en-US" altLang="zh-TW" sz="1800">
                <a:latin typeface="Arial" charset="0"/>
              </a:rPr>
              <a:t> o</a:t>
            </a:r>
            <a:r>
              <a:rPr lang="en-US" altLang="zh-TW" sz="1800" baseline="-25000">
                <a:latin typeface="Arial" charset="0"/>
              </a:rPr>
              <a:t>2</a:t>
            </a:r>
            <a:r>
              <a:rPr lang="en-US" altLang="zh-TW" sz="1800">
                <a:latin typeface="Arial" charset="0"/>
              </a:rPr>
              <a:t> ….            o</a:t>
            </a:r>
            <a:r>
              <a:rPr lang="en-US" altLang="zh-TW" sz="1800" baseline="-25000">
                <a:latin typeface="Arial" charset="0"/>
              </a:rPr>
              <a:t>t</a:t>
            </a:r>
            <a:r>
              <a:rPr lang="en-US" altLang="zh-TW" sz="1800">
                <a:latin typeface="Arial" charset="0"/>
              </a:rPr>
              <a:t> …. o</a:t>
            </a:r>
            <a:r>
              <a:rPr lang="en-US" altLang="zh-TW" sz="1800" baseline="-25000">
                <a:latin typeface="Arial" charset="0"/>
              </a:rPr>
              <a:t>T</a:t>
            </a:r>
            <a:r>
              <a:rPr lang="en-US" altLang="zh-TW" sz="18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784860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3" y="34925"/>
            <a:ext cx="8929687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29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Large –Vocabulary Continuous Speech Recognition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1" y="908050"/>
            <a:ext cx="9144000" cy="36279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Define Key Parameters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D (t,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, w) : objective function for the best partial path ending at time t in state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baseline="-25000" dirty="0" smtClean="0">
                <a:latin typeface="Times New Roman" pitchFamily="18" charset="0"/>
              </a:rPr>
              <a:t> </a:t>
            </a:r>
            <a:r>
              <a:rPr lang="en-US" altLang="zh-TW" sz="1750" dirty="0" smtClean="0">
                <a:latin typeface="Times New Roman" pitchFamily="18" charset="0"/>
              </a:rPr>
              <a:t>for the word  w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h (t,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, w)  : backtrack pointer for the previous state at the pervious time when the best partial path 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                     ends  at time t in state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 for the word w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Intra-word Transition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HMM only, no Language Model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Inter-word Transition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Language Model only, no HMM (bi-gram as an example)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6631050"/>
              </p:ext>
            </p:extLst>
          </p:nvPr>
        </p:nvGraphicFramePr>
        <p:xfrm>
          <a:off x="1687513" y="2492375"/>
          <a:ext cx="4935220" cy="163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方程式" r:id="rId3" imgW="3683000" imgH="1219200" progId="Equation.3">
                  <p:embed/>
                </p:oleObj>
              </mc:Choice>
              <mc:Fallback>
                <p:oleObj name="方程式" r:id="rId3" imgW="3683000" imgH="1219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492375"/>
                        <a:ext cx="4935220" cy="163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4360592"/>
              </p:ext>
            </p:extLst>
          </p:nvPr>
        </p:nvGraphicFramePr>
        <p:xfrm>
          <a:off x="1692275" y="4499312"/>
          <a:ext cx="4504182" cy="20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方程式" r:id="rId5" imgW="3263900" imgH="1498600" progId="Equation.3">
                  <p:embed/>
                </p:oleObj>
              </mc:Choice>
              <mc:Fallback>
                <p:oleObj name="方程式" r:id="rId5" imgW="3263900" imgH="1498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99312"/>
                        <a:ext cx="4504182" cy="206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3988"/>
            <a:ext cx="7312025" cy="65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字方塊 1"/>
          <p:cNvSpPr txBox="1">
            <a:spLocks noChangeArrowheads="1"/>
          </p:cNvSpPr>
          <p:nvPr/>
        </p:nvSpPr>
        <p:spPr bwMode="auto">
          <a:xfrm>
            <a:off x="1116013" y="231775"/>
            <a:ext cx="6659562" cy="75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Time Synchronous Viterbi Search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31748" name="文字方塊 3"/>
          <p:cNvSpPr txBox="1">
            <a:spLocks noChangeArrowheads="1"/>
          </p:cNvSpPr>
          <p:nvPr/>
        </p:nvSpPr>
        <p:spPr bwMode="auto">
          <a:xfrm>
            <a:off x="4356100" y="1127125"/>
            <a:ext cx="40846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            D (t, q</a:t>
            </a:r>
            <a:r>
              <a:rPr lang="en-US" altLang="zh-TW" sz="1800" baseline="-25000">
                <a:solidFill>
                  <a:srgbClr val="FF0000"/>
                </a:solidFill>
                <a:latin typeface="Arial" charset="0"/>
              </a:rPr>
              <a:t>t</a:t>
            </a: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, w) </a:t>
            </a:r>
          </a:p>
        </p:txBody>
      </p:sp>
      <p:sp>
        <p:nvSpPr>
          <p:cNvPr id="31749" name="文字方塊 1"/>
          <p:cNvSpPr txBox="1">
            <a:spLocks noChangeArrowheads="1"/>
          </p:cNvSpPr>
          <p:nvPr/>
        </p:nvSpPr>
        <p:spPr bwMode="auto">
          <a:xfrm>
            <a:off x="6300788" y="6003925"/>
            <a:ext cx="4937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baseline="-25000">
                <a:latin typeface="Arial" charset="0"/>
              </a:rPr>
              <a:t>o</a:t>
            </a:r>
            <a:r>
              <a:rPr lang="en-US" altLang="zh-TW" sz="3600" baseline="-52000">
                <a:latin typeface="Arial" charset="0"/>
              </a:rPr>
              <a:t>t</a:t>
            </a:r>
            <a:r>
              <a:rPr lang="en-US" altLang="zh-TW" sz="24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31750" name="文字方塊 5"/>
          <p:cNvSpPr txBox="1">
            <a:spLocks noChangeArrowheads="1"/>
          </p:cNvSpPr>
          <p:nvPr/>
        </p:nvSpPr>
        <p:spPr bwMode="auto">
          <a:xfrm>
            <a:off x="2447925" y="2565400"/>
            <a:ext cx="395288" cy="67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q</a:t>
            </a:r>
            <a:r>
              <a:rPr lang="en-US" altLang="zh-TW" sz="2000" baseline="-25000">
                <a:latin typeface="Arial" charset="0"/>
              </a:rPr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31751" name="文字方塊 6"/>
          <p:cNvSpPr txBox="1">
            <a:spLocks noChangeArrowheads="1"/>
          </p:cNvSpPr>
          <p:nvPr/>
        </p:nvSpPr>
        <p:spPr bwMode="auto">
          <a:xfrm>
            <a:off x="1223963" y="2565400"/>
            <a:ext cx="395287" cy="67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w</a:t>
            </a:r>
            <a:endParaRPr lang="en-US" altLang="zh-TW" sz="2000" baseline="-25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48613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sz="3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(P.21 of 4.0)</a:t>
            </a:r>
            <a:endParaRPr lang="zh-TW" altLang="en-US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95288" y="2024063"/>
            <a:ext cx="8299450" cy="3263900"/>
            <a:chOff x="375598" y="2036763"/>
            <a:chExt cx="8300090" cy="3264445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  <p:extLst>
      <p:ext uri="{BB962C8B-B14F-4D97-AF65-F5344CB8AC3E}">
        <p14:creationId xmlns:p14="http://schemas.microsoft.com/office/powerpoint/2010/main" val="4872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" y="990600"/>
            <a:ext cx="87630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sz="2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spcBef>
                <a:spcPct val="30000"/>
              </a:spcBef>
              <a:buFontTx/>
              <a:buChar char="•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algn="just"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Models</a:t>
            </a:r>
          </a:p>
          <a:p>
            <a:pPr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(th-ih-s-ih-z-s-p-ih-ch)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Lexicon  </a:t>
            </a:r>
            <a:r>
              <a:rPr lang="en-US" altLang="zh-TW">
                <a:latin typeface="Times New Roman" pitchFamily="18" charset="0"/>
                <a:ea typeface="全真魏碑體" pitchFamily="49" charset="-120"/>
              </a:rPr>
              <a:t>(th-ih-s) → this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                       (ih-z) → is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                       (s-p-iy-ch) → speech</a:t>
            </a:r>
            <a:endParaRPr lang="en-US" altLang="zh-TW" b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en-US" altLang="zh-TW" b="1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>
                <a:latin typeface="Times New Roman" pitchFamily="18" charset="0"/>
                <a:ea typeface="全真魏碑體" pitchFamily="49" charset="-120"/>
              </a:rPr>
              <a:t>(this) – (is) – (speech)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algn="just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model,etc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338" y="152400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15371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15372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15374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15390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91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15375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7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15378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15379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15380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15381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3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4" name="Rectangle 26"/>
            <p:cNvSpPr>
              <a:spLocks noChangeArrowheads="1"/>
            </p:cNvSpPr>
            <p:nvPr/>
          </p:nvSpPr>
          <p:spPr bwMode="auto">
            <a:xfrm>
              <a:off x="4032" y="1552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15385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7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8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15389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85772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字方塊 2"/>
          <p:cNvSpPr txBox="1">
            <a:spLocks noChangeArrowheads="1"/>
          </p:cNvSpPr>
          <p:nvPr/>
        </p:nvSpPr>
        <p:spPr bwMode="auto">
          <a:xfrm>
            <a:off x="5040313" y="765175"/>
            <a:ext cx="1547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q</a:t>
            </a:r>
            <a:r>
              <a:rPr lang="en-US" altLang="zh-TW" sz="1800" baseline="-250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(v)</a:t>
            </a:r>
            <a:endParaRPr lang="en-US" altLang="zh-TW" sz="18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772" name="文字方塊 3"/>
          <p:cNvSpPr txBox="1">
            <a:spLocks noChangeArrowheads="1"/>
          </p:cNvSpPr>
          <p:nvPr/>
        </p:nvSpPr>
        <p:spPr bwMode="auto">
          <a:xfrm>
            <a:off x="5795963" y="1343025"/>
            <a:ext cx="531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Q</a:t>
            </a:r>
            <a:endParaRPr lang="en-US" altLang="zh-TW" sz="18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773" name="文字方塊 4"/>
          <p:cNvSpPr txBox="1">
            <a:spLocks noChangeArrowheads="1"/>
          </p:cNvSpPr>
          <p:nvPr/>
        </p:nvSpPr>
        <p:spPr bwMode="auto">
          <a:xfrm>
            <a:off x="6948488" y="4365625"/>
            <a:ext cx="531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</a:t>
            </a:r>
            <a:endParaRPr lang="en-US" altLang="zh-TW" sz="1800" baseline="-25000">
              <a:latin typeface="Arial" charset="0"/>
            </a:endParaRPr>
          </a:p>
        </p:txBody>
      </p:sp>
      <p:sp>
        <p:nvSpPr>
          <p:cNvPr id="32774" name="文字方塊 5"/>
          <p:cNvSpPr txBox="1">
            <a:spLocks noChangeArrowheads="1"/>
          </p:cNvSpPr>
          <p:nvPr/>
        </p:nvSpPr>
        <p:spPr bwMode="auto">
          <a:xfrm>
            <a:off x="5003800" y="4941888"/>
            <a:ext cx="5318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</a:t>
            </a:r>
            <a:endParaRPr lang="en-US" altLang="zh-TW" sz="1800" baseline="-25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" y="34925"/>
            <a:ext cx="9109075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29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Large-Vocabulary Continuous Speech Recognition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Beam Search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at each time t only a subset of promising paths are kept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example 1: define a beam width L (i.e. keeping only L paths at each time)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example 2: define a threshold </a:t>
            </a:r>
            <a:r>
              <a:rPr lang="en-US" altLang="zh-TW" sz="1800" dirty="0" err="1" smtClean="0">
                <a:latin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</a:rPr>
              <a:t> (i.e. all paths with D&lt; </a:t>
            </a:r>
            <a:r>
              <a:rPr lang="en-US" altLang="zh-TW" sz="1800" dirty="0" err="1" smtClean="0">
                <a:latin typeface="Times New Roman" pitchFamily="18" charset="0"/>
              </a:rPr>
              <a:t>D</a:t>
            </a:r>
            <a:r>
              <a:rPr lang="en-US" altLang="zh-TW" sz="1800" baseline="-25000" dirty="0" err="1" smtClean="0">
                <a:latin typeface="Times New Roman" pitchFamily="18" charset="0"/>
              </a:rPr>
              <a:t>max,t</a:t>
            </a:r>
            <a:r>
              <a:rPr lang="en-US" altLang="zh-TW" sz="1800" dirty="0" err="1" smtClean="0">
                <a:latin typeface="Times New Roman" pitchFamily="18" charset="0"/>
              </a:rPr>
              <a:t>-Th</a:t>
            </a:r>
            <a:r>
              <a:rPr lang="en-US" altLang="zh-TW" sz="1800" dirty="0" smtClean="0">
                <a:latin typeface="Times New Roman" pitchFamily="18" charset="0"/>
              </a:rPr>
              <a:t> are deleted)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very helpful in reducing the search space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Two-pass Search (or Multi-pass Search)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use less knowledge or less constraints (e.g. acoustic model with less context dependency or </a:t>
            </a:r>
            <a:r>
              <a:rPr lang="en-US" altLang="zh-TW" sz="1800" smtClean="0">
                <a:latin typeface="Times New Roman" pitchFamily="18" charset="0"/>
              </a:rPr>
              <a:t>language model with lower order) in the first stage, while more knowledge or more constraints in rescoring in the second path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search space significantly reduced by decoupling the complicated search process into simpler processes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N-best List and Word Graph (Lattice)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2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6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5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3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4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5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7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8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9</a:t>
            </a:r>
          </a:p>
          <a:p>
            <a:pPr marL="542925" lvl="1" indent="-182563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10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9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endParaRPr lang="en-US" altLang="zh-TW" sz="1200" baseline="-25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80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similarly constructed with dynamic programming iterations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2001838" y="2389188"/>
            <a:ext cx="1290637" cy="6731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N-best List or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Word Graph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Generation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4344988" y="2373313"/>
            <a:ext cx="1290637" cy="6746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zh-TW" sz="1400">
              <a:latin typeface="Times New Roman" pitchFamily="18" charset="0"/>
            </a:endParaRP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Rescoring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>
            <a:off x="468313" y="2746375"/>
            <a:ext cx="15224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Line 13"/>
          <p:cNvSpPr>
            <a:spLocks noChangeShapeType="1"/>
          </p:cNvSpPr>
          <p:nvPr/>
        </p:nvSpPr>
        <p:spPr bwMode="auto">
          <a:xfrm>
            <a:off x="3292475" y="2746375"/>
            <a:ext cx="10541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14"/>
          <p:cNvSpPr>
            <a:spLocks noChangeShapeType="1"/>
          </p:cNvSpPr>
          <p:nvPr/>
        </p:nvSpPr>
        <p:spPr bwMode="auto">
          <a:xfrm>
            <a:off x="5638800" y="2746375"/>
            <a:ext cx="5524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1065213" y="2509838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X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3409950" y="2276475"/>
            <a:ext cx="8207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N-best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List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3" name="Text Box 17"/>
          <p:cNvSpPr txBox="1">
            <a:spLocks noChangeArrowheads="1"/>
          </p:cNvSpPr>
          <p:nvPr/>
        </p:nvSpPr>
        <p:spPr bwMode="auto">
          <a:xfrm>
            <a:off x="3409950" y="2708275"/>
            <a:ext cx="8207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Word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Graph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4" name="Text Box 18"/>
          <p:cNvSpPr txBox="1">
            <a:spLocks noChangeArrowheads="1"/>
          </p:cNvSpPr>
          <p:nvPr/>
        </p:nvSpPr>
        <p:spPr bwMode="auto">
          <a:xfrm>
            <a:off x="5986463" y="2476500"/>
            <a:ext cx="354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5" name="Text Box 62"/>
          <p:cNvSpPr txBox="1">
            <a:spLocks noChangeArrowheads="1"/>
          </p:cNvSpPr>
          <p:nvPr/>
        </p:nvSpPr>
        <p:spPr bwMode="auto">
          <a:xfrm>
            <a:off x="3059113" y="6161088"/>
            <a:ext cx="1862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>
            <a:spAutoFit/>
          </a:bodyPr>
          <a:lstStyle>
            <a:lvl1pPr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1400" b="1">
              <a:latin typeface="Times New Roman" pitchFamily="18" charset="0"/>
            </a:endParaRPr>
          </a:p>
        </p:txBody>
      </p:sp>
      <p:sp>
        <p:nvSpPr>
          <p:cNvPr id="33806" name="Line 60"/>
          <p:cNvSpPr>
            <a:spLocks noChangeShapeType="1"/>
          </p:cNvSpPr>
          <p:nvPr/>
        </p:nvSpPr>
        <p:spPr bwMode="auto">
          <a:xfrm>
            <a:off x="1908175" y="6173788"/>
            <a:ext cx="402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7" name="Text Box 61"/>
          <p:cNvSpPr txBox="1">
            <a:spLocks noChangeArrowheads="1"/>
          </p:cNvSpPr>
          <p:nvPr/>
        </p:nvSpPr>
        <p:spPr bwMode="auto">
          <a:xfrm>
            <a:off x="5940425" y="5964238"/>
            <a:ext cx="739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>
            <a:spAutoFit/>
          </a:bodyPr>
          <a:lstStyle>
            <a:lvl1pPr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</a:rPr>
              <a:t>Time</a:t>
            </a:r>
          </a:p>
        </p:txBody>
      </p:sp>
      <p:pic>
        <p:nvPicPr>
          <p:cNvPr id="33808" name="Picture 99" descr="D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951413"/>
            <a:ext cx="38877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267200" y="1524000"/>
            <a:ext cx="44196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200">
                <a:latin typeface="Times New Roman" pitchFamily="18" charset="0"/>
              </a:rPr>
              <a:t>	</a:t>
            </a:r>
            <a:r>
              <a:rPr lang="en-US" altLang="zh-TW" sz="2000">
                <a:latin typeface="Times New Roman" pitchFamily="18" charset="0"/>
              </a:rPr>
              <a:t>S: starting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	G: goal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to find the minimum distance path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2819400"/>
            <a:ext cx="5257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69925" indent="-28575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Blind Search Algorithms</a:t>
            </a:r>
            <a:endParaRPr lang="en-US" altLang="zh-TW" sz="2000" b="1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Depth-first Search: pick up an arbitrary alternative and proceed</a:t>
            </a:r>
            <a:endParaRPr lang="en-US" altLang="zh-TW" sz="19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1900">
                <a:latin typeface="Times New Roman" pitchFamily="18" charset="0"/>
              </a:rPr>
              <a:t>Breath-first Search: consider all nodes on the same level before going to the next level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no sense about where the goal is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74625" y="1266825"/>
            <a:ext cx="3389313" cy="1517650"/>
            <a:chOff x="20" y="912"/>
            <a:chExt cx="2201" cy="985"/>
          </a:xfrm>
        </p:grpSpPr>
        <p:sp>
          <p:nvSpPr>
            <p:cNvPr id="34888" name="Text Box 5"/>
            <p:cNvSpPr txBox="1">
              <a:spLocks noChangeArrowheads="1"/>
            </p:cNvSpPr>
            <p:nvPr/>
          </p:nvSpPr>
          <p:spPr bwMode="auto">
            <a:xfrm>
              <a:off x="1536" y="912"/>
              <a:ext cx="31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2.8</a:t>
              </a:r>
            </a:p>
          </p:txBody>
        </p:sp>
        <p:sp>
          <p:nvSpPr>
            <p:cNvPr id="34889" name="Oval 6"/>
            <p:cNvSpPr>
              <a:spLocks noChangeArrowheads="1"/>
            </p:cNvSpPr>
            <p:nvPr/>
          </p:nvSpPr>
          <p:spPr bwMode="auto">
            <a:xfrm>
              <a:off x="2030" y="1322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90" name="Oval 7"/>
            <p:cNvSpPr>
              <a:spLocks noChangeArrowheads="1"/>
            </p:cNvSpPr>
            <p:nvPr/>
          </p:nvSpPr>
          <p:spPr bwMode="auto">
            <a:xfrm>
              <a:off x="1550" y="1082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91" name="Oval 8"/>
            <p:cNvSpPr>
              <a:spLocks noChangeArrowheads="1"/>
            </p:cNvSpPr>
            <p:nvPr/>
          </p:nvSpPr>
          <p:spPr bwMode="auto">
            <a:xfrm>
              <a:off x="1728" y="1527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92" name="Oval 9"/>
            <p:cNvSpPr>
              <a:spLocks noChangeArrowheads="1"/>
            </p:cNvSpPr>
            <p:nvPr/>
          </p:nvSpPr>
          <p:spPr bwMode="auto">
            <a:xfrm>
              <a:off x="1052" y="996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93" name="Oval 10"/>
            <p:cNvSpPr>
              <a:spLocks noChangeArrowheads="1"/>
            </p:cNvSpPr>
            <p:nvPr/>
          </p:nvSpPr>
          <p:spPr bwMode="auto">
            <a:xfrm>
              <a:off x="720" y="1518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94" name="Oval 11"/>
            <p:cNvSpPr>
              <a:spLocks noChangeArrowheads="1"/>
            </p:cNvSpPr>
            <p:nvPr/>
          </p:nvSpPr>
          <p:spPr bwMode="auto">
            <a:xfrm>
              <a:off x="576" y="1140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95" name="Oval 12"/>
            <p:cNvSpPr>
              <a:spLocks noChangeArrowheads="1"/>
            </p:cNvSpPr>
            <p:nvPr/>
          </p:nvSpPr>
          <p:spPr bwMode="auto">
            <a:xfrm>
              <a:off x="1200" y="1539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96" name="Oval 13"/>
            <p:cNvSpPr>
              <a:spLocks noChangeArrowheads="1"/>
            </p:cNvSpPr>
            <p:nvPr/>
          </p:nvSpPr>
          <p:spPr bwMode="auto">
            <a:xfrm>
              <a:off x="192" y="1380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cxnSp>
          <p:nvCxnSpPr>
            <p:cNvPr id="34897" name="AutoShape 14"/>
            <p:cNvCxnSpPr>
              <a:cxnSpLocks noChangeShapeType="1"/>
              <a:stCxn id="34894" idx="7"/>
              <a:endCxn id="34892" idx="2"/>
            </p:cNvCxnSpPr>
            <p:nvPr/>
          </p:nvCxnSpPr>
          <p:spPr bwMode="auto">
            <a:xfrm flipV="1">
              <a:off x="716" y="1070"/>
              <a:ext cx="336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98" name="AutoShape 15"/>
            <p:cNvCxnSpPr>
              <a:cxnSpLocks noChangeShapeType="1"/>
              <a:stCxn id="34892" idx="6"/>
              <a:endCxn id="34890" idx="2"/>
            </p:cNvCxnSpPr>
            <p:nvPr/>
          </p:nvCxnSpPr>
          <p:spPr bwMode="auto">
            <a:xfrm>
              <a:off x="1216" y="1070"/>
              <a:ext cx="334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99" name="AutoShape 16"/>
            <p:cNvCxnSpPr>
              <a:cxnSpLocks noChangeShapeType="1"/>
              <a:stCxn id="34890" idx="5"/>
              <a:endCxn id="34889" idx="1"/>
            </p:cNvCxnSpPr>
            <p:nvPr/>
          </p:nvCxnSpPr>
          <p:spPr bwMode="auto">
            <a:xfrm>
              <a:off x="1690" y="1208"/>
              <a:ext cx="364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0" name="AutoShape 17"/>
            <p:cNvCxnSpPr>
              <a:cxnSpLocks noChangeShapeType="1"/>
              <a:stCxn id="34895" idx="7"/>
              <a:endCxn id="34890" idx="3"/>
            </p:cNvCxnSpPr>
            <p:nvPr/>
          </p:nvCxnSpPr>
          <p:spPr bwMode="auto">
            <a:xfrm flipV="1">
              <a:off x="1340" y="1208"/>
              <a:ext cx="23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1" name="AutoShape 18"/>
            <p:cNvCxnSpPr>
              <a:cxnSpLocks noChangeShapeType="1"/>
              <a:stCxn id="34893" idx="0"/>
              <a:endCxn id="34894" idx="4"/>
            </p:cNvCxnSpPr>
            <p:nvPr/>
          </p:nvCxnSpPr>
          <p:spPr bwMode="auto">
            <a:xfrm flipH="1" flipV="1">
              <a:off x="658" y="1288"/>
              <a:ext cx="144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2" name="AutoShape 19"/>
            <p:cNvCxnSpPr>
              <a:cxnSpLocks noChangeShapeType="1"/>
              <a:stCxn id="34896" idx="5"/>
              <a:endCxn id="34893" idx="2"/>
            </p:cNvCxnSpPr>
            <p:nvPr/>
          </p:nvCxnSpPr>
          <p:spPr bwMode="auto">
            <a:xfrm>
              <a:off x="332" y="1506"/>
              <a:ext cx="388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3" name="AutoShape 20"/>
            <p:cNvCxnSpPr>
              <a:cxnSpLocks noChangeShapeType="1"/>
              <a:stCxn id="34896" idx="7"/>
              <a:endCxn id="34894" idx="3"/>
            </p:cNvCxnSpPr>
            <p:nvPr/>
          </p:nvCxnSpPr>
          <p:spPr bwMode="auto">
            <a:xfrm flipV="1">
              <a:off x="332" y="1266"/>
              <a:ext cx="268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4" name="AutoShape 21"/>
            <p:cNvCxnSpPr>
              <a:cxnSpLocks noChangeShapeType="1"/>
              <a:stCxn id="34893" idx="6"/>
              <a:endCxn id="34895" idx="2"/>
            </p:cNvCxnSpPr>
            <p:nvPr/>
          </p:nvCxnSpPr>
          <p:spPr bwMode="auto">
            <a:xfrm>
              <a:off x="884" y="1592"/>
              <a:ext cx="316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5" name="AutoShape 22"/>
            <p:cNvCxnSpPr>
              <a:cxnSpLocks noChangeShapeType="1"/>
              <a:stCxn id="34895" idx="6"/>
              <a:endCxn id="34891" idx="2"/>
            </p:cNvCxnSpPr>
            <p:nvPr/>
          </p:nvCxnSpPr>
          <p:spPr bwMode="auto">
            <a:xfrm flipV="1">
              <a:off x="1364" y="1601"/>
              <a:ext cx="364" cy="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906" name="Text Box 23"/>
            <p:cNvSpPr txBox="1">
              <a:spLocks noChangeArrowheads="1"/>
            </p:cNvSpPr>
            <p:nvPr/>
          </p:nvSpPr>
          <p:spPr bwMode="auto">
            <a:xfrm>
              <a:off x="736" y="912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7" name="Text Box 24"/>
            <p:cNvSpPr txBox="1">
              <a:spLocks noChangeArrowheads="1"/>
            </p:cNvSpPr>
            <p:nvPr/>
          </p:nvSpPr>
          <p:spPr bwMode="auto">
            <a:xfrm>
              <a:off x="1312" y="912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8" name="Text Box 25"/>
            <p:cNvSpPr txBox="1">
              <a:spLocks noChangeArrowheads="1"/>
            </p:cNvSpPr>
            <p:nvPr/>
          </p:nvSpPr>
          <p:spPr bwMode="auto">
            <a:xfrm>
              <a:off x="1840" y="1075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9" name="Text Box 26"/>
            <p:cNvSpPr txBox="1">
              <a:spLocks noChangeArrowheads="1"/>
            </p:cNvSpPr>
            <p:nvPr/>
          </p:nvSpPr>
          <p:spPr bwMode="auto">
            <a:xfrm>
              <a:off x="1264" y="1296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910" name="Text Box 27"/>
            <p:cNvSpPr txBox="1">
              <a:spLocks noChangeArrowheads="1"/>
            </p:cNvSpPr>
            <p:nvPr/>
          </p:nvSpPr>
          <p:spPr bwMode="auto">
            <a:xfrm>
              <a:off x="1488" y="1440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911" name="Text Box 28"/>
            <p:cNvSpPr txBox="1">
              <a:spLocks noChangeArrowheads="1"/>
            </p:cNvSpPr>
            <p:nvPr/>
          </p:nvSpPr>
          <p:spPr bwMode="auto">
            <a:xfrm>
              <a:off x="1013" y="1413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912" name="Text Box 29"/>
            <p:cNvSpPr txBox="1">
              <a:spLocks noChangeArrowheads="1"/>
            </p:cNvSpPr>
            <p:nvPr/>
          </p:nvSpPr>
          <p:spPr bwMode="auto">
            <a:xfrm>
              <a:off x="720" y="1284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913" name="Text Box 30"/>
            <p:cNvSpPr txBox="1">
              <a:spLocks noChangeArrowheads="1"/>
            </p:cNvSpPr>
            <p:nvPr/>
          </p:nvSpPr>
          <p:spPr bwMode="auto">
            <a:xfrm>
              <a:off x="384" y="1533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914" name="Text Box 31"/>
            <p:cNvSpPr txBox="1">
              <a:spLocks noChangeArrowheads="1"/>
            </p:cNvSpPr>
            <p:nvPr/>
          </p:nvSpPr>
          <p:spPr bwMode="auto">
            <a:xfrm>
              <a:off x="304" y="1200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15" name="Text Box 32"/>
            <p:cNvSpPr txBox="1">
              <a:spLocks noChangeArrowheads="1"/>
            </p:cNvSpPr>
            <p:nvPr/>
          </p:nvSpPr>
          <p:spPr bwMode="auto">
            <a:xfrm>
              <a:off x="20" y="1485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916" name="Text Box 33"/>
            <p:cNvSpPr txBox="1">
              <a:spLocks noChangeArrowheads="1"/>
            </p:cNvSpPr>
            <p:nvPr/>
          </p:nvSpPr>
          <p:spPr bwMode="auto">
            <a:xfrm>
              <a:off x="593" y="1632"/>
              <a:ext cx="41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10.3</a:t>
              </a:r>
            </a:p>
          </p:txBody>
        </p:sp>
        <p:sp>
          <p:nvSpPr>
            <p:cNvPr id="34917" name="Text Box 34"/>
            <p:cNvSpPr txBox="1">
              <a:spLocks noChangeArrowheads="1"/>
            </p:cNvSpPr>
            <p:nvPr/>
          </p:nvSpPr>
          <p:spPr bwMode="auto">
            <a:xfrm>
              <a:off x="1152" y="1659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7.0</a:t>
              </a:r>
            </a:p>
          </p:txBody>
        </p:sp>
        <p:sp>
          <p:nvSpPr>
            <p:cNvPr id="34918" name="Text Box 35"/>
            <p:cNvSpPr txBox="1">
              <a:spLocks noChangeArrowheads="1"/>
            </p:cNvSpPr>
            <p:nvPr/>
          </p:nvSpPr>
          <p:spPr bwMode="auto">
            <a:xfrm>
              <a:off x="1872" y="157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3.0</a:t>
              </a:r>
            </a:p>
          </p:txBody>
        </p:sp>
        <p:sp>
          <p:nvSpPr>
            <p:cNvPr id="34919" name="Text Box 36"/>
            <p:cNvSpPr txBox="1">
              <a:spLocks noChangeArrowheads="1"/>
            </p:cNvSpPr>
            <p:nvPr/>
          </p:nvSpPr>
          <p:spPr bwMode="auto">
            <a:xfrm>
              <a:off x="960" y="109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5.7</a:t>
              </a:r>
            </a:p>
          </p:txBody>
        </p:sp>
        <p:sp>
          <p:nvSpPr>
            <p:cNvPr id="34920" name="Text Box 37"/>
            <p:cNvSpPr txBox="1">
              <a:spLocks noChangeArrowheads="1"/>
            </p:cNvSpPr>
            <p:nvPr/>
          </p:nvSpPr>
          <p:spPr bwMode="auto">
            <a:xfrm>
              <a:off x="393" y="94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8.5</a:t>
              </a:r>
            </a:p>
          </p:txBody>
        </p:sp>
      </p:grpSp>
      <p:sp>
        <p:nvSpPr>
          <p:cNvPr id="34821" name="Rectangle 38"/>
          <p:cNvSpPr>
            <a:spLocks noChangeArrowheads="1"/>
          </p:cNvSpPr>
          <p:nvPr/>
        </p:nvSpPr>
        <p:spPr bwMode="auto">
          <a:xfrm>
            <a:off x="77788" y="914400"/>
            <a:ext cx="50053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An Example – a city traveling problem</a:t>
            </a:r>
          </a:p>
        </p:txBody>
      </p:sp>
      <p:sp>
        <p:nvSpPr>
          <p:cNvPr id="34822" name="Text Box 39"/>
          <p:cNvSpPr txBox="1">
            <a:spLocks noChangeArrowheads="1"/>
          </p:cNvSpPr>
          <p:nvPr/>
        </p:nvSpPr>
        <p:spPr bwMode="auto">
          <a:xfrm>
            <a:off x="85725" y="134938"/>
            <a:ext cx="650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</a:rPr>
              <a:t>Some Search Algorithm Fundamentals</a:t>
            </a:r>
          </a:p>
        </p:txBody>
      </p:sp>
      <p:sp>
        <p:nvSpPr>
          <p:cNvPr id="34823" name="Rectangle 40"/>
          <p:cNvSpPr>
            <a:spLocks noChangeArrowheads="1"/>
          </p:cNvSpPr>
          <p:nvPr/>
        </p:nvSpPr>
        <p:spPr bwMode="auto">
          <a:xfrm>
            <a:off x="76200" y="2776538"/>
            <a:ext cx="2806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Search Tree(Graph)</a:t>
            </a:r>
          </a:p>
        </p:txBody>
      </p:sp>
      <p:grpSp>
        <p:nvGrpSpPr>
          <p:cNvPr id="34824" name="Group 105"/>
          <p:cNvGrpSpPr>
            <a:grpSpLocks/>
          </p:cNvGrpSpPr>
          <p:nvPr/>
        </p:nvGrpSpPr>
        <p:grpSpPr bwMode="auto">
          <a:xfrm>
            <a:off x="228600" y="3200400"/>
            <a:ext cx="3838575" cy="1751013"/>
            <a:chOff x="144" y="2016"/>
            <a:chExt cx="2418" cy="1103"/>
          </a:xfrm>
        </p:grpSpPr>
        <p:sp>
          <p:nvSpPr>
            <p:cNvPr id="34841" name="Oval 41"/>
            <p:cNvSpPr>
              <a:spLocks noChangeArrowheads="1"/>
            </p:cNvSpPr>
            <p:nvPr/>
          </p:nvSpPr>
          <p:spPr bwMode="auto">
            <a:xfrm>
              <a:off x="1241" y="2016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42" name="Oval 42"/>
            <p:cNvSpPr>
              <a:spLocks noChangeArrowheads="1"/>
            </p:cNvSpPr>
            <p:nvPr/>
          </p:nvSpPr>
          <p:spPr bwMode="auto">
            <a:xfrm>
              <a:off x="830" y="213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43" name="Oval 43"/>
            <p:cNvSpPr>
              <a:spLocks noChangeArrowheads="1"/>
            </p:cNvSpPr>
            <p:nvPr/>
          </p:nvSpPr>
          <p:spPr bwMode="auto">
            <a:xfrm>
              <a:off x="1621" y="2132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4" name="Oval 44"/>
            <p:cNvSpPr>
              <a:spLocks noChangeArrowheads="1"/>
            </p:cNvSpPr>
            <p:nvPr/>
          </p:nvSpPr>
          <p:spPr bwMode="auto">
            <a:xfrm>
              <a:off x="585" y="2322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5" name="Oval 45"/>
            <p:cNvSpPr>
              <a:spLocks noChangeArrowheads="1"/>
            </p:cNvSpPr>
            <p:nvPr/>
          </p:nvSpPr>
          <p:spPr bwMode="auto">
            <a:xfrm>
              <a:off x="1445" y="2331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46" name="Oval 46"/>
            <p:cNvSpPr>
              <a:spLocks noChangeArrowheads="1"/>
            </p:cNvSpPr>
            <p:nvPr/>
          </p:nvSpPr>
          <p:spPr bwMode="auto">
            <a:xfrm>
              <a:off x="2213" y="2447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47" name="Oval 47"/>
            <p:cNvSpPr>
              <a:spLocks noChangeArrowheads="1"/>
            </p:cNvSpPr>
            <p:nvPr/>
          </p:nvSpPr>
          <p:spPr bwMode="auto">
            <a:xfrm>
              <a:off x="1891" y="2329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48" name="Oval 48"/>
            <p:cNvSpPr>
              <a:spLocks noChangeArrowheads="1"/>
            </p:cNvSpPr>
            <p:nvPr/>
          </p:nvSpPr>
          <p:spPr bwMode="auto">
            <a:xfrm>
              <a:off x="1784" y="2810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49" name="Oval 49"/>
            <p:cNvSpPr>
              <a:spLocks noChangeArrowheads="1"/>
            </p:cNvSpPr>
            <p:nvPr/>
          </p:nvSpPr>
          <p:spPr bwMode="auto">
            <a:xfrm>
              <a:off x="1829" y="2565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0" name="Oval 50"/>
            <p:cNvSpPr>
              <a:spLocks noChangeArrowheads="1"/>
            </p:cNvSpPr>
            <p:nvPr/>
          </p:nvSpPr>
          <p:spPr bwMode="auto">
            <a:xfrm>
              <a:off x="1442" y="259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1" name="Oval 51"/>
            <p:cNvSpPr>
              <a:spLocks noChangeArrowheads="1"/>
            </p:cNvSpPr>
            <p:nvPr/>
          </p:nvSpPr>
          <p:spPr bwMode="auto">
            <a:xfrm>
              <a:off x="2143" y="2731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2" name="Oval 52"/>
            <p:cNvSpPr>
              <a:spLocks noChangeArrowheads="1"/>
            </p:cNvSpPr>
            <p:nvPr/>
          </p:nvSpPr>
          <p:spPr bwMode="auto">
            <a:xfrm>
              <a:off x="1039" y="2345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3" name="Oval 53"/>
            <p:cNvSpPr>
              <a:spLocks noChangeArrowheads="1"/>
            </p:cNvSpPr>
            <p:nvPr/>
          </p:nvSpPr>
          <p:spPr bwMode="auto">
            <a:xfrm>
              <a:off x="440" y="2533"/>
              <a:ext cx="152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54" name="Oval 54"/>
            <p:cNvSpPr>
              <a:spLocks noChangeArrowheads="1"/>
            </p:cNvSpPr>
            <p:nvPr/>
          </p:nvSpPr>
          <p:spPr bwMode="auto">
            <a:xfrm>
              <a:off x="1085" y="2580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5" name="Oval 55"/>
            <p:cNvSpPr>
              <a:spLocks noChangeArrowheads="1"/>
            </p:cNvSpPr>
            <p:nvPr/>
          </p:nvSpPr>
          <p:spPr bwMode="auto">
            <a:xfrm>
              <a:off x="368" y="280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6" name="Oval 56"/>
            <p:cNvSpPr>
              <a:spLocks noChangeArrowheads="1"/>
            </p:cNvSpPr>
            <p:nvPr/>
          </p:nvSpPr>
          <p:spPr bwMode="auto">
            <a:xfrm>
              <a:off x="1129" y="2819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4857" name="AutoShape 57"/>
            <p:cNvCxnSpPr>
              <a:cxnSpLocks noChangeShapeType="1"/>
              <a:stCxn id="34841" idx="2"/>
              <a:endCxn id="34842" idx="7"/>
            </p:cNvCxnSpPr>
            <p:nvPr/>
          </p:nvCxnSpPr>
          <p:spPr bwMode="auto">
            <a:xfrm flipH="1">
              <a:off x="959" y="2080"/>
              <a:ext cx="282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8" name="AutoShape 58"/>
            <p:cNvCxnSpPr>
              <a:cxnSpLocks noChangeShapeType="1"/>
              <a:stCxn id="34841" idx="6"/>
              <a:endCxn id="34843" idx="1"/>
            </p:cNvCxnSpPr>
            <p:nvPr/>
          </p:nvCxnSpPr>
          <p:spPr bwMode="auto">
            <a:xfrm>
              <a:off x="1392" y="2080"/>
              <a:ext cx="252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9" name="AutoShape 59"/>
            <p:cNvCxnSpPr>
              <a:cxnSpLocks noChangeShapeType="1"/>
              <a:stCxn id="34843" idx="5"/>
              <a:endCxn id="34847" idx="1"/>
            </p:cNvCxnSpPr>
            <p:nvPr/>
          </p:nvCxnSpPr>
          <p:spPr bwMode="auto">
            <a:xfrm>
              <a:off x="1750" y="2241"/>
              <a:ext cx="163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0" name="AutoShape 60"/>
            <p:cNvCxnSpPr>
              <a:cxnSpLocks noChangeShapeType="1"/>
              <a:stCxn id="34847" idx="6"/>
              <a:endCxn id="34846" idx="1"/>
            </p:cNvCxnSpPr>
            <p:nvPr/>
          </p:nvCxnSpPr>
          <p:spPr bwMode="auto">
            <a:xfrm>
              <a:off x="2042" y="2393"/>
              <a:ext cx="194" cy="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1" name="AutoShape 61"/>
            <p:cNvCxnSpPr>
              <a:cxnSpLocks noChangeShapeType="1"/>
              <a:stCxn id="34843" idx="3"/>
              <a:endCxn id="34845" idx="0"/>
            </p:cNvCxnSpPr>
            <p:nvPr/>
          </p:nvCxnSpPr>
          <p:spPr bwMode="auto">
            <a:xfrm flipH="1">
              <a:off x="1521" y="2241"/>
              <a:ext cx="123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2" name="AutoShape 62"/>
            <p:cNvCxnSpPr>
              <a:cxnSpLocks noChangeShapeType="1"/>
              <a:stCxn id="34842" idx="3"/>
              <a:endCxn id="34844" idx="7"/>
            </p:cNvCxnSpPr>
            <p:nvPr/>
          </p:nvCxnSpPr>
          <p:spPr bwMode="auto">
            <a:xfrm flipH="1">
              <a:off x="713" y="2241"/>
              <a:ext cx="139" cy="1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3" name="AutoShape 63"/>
            <p:cNvCxnSpPr>
              <a:cxnSpLocks noChangeShapeType="1"/>
              <a:stCxn id="34844" idx="3"/>
              <a:endCxn id="34853" idx="7"/>
            </p:cNvCxnSpPr>
            <p:nvPr/>
          </p:nvCxnSpPr>
          <p:spPr bwMode="auto">
            <a:xfrm flipH="1">
              <a:off x="569" y="2431"/>
              <a:ext cx="3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4" name="AutoShape 64"/>
            <p:cNvCxnSpPr>
              <a:cxnSpLocks noChangeShapeType="1"/>
              <a:stCxn id="34853" idx="4"/>
              <a:endCxn id="34855" idx="0"/>
            </p:cNvCxnSpPr>
            <p:nvPr/>
          </p:nvCxnSpPr>
          <p:spPr bwMode="auto">
            <a:xfrm flipH="1">
              <a:off x="443" y="2660"/>
              <a:ext cx="73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5" name="AutoShape 65"/>
            <p:cNvCxnSpPr>
              <a:cxnSpLocks noChangeShapeType="1"/>
              <a:stCxn id="34842" idx="5"/>
              <a:endCxn id="34852" idx="1"/>
            </p:cNvCxnSpPr>
            <p:nvPr/>
          </p:nvCxnSpPr>
          <p:spPr bwMode="auto">
            <a:xfrm>
              <a:off x="959" y="2241"/>
              <a:ext cx="103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6" name="AutoShape 66"/>
            <p:cNvCxnSpPr>
              <a:cxnSpLocks noChangeShapeType="1"/>
              <a:stCxn id="34852" idx="4"/>
              <a:endCxn id="34854" idx="0"/>
            </p:cNvCxnSpPr>
            <p:nvPr/>
          </p:nvCxnSpPr>
          <p:spPr bwMode="auto">
            <a:xfrm>
              <a:off x="1115" y="2472"/>
              <a:ext cx="45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67" name="Text Box 67"/>
            <p:cNvSpPr txBox="1">
              <a:spLocks noChangeArrowheads="1"/>
            </p:cNvSpPr>
            <p:nvPr/>
          </p:nvSpPr>
          <p:spPr bwMode="auto">
            <a:xfrm>
              <a:off x="687" y="2070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Text Box 68"/>
            <p:cNvSpPr txBox="1">
              <a:spLocks noChangeArrowheads="1"/>
            </p:cNvSpPr>
            <p:nvPr/>
          </p:nvSpPr>
          <p:spPr bwMode="auto">
            <a:xfrm>
              <a:off x="412" y="2227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869" name="Text Box 69"/>
            <p:cNvSpPr txBox="1">
              <a:spLocks noChangeArrowheads="1"/>
            </p:cNvSpPr>
            <p:nvPr/>
          </p:nvSpPr>
          <p:spPr bwMode="auto">
            <a:xfrm>
              <a:off x="233" y="250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870" name="Text Box 70"/>
            <p:cNvSpPr txBox="1">
              <a:spLocks noChangeArrowheads="1"/>
            </p:cNvSpPr>
            <p:nvPr/>
          </p:nvSpPr>
          <p:spPr bwMode="auto">
            <a:xfrm>
              <a:off x="144" y="277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4871" name="Text Box 71"/>
            <p:cNvSpPr txBox="1">
              <a:spLocks noChangeArrowheads="1"/>
            </p:cNvSpPr>
            <p:nvPr/>
          </p:nvSpPr>
          <p:spPr bwMode="auto">
            <a:xfrm>
              <a:off x="1756" y="202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72" name="Text Box 72"/>
            <p:cNvSpPr txBox="1">
              <a:spLocks noChangeArrowheads="1"/>
            </p:cNvSpPr>
            <p:nvPr/>
          </p:nvSpPr>
          <p:spPr bwMode="auto">
            <a:xfrm>
              <a:off x="1980" y="2189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73" name="Text Box 73"/>
            <p:cNvSpPr txBox="1">
              <a:spLocks noChangeArrowheads="1"/>
            </p:cNvSpPr>
            <p:nvPr/>
          </p:nvSpPr>
          <p:spPr bwMode="auto">
            <a:xfrm>
              <a:off x="2302" y="234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cxnSp>
          <p:nvCxnSpPr>
            <p:cNvPr id="34874" name="AutoShape 74"/>
            <p:cNvCxnSpPr>
              <a:cxnSpLocks noChangeShapeType="1"/>
              <a:stCxn id="34854" idx="4"/>
              <a:endCxn id="34856" idx="0"/>
            </p:cNvCxnSpPr>
            <p:nvPr/>
          </p:nvCxnSpPr>
          <p:spPr bwMode="auto">
            <a:xfrm>
              <a:off x="1160" y="2707"/>
              <a:ext cx="45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75" name="Text Box 75"/>
            <p:cNvSpPr txBox="1">
              <a:spLocks noChangeArrowheads="1"/>
            </p:cNvSpPr>
            <p:nvPr/>
          </p:nvSpPr>
          <p:spPr bwMode="auto">
            <a:xfrm>
              <a:off x="1308" y="2220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34876" name="AutoShape 76"/>
            <p:cNvCxnSpPr>
              <a:cxnSpLocks noChangeShapeType="1"/>
              <a:stCxn id="34845" idx="4"/>
              <a:endCxn id="34850" idx="0"/>
            </p:cNvCxnSpPr>
            <p:nvPr/>
          </p:nvCxnSpPr>
          <p:spPr bwMode="auto">
            <a:xfrm flipH="1">
              <a:off x="1518" y="2458"/>
              <a:ext cx="3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77" name="AutoShape 77"/>
            <p:cNvCxnSpPr>
              <a:cxnSpLocks noChangeShapeType="1"/>
              <a:stCxn id="34847" idx="4"/>
              <a:endCxn id="34849" idx="7"/>
            </p:cNvCxnSpPr>
            <p:nvPr/>
          </p:nvCxnSpPr>
          <p:spPr bwMode="auto">
            <a:xfrm flipH="1">
              <a:off x="1958" y="2456"/>
              <a:ext cx="8" cy="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78" name="AutoShape 78"/>
            <p:cNvCxnSpPr>
              <a:cxnSpLocks noChangeShapeType="1"/>
              <a:stCxn id="34849" idx="4"/>
              <a:endCxn id="34848" idx="0"/>
            </p:cNvCxnSpPr>
            <p:nvPr/>
          </p:nvCxnSpPr>
          <p:spPr bwMode="auto">
            <a:xfrm flipH="1">
              <a:off x="1860" y="2692"/>
              <a:ext cx="4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79" name="Text Box 79"/>
            <p:cNvSpPr txBox="1">
              <a:spLocks noChangeArrowheads="1"/>
            </p:cNvSpPr>
            <p:nvPr/>
          </p:nvSpPr>
          <p:spPr bwMode="auto">
            <a:xfrm>
              <a:off x="1558" y="2660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4880" name="Text Box 80"/>
            <p:cNvSpPr txBox="1">
              <a:spLocks noChangeArrowheads="1"/>
            </p:cNvSpPr>
            <p:nvPr/>
          </p:nvSpPr>
          <p:spPr bwMode="auto">
            <a:xfrm>
              <a:off x="1891" y="2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4881" name="Text Box 81"/>
            <p:cNvSpPr txBox="1">
              <a:spLocks noChangeArrowheads="1"/>
            </p:cNvSpPr>
            <p:nvPr/>
          </p:nvSpPr>
          <p:spPr bwMode="auto">
            <a:xfrm>
              <a:off x="1944" y="251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882" name="Text Box 82"/>
            <p:cNvSpPr txBox="1">
              <a:spLocks noChangeArrowheads="1"/>
            </p:cNvSpPr>
            <p:nvPr/>
          </p:nvSpPr>
          <p:spPr bwMode="auto">
            <a:xfrm>
              <a:off x="2266" y="265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34883" name="AutoShape 83"/>
            <p:cNvCxnSpPr>
              <a:cxnSpLocks noChangeShapeType="1"/>
              <a:stCxn id="34849" idx="5"/>
              <a:endCxn id="34851" idx="1"/>
            </p:cNvCxnSpPr>
            <p:nvPr/>
          </p:nvCxnSpPr>
          <p:spPr bwMode="auto">
            <a:xfrm>
              <a:off x="1958" y="2673"/>
              <a:ext cx="207" cy="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84" name="Line 84"/>
            <p:cNvSpPr>
              <a:spLocks noChangeShapeType="1"/>
            </p:cNvSpPr>
            <p:nvPr/>
          </p:nvSpPr>
          <p:spPr bwMode="auto">
            <a:xfrm>
              <a:off x="2294" y="2810"/>
              <a:ext cx="13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85" name="Text Box 85"/>
            <p:cNvSpPr txBox="1">
              <a:spLocks noChangeArrowheads="1"/>
            </p:cNvSpPr>
            <p:nvPr/>
          </p:nvSpPr>
          <p:spPr bwMode="auto">
            <a:xfrm>
              <a:off x="950" y="257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4886" name="Text Box 86"/>
            <p:cNvSpPr txBox="1">
              <a:spLocks noChangeArrowheads="1"/>
            </p:cNvSpPr>
            <p:nvPr/>
          </p:nvSpPr>
          <p:spPr bwMode="auto">
            <a:xfrm>
              <a:off x="1085" y="219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87" name="Text Box 87"/>
            <p:cNvSpPr txBox="1">
              <a:spLocks noChangeArrowheads="1"/>
            </p:cNvSpPr>
            <p:nvPr/>
          </p:nvSpPr>
          <p:spPr bwMode="auto">
            <a:xfrm>
              <a:off x="1255" y="281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34825" name="Text Box 88"/>
          <p:cNvSpPr txBox="1">
            <a:spLocks noChangeArrowheads="1"/>
          </p:cNvSpPr>
          <p:nvPr/>
        </p:nvSpPr>
        <p:spPr bwMode="auto">
          <a:xfrm>
            <a:off x="76200" y="4800600"/>
            <a:ext cx="698658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69925" indent="-28575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Heuristic Search</a:t>
            </a:r>
            <a:endParaRPr lang="en-US" altLang="zh-TW" sz="2000" b="1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Best-first Search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based on some knowledge, or “heuristic information”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f(n) = g(n)+h*(n)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g(n): distance up to node n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h*(n): heuristic estimate for the remaining distance up to G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heuristic pruning</a:t>
            </a:r>
          </a:p>
        </p:txBody>
      </p:sp>
      <p:grpSp>
        <p:nvGrpSpPr>
          <p:cNvPr id="34826" name="Group 89"/>
          <p:cNvGrpSpPr>
            <a:grpSpLocks/>
          </p:cNvGrpSpPr>
          <p:nvPr/>
        </p:nvGrpSpPr>
        <p:grpSpPr bwMode="auto">
          <a:xfrm>
            <a:off x="6553200" y="4876800"/>
            <a:ext cx="1458913" cy="1905000"/>
            <a:chOff x="4080" y="3072"/>
            <a:chExt cx="919" cy="1200"/>
          </a:xfrm>
        </p:grpSpPr>
        <p:sp>
          <p:nvSpPr>
            <p:cNvPr id="34828" name="Oval 90"/>
            <p:cNvSpPr>
              <a:spLocks noChangeArrowheads="1"/>
            </p:cNvSpPr>
            <p:nvPr/>
          </p:nvSpPr>
          <p:spPr bwMode="auto">
            <a:xfrm>
              <a:off x="4395" y="3312"/>
              <a:ext cx="156" cy="131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29" name="Oval 91"/>
            <p:cNvSpPr>
              <a:spLocks noChangeArrowheads="1"/>
            </p:cNvSpPr>
            <p:nvPr/>
          </p:nvSpPr>
          <p:spPr bwMode="auto">
            <a:xfrm>
              <a:off x="4512" y="3072"/>
              <a:ext cx="156" cy="131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30" name="Oval 92"/>
            <p:cNvSpPr>
              <a:spLocks noChangeArrowheads="1"/>
            </p:cNvSpPr>
            <p:nvPr/>
          </p:nvSpPr>
          <p:spPr bwMode="auto">
            <a:xfrm>
              <a:off x="4560" y="3552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34831" name="AutoShape 93"/>
            <p:cNvCxnSpPr>
              <a:cxnSpLocks noChangeShapeType="1"/>
              <a:stCxn id="34829" idx="4"/>
              <a:endCxn id="34828" idx="7"/>
            </p:cNvCxnSpPr>
            <p:nvPr/>
          </p:nvCxnSpPr>
          <p:spPr bwMode="auto">
            <a:xfrm flipH="1">
              <a:off x="4528" y="3203"/>
              <a:ext cx="62" cy="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2" name="Text Box 94"/>
            <p:cNvSpPr txBox="1">
              <a:spLocks noChangeArrowheads="1"/>
            </p:cNvSpPr>
            <p:nvPr/>
          </p:nvSpPr>
          <p:spPr bwMode="auto">
            <a:xfrm>
              <a:off x="4560" y="3360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11.7</a:t>
              </a:r>
            </a:p>
          </p:txBody>
        </p:sp>
        <p:sp>
          <p:nvSpPr>
            <p:cNvPr id="34833" name="Text Box 95"/>
            <p:cNvSpPr txBox="1">
              <a:spLocks noChangeArrowheads="1"/>
            </p:cNvSpPr>
            <p:nvPr/>
          </p:nvSpPr>
          <p:spPr bwMode="auto">
            <a:xfrm>
              <a:off x="4080" y="3168"/>
              <a:ext cx="4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11.5</a:t>
              </a:r>
            </a:p>
          </p:txBody>
        </p:sp>
        <p:sp>
          <p:nvSpPr>
            <p:cNvPr id="34834" name="Text Box 96"/>
            <p:cNvSpPr txBox="1">
              <a:spLocks noChangeArrowheads="1"/>
            </p:cNvSpPr>
            <p:nvPr/>
          </p:nvSpPr>
          <p:spPr bwMode="auto">
            <a:xfrm>
              <a:off x="4224" y="4041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12.0</a:t>
              </a:r>
            </a:p>
          </p:txBody>
        </p:sp>
        <p:cxnSp>
          <p:nvCxnSpPr>
            <p:cNvPr id="34835" name="AutoShape 97"/>
            <p:cNvCxnSpPr>
              <a:cxnSpLocks noChangeShapeType="1"/>
              <a:stCxn id="34828" idx="4"/>
              <a:endCxn id="34830" idx="0"/>
            </p:cNvCxnSpPr>
            <p:nvPr/>
          </p:nvCxnSpPr>
          <p:spPr bwMode="auto">
            <a:xfrm>
              <a:off x="4473" y="3443"/>
              <a:ext cx="173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6" name="Text Box 98"/>
            <p:cNvSpPr txBox="1">
              <a:spLocks noChangeArrowheads="1"/>
            </p:cNvSpPr>
            <p:nvPr/>
          </p:nvSpPr>
          <p:spPr bwMode="auto">
            <a:xfrm>
              <a:off x="4107" y="355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11.8</a:t>
              </a:r>
            </a:p>
          </p:txBody>
        </p:sp>
        <p:sp>
          <p:nvSpPr>
            <p:cNvPr id="34837" name="Oval 99"/>
            <p:cNvSpPr>
              <a:spLocks noChangeArrowheads="1"/>
            </p:cNvSpPr>
            <p:nvPr/>
          </p:nvSpPr>
          <p:spPr bwMode="auto">
            <a:xfrm>
              <a:off x="4395" y="3744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38" name="Oval 100"/>
            <p:cNvSpPr>
              <a:spLocks noChangeArrowheads="1"/>
            </p:cNvSpPr>
            <p:nvPr/>
          </p:nvSpPr>
          <p:spPr bwMode="auto">
            <a:xfrm>
              <a:off x="4560" y="3984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4839" name="AutoShape 101"/>
            <p:cNvCxnSpPr>
              <a:cxnSpLocks noChangeShapeType="1"/>
              <a:stCxn id="34837" idx="7"/>
              <a:endCxn id="34830" idx="3"/>
            </p:cNvCxnSpPr>
            <p:nvPr/>
          </p:nvCxnSpPr>
          <p:spPr bwMode="auto">
            <a:xfrm flipV="1">
              <a:off x="4542" y="3675"/>
              <a:ext cx="43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40" name="AutoShape 102"/>
            <p:cNvCxnSpPr>
              <a:cxnSpLocks noChangeShapeType="1"/>
              <a:stCxn id="34837" idx="5"/>
              <a:endCxn id="34838" idx="1"/>
            </p:cNvCxnSpPr>
            <p:nvPr/>
          </p:nvCxnSpPr>
          <p:spPr bwMode="auto">
            <a:xfrm>
              <a:off x="4542" y="3867"/>
              <a:ext cx="43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27" name="Rectangle 103"/>
          <p:cNvSpPr>
            <a:spLocks noChangeArrowheads="1"/>
          </p:cNvSpPr>
          <p:nvPr/>
        </p:nvSpPr>
        <p:spPr bwMode="auto">
          <a:xfrm>
            <a:off x="7861300" y="5181600"/>
            <a:ext cx="13589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900">
                <a:latin typeface="Times New Roman" pitchFamily="18" charset="0"/>
              </a:rPr>
              <a:t>h</a:t>
            </a:r>
            <a:r>
              <a:rPr lang="en-US" altLang="zh-TW" sz="1900" baseline="30000">
                <a:latin typeface="Times New Roman" pitchFamily="18" charset="0"/>
              </a:rPr>
              <a:t>*</a:t>
            </a:r>
            <a:r>
              <a:rPr lang="en-US" altLang="zh-TW" sz="1900">
                <a:latin typeface="Times New Roman" pitchFamily="18" charset="0"/>
              </a:rPr>
              <a:t>(n):</a:t>
            </a:r>
          </a:p>
          <a:p>
            <a:pPr eaLnBrk="1" hangingPunct="1"/>
            <a:r>
              <a:rPr lang="en-US" altLang="zh-TW" sz="1900">
                <a:latin typeface="Times New Roman" pitchFamily="18" charset="0"/>
              </a:rPr>
              <a:t>straight-line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50825" y="2011363"/>
            <a:ext cx="3589338" cy="2449512"/>
            <a:chOff x="1008" y="1117"/>
            <a:chExt cx="2172" cy="1611"/>
          </a:xfrm>
        </p:grpSpPr>
        <p:sp>
          <p:nvSpPr>
            <p:cNvPr id="35872" name="Oval 3"/>
            <p:cNvSpPr>
              <a:spLocks noChangeArrowheads="1"/>
            </p:cNvSpPr>
            <p:nvPr/>
          </p:nvSpPr>
          <p:spPr bwMode="auto">
            <a:xfrm>
              <a:off x="2162" y="1155"/>
              <a:ext cx="255" cy="1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3" name="Line 4"/>
            <p:cNvSpPr>
              <a:spLocks noChangeShapeType="1"/>
            </p:cNvSpPr>
            <p:nvPr/>
          </p:nvSpPr>
          <p:spPr bwMode="auto">
            <a:xfrm flipH="1">
              <a:off x="1744" y="1315"/>
              <a:ext cx="454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4" name="Oval 5"/>
            <p:cNvSpPr>
              <a:spLocks noChangeArrowheads="1"/>
            </p:cNvSpPr>
            <p:nvPr/>
          </p:nvSpPr>
          <p:spPr bwMode="auto">
            <a:xfrm>
              <a:off x="2071" y="1639"/>
              <a:ext cx="256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5" name="Oval 6"/>
            <p:cNvSpPr>
              <a:spLocks noChangeArrowheads="1"/>
            </p:cNvSpPr>
            <p:nvPr/>
          </p:nvSpPr>
          <p:spPr bwMode="auto">
            <a:xfrm>
              <a:off x="1160" y="2076"/>
              <a:ext cx="259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sp>
          <p:nvSpPr>
            <p:cNvPr id="35876" name="Oval 7"/>
            <p:cNvSpPr>
              <a:spLocks noChangeArrowheads="1"/>
            </p:cNvSpPr>
            <p:nvPr/>
          </p:nvSpPr>
          <p:spPr bwMode="auto">
            <a:xfrm>
              <a:off x="1525" y="1639"/>
              <a:ext cx="257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7" name="Oval 8"/>
            <p:cNvSpPr>
              <a:spLocks noChangeArrowheads="1"/>
            </p:cNvSpPr>
            <p:nvPr/>
          </p:nvSpPr>
          <p:spPr bwMode="auto">
            <a:xfrm>
              <a:off x="2660" y="1639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8" name="Oval 9"/>
            <p:cNvSpPr>
              <a:spLocks noChangeArrowheads="1"/>
            </p:cNvSpPr>
            <p:nvPr/>
          </p:nvSpPr>
          <p:spPr bwMode="auto">
            <a:xfrm>
              <a:off x="1751" y="2076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9" name="Oval 10"/>
            <p:cNvSpPr>
              <a:spLocks noChangeArrowheads="1"/>
            </p:cNvSpPr>
            <p:nvPr/>
          </p:nvSpPr>
          <p:spPr bwMode="auto">
            <a:xfrm>
              <a:off x="2342" y="2076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80" name="Line 11"/>
            <p:cNvSpPr>
              <a:spLocks noChangeShapeType="1"/>
            </p:cNvSpPr>
            <p:nvPr/>
          </p:nvSpPr>
          <p:spPr bwMode="auto">
            <a:xfrm flipH="1">
              <a:off x="1336" y="1774"/>
              <a:ext cx="227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1" name="Line 12"/>
            <p:cNvSpPr>
              <a:spLocks noChangeShapeType="1"/>
            </p:cNvSpPr>
            <p:nvPr/>
          </p:nvSpPr>
          <p:spPr bwMode="auto">
            <a:xfrm flipH="1">
              <a:off x="2243" y="1315"/>
              <a:ext cx="46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2380" y="1315"/>
              <a:ext cx="365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 flipH="1">
              <a:off x="1926" y="1815"/>
              <a:ext cx="229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2243" y="1815"/>
              <a:ext cx="182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5" name="Rectangle 16"/>
            <p:cNvSpPr>
              <a:spLocks noChangeArrowheads="1"/>
            </p:cNvSpPr>
            <p:nvPr/>
          </p:nvSpPr>
          <p:spPr bwMode="auto">
            <a:xfrm>
              <a:off x="2190" y="1117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A</a:t>
              </a:r>
            </a:p>
          </p:txBody>
        </p:sp>
        <p:sp>
          <p:nvSpPr>
            <p:cNvPr id="35886" name="Rectangle 17"/>
            <p:cNvSpPr>
              <a:spLocks noChangeArrowheads="1"/>
            </p:cNvSpPr>
            <p:nvPr/>
          </p:nvSpPr>
          <p:spPr bwMode="auto">
            <a:xfrm>
              <a:off x="1554" y="1604"/>
              <a:ext cx="19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B</a:t>
              </a:r>
            </a:p>
          </p:txBody>
        </p:sp>
        <p:sp>
          <p:nvSpPr>
            <p:cNvPr id="35887" name="Rectangle 18"/>
            <p:cNvSpPr>
              <a:spLocks noChangeArrowheads="1"/>
            </p:cNvSpPr>
            <p:nvPr/>
          </p:nvSpPr>
          <p:spPr bwMode="auto">
            <a:xfrm>
              <a:off x="2103" y="1600"/>
              <a:ext cx="20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C</a:t>
              </a:r>
            </a:p>
          </p:txBody>
        </p:sp>
        <p:sp>
          <p:nvSpPr>
            <p:cNvPr id="35888" name="Rectangle 19"/>
            <p:cNvSpPr>
              <a:spLocks noChangeArrowheads="1"/>
            </p:cNvSpPr>
            <p:nvPr/>
          </p:nvSpPr>
          <p:spPr bwMode="auto">
            <a:xfrm>
              <a:off x="2695" y="1604"/>
              <a:ext cx="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D</a:t>
              </a:r>
            </a:p>
          </p:txBody>
        </p:sp>
        <p:sp>
          <p:nvSpPr>
            <p:cNvPr id="35889" name="Rectangle 20"/>
            <p:cNvSpPr>
              <a:spLocks noChangeArrowheads="1"/>
            </p:cNvSpPr>
            <p:nvPr/>
          </p:nvSpPr>
          <p:spPr bwMode="auto">
            <a:xfrm>
              <a:off x="1189" y="2039"/>
              <a:ext cx="19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E</a:t>
              </a:r>
            </a:p>
          </p:txBody>
        </p:sp>
        <p:sp>
          <p:nvSpPr>
            <p:cNvPr id="35890" name="Rectangle 21"/>
            <p:cNvSpPr>
              <a:spLocks noChangeArrowheads="1"/>
            </p:cNvSpPr>
            <p:nvPr/>
          </p:nvSpPr>
          <p:spPr bwMode="auto">
            <a:xfrm>
              <a:off x="1795" y="2039"/>
              <a:ext cx="18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F</a:t>
              </a:r>
            </a:p>
          </p:txBody>
        </p:sp>
        <p:sp>
          <p:nvSpPr>
            <p:cNvPr id="35891" name="Rectangle 22"/>
            <p:cNvSpPr>
              <a:spLocks noChangeArrowheads="1"/>
            </p:cNvSpPr>
            <p:nvPr/>
          </p:nvSpPr>
          <p:spPr bwMode="auto">
            <a:xfrm>
              <a:off x="2366" y="2042"/>
              <a:ext cx="20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G</a:t>
              </a:r>
            </a:p>
          </p:txBody>
        </p:sp>
        <p:sp>
          <p:nvSpPr>
            <p:cNvPr id="35892" name="Line 23"/>
            <p:cNvSpPr>
              <a:spLocks noChangeShapeType="1"/>
            </p:cNvSpPr>
            <p:nvPr/>
          </p:nvSpPr>
          <p:spPr bwMode="auto">
            <a:xfrm>
              <a:off x="2834" y="1815"/>
              <a:ext cx="182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 useBgFill="1">
          <p:nvSpPr>
            <p:cNvPr id="35893" name="Rectangle 24"/>
            <p:cNvSpPr>
              <a:spLocks noChangeArrowheads="1"/>
            </p:cNvSpPr>
            <p:nvPr/>
          </p:nvSpPr>
          <p:spPr bwMode="auto">
            <a:xfrm>
              <a:off x="2933" y="2076"/>
              <a:ext cx="212" cy="15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L4</a:t>
              </a:r>
            </a:p>
          </p:txBody>
        </p:sp>
        <p:sp useBgFill="1">
          <p:nvSpPr>
            <p:cNvPr id="35894" name="Rectangle 25"/>
            <p:cNvSpPr>
              <a:spLocks noChangeArrowheads="1"/>
            </p:cNvSpPr>
            <p:nvPr/>
          </p:nvSpPr>
          <p:spPr bwMode="auto">
            <a:xfrm>
              <a:off x="1072" y="2577"/>
              <a:ext cx="210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L1</a:t>
              </a:r>
            </a:p>
          </p:txBody>
        </p:sp>
        <p:sp useBgFill="1">
          <p:nvSpPr>
            <p:cNvPr id="35895" name="Rectangle 26"/>
            <p:cNvSpPr>
              <a:spLocks noChangeArrowheads="1"/>
            </p:cNvSpPr>
            <p:nvPr/>
          </p:nvSpPr>
          <p:spPr bwMode="auto">
            <a:xfrm>
              <a:off x="1798" y="2577"/>
              <a:ext cx="211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L2</a:t>
              </a:r>
            </a:p>
          </p:txBody>
        </p:sp>
        <p:sp useBgFill="1">
          <p:nvSpPr>
            <p:cNvPr id="35896" name="Rectangle 27"/>
            <p:cNvSpPr>
              <a:spLocks noChangeArrowheads="1"/>
            </p:cNvSpPr>
            <p:nvPr/>
          </p:nvSpPr>
          <p:spPr bwMode="auto">
            <a:xfrm>
              <a:off x="2479" y="2577"/>
              <a:ext cx="212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L3</a:t>
              </a:r>
            </a:p>
          </p:txBody>
        </p:sp>
        <p:sp>
          <p:nvSpPr>
            <p:cNvPr id="35897" name="Line 28"/>
            <p:cNvSpPr>
              <a:spLocks noChangeShapeType="1"/>
            </p:cNvSpPr>
            <p:nvPr/>
          </p:nvSpPr>
          <p:spPr bwMode="auto">
            <a:xfrm flipH="1">
              <a:off x="1153" y="2234"/>
              <a:ext cx="90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8" name="Line 29"/>
            <p:cNvSpPr>
              <a:spLocks noChangeShapeType="1"/>
            </p:cNvSpPr>
            <p:nvPr/>
          </p:nvSpPr>
          <p:spPr bwMode="auto">
            <a:xfrm>
              <a:off x="1926" y="2234"/>
              <a:ext cx="0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9" name="Line 30"/>
            <p:cNvSpPr>
              <a:spLocks noChangeShapeType="1"/>
            </p:cNvSpPr>
            <p:nvPr/>
          </p:nvSpPr>
          <p:spPr bwMode="auto">
            <a:xfrm>
              <a:off x="2471" y="2234"/>
              <a:ext cx="91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900" name="Rectangle 31"/>
            <p:cNvSpPr>
              <a:spLocks noChangeArrowheads="1"/>
            </p:cNvSpPr>
            <p:nvPr/>
          </p:nvSpPr>
          <p:spPr bwMode="auto">
            <a:xfrm>
              <a:off x="1779" y="1320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4</a:t>
              </a:r>
            </a:p>
          </p:txBody>
        </p:sp>
        <p:sp>
          <p:nvSpPr>
            <p:cNvPr id="35901" name="Rectangle 32"/>
            <p:cNvSpPr>
              <a:spLocks noChangeArrowheads="1"/>
            </p:cNvSpPr>
            <p:nvPr/>
          </p:nvSpPr>
          <p:spPr bwMode="auto">
            <a:xfrm>
              <a:off x="2100" y="1362"/>
              <a:ext cx="17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  <p:sp>
          <p:nvSpPr>
            <p:cNvPr id="35902" name="Rectangle 33"/>
            <p:cNvSpPr>
              <a:spLocks noChangeArrowheads="1"/>
            </p:cNvSpPr>
            <p:nvPr/>
          </p:nvSpPr>
          <p:spPr bwMode="auto">
            <a:xfrm>
              <a:off x="2597" y="1320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2</a:t>
              </a:r>
            </a:p>
          </p:txBody>
        </p:sp>
        <p:sp>
          <p:nvSpPr>
            <p:cNvPr id="35903" name="Rectangle 34"/>
            <p:cNvSpPr>
              <a:spLocks noChangeArrowheads="1"/>
            </p:cNvSpPr>
            <p:nvPr/>
          </p:nvSpPr>
          <p:spPr bwMode="auto">
            <a:xfrm>
              <a:off x="1279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  <p:sp>
          <p:nvSpPr>
            <p:cNvPr id="35904" name="Rectangle 35"/>
            <p:cNvSpPr>
              <a:spLocks noChangeArrowheads="1"/>
            </p:cNvSpPr>
            <p:nvPr/>
          </p:nvSpPr>
          <p:spPr bwMode="auto">
            <a:xfrm>
              <a:off x="1008" y="2240"/>
              <a:ext cx="17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2</a:t>
              </a:r>
            </a:p>
          </p:txBody>
        </p:sp>
        <p:sp>
          <p:nvSpPr>
            <p:cNvPr id="35905" name="Rectangle 36"/>
            <p:cNvSpPr>
              <a:spLocks noChangeArrowheads="1"/>
            </p:cNvSpPr>
            <p:nvPr/>
          </p:nvSpPr>
          <p:spPr bwMode="auto">
            <a:xfrm>
              <a:off x="1779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4</a:t>
              </a:r>
            </a:p>
          </p:txBody>
        </p:sp>
        <p:sp>
          <p:nvSpPr>
            <p:cNvPr id="35906" name="Rectangle 37"/>
            <p:cNvSpPr>
              <a:spLocks noChangeArrowheads="1"/>
            </p:cNvSpPr>
            <p:nvPr/>
          </p:nvSpPr>
          <p:spPr bwMode="auto">
            <a:xfrm>
              <a:off x="1736" y="22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1</a:t>
              </a:r>
            </a:p>
          </p:txBody>
        </p:sp>
        <p:sp>
          <p:nvSpPr>
            <p:cNvPr id="35907" name="Rectangle 38"/>
            <p:cNvSpPr>
              <a:spLocks noChangeArrowheads="1"/>
            </p:cNvSpPr>
            <p:nvPr/>
          </p:nvSpPr>
          <p:spPr bwMode="auto">
            <a:xfrm>
              <a:off x="2326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8</a:t>
              </a:r>
            </a:p>
          </p:txBody>
        </p:sp>
        <p:sp>
          <p:nvSpPr>
            <p:cNvPr id="35908" name="Rectangle 39"/>
            <p:cNvSpPr>
              <a:spLocks noChangeArrowheads="1"/>
            </p:cNvSpPr>
            <p:nvPr/>
          </p:nvSpPr>
          <p:spPr bwMode="auto">
            <a:xfrm>
              <a:off x="2554" y="22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1</a:t>
              </a:r>
            </a:p>
          </p:txBody>
        </p:sp>
        <p:sp>
          <p:nvSpPr>
            <p:cNvPr id="35909" name="Rectangle 40"/>
            <p:cNvSpPr>
              <a:spLocks noChangeArrowheads="1"/>
            </p:cNvSpPr>
            <p:nvPr/>
          </p:nvSpPr>
          <p:spPr bwMode="auto">
            <a:xfrm>
              <a:off x="3007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</p:grpSp>
      <p:sp>
        <p:nvSpPr>
          <p:cNvPr id="35843" name="Rectangle 41"/>
          <p:cNvSpPr>
            <a:spLocks noChangeArrowheads="1"/>
          </p:cNvSpPr>
          <p:nvPr/>
        </p:nvSpPr>
        <p:spPr bwMode="auto">
          <a:xfrm>
            <a:off x="598488" y="4508500"/>
            <a:ext cx="303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b="1" u="sng">
                <a:solidFill>
                  <a:srgbClr val="114FFB"/>
                </a:solidFill>
              </a:rPr>
              <a:t>List of Candidate Steps</a:t>
            </a:r>
            <a:endParaRPr lang="en-US" altLang="zh-TW" b="1" i="1" u="sng">
              <a:solidFill>
                <a:srgbClr val="114FFB"/>
              </a:solidFill>
            </a:endParaRPr>
          </a:p>
        </p:txBody>
      </p:sp>
      <p:sp>
        <p:nvSpPr>
          <p:cNvPr id="35844" name="Rectangle 42"/>
          <p:cNvSpPr>
            <a:spLocks noChangeArrowheads="1"/>
          </p:cNvSpPr>
          <p:nvPr/>
        </p:nvSpPr>
        <p:spPr bwMode="auto">
          <a:xfrm>
            <a:off x="5273675" y="3597275"/>
            <a:ext cx="247808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Node 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g(n)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h*(n)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f(n)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A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0         15       15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B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4          9        13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C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3         12       15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D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2          5          7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E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7          4        11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F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7          2          9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G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11         3        14 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L1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9           0          9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L2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8           0          8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L3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12          0        12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L4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5           0          5</a:t>
            </a:r>
          </a:p>
        </p:txBody>
      </p:sp>
      <p:sp useBgFill="1">
        <p:nvSpPr>
          <p:cNvPr id="35845" name="Oval 43"/>
          <p:cNvSpPr>
            <a:spLocks noChangeArrowheads="1"/>
          </p:cNvSpPr>
          <p:nvPr/>
        </p:nvSpPr>
        <p:spPr bwMode="auto">
          <a:xfrm>
            <a:off x="468313" y="6408738"/>
            <a:ext cx="874712" cy="279400"/>
          </a:xfrm>
          <a:prstGeom prst="ellipse">
            <a:avLst/>
          </a:prstGeom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46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60338"/>
            <a:ext cx="8540750" cy="58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Heuristic Search: Another Example</a:t>
            </a:r>
          </a:p>
        </p:txBody>
      </p:sp>
      <p:graphicFrame>
        <p:nvGraphicFramePr>
          <p:cNvPr id="35847" name="Object 45"/>
          <p:cNvGraphicFramePr>
            <a:graphicFrameLocks noGrp="1"/>
          </p:cNvGraphicFramePr>
          <p:nvPr>
            <p:ph sz="half" idx="1"/>
          </p:nvPr>
        </p:nvGraphicFramePr>
        <p:xfrm>
          <a:off x="3995738" y="2205038"/>
          <a:ext cx="51482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方程式" r:id="rId3" imgW="2667000" imgH="673100" progId="Equation.3">
                  <p:embed/>
                </p:oleObj>
              </mc:Choice>
              <mc:Fallback>
                <p:oleObj name="方程式" r:id="rId3" imgW="2667000" imgH="673100" progId="Equation.3">
                  <p:embed/>
                  <p:pic>
                    <p:nvPicPr>
                      <p:cNvPr id="0" name="Object 4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5038"/>
                        <a:ext cx="51482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3975" y="942975"/>
            <a:ext cx="909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Problem: Find a path with the highest score from root node “A” to some leaf node (one of “L1”,”L2”,”L3”,”L4”)</a:t>
            </a:r>
          </a:p>
        </p:txBody>
      </p:sp>
      <p:graphicFrame>
        <p:nvGraphicFramePr>
          <p:cNvPr id="118831" name="Group 47"/>
          <p:cNvGraphicFramePr>
            <a:graphicFrameLocks noGrp="1"/>
          </p:cNvGraphicFramePr>
          <p:nvPr>
            <p:ph sz="half" idx="2"/>
          </p:nvPr>
        </p:nvGraphicFramePr>
        <p:xfrm>
          <a:off x="611188" y="4868863"/>
          <a:ext cx="2876550" cy="1831973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Top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Candidate List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C(15), B(13),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G(14)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 (14), B(13),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B(13)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B(13), L3(12),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L3(12)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L3 (12), E(11),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188913"/>
            <a:ext cx="8229600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A*  Search and Speech Recognition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81075"/>
            <a:ext cx="903605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Admissibility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 search algorithm is admissible if it is guaranteed that the first solution found is optimal, if one exists (for example, beam search is NOT admissible)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It can be shown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the heuristic search is admissible if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                                 for all n with a highest-score problem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</a:t>
            </a:r>
            <a:r>
              <a:rPr lang="en-US" altLang="zh-TW" sz="2000" baseline="30000" dirty="0" smtClean="0">
                <a:latin typeface="Times New Roman" pitchFamily="18" charset="0"/>
              </a:rPr>
              <a:t>*</a:t>
            </a:r>
            <a:r>
              <a:rPr lang="en-US" altLang="zh-TW" sz="2000" dirty="0" smtClean="0">
                <a:latin typeface="Times New Roman" pitchFamily="18" charset="0"/>
              </a:rPr>
              <a:t> search when the above is satisfied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Procedure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Keep a list of next-step candidates, and proceed with the one with the highest f(n) (for a highest-score problem)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</a:t>
            </a:r>
            <a:r>
              <a:rPr lang="en-US" altLang="zh-TW" sz="2400" b="1" baseline="30000" dirty="0" smtClean="0">
                <a:latin typeface="Times New Roman" pitchFamily="18" charset="0"/>
              </a:rPr>
              <a:t>*</a:t>
            </a:r>
            <a:r>
              <a:rPr lang="en-US" altLang="zh-TW" sz="2400" b="1" dirty="0" smtClean="0">
                <a:latin typeface="Times New Roman" pitchFamily="18" charset="0"/>
              </a:rPr>
              <a:t> search in Speech Recognition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latin typeface="Times New Roman" pitchFamily="18" charset="0"/>
              </a:rPr>
              <a:t>example </a:t>
            </a:r>
            <a:r>
              <a:rPr lang="en-US" altLang="zh-TW" sz="2000" dirty="0" smtClean="0">
                <a:latin typeface="Times New Roman" pitchFamily="18" charset="0"/>
              </a:rPr>
              <a:t>1: </a:t>
            </a:r>
            <a:r>
              <a:rPr lang="en-US" altLang="zh-TW" sz="2000" dirty="0">
                <a:latin typeface="Times New Roman" pitchFamily="18" charset="0"/>
              </a:rPr>
              <a:t>use of weak constraints in the first pass to generate heuristic estimates 	             in multi-pass search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example 2: estimated average score per frame as the heuristic information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52588" y="2439988"/>
          <a:ext cx="1387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方程式" r:id="rId3" imgW="698197" imgH="215806" progId="Equation.3">
                  <p:embed/>
                </p:oleObj>
              </mc:Choice>
              <mc:Fallback>
                <p:oleObj name="方程式" r:id="rId3" imgW="698197" imgH="215806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439988"/>
                        <a:ext cx="1387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1557260"/>
              </p:ext>
            </p:extLst>
          </p:nvPr>
        </p:nvGraphicFramePr>
        <p:xfrm>
          <a:off x="1543050" y="5219269"/>
          <a:ext cx="66167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方程式" r:id="rId5" imgW="4178300" imgH="800100" progId="Equation.3">
                  <p:embed/>
                </p:oleObj>
              </mc:Choice>
              <mc:Fallback>
                <p:oleObj name="方程式" r:id="rId5" imgW="4178300" imgH="8001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5219269"/>
                        <a:ext cx="66167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9064625" cy="60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DTW and Dynamic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090025" cy="59108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Dynamic Time Warping (DTW)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well accepted pre-HMM approach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find an optimal path for matching two templates with different length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good for small-vocabulary isolated-word recognition even today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Test Template [</a:t>
            </a:r>
            <a:r>
              <a:rPr lang="en-US" altLang="zh-TW" sz="1800" b="1" dirty="0" err="1" smtClean="0">
                <a:latin typeface="Times New Roman" pitchFamily="18" charset="0"/>
              </a:rPr>
              <a:t>y</a:t>
            </a:r>
            <a:r>
              <a:rPr lang="en-US" altLang="zh-TW" sz="1800" b="1" baseline="-25000" dirty="0" err="1" smtClean="0">
                <a:latin typeface="Times New Roman" pitchFamily="18" charset="0"/>
              </a:rPr>
              <a:t>j</a:t>
            </a:r>
            <a:r>
              <a:rPr lang="en-US" altLang="zh-TW" sz="1800" b="1" dirty="0" smtClean="0">
                <a:latin typeface="Times New Roman" pitchFamily="18" charset="0"/>
              </a:rPr>
              <a:t>, j=1,2,...N] and Reference Template [x</a:t>
            </a:r>
            <a:r>
              <a:rPr lang="en-US" altLang="zh-TW" sz="1800" b="1" baseline="-25000" dirty="0" smtClean="0">
                <a:latin typeface="Times New Roman" pitchFamily="18" charset="0"/>
              </a:rPr>
              <a:t>i</a:t>
            </a:r>
            <a:r>
              <a:rPr lang="en-US" altLang="zh-TW" sz="1800" b="1" dirty="0" smtClean="0">
                <a:latin typeface="Times New Roman" pitchFamily="18" charset="0"/>
              </a:rPr>
              <a:t>, </a:t>
            </a:r>
            <a:r>
              <a:rPr lang="en-US" altLang="zh-TW" sz="1800" b="1" dirty="0" err="1" smtClean="0">
                <a:latin typeface="Times New Roman" pitchFamily="18" charset="0"/>
              </a:rPr>
              <a:t>i</a:t>
            </a:r>
            <a:r>
              <a:rPr lang="en-US" altLang="zh-TW" sz="1800" b="1" dirty="0" smtClean="0">
                <a:latin typeface="Times New Roman" pitchFamily="18" charset="0"/>
              </a:rPr>
              <a:t>=1,2,..M]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warping both templates to a common length 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	warping functions: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(m)= </a:t>
            </a:r>
            <a:r>
              <a:rPr lang="en-US" altLang="zh-TW" sz="1600" dirty="0" err="1" smtClean="0">
                <a:latin typeface="Times New Roman" pitchFamily="18" charset="0"/>
              </a:rPr>
              <a:t>i</a:t>
            </a:r>
            <a:r>
              <a:rPr lang="en-US" altLang="zh-TW" sz="1600" dirty="0" smtClean="0">
                <a:latin typeface="Times New Roman" pitchFamily="18" charset="0"/>
              </a:rPr>
              <a:t>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(m)= j, m=1,2,...L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endpoint constraints: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(1)=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(1)= 1,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(L)=M,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(L)= N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 	monotonic constraints: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(m+1)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 smtClean="0">
                <a:latin typeface="Times New Roman" pitchFamily="18" charset="0"/>
              </a:rPr>
              <a:t>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</a:t>
            </a:r>
            <a:r>
              <a:rPr lang="en-US" altLang="zh-TW" sz="1600" dirty="0">
                <a:latin typeface="Times New Roman" pitchFamily="18" charset="0"/>
              </a:rPr>
              <a:t>m</a:t>
            </a:r>
            <a:r>
              <a:rPr lang="en-US" altLang="zh-TW" sz="1600" dirty="0" smtClean="0">
                <a:latin typeface="Times New Roman" pitchFamily="18" charset="0"/>
              </a:rPr>
              <a:t>),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(m+1)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 smtClean="0">
                <a:latin typeface="Times New Roman" pitchFamily="18" charset="0"/>
              </a:rPr>
              <a:t>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matching pair:                  </a:t>
            </a:r>
            <a:r>
              <a:rPr lang="zh-TW" altLang="en-US" sz="1600" dirty="0" smtClean="0">
                <a:latin typeface="Times New Roman" pitchFamily="18" charset="0"/>
              </a:rPr>
              <a:t>         </a:t>
            </a:r>
            <a:r>
              <a:rPr lang="en-US" altLang="zh-TW" sz="1600" dirty="0" smtClean="0">
                <a:latin typeface="Times New Roman" pitchFamily="18" charset="0"/>
              </a:rPr>
              <a:t>for </a:t>
            </a:r>
            <a:r>
              <a:rPr lang="en-US" altLang="zh-TW" sz="1600" dirty="0">
                <a:latin typeface="Times New Roman" pitchFamily="18" charset="0"/>
              </a:rPr>
              <a:t>every m, </a:t>
            </a:r>
            <a:r>
              <a:rPr lang="en-US" altLang="zh-TW" sz="1600" dirty="0" smtClean="0">
                <a:latin typeface="Times New Roman" pitchFamily="18" charset="0"/>
              </a:rPr>
              <a:t>  m: index </a:t>
            </a:r>
            <a:r>
              <a:rPr lang="en-US" altLang="zh-TW" sz="1600" dirty="0">
                <a:latin typeface="Times New Roman" pitchFamily="18" charset="0"/>
              </a:rPr>
              <a:t>for matching pairs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recursive </a:t>
            </a:r>
            <a:r>
              <a:rPr lang="en-US" altLang="zh-TW" sz="1600" dirty="0">
                <a:latin typeface="Times New Roman" pitchFamily="18" charset="0"/>
              </a:rPr>
              <a:t>relationship:</a:t>
            </a:r>
          </a:p>
          <a:p>
            <a:pPr marL="360362" lvl="1" indent="0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4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endParaRPr lang="en-US" altLang="zh-TW" sz="16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endParaRPr lang="en-US" altLang="zh-TW" sz="16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		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7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5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5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global constraints/local constraints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lack of a good approach to train a good reference pattern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Dynamic Programming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replacing the problem by a smaller sub-problem and formulating an iterative procedure</a:t>
            </a:r>
          </a:p>
          <a:p>
            <a:pPr marL="180000" lvl="1" indent="-180000" eaLnBrk="1" hangingPunct="1">
              <a:lnSpc>
                <a:spcPct val="9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1800" b="1" dirty="0">
                <a:latin typeface="Times New Roman" pitchFamily="18" charset="0"/>
                <a:cs typeface="+mn-cs"/>
              </a:rPr>
              <a:t>Reference: 4.7 up to 4.7.3 of </a:t>
            </a:r>
            <a:r>
              <a:rPr lang="en-US" altLang="zh-TW" sz="1800" b="1" dirty="0" err="1">
                <a:latin typeface="Times New Roman" pitchFamily="18" charset="0"/>
                <a:cs typeface="+mn-cs"/>
              </a:rPr>
              <a:t>Rabiner</a:t>
            </a:r>
            <a:r>
              <a:rPr lang="en-US" altLang="zh-TW" sz="1800" b="1" dirty="0">
                <a:latin typeface="Times New Roman" pitchFamily="18" charset="0"/>
                <a:cs typeface="+mn-cs"/>
              </a:rPr>
              <a:t> and </a:t>
            </a:r>
            <a:r>
              <a:rPr lang="en-US" altLang="zh-TW" sz="1800" b="1" dirty="0" err="1">
                <a:latin typeface="Times New Roman" pitchFamily="18" charset="0"/>
                <a:cs typeface="+mn-cs"/>
              </a:rPr>
              <a:t>Juang</a:t>
            </a:r>
            <a:endParaRPr lang="en-US" altLang="zh-TW" sz="1800" b="1" dirty="0">
              <a:latin typeface="Times New Roman" pitchFamily="18" charset="0"/>
              <a:cs typeface="+mn-cs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811845"/>
              </p:ext>
            </p:extLst>
          </p:nvPr>
        </p:nvGraphicFramePr>
        <p:xfrm>
          <a:off x="684213" y="3717032"/>
          <a:ext cx="6705600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方程式" r:id="rId3" imgW="5588000" imgH="1447800" progId="Equation.3">
                  <p:embed/>
                </p:oleObj>
              </mc:Choice>
              <mc:Fallback>
                <p:oleObj name="方程式" r:id="rId3" imgW="5588000" imgH="1447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7032"/>
                        <a:ext cx="6705600" cy="173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6401"/>
              </p:ext>
            </p:extLst>
          </p:nvPr>
        </p:nvGraphicFramePr>
        <p:xfrm>
          <a:off x="1939057" y="3212976"/>
          <a:ext cx="1153843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方程式" r:id="rId5" imgW="901440" imgH="253800" progId="Equation.3">
                  <p:embed/>
                </p:oleObj>
              </mc:Choice>
              <mc:Fallback>
                <p:oleObj name="方程式" r:id="rId5" imgW="901440" imgH="2538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057" y="3212976"/>
                        <a:ext cx="1153843" cy="32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88913"/>
            <a:ext cx="7380287" cy="64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字方塊 1"/>
          <p:cNvSpPr txBox="1">
            <a:spLocks noChangeArrowheads="1"/>
          </p:cNvSpPr>
          <p:nvPr/>
        </p:nvSpPr>
        <p:spPr bwMode="auto">
          <a:xfrm>
            <a:off x="1042988" y="257175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>
                <a:latin typeface="Arial" charset="0"/>
              </a:rPr>
              <a:t>DTW</a:t>
            </a:r>
            <a:endParaRPr lang="zh-TW" altLang="en-US" sz="2600" b="1" u="sng">
              <a:latin typeface="Arial" charset="0"/>
            </a:endParaRPr>
          </a:p>
        </p:txBody>
      </p:sp>
      <p:sp>
        <p:nvSpPr>
          <p:cNvPr id="17412" name="文字方塊 1"/>
          <p:cNvSpPr txBox="1">
            <a:spLocks noChangeArrowheads="1"/>
          </p:cNvSpPr>
          <p:nvPr/>
        </p:nvSpPr>
        <p:spPr bwMode="auto">
          <a:xfrm>
            <a:off x="3924300" y="549275"/>
            <a:ext cx="259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17413" name="文字方塊 2"/>
          <p:cNvSpPr txBox="1">
            <a:spLocks noChangeArrowheads="1"/>
          </p:cNvSpPr>
          <p:nvPr/>
        </p:nvSpPr>
        <p:spPr bwMode="auto">
          <a:xfrm>
            <a:off x="1692275" y="893763"/>
            <a:ext cx="16557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progr</a:t>
            </a:r>
            <a:r>
              <a:rPr lang="en-US" altLang="zh-TW" sz="1800" u="sng">
                <a:solidFill>
                  <a:srgbClr val="0070C0"/>
                </a:solidFill>
                <a:latin typeface="Arial" charset="0"/>
              </a:rPr>
              <a:t>am</a:t>
            </a: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ming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4" name="文字方塊 5"/>
          <p:cNvSpPr txBox="1">
            <a:spLocks noChangeArrowheads="1"/>
          </p:cNvSpPr>
          <p:nvPr/>
        </p:nvSpPr>
        <p:spPr bwMode="auto">
          <a:xfrm>
            <a:off x="4787900" y="1325563"/>
            <a:ext cx="16557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(reference)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5" name="文字方塊 6"/>
          <p:cNvSpPr txBox="1">
            <a:spLocks noChangeArrowheads="1"/>
          </p:cNvSpPr>
          <p:nvPr/>
        </p:nvSpPr>
        <p:spPr bwMode="auto">
          <a:xfrm>
            <a:off x="3779838" y="1757363"/>
            <a:ext cx="1655762" cy="376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(test)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7235825" y="6259513"/>
            <a:ext cx="16573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0070C0"/>
                </a:solidFill>
                <a:latin typeface="Arial" charset="0"/>
              </a:rPr>
              <a:t>reference</a:t>
            </a:r>
            <a:endParaRPr lang="zh-TW" altLang="en-US" sz="16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7" name="文字方塊 8"/>
          <p:cNvSpPr txBox="1">
            <a:spLocks noChangeArrowheads="1"/>
          </p:cNvSpPr>
          <p:nvPr/>
        </p:nvSpPr>
        <p:spPr bwMode="auto">
          <a:xfrm>
            <a:off x="2124075" y="2060575"/>
            <a:ext cx="5032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0070C0"/>
                </a:solidFill>
                <a:latin typeface="Arial" charset="0"/>
              </a:rPr>
              <a:t>test</a:t>
            </a:r>
            <a:endParaRPr lang="zh-TW" altLang="en-US" sz="1400">
              <a:solidFill>
                <a:srgbClr val="0070C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412875"/>
            <a:ext cx="7129463" cy="334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文字方塊 1"/>
          <p:cNvSpPr txBox="1">
            <a:spLocks noChangeArrowheads="1"/>
          </p:cNvSpPr>
          <p:nvPr/>
        </p:nvSpPr>
        <p:spPr bwMode="auto">
          <a:xfrm>
            <a:off x="1042988" y="257175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>
                <a:latin typeface="Arial" charset="0"/>
              </a:rPr>
              <a:t>DTW</a:t>
            </a:r>
            <a:endParaRPr lang="zh-TW" altLang="en-US" sz="2600" b="1" u="sng">
              <a:latin typeface="Arial" charset="0"/>
            </a:endParaRPr>
          </a:p>
        </p:txBody>
      </p:sp>
      <p:sp>
        <p:nvSpPr>
          <p:cNvPr id="18436" name="文字方塊 7"/>
          <p:cNvSpPr txBox="1">
            <a:spLocks noChangeArrowheads="1"/>
          </p:cNvSpPr>
          <p:nvPr/>
        </p:nvSpPr>
        <p:spPr bwMode="auto">
          <a:xfrm>
            <a:off x="4643438" y="4621213"/>
            <a:ext cx="20161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400">
              <a:latin typeface="Arial" charset="0"/>
            </a:endParaRPr>
          </a:p>
        </p:txBody>
      </p:sp>
      <p:sp>
        <p:nvSpPr>
          <p:cNvPr id="18437" name="文字方塊 8"/>
          <p:cNvSpPr txBox="1">
            <a:spLocks noChangeArrowheads="1"/>
          </p:cNvSpPr>
          <p:nvPr/>
        </p:nvSpPr>
        <p:spPr bwMode="auto">
          <a:xfrm>
            <a:off x="1028700" y="1890713"/>
            <a:ext cx="360363" cy="1754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5288"/>
            <a:ext cx="8640762" cy="64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字方塊 1"/>
          <p:cNvSpPr txBox="1">
            <a:spLocks noChangeArrowheads="1"/>
          </p:cNvSpPr>
          <p:nvPr/>
        </p:nvSpPr>
        <p:spPr bwMode="auto">
          <a:xfrm>
            <a:off x="395288" y="455613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 dirty="0">
                <a:latin typeface="Arial" charset="0"/>
              </a:rPr>
              <a:t>DTW</a:t>
            </a:r>
            <a:endParaRPr lang="zh-TW" altLang="en-US" sz="2600" b="1" u="sng" dirty="0">
              <a:latin typeface="Arial" charset="0"/>
            </a:endParaRPr>
          </a:p>
        </p:txBody>
      </p:sp>
      <p:sp>
        <p:nvSpPr>
          <p:cNvPr id="19460" name="文字方塊 1"/>
          <p:cNvSpPr txBox="1">
            <a:spLocks noChangeArrowheads="1"/>
          </p:cNvSpPr>
          <p:nvPr/>
        </p:nvSpPr>
        <p:spPr bwMode="auto">
          <a:xfrm>
            <a:off x="1854200" y="3173413"/>
            <a:ext cx="36036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509120"/>
            <a:ext cx="2987824" cy="871008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0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(m)= </a:t>
            </a:r>
            <a:r>
              <a:rPr lang="en-US" altLang="zh-TW" sz="1600" dirty="0" err="1">
                <a:latin typeface="Times New Roman" pitchFamily="18" charset="0"/>
              </a:rPr>
              <a:t>i</a:t>
            </a:r>
            <a:r>
              <a:rPr lang="en-US" altLang="zh-TW" sz="1600" dirty="0">
                <a:latin typeface="Times New Roman" pitchFamily="18" charset="0"/>
              </a:rPr>
              <a:t>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(m)= j, m=1,2,...</a:t>
            </a:r>
            <a:r>
              <a:rPr lang="en-US" altLang="zh-TW" sz="1600" dirty="0" smtClean="0">
                <a:latin typeface="Times New Roman" pitchFamily="18" charset="0"/>
              </a:rPr>
              <a:t>L</a:t>
            </a:r>
          </a:p>
          <a:p>
            <a:pPr marL="0" lvl="1" indent="-182563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(1)=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(1)= 1,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(L)=M,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(L)= N</a:t>
            </a:r>
          </a:p>
          <a:p>
            <a:pPr marL="0" lvl="1" indent="-182563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(m+1)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>
                <a:latin typeface="Times New Roman" pitchFamily="18" charset="0"/>
              </a:rPr>
              <a:t>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(m),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(m+1)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>
                <a:latin typeface="Times New Roman" pitchFamily="18" charset="0"/>
              </a:rPr>
              <a:t>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</a:t>
            </a:r>
            <a:r>
              <a:rPr lang="en-US" altLang="zh-TW" sz="1600" dirty="0" smtClean="0">
                <a:latin typeface="Times New Roman" pitchFamily="18" charset="0"/>
              </a:rPr>
              <a:t>)</a:t>
            </a:r>
            <a:endParaRPr lang="en-US" altLang="zh-TW" sz="1600" dirty="0">
              <a:latin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6230699"/>
              </p:ext>
            </p:extLst>
          </p:nvPr>
        </p:nvGraphicFramePr>
        <p:xfrm>
          <a:off x="6036245" y="4760813"/>
          <a:ext cx="32162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方程式" r:id="rId4" imgW="2628720" imgH="1066680" progId="Equation.3">
                  <p:embed/>
                </p:oleObj>
              </mc:Choice>
              <mc:Fallback>
                <p:oleObj name="方程式" r:id="rId4" imgW="2628720" imgH="10666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45" y="4760813"/>
                        <a:ext cx="32162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0811838"/>
              </p:ext>
            </p:extLst>
          </p:nvPr>
        </p:nvGraphicFramePr>
        <p:xfrm>
          <a:off x="3635896" y="6021288"/>
          <a:ext cx="50371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方程式" r:id="rId6" imgW="4114800" imgH="685800" progId="Equation.3">
                  <p:embed/>
                </p:oleObj>
              </mc:Choice>
              <mc:Fallback>
                <p:oleObj name="方程式" r:id="rId6" imgW="4114800" imgH="685800" progId="Equation.3">
                  <p:embed/>
                  <p:pic>
                    <p:nvPicPr>
                      <p:cNvPr id="0" name="物件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021288"/>
                        <a:ext cx="503713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59943" y="4975468"/>
            <a:ext cx="25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minimum distance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19766"/>
              </p:ext>
            </p:extLst>
          </p:nvPr>
        </p:nvGraphicFramePr>
        <p:xfrm>
          <a:off x="107950" y="182563"/>
          <a:ext cx="8907463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Document" r:id="rId3" imgW="8310313" imgH="6093562" progId="Word.Document.8">
                  <p:embed/>
                </p:oleObj>
              </mc:Choice>
              <mc:Fallback>
                <p:oleObj name="Document" r:id="rId3" imgW="8310313" imgH="6093562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2563"/>
                        <a:ext cx="8907463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51710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P.21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4.0)</a:t>
            </a:r>
            <a:endParaRPr lang="zh-TW" altLang="en-US" sz="28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76238" y="2036763"/>
            <a:ext cx="8299450" cy="3263900"/>
            <a:chOff x="375598" y="2036763"/>
            <a:chExt cx="8300090" cy="3264445"/>
          </a:xfrm>
        </p:grpSpPr>
        <p:pic>
          <p:nvPicPr>
            <p:cNvPr id="2150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0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1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2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3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4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5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6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0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20713"/>
            <a:ext cx="783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755650" y="1189038"/>
            <a:ext cx="547253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TW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P.22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7970</TotalTime>
  <Words>1330</Words>
  <Application>Microsoft Office PowerPoint</Application>
  <PresentationFormat>如螢幕大小 (4:3)</PresentationFormat>
  <Paragraphs>450</Paragraphs>
  <Slides>24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41" baseType="lpstr">
      <vt:lpstr>Benguiat Bk BT</vt:lpstr>
      <vt:lpstr>全真魏碑體</vt:lpstr>
      <vt:lpstr>細明體</vt:lpstr>
      <vt:lpstr>華康儷金黑</vt:lpstr>
      <vt:lpstr>新細明體</vt:lpstr>
      <vt:lpstr>Arial</vt:lpstr>
      <vt:lpstr>Calibri</vt:lpstr>
      <vt:lpstr>Cambria Math</vt:lpstr>
      <vt:lpstr>Symbol</vt:lpstr>
      <vt:lpstr>Times New Roman</vt:lpstr>
      <vt:lpstr>1_預設簡報設計</vt:lpstr>
      <vt:lpstr>Office 佈景主題</vt:lpstr>
      <vt:lpstr>2_預設簡報設計</vt:lpstr>
      <vt:lpstr>Equation</vt:lpstr>
      <vt:lpstr>方程式</vt:lpstr>
      <vt:lpstr>Document</vt:lpstr>
      <vt:lpstr>點陣圖影像</vt:lpstr>
      <vt:lpstr>PowerPoint 簡報</vt:lpstr>
      <vt:lpstr>PowerPoint 簡報</vt:lpstr>
      <vt:lpstr>DTW and Dynamic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Continuous Speech Recognition Example: Digit String Recognition―  One-stage Search</vt:lpstr>
      <vt:lpstr>Recognition Errors</vt:lpstr>
      <vt:lpstr>Continuous Speech Recognition Example: Digit String Recognition ―  Level-Building</vt:lpstr>
      <vt:lpstr>Time (Frame)- Synchronous Viterbi Search for        Large-Vocabulary Continuous Speech Recognition</vt:lpstr>
      <vt:lpstr>PowerPoint 簡報</vt:lpstr>
      <vt:lpstr>PowerPoint 簡報</vt:lpstr>
      <vt:lpstr>PowerPoint 簡報</vt:lpstr>
      <vt:lpstr>Time (Frame)- Synchronous Viterbi Search for     Large –Vocabulary Continuous Speech Recognition</vt:lpstr>
      <vt:lpstr>PowerPoint 簡報</vt:lpstr>
      <vt:lpstr>PowerPoint 簡報</vt:lpstr>
      <vt:lpstr>PowerPoint 簡報</vt:lpstr>
      <vt:lpstr>Time (Frame)- Synchronous Viterbi Search for     Large-Vocabulary Continuous Speech Recognition</vt:lpstr>
      <vt:lpstr>PowerPoint 簡報</vt:lpstr>
      <vt:lpstr>Heuristic Search: Another Example</vt:lpstr>
      <vt:lpstr>A*  Search and Speech Recognition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896</cp:revision>
  <cp:lastPrinted>2018-03-27T12:25:00Z</cp:lastPrinted>
  <dcterms:created xsi:type="dcterms:W3CDTF">2002-02-22T11:13:19Z</dcterms:created>
  <dcterms:modified xsi:type="dcterms:W3CDTF">2018-03-27T12:26:22Z</dcterms:modified>
</cp:coreProperties>
</file>