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282" r:id="rId2"/>
  </p:sldIdLst>
  <p:sldSz cx="9144000" cy="6858000" type="screen4x3"/>
  <p:notesSz cx="6735763" cy="986948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FF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9" autoAdjust="0"/>
    <p:restoredTop sz="94660"/>
  </p:normalViewPr>
  <p:slideViewPr>
    <p:cSldViewPr>
      <p:cViewPr varScale="1">
        <p:scale>
          <a:sx n="104" d="100"/>
          <a:sy n="104" d="100"/>
        </p:scale>
        <p:origin x="102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4188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2D1BE8A1-31A3-4D73-8BF6-9892AA5EF0E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8860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0113" y="739775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7888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4188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4188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BDB16865-C891-4DD7-A31B-51F54D0A1C9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83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3" descr="BinaryP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2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3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4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8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9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1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2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3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4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5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6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7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38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39" name="Picture 42" descr="emblem_20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1341438"/>
            <a:ext cx="1223963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40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2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8A02-9450-42B6-B32C-313621F6D2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723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32E06-4EDC-4C25-AD08-F54C61C3EA9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338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F4ED6-35E2-4952-8D41-09941B621A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7346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F751B-D193-4977-A3E0-C7B9DC83292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113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DAE5C-7F99-49B6-A541-2047DA00B1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409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F4D76-3785-48B0-8BAE-A5762529B3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214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872C8-83AD-4585-9660-6F39856BAD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179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5A221-FF06-405A-8CF9-23D7587EC0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943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CFD65-7C69-46A6-B9C5-A7AA6326EF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551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8904C-3120-46C2-8B99-4A92669556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178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6A96B-8CBB-4DBB-9AEF-9F3A4F6CF5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44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6A805-226B-4677-B28F-0400A5ED8C3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472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2" descr="BinaryPI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ea typeface="新細明體" pitchFamily="18" charset="-120"/>
              </a:defRPr>
            </a:lvl1pPr>
          </a:lstStyle>
          <a:p>
            <a:pPr>
              <a:defRPr/>
            </a:pPr>
            <a:fld id="{6EEF6FB4-DFB4-426E-8760-C0D5B11024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71438"/>
            <a:ext cx="8472488" cy="806450"/>
          </a:xfrm>
        </p:spPr>
        <p:txBody>
          <a:bodyPr/>
          <a:lstStyle/>
          <a:p>
            <a:pPr eaLnBrk="1" hangingPunct="1"/>
            <a:r>
              <a:rPr lang="en-US" altLang="zh-TW" sz="2400" dirty="0" smtClean="0"/>
              <a:t>Student ID: ______		Name: ______</a:t>
            </a:r>
            <a:br>
              <a:rPr lang="en-US" altLang="zh-TW" sz="2400" dirty="0" smtClean="0"/>
            </a:br>
            <a:r>
              <a:rPr lang="en-US" altLang="zh-TW" sz="2400" i="1" dirty="0" smtClean="0"/>
              <a:t>d</a:t>
            </a:r>
            <a:r>
              <a:rPr lang="en-US" altLang="zh-TW" sz="2400" dirty="0" smtClean="0"/>
              <a:t> = ___ = 3 + “the last digit of your ID” mod 4,  </a:t>
            </a:r>
            <a:r>
              <a:rPr lang="en-US" altLang="zh-TW" sz="2400" dirty="0"/>
              <a:t>3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ym typeface="Symbol" pitchFamily="18" charset="2"/>
              </a:rPr>
              <a:t> </a:t>
            </a:r>
            <a:r>
              <a:rPr lang="en-US" altLang="zh-TW" sz="2400" i="1" dirty="0">
                <a:sym typeface="Symbol" pitchFamily="18" charset="2"/>
              </a:rPr>
              <a:t>d</a:t>
            </a:r>
            <a:r>
              <a:rPr lang="en-US" altLang="zh-TW" sz="2400" dirty="0" smtClean="0">
                <a:sym typeface="Symbol" pitchFamily="18" charset="2"/>
              </a:rPr>
              <a:t>  </a:t>
            </a:r>
            <a:r>
              <a:rPr lang="en-US" altLang="zh-TW" sz="2400" dirty="0">
                <a:sym typeface="Symbol" pitchFamily="18" charset="2"/>
              </a:rPr>
              <a:t>6</a:t>
            </a:r>
            <a:endParaRPr lang="en-US" altLang="zh-TW" sz="240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52736"/>
            <a:ext cx="2890664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95263" indent="-195263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88913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952500" indent="-18732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325563" indent="-182563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698625" indent="-182563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155825" indent="-182563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13025" indent="-182563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070225" indent="-182563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527425" indent="-182563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kumimoji="0" lang="de-DE" altLang="zh-TW" sz="2400" kern="0" dirty="0">
                <a:ea typeface="新細明體" charset="-120"/>
              </a:rPr>
              <a:t>O</a:t>
            </a:r>
            <a:r>
              <a:rPr kumimoji="0" lang="de-DE" altLang="zh-TW" sz="2400" kern="0" dirty="0" smtClean="0">
                <a:ea typeface="新細明體" charset="-120"/>
              </a:rPr>
              <a:t>n the curve </a:t>
            </a:r>
            <a:r>
              <a:rPr kumimoji="0" lang="de-DE" altLang="zh-TW" sz="2400" i="1" kern="0" dirty="0" smtClean="0">
                <a:ea typeface="新細明體" charset="-120"/>
              </a:rPr>
              <a:t>E</a:t>
            </a:r>
            <a:r>
              <a:rPr kumimoji="0" lang="de-DE" altLang="zh-TW" sz="2400" i="1" kern="0" baseline="-25000" dirty="0" smtClean="0">
                <a:ea typeface="新細明體" charset="-120"/>
              </a:rPr>
              <a:t> </a:t>
            </a:r>
            <a:r>
              <a:rPr kumimoji="0" lang="de-DE" altLang="zh-TW" sz="2400" kern="0" dirty="0" smtClean="0">
                <a:ea typeface="新細明體" charset="-120"/>
              </a:rPr>
              <a:t>:</a:t>
            </a:r>
            <a:r>
              <a:rPr kumimoji="0" lang="de-DE" altLang="zh-TW" sz="2400" i="1" kern="0" dirty="0" smtClean="0">
                <a:ea typeface="新細明體" charset="-120"/>
              </a:rPr>
              <a:t> y</a:t>
            </a:r>
            <a:r>
              <a:rPr kumimoji="0" lang="de-DE" altLang="zh-TW" sz="2400" kern="0" baseline="30000" dirty="0" smtClean="0">
                <a:ea typeface="新細明體" charset="-120"/>
              </a:rPr>
              <a:t>2</a:t>
            </a:r>
            <a:r>
              <a:rPr kumimoji="0" lang="de-DE" altLang="zh-TW" sz="2400" kern="0" dirty="0" smtClean="0">
                <a:ea typeface="新細明體" charset="-120"/>
              </a:rPr>
              <a:t> = </a:t>
            </a:r>
            <a:r>
              <a:rPr kumimoji="0" lang="de-DE" altLang="zh-TW" sz="2400" i="1" kern="0" dirty="0" smtClean="0">
                <a:ea typeface="新細明體" charset="-120"/>
              </a:rPr>
              <a:t>x</a:t>
            </a:r>
            <a:r>
              <a:rPr kumimoji="0" lang="de-DE" altLang="zh-TW" sz="2400" kern="0" baseline="30000" dirty="0" smtClean="0">
                <a:ea typeface="新細明體" charset="-120"/>
              </a:rPr>
              <a:t>3</a:t>
            </a:r>
            <a:r>
              <a:rPr kumimoji="0" lang="de-DE" altLang="zh-TW" sz="2400" kern="0" dirty="0" smtClean="0">
                <a:ea typeface="新細明體" charset="-120"/>
              </a:rPr>
              <a:t> + 2</a:t>
            </a:r>
            <a:r>
              <a:rPr kumimoji="0" lang="de-DE" altLang="zh-TW" sz="2400" i="1" kern="0" dirty="0" smtClean="0">
                <a:ea typeface="新細明體" charset="-120"/>
              </a:rPr>
              <a:t>x</a:t>
            </a:r>
            <a:r>
              <a:rPr kumimoji="0" lang="de-DE" altLang="zh-TW" sz="2400" kern="0" dirty="0" smtClean="0">
                <a:ea typeface="新細明體" charset="-120"/>
              </a:rPr>
              <a:t> + 2  mod 17  with the base point  </a:t>
            </a:r>
            <a:r>
              <a:rPr kumimoji="0" lang="de-DE" altLang="zh-TW" sz="2400" i="1" kern="0" dirty="0" smtClean="0">
                <a:ea typeface="新細明體" charset="-120"/>
              </a:rPr>
              <a:t>G</a:t>
            </a:r>
            <a:r>
              <a:rPr kumimoji="0" lang="de-DE" altLang="zh-TW" sz="2400" kern="0" baseline="-25000" dirty="0" smtClean="0">
                <a:ea typeface="新細明體" charset="-120"/>
              </a:rPr>
              <a:t> </a:t>
            </a:r>
            <a:r>
              <a:rPr kumimoji="0" lang="de-DE" altLang="zh-TW" sz="2400" kern="0" dirty="0" smtClean="0">
                <a:ea typeface="新細明體" charset="-120"/>
              </a:rPr>
              <a:t>=</a:t>
            </a:r>
            <a:r>
              <a:rPr kumimoji="0" lang="de-DE" altLang="zh-TW" sz="2400" kern="0" baseline="-25000" dirty="0" smtClean="0">
                <a:ea typeface="新細明體" charset="-120"/>
              </a:rPr>
              <a:t> </a:t>
            </a:r>
            <a:r>
              <a:rPr kumimoji="0" lang="de-DE" altLang="zh-TW" sz="2400" kern="0" dirty="0" smtClean="0">
                <a:ea typeface="新細明體" charset="-120"/>
              </a:rPr>
              <a:t>(5,</a:t>
            </a:r>
            <a:r>
              <a:rPr kumimoji="0" lang="de-DE" altLang="zh-TW" kern="0" baseline="-25000" dirty="0" smtClean="0">
                <a:ea typeface="新細明體" charset="-120"/>
              </a:rPr>
              <a:t> </a:t>
            </a:r>
            <a:r>
              <a:rPr kumimoji="0" lang="de-DE" altLang="zh-TW" sz="2400" kern="0" dirty="0" smtClean="0">
                <a:ea typeface="新細明體" charset="-120"/>
              </a:rPr>
              <a:t>1) and </a:t>
            </a:r>
            <a:r>
              <a:rPr kumimoji="0" lang="de-DE" altLang="zh-TW" sz="2400" i="1" kern="0" dirty="0" smtClean="0">
                <a:ea typeface="新細明體" charset="-120"/>
              </a:rPr>
              <a:t>n</a:t>
            </a:r>
            <a:r>
              <a:rPr kumimoji="0" lang="de-DE" altLang="zh-TW" sz="2400" kern="0" baseline="-25000" dirty="0" smtClean="0">
                <a:ea typeface="新細明體" charset="-120"/>
              </a:rPr>
              <a:t> </a:t>
            </a:r>
            <a:r>
              <a:rPr kumimoji="0" lang="de-DE" altLang="zh-TW" sz="2400" kern="0" dirty="0" smtClean="0">
                <a:ea typeface="新細明體" charset="-120"/>
              </a:rPr>
              <a:t>=</a:t>
            </a:r>
            <a:r>
              <a:rPr kumimoji="0" lang="de-DE" altLang="zh-TW" sz="2400" kern="0" baseline="-25000" dirty="0" smtClean="0">
                <a:ea typeface="新細明體" charset="-120"/>
              </a:rPr>
              <a:t> </a:t>
            </a:r>
            <a:r>
              <a:rPr kumimoji="0" lang="de-DE" altLang="zh-TW" sz="2400" kern="0" dirty="0" smtClean="0">
                <a:ea typeface="新細明體" charset="-120"/>
              </a:rPr>
              <a:t>19,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503" y="1052736"/>
            <a:ext cx="5686993" cy="5328592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67544" y="2913325"/>
            <a:ext cx="2664296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95263" indent="-195263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88913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952500" indent="-18732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325563" indent="-182563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698625" indent="-182563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155825" indent="-182563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13025" indent="-182563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070225" indent="-182563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527425" indent="-182563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kumimoji="0" lang="de-DE" altLang="zh-TW" sz="2400" kern="0" dirty="0" smtClean="0">
                <a:ea typeface="新細明體" charset="-120"/>
              </a:rPr>
              <a:t>sign the message hash  </a:t>
            </a:r>
            <a:r>
              <a:rPr kumimoji="0" lang="de-DE" altLang="zh-TW" sz="2400" i="1" kern="0" dirty="0" smtClean="0">
                <a:ea typeface="新細明體" charset="-120"/>
              </a:rPr>
              <a:t>z</a:t>
            </a:r>
            <a:r>
              <a:rPr kumimoji="0" lang="de-DE" altLang="zh-TW" sz="2400" kern="0" dirty="0" smtClean="0">
                <a:ea typeface="新細明體" charset="-120"/>
              </a:rPr>
              <a:t> = 10  with  </a:t>
            </a:r>
            <a:r>
              <a:rPr kumimoji="0" lang="de-DE" altLang="zh-TW" sz="2400" i="1" kern="0" dirty="0" smtClean="0">
                <a:ea typeface="新細明體" charset="-120"/>
              </a:rPr>
              <a:t>k</a:t>
            </a:r>
            <a:r>
              <a:rPr kumimoji="0" lang="de-DE" altLang="zh-TW" sz="2400" kern="0" dirty="0" smtClean="0">
                <a:ea typeface="新細明體" charset="-120"/>
              </a:rPr>
              <a:t> </a:t>
            </a:r>
            <a:r>
              <a:rPr kumimoji="0" lang="de-DE" altLang="zh-TW" sz="2400" kern="0" dirty="0">
                <a:ea typeface="新細明體" charset="-120"/>
              </a:rPr>
              <a:t>= 5</a:t>
            </a:r>
            <a:r>
              <a:rPr kumimoji="0" lang="de-DE" altLang="zh-TW" sz="2400" kern="0" dirty="0" smtClean="0">
                <a:ea typeface="新細明體" charset="-120"/>
              </a:rPr>
              <a:t>, </a:t>
            </a:r>
            <a:r>
              <a:rPr kumimoji="0" lang="de-DE" altLang="zh-TW" sz="2400" i="1" kern="0" dirty="0" smtClean="0">
                <a:ea typeface="新細明體" charset="-120"/>
              </a:rPr>
              <a:t>kG</a:t>
            </a:r>
            <a:r>
              <a:rPr kumimoji="0" lang="de-DE" altLang="zh-TW" sz="2400" kern="0" dirty="0" smtClean="0">
                <a:ea typeface="新細明體" charset="-120"/>
              </a:rPr>
              <a:t> </a:t>
            </a:r>
            <a:r>
              <a:rPr kumimoji="0" lang="de-DE" altLang="zh-TW" sz="2400" kern="0" dirty="0">
                <a:ea typeface="新細明體" charset="-120"/>
              </a:rPr>
              <a:t>= </a:t>
            </a:r>
            <a:r>
              <a:rPr kumimoji="0" lang="de-DE" altLang="zh-TW" sz="2400" kern="0" dirty="0" smtClean="0">
                <a:ea typeface="新細明體" charset="-120"/>
              </a:rPr>
              <a:t>(</a:t>
            </a:r>
            <a:r>
              <a:rPr kumimoji="0" lang="de-DE" altLang="zh-TW" sz="2400" kern="0" dirty="0">
                <a:ea typeface="新細明體" charset="-120"/>
              </a:rPr>
              <a:t>9</a:t>
            </a:r>
            <a:r>
              <a:rPr kumimoji="0" lang="de-DE" altLang="zh-TW" sz="2400" kern="0" dirty="0" smtClean="0">
                <a:ea typeface="新細明體" charset="-120"/>
              </a:rPr>
              <a:t>,</a:t>
            </a:r>
            <a:r>
              <a:rPr kumimoji="0" lang="de-DE" altLang="zh-TW" kern="0" baseline="-25000" dirty="0" smtClean="0">
                <a:ea typeface="新細明體" charset="-120"/>
              </a:rPr>
              <a:t> </a:t>
            </a:r>
            <a:r>
              <a:rPr kumimoji="0" lang="de-DE" altLang="zh-TW" sz="2400" kern="0" dirty="0" smtClean="0">
                <a:ea typeface="新細明體" charset="-120"/>
              </a:rPr>
              <a:t>16) and  your private key </a:t>
            </a:r>
            <a:r>
              <a:rPr kumimoji="0" lang="de-DE" altLang="zh-TW" sz="2400" i="1" kern="0" dirty="0" smtClean="0">
                <a:ea typeface="新細明體" charset="-120"/>
              </a:rPr>
              <a:t>d</a:t>
            </a:r>
            <a:r>
              <a:rPr kumimoji="0" lang="de-DE" altLang="zh-TW" sz="2400" kern="0" dirty="0" smtClean="0">
                <a:ea typeface="新細明體" charset="-120"/>
              </a:rPr>
              <a:t>.</a:t>
            </a:r>
            <a:endParaRPr kumimoji="0" lang="de-DE" altLang="zh-TW" sz="2400" kern="0" dirty="0">
              <a:ea typeface="新細明體" charset="-120"/>
            </a:endParaRPr>
          </a:p>
          <a:p>
            <a:pPr marL="0" indent="0">
              <a:buNone/>
            </a:pPr>
            <a:r>
              <a:rPr kumimoji="0" lang="de-DE" altLang="zh-TW" sz="2400" kern="0" dirty="0" smtClean="0">
                <a:ea typeface="新細明體" charset="-120"/>
              </a:rPr>
              <a:t>The signature pair is (</a:t>
            </a:r>
            <a:r>
              <a:rPr kumimoji="0" lang="de-DE" altLang="zh-TW" sz="2400" i="1" kern="0" dirty="0" smtClean="0">
                <a:ea typeface="新細明體" charset="-120"/>
              </a:rPr>
              <a:t>r</a:t>
            </a:r>
            <a:r>
              <a:rPr kumimoji="0" lang="de-DE" altLang="zh-TW" sz="2400" kern="0" dirty="0" smtClean="0">
                <a:ea typeface="新細明體" charset="-120"/>
              </a:rPr>
              <a:t>, </a:t>
            </a:r>
            <a:r>
              <a:rPr kumimoji="0" lang="de-DE" altLang="zh-TW" sz="2400" i="1" kern="0" dirty="0" smtClean="0">
                <a:ea typeface="新細明體" charset="-120"/>
              </a:rPr>
              <a:t>s</a:t>
            </a:r>
            <a:r>
              <a:rPr kumimoji="0" lang="de-DE" altLang="zh-TW" sz="2400" kern="0" dirty="0" smtClean="0">
                <a:ea typeface="新細明體" charset="-120"/>
              </a:rPr>
              <a:t>) = _____</a:t>
            </a:r>
            <a:endParaRPr kumimoji="0" lang="de-DE" altLang="zh-TW" sz="2400" kern="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">
  <a:themeElements>
    <a:clrScheme name="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Network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CDRAGON</Template>
  <TotalTime>6085</TotalTime>
  <Words>70</Words>
  <Application>Microsoft Office PowerPoint</Application>
  <PresentationFormat>如螢幕大小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Symbol</vt:lpstr>
      <vt:lpstr>Wingdings</vt:lpstr>
      <vt:lpstr>Network</vt:lpstr>
      <vt:lpstr>Student ID: ______  Name: ______ d = ___ = 3 + “the last digit of your ID” mod 4,  3  d 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JMChen</dc:creator>
  <cp:lastModifiedBy>user</cp:lastModifiedBy>
  <cp:revision>205</cp:revision>
  <dcterms:created xsi:type="dcterms:W3CDTF">2006-02-27T05:39:33Z</dcterms:created>
  <dcterms:modified xsi:type="dcterms:W3CDTF">2018-12-17T04:02:15Z</dcterms:modified>
</cp:coreProperties>
</file>