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6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085F3-E264-4638-A3D3-1E7087E1C2E4}" type="datetimeFigureOut">
              <a:rPr lang="nl-NL" smtClean="0"/>
              <a:t>7-3-2021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3605F-37B4-4571-A1EC-2D552CB7266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15642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085F3-E264-4638-A3D3-1E7087E1C2E4}" type="datetimeFigureOut">
              <a:rPr lang="nl-NL" smtClean="0"/>
              <a:t>7-3-2021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3605F-37B4-4571-A1EC-2D552CB7266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78606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085F3-E264-4638-A3D3-1E7087E1C2E4}" type="datetimeFigureOut">
              <a:rPr lang="nl-NL" smtClean="0"/>
              <a:t>7-3-2021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3605F-37B4-4571-A1EC-2D552CB7266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9964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085F3-E264-4638-A3D3-1E7087E1C2E4}" type="datetimeFigureOut">
              <a:rPr lang="nl-NL" smtClean="0"/>
              <a:t>7-3-2021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3605F-37B4-4571-A1EC-2D552CB7266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96711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085F3-E264-4638-A3D3-1E7087E1C2E4}" type="datetimeFigureOut">
              <a:rPr lang="nl-NL" smtClean="0"/>
              <a:t>7-3-2021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3605F-37B4-4571-A1EC-2D552CB7266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53194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085F3-E264-4638-A3D3-1E7087E1C2E4}" type="datetimeFigureOut">
              <a:rPr lang="nl-NL" smtClean="0"/>
              <a:t>7-3-2021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3605F-37B4-4571-A1EC-2D552CB7266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8118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085F3-E264-4638-A3D3-1E7087E1C2E4}" type="datetimeFigureOut">
              <a:rPr lang="nl-NL" smtClean="0"/>
              <a:t>7-3-2021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3605F-37B4-4571-A1EC-2D552CB7266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64082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085F3-E264-4638-A3D3-1E7087E1C2E4}" type="datetimeFigureOut">
              <a:rPr lang="nl-NL" smtClean="0"/>
              <a:t>7-3-2021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3605F-37B4-4571-A1EC-2D552CB7266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64318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085F3-E264-4638-A3D3-1E7087E1C2E4}" type="datetimeFigureOut">
              <a:rPr lang="nl-NL" smtClean="0"/>
              <a:t>7-3-2021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3605F-37B4-4571-A1EC-2D552CB7266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38581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085F3-E264-4638-A3D3-1E7087E1C2E4}" type="datetimeFigureOut">
              <a:rPr lang="nl-NL" smtClean="0"/>
              <a:t>7-3-2021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3605F-37B4-4571-A1EC-2D552CB7266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28438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085F3-E264-4638-A3D3-1E7087E1C2E4}" type="datetimeFigureOut">
              <a:rPr lang="nl-NL" smtClean="0"/>
              <a:t>7-3-2021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3605F-37B4-4571-A1EC-2D552CB7266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45752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085F3-E264-4638-A3D3-1E7087E1C2E4}" type="datetimeFigureOut">
              <a:rPr lang="nl-NL" smtClean="0"/>
              <a:t>7-3-2021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3605F-37B4-4571-A1EC-2D552CB7266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27825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allecijfers.nl/gemeente-overzicht/amsterda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 smtClean="0"/>
              <a:t>Finding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best </a:t>
            </a:r>
            <a:r>
              <a:rPr lang="nl-NL" dirty="0" err="1" smtClean="0"/>
              <a:t>location</a:t>
            </a:r>
            <a:r>
              <a:rPr lang="nl-NL" dirty="0" smtClean="0"/>
              <a:t>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an</a:t>
            </a:r>
            <a:r>
              <a:rPr lang="nl-NL" dirty="0" smtClean="0"/>
              <a:t> </a:t>
            </a:r>
            <a:r>
              <a:rPr lang="nl-NL" dirty="0" err="1" smtClean="0"/>
              <a:t>Italian</a:t>
            </a:r>
            <a:r>
              <a:rPr lang="nl-NL" dirty="0" smtClean="0"/>
              <a:t> Restaurant in Amsterdam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err="1" smtClean="0"/>
              <a:t>Wineke</a:t>
            </a:r>
            <a:r>
              <a:rPr lang="nl-NL" dirty="0" smtClean="0"/>
              <a:t> van Lent</a:t>
            </a:r>
          </a:p>
          <a:p>
            <a:r>
              <a:rPr lang="nl-NL" dirty="0" err="1" smtClean="0"/>
              <a:t>March</a:t>
            </a:r>
            <a:r>
              <a:rPr lang="nl-NL" dirty="0" smtClean="0"/>
              <a:t> 8, 2021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80775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Background 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0"/>
            <a:ext cx="5338936" cy="4525963"/>
          </a:xfrm>
        </p:spPr>
        <p:txBody>
          <a:bodyPr>
            <a:normAutofit fontScale="70000" lnSpcReduction="20000"/>
          </a:bodyPr>
          <a:lstStyle/>
          <a:p>
            <a:endParaRPr lang="en-GB" dirty="0" smtClean="0"/>
          </a:p>
          <a:p>
            <a:r>
              <a:rPr lang="en-GB" dirty="0" smtClean="0"/>
              <a:t>International </a:t>
            </a:r>
            <a:r>
              <a:rPr lang="en-GB" dirty="0"/>
              <a:t>franchise company of high quality Italian restaurants </a:t>
            </a:r>
            <a:r>
              <a:rPr lang="en-GB" dirty="0" smtClean="0"/>
              <a:t>wants advice on a location in Amsterdam</a:t>
            </a:r>
          </a:p>
          <a:p>
            <a:endParaRPr lang="nl-NL" dirty="0"/>
          </a:p>
          <a:p>
            <a:r>
              <a:rPr lang="en-GB" dirty="0"/>
              <a:t>Amsterdam is the capital </a:t>
            </a:r>
            <a:r>
              <a:rPr lang="en-GB" dirty="0" smtClean="0"/>
              <a:t>of the Netherlands with </a:t>
            </a:r>
            <a:r>
              <a:rPr lang="en-GB" dirty="0"/>
              <a:t>a population of </a:t>
            </a:r>
            <a:r>
              <a:rPr lang="en-GB" dirty="0" smtClean="0"/>
              <a:t>1,558,755  in the urban area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Amsterdam has a very small market for properties, sales go fast. 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The real estate agents found 10 suitable locations for the new restaurant. </a:t>
            </a:r>
          </a:p>
          <a:p>
            <a:endParaRPr lang="en-GB" dirty="0" smtClean="0"/>
          </a:p>
          <a:p>
            <a:endParaRPr lang="en-GB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4016" y="3861048"/>
            <a:ext cx="2410668" cy="16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AutoShape 4" descr="Afbeeldingsresultaten voor high quakuty italian restaurant michelin star"/>
          <p:cNvSpPr>
            <a:spLocks noChangeAspect="1" noChangeArrowheads="1"/>
          </p:cNvSpPr>
          <p:nvPr/>
        </p:nvSpPr>
        <p:spPr bwMode="auto">
          <a:xfrm>
            <a:off x="63500" y="-860425"/>
            <a:ext cx="2705100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4016" y="1844824"/>
            <a:ext cx="2395504" cy="1594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8020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Research </a:t>
            </a:r>
            <a:r>
              <a:rPr lang="nl-NL" dirty="0" err="1" smtClean="0"/>
              <a:t>questions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The locations are more or less comparable  </a:t>
            </a:r>
          </a:p>
          <a:p>
            <a:r>
              <a:rPr lang="en-GB" dirty="0" smtClean="0"/>
              <a:t>The neighbourhood is very important </a:t>
            </a:r>
          </a:p>
          <a:p>
            <a:endParaRPr lang="en-GB" dirty="0"/>
          </a:p>
          <a:p>
            <a:r>
              <a:rPr lang="en-GB" dirty="0" smtClean="0"/>
              <a:t>Research questions</a:t>
            </a:r>
            <a:endParaRPr lang="en-GB" dirty="0"/>
          </a:p>
          <a:p>
            <a:pPr lvl="1"/>
            <a:r>
              <a:rPr lang="en-GB" dirty="0" smtClean="0"/>
              <a:t>How comparable are the neighbourhoods of the possible locations?</a:t>
            </a:r>
            <a:endParaRPr lang="nl-NL" dirty="0" smtClean="0"/>
          </a:p>
          <a:p>
            <a:pPr lvl="1"/>
            <a:r>
              <a:rPr lang="en-GB" dirty="0" smtClean="0"/>
              <a:t>How many competing Italian restaurant are available in these neighbourhoods?</a:t>
            </a:r>
            <a:endParaRPr lang="nl-NL" dirty="0" smtClean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70684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Methodology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i="1" dirty="0" err="1" smtClean="0"/>
              <a:t>Analyzing</a:t>
            </a:r>
            <a:r>
              <a:rPr lang="en-GB" i="1" dirty="0" smtClean="0"/>
              <a:t> </a:t>
            </a:r>
            <a:r>
              <a:rPr lang="en-GB" i="1" dirty="0"/>
              <a:t>the comparability of neighbourhoods in Amsterdam</a:t>
            </a:r>
            <a:endParaRPr lang="nl-NL" dirty="0"/>
          </a:p>
          <a:p>
            <a:pPr lvl="0"/>
            <a:r>
              <a:rPr lang="en-GB" dirty="0" smtClean="0"/>
              <a:t>Define the neighbourhoods. </a:t>
            </a:r>
            <a:r>
              <a:rPr lang="en-GB" dirty="0" smtClean="0"/>
              <a:t>Provided by the city of Amsterdam: '</a:t>
            </a:r>
            <a:r>
              <a:rPr lang="en-GB" u="sng" dirty="0" smtClean="0">
                <a:hlinkClick r:id="rId2"/>
              </a:rPr>
              <a:t>https://allecijfers.nl/</a:t>
            </a:r>
            <a:r>
              <a:rPr lang="en-GB" u="sng" dirty="0" err="1" smtClean="0">
                <a:hlinkClick r:id="rId2"/>
              </a:rPr>
              <a:t>gemeente-overzicht</a:t>
            </a:r>
            <a:r>
              <a:rPr lang="en-GB" u="sng" dirty="0" smtClean="0">
                <a:hlinkClick r:id="rId2"/>
              </a:rPr>
              <a:t>/</a:t>
            </a:r>
            <a:r>
              <a:rPr lang="en-GB" u="sng" dirty="0" err="1" smtClean="0">
                <a:hlinkClick r:id="rId2"/>
              </a:rPr>
              <a:t>amsterdam</a:t>
            </a:r>
            <a:r>
              <a:rPr lang="en-GB" u="sng" dirty="0" smtClean="0">
                <a:hlinkClick r:id="rId2"/>
              </a:rPr>
              <a:t>/</a:t>
            </a:r>
            <a:r>
              <a:rPr lang="en-GB" dirty="0" smtClean="0"/>
              <a:t>'.</a:t>
            </a:r>
            <a:endParaRPr lang="nl-NL" dirty="0" smtClean="0"/>
          </a:p>
          <a:p>
            <a:r>
              <a:rPr lang="en-GB" dirty="0" smtClean="0"/>
              <a:t>Use </a:t>
            </a:r>
            <a:r>
              <a:rPr lang="en-GB" dirty="0" err="1" smtClean="0"/>
              <a:t>webscraping</a:t>
            </a:r>
            <a:r>
              <a:rPr lang="en-GB" dirty="0" smtClean="0"/>
              <a:t> to collect the data and clean the data</a:t>
            </a:r>
          </a:p>
          <a:p>
            <a:r>
              <a:rPr lang="en-GB" dirty="0" smtClean="0"/>
              <a:t>Add the </a:t>
            </a:r>
            <a:r>
              <a:rPr lang="en-GB" dirty="0"/>
              <a:t>latitude and longitude of each location by using </a:t>
            </a:r>
            <a:r>
              <a:rPr lang="en-GB" dirty="0" err="1" smtClean="0"/>
              <a:t>Geolocator</a:t>
            </a:r>
            <a:endParaRPr lang="en-GB" dirty="0" smtClean="0"/>
          </a:p>
          <a:p>
            <a:r>
              <a:rPr lang="en-GB" dirty="0" smtClean="0"/>
              <a:t>Data </a:t>
            </a:r>
            <a:r>
              <a:rPr lang="en-GB" dirty="0"/>
              <a:t>on the venues </a:t>
            </a:r>
            <a:r>
              <a:rPr lang="en-GB" dirty="0" smtClean="0"/>
              <a:t>was collected with an API from Foursquare.  </a:t>
            </a:r>
            <a:endParaRPr lang="nl-NL" dirty="0"/>
          </a:p>
          <a:p>
            <a:r>
              <a:rPr lang="en-GB" dirty="0"/>
              <a:t>Combing the data on the neighbourhoods and the venues </a:t>
            </a:r>
            <a:endParaRPr lang="nl-NL" dirty="0"/>
          </a:p>
          <a:p>
            <a:r>
              <a:rPr lang="en-GB" dirty="0" smtClean="0"/>
              <a:t>K means clustering is </a:t>
            </a:r>
            <a:r>
              <a:rPr lang="en-GB" dirty="0"/>
              <a:t>used to measure the comparability of the neighbourhoods. </a:t>
            </a:r>
            <a:endParaRPr lang="en-GB" dirty="0" smtClean="0"/>
          </a:p>
          <a:p>
            <a:r>
              <a:rPr lang="en-GB" dirty="0" smtClean="0"/>
              <a:t>The </a:t>
            </a:r>
            <a:r>
              <a:rPr lang="en-GB" dirty="0"/>
              <a:t>final result of the neighbourhoods will be plotted on a map of Amsterdam. </a:t>
            </a:r>
            <a:endParaRPr lang="en-GB" dirty="0" smtClean="0"/>
          </a:p>
          <a:p>
            <a:pPr marL="0" indent="0">
              <a:buNone/>
            </a:pPr>
            <a:endParaRPr lang="en-GB" i="1" dirty="0" smtClean="0"/>
          </a:p>
          <a:p>
            <a:pPr marL="0" indent="0">
              <a:buNone/>
            </a:pPr>
            <a:r>
              <a:rPr lang="en-GB" i="1" dirty="0" err="1" smtClean="0"/>
              <a:t>Analyzing</a:t>
            </a:r>
            <a:r>
              <a:rPr lang="en-GB" i="1" dirty="0" smtClean="0"/>
              <a:t> </a:t>
            </a:r>
            <a:r>
              <a:rPr lang="en-GB" i="1" dirty="0"/>
              <a:t>competing Italian restaurants in Amsterdam</a:t>
            </a:r>
            <a:endParaRPr lang="nl-NL" dirty="0"/>
          </a:p>
          <a:p>
            <a:r>
              <a:rPr lang="en-GB" dirty="0" smtClean="0"/>
              <a:t>Construct an API to collect data from Foursquare on Italian </a:t>
            </a:r>
            <a:r>
              <a:rPr lang="en-GB" dirty="0"/>
              <a:t>restaurants in Amsterdam. </a:t>
            </a:r>
            <a:endParaRPr lang="en-GB" dirty="0" smtClean="0"/>
          </a:p>
          <a:p>
            <a:r>
              <a:rPr lang="en-GB" dirty="0" smtClean="0"/>
              <a:t>Visualize the competing Italian restaurants on a map of Amsterdam. </a:t>
            </a:r>
          </a:p>
          <a:p>
            <a:r>
              <a:rPr lang="en-GB" dirty="0" smtClean="0"/>
              <a:t>Combine this map with the list of possible locations for the new restaurant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67850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Results</a:t>
            </a:r>
            <a:r>
              <a:rPr lang="nl-NL" dirty="0" smtClean="0"/>
              <a:t> clustering </a:t>
            </a:r>
            <a:r>
              <a:rPr lang="nl-NL" dirty="0" err="1" smtClean="0"/>
              <a:t>neighbourhoods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55072" y="5192719"/>
            <a:ext cx="5025039" cy="1116601"/>
          </a:xfrm>
        </p:spPr>
        <p:txBody>
          <a:bodyPr>
            <a:normAutofit/>
          </a:bodyPr>
          <a:lstStyle/>
          <a:p>
            <a:r>
              <a:rPr lang="nl-NL" sz="2400" dirty="0" smtClean="0"/>
              <a:t>20 clusters: multiple </a:t>
            </a:r>
            <a:r>
              <a:rPr lang="nl-NL" sz="2400" dirty="0" err="1" smtClean="0"/>
              <a:t>colors</a:t>
            </a:r>
            <a:endParaRPr lang="nl-NL" sz="2400" dirty="0" smtClean="0"/>
          </a:p>
          <a:p>
            <a:r>
              <a:rPr lang="nl-NL" sz="2400" dirty="0" err="1" smtClean="0"/>
              <a:t>Possible</a:t>
            </a:r>
            <a:r>
              <a:rPr lang="nl-NL" sz="2400" dirty="0" smtClean="0"/>
              <a:t> </a:t>
            </a:r>
            <a:r>
              <a:rPr lang="nl-NL" sz="2400" dirty="0" err="1" smtClean="0"/>
              <a:t>locations</a:t>
            </a:r>
            <a:r>
              <a:rPr lang="nl-NL" sz="2400" dirty="0" smtClean="0"/>
              <a:t>: red </a:t>
            </a:r>
            <a:r>
              <a:rPr lang="nl-NL" sz="2400" dirty="0" err="1" smtClean="0"/>
              <a:t>unfilled</a:t>
            </a:r>
            <a:r>
              <a:rPr lang="nl-NL" sz="2400" dirty="0" smtClean="0"/>
              <a:t> </a:t>
            </a:r>
            <a:r>
              <a:rPr lang="nl-NL" sz="2400" dirty="0" err="1" smtClean="0"/>
              <a:t>dots</a:t>
            </a:r>
            <a:endParaRPr lang="nl-NL" sz="2400" dirty="0"/>
          </a:p>
        </p:txBody>
      </p:sp>
      <p:pic>
        <p:nvPicPr>
          <p:cNvPr id="4" name="Afbeelding 3"/>
          <p:cNvPicPr/>
          <p:nvPr/>
        </p:nvPicPr>
        <p:blipFill rotWithShape="1">
          <a:blip r:embed="rId2"/>
          <a:srcRect l="29597" t="30882" r="25427" b="5588"/>
          <a:stretch/>
        </p:blipFill>
        <p:spPr bwMode="auto">
          <a:xfrm>
            <a:off x="539552" y="1700808"/>
            <a:ext cx="5040560" cy="345638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Tekstvak 6"/>
          <p:cNvSpPr txBox="1"/>
          <p:nvPr/>
        </p:nvSpPr>
        <p:spPr>
          <a:xfrm>
            <a:off x="5796136" y="1700808"/>
            <a:ext cx="28083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/>
              <a:t>Not</a:t>
            </a:r>
            <a:r>
              <a:rPr lang="nl-NL" dirty="0" smtClean="0"/>
              <a:t> </a:t>
            </a:r>
            <a:r>
              <a:rPr lang="nl-NL" dirty="0" err="1" smtClean="0"/>
              <a:t>suitable</a:t>
            </a:r>
            <a:r>
              <a:rPr lang="nl-NL" dirty="0" smtClean="0"/>
              <a:t>:</a:t>
            </a:r>
          </a:p>
          <a:p>
            <a:pPr marL="285750" indent="-285750">
              <a:buFontTx/>
              <a:buChar char="-"/>
            </a:pPr>
            <a:r>
              <a:rPr lang="nl-NL" dirty="0" err="1" smtClean="0"/>
              <a:t>Nightlife</a:t>
            </a:r>
            <a:r>
              <a:rPr lang="nl-NL" dirty="0" smtClean="0"/>
              <a:t>/coffee shops</a:t>
            </a:r>
          </a:p>
          <a:p>
            <a:pPr marL="285750" indent="-285750">
              <a:buFontTx/>
              <a:buChar char="-"/>
            </a:pPr>
            <a:r>
              <a:rPr lang="nl-NL" dirty="0" smtClean="0"/>
              <a:t>Shopping </a:t>
            </a:r>
            <a:r>
              <a:rPr lang="nl-NL" dirty="0" err="1" smtClean="0"/>
              <a:t>malls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43055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Neighbourhoods</a:t>
            </a:r>
            <a:r>
              <a:rPr lang="nl-NL" dirty="0" smtClean="0"/>
              <a:t> </a:t>
            </a:r>
            <a:r>
              <a:rPr lang="nl-NL" dirty="0" err="1" smtClean="0"/>
              <a:t>summarized</a:t>
            </a:r>
            <a:endParaRPr lang="nl-NL" dirty="0"/>
          </a:p>
        </p:txBody>
      </p:sp>
      <p:graphicFrame>
        <p:nvGraphicFramePr>
          <p:cNvPr id="4" name="Tijdelijke aanduiding voor inhoud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6290445"/>
              </p:ext>
            </p:extLst>
          </p:nvPr>
        </p:nvGraphicFramePr>
        <p:xfrm>
          <a:off x="395536" y="1628800"/>
          <a:ext cx="8208913" cy="43965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13506"/>
                <a:gridCol w="1031545"/>
                <a:gridCol w="749634"/>
                <a:gridCol w="2218820"/>
                <a:gridCol w="1097704"/>
                <a:gridCol w="1097704"/>
              </a:tblGrid>
              <a:tr h="374364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 err="1">
                          <a:effectLst/>
                        </a:rPr>
                        <a:t>Adress</a:t>
                      </a:r>
                      <a:endParaRPr lang="nl-NL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Postal Code</a:t>
                      </a:r>
                      <a:endParaRPr lang="nl-NL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Cluster</a:t>
                      </a:r>
                      <a:endParaRPr lang="nl-NL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Cluster classification</a:t>
                      </a:r>
                      <a:endParaRPr lang="nl-NL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Cluster description</a:t>
                      </a:r>
                      <a:endParaRPr lang="nl-NL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Suitable</a:t>
                      </a:r>
                      <a:endParaRPr lang="nl-NL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4364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Leidseplein 9</a:t>
                      </a:r>
                      <a:endParaRPr lang="nl-NL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1017 PS</a:t>
                      </a:r>
                      <a:endParaRPr lang="nl-NL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15</a:t>
                      </a:r>
                      <a:endParaRPr lang="nl-NL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Amsterdam Central</a:t>
                      </a:r>
                      <a:endParaRPr lang="nl-NL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Nightlife</a:t>
                      </a:r>
                      <a:endParaRPr lang="nl-NL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nl-NL" sz="20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-</a:t>
                      </a:r>
                      <a:endParaRPr lang="nl-NL" sz="20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4364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Leidsekruisstraat 11</a:t>
                      </a:r>
                      <a:endParaRPr lang="nl-NL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1017 RE</a:t>
                      </a:r>
                      <a:endParaRPr lang="nl-NL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15</a:t>
                      </a:r>
                      <a:endParaRPr lang="nl-NL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Amsterdam Central</a:t>
                      </a:r>
                      <a:endParaRPr lang="nl-NL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Nightlife</a:t>
                      </a:r>
                      <a:endParaRPr lang="nl-NL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GB" sz="2000" kern="12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-</a:t>
                      </a:r>
                      <a:endParaRPr lang="nl-NL" sz="2000" kern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4364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Reguliersgracht 110</a:t>
                      </a:r>
                      <a:endParaRPr lang="nl-NL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1017 LX</a:t>
                      </a:r>
                      <a:endParaRPr lang="nl-NL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15</a:t>
                      </a:r>
                      <a:endParaRPr lang="nl-NL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Amsterdam Central</a:t>
                      </a:r>
                      <a:endParaRPr lang="nl-NL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Nightlife</a:t>
                      </a:r>
                      <a:endParaRPr lang="nl-NL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GB" sz="2000" kern="12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-</a:t>
                      </a:r>
                      <a:endParaRPr lang="nl-NL" sz="2000" kern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81515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Meer en Vaart 405</a:t>
                      </a:r>
                      <a:endParaRPr lang="nl-NL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1068 LH</a:t>
                      </a:r>
                      <a:endParaRPr lang="nl-NL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0</a:t>
                      </a:r>
                      <a:endParaRPr lang="nl-NL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Shopping cluster</a:t>
                      </a:r>
                      <a:endParaRPr lang="nl-NL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Shopping</a:t>
                      </a:r>
                      <a:endParaRPr lang="nl-NL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nl-NL" sz="2000" kern="12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-</a:t>
                      </a:r>
                      <a:endParaRPr lang="nl-NL" sz="2000" kern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81515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Osdorpplein 1014</a:t>
                      </a:r>
                      <a:endParaRPr lang="nl-NL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1068 TG</a:t>
                      </a:r>
                      <a:endParaRPr lang="nl-NL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0</a:t>
                      </a:r>
                      <a:endParaRPr lang="nl-NL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Shopping cluster</a:t>
                      </a:r>
                      <a:endParaRPr lang="nl-NL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Shopping</a:t>
                      </a:r>
                      <a:endParaRPr lang="nl-NL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nl-NL" sz="2000" kern="12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-</a:t>
                      </a:r>
                      <a:endParaRPr lang="nl-NL" sz="2000" kern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4364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Oostelijke Handelskade 4</a:t>
                      </a:r>
                      <a:endParaRPr lang="nl-NL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1019 HM</a:t>
                      </a:r>
                      <a:endParaRPr lang="nl-NL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18</a:t>
                      </a:r>
                      <a:endParaRPr lang="nl-NL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Restaurant cluster</a:t>
                      </a:r>
                      <a:endParaRPr lang="nl-NL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Restaurants</a:t>
                      </a:r>
                      <a:endParaRPr lang="nl-NL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+</a:t>
                      </a:r>
                      <a:endParaRPr lang="nl-NL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4364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Jacob Bontiusplaats 10</a:t>
                      </a:r>
                      <a:endParaRPr lang="nl-NL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1018 LL</a:t>
                      </a:r>
                      <a:endParaRPr lang="nl-NL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18</a:t>
                      </a:r>
                      <a:endParaRPr lang="nl-NL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Restaurant cluster</a:t>
                      </a:r>
                      <a:endParaRPr lang="nl-NL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Restaurants</a:t>
                      </a:r>
                      <a:endParaRPr lang="nl-NL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+</a:t>
                      </a:r>
                      <a:endParaRPr lang="nl-NL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81515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Delflandplein 22</a:t>
                      </a:r>
                      <a:endParaRPr lang="nl-NL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1062 HR</a:t>
                      </a:r>
                      <a:endParaRPr lang="nl-NL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18</a:t>
                      </a:r>
                      <a:endParaRPr lang="nl-NL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Restaurant cluster</a:t>
                      </a:r>
                      <a:endParaRPr lang="nl-NL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Restaurants</a:t>
                      </a:r>
                      <a:endParaRPr lang="nl-NL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+</a:t>
                      </a:r>
                      <a:endParaRPr lang="nl-NL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4364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Roetersstraat 15</a:t>
                      </a:r>
                      <a:endParaRPr lang="nl-NL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1018 WD</a:t>
                      </a:r>
                      <a:endParaRPr lang="nl-NL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9</a:t>
                      </a:r>
                      <a:endParaRPr lang="nl-NL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Zoo cluster</a:t>
                      </a:r>
                      <a:endParaRPr lang="nl-NL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Zoo, restaurants</a:t>
                      </a:r>
                      <a:endParaRPr lang="nl-NL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+</a:t>
                      </a:r>
                      <a:endParaRPr lang="nl-NL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4364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Arnold Schönberglaan 9</a:t>
                      </a:r>
                      <a:endParaRPr lang="nl-NL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1082 MJ</a:t>
                      </a:r>
                      <a:endParaRPr lang="nl-NL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nl-NL" sz="1600">
                          <a:effectLst/>
                        </a:rPr>
                        <a:t>4</a:t>
                      </a:r>
                      <a:endParaRPr lang="nl-NL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Park cluster</a:t>
                      </a:r>
                      <a:endParaRPr lang="nl-NL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Park, bars, restaurants</a:t>
                      </a:r>
                      <a:endParaRPr lang="nl-NL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+</a:t>
                      </a:r>
                      <a:endParaRPr lang="nl-NL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04961">
                <a:tc>
                  <a:txBody>
                    <a:bodyPr/>
                    <a:lstStyle/>
                    <a:p>
                      <a:endParaRPr lang="nl-NL" sz="11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nl-NL" sz="11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000">
                          <a:effectLst/>
                        </a:rPr>
                        <a:t> 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000">
                          <a:effectLst/>
                        </a:rPr>
                        <a:t> 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000">
                          <a:effectLst/>
                        </a:rPr>
                        <a:t> 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000" dirty="0">
                          <a:effectLst/>
                        </a:rPr>
                        <a:t> </a:t>
                      </a:r>
                      <a:endParaRPr lang="nl-NL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3854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err="1" smtClean="0"/>
              <a:t>Results</a:t>
            </a:r>
            <a:r>
              <a:rPr lang="nl-NL" dirty="0" smtClean="0"/>
              <a:t> on </a:t>
            </a:r>
            <a:r>
              <a:rPr lang="nl-NL" dirty="0" err="1" smtClean="0"/>
              <a:t>competing</a:t>
            </a:r>
            <a:r>
              <a:rPr lang="nl-NL" dirty="0" smtClean="0"/>
              <a:t> </a:t>
            </a:r>
            <a:r>
              <a:rPr lang="nl-NL" dirty="0" err="1" smtClean="0"/>
              <a:t>Italian</a:t>
            </a:r>
            <a:r>
              <a:rPr lang="nl-NL" dirty="0" smtClean="0"/>
              <a:t> Restaurants </a:t>
            </a:r>
            <a:endParaRPr lang="nl-NL" dirty="0"/>
          </a:p>
        </p:txBody>
      </p:sp>
      <p:pic>
        <p:nvPicPr>
          <p:cNvPr id="5" name="Afbeelding 4"/>
          <p:cNvPicPr/>
          <p:nvPr/>
        </p:nvPicPr>
        <p:blipFill rotWithShape="1">
          <a:blip r:embed="rId2"/>
          <a:srcRect l="20504" t="31177" r="27741" b="5294"/>
          <a:stretch/>
        </p:blipFill>
        <p:spPr bwMode="auto">
          <a:xfrm>
            <a:off x="470279" y="1844824"/>
            <a:ext cx="5184576" cy="302433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kstvak 5"/>
          <p:cNvSpPr txBox="1"/>
          <p:nvPr/>
        </p:nvSpPr>
        <p:spPr>
          <a:xfrm>
            <a:off x="470279" y="4847665"/>
            <a:ext cx="46112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Blue = </a:t>
            </a:r>
            <a:r>
              <a:rPr lang="nl-NL" dirty="0" err="1" smtClean="0"/>
              <a:t>competing</a:t>
            </a:r>
            <a:r>
              <a:rPr lang="nl-NL" dirty="0" smtClean="0"/>
              <a:t> </a:t>
            </a:r>
            <a:r>
              <a:rPr lang="nl-NL" dirty="0" err="1" smtClean="0"/>
              <a:t>Italian</a:t>
            </a:r>
            <a:r>
              <a:rPr lang="nl-NL" dirty="0" smtClean="0"/>
              <a:t> restaurants</a:t>
            </a:r>
          </a:p>
          <a:p>
            <a:r>
              <a:rPr lang="nl-NL" dirty="0" smtClean="0"/>
              <a:t>Red = </a:t>
            </a:r>
            <a:r>
              <a:rPr lang="nl-NL" dirty="0" err="1" smtClean="0"/>
              <a:t>possible</a:t>
            </a:r>
            <a:r>
              <a:rPr lang="nl-NL" dirty="0" smtClean="0"/>
              <a:t> </a:t>
            </a:r>
            <a:r>
              <a:rPr lang="nl-NL" dirty="0" err="1" smtClean="0"/>
              <a:t>locations</a:t>
            </a:r>
            <a:endParaRPr lang="nl-NL" dirty="0"/>
          </a:p>
        </p:txBody>
      </p:sp>
      <p:sp>
        <p:nvSpPr>
          <p:cNvPr id="7" name="Tekstvak 6"/>
          <p:cNvSpPr txBox="1"/>
          <p:nvPr/>
        </p:nvSpPr>
        <p:spPr>
          <a:xfrm>
            <a:off x="5868144" y="1844824"/>
            <a:ext cx="266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More </a:t>
            </a:r>
            <a:r>
              <a:rPr lang="nl-NL" dirty="0" err="1" smtClean="0"/>
              <a:t>competition</a:t>
            </a:r>
            <a:r>
              <a:rPr lang="nl-NL" dirty="0" smtClean="0"/>
              <a:t> in </a:t>
            </a:r>
            <a:r>
              <a:rPr lang="nl-NL" dirty="0" err="1" smtClean="0"/>
              <a:t>the</a:t>
            </a:r>
            <a:r>
              <a:rPr lang="nl-NL" dirty="0" smtClean="0"/>
              <a:t> right </a:t>
            </a:r>
            <a:r>
              <a:rPr lang="nl-NL" dirty="0" err="1" smtClean="0"/>
              <a:t>upper</a:t>
            </a:r>
            <a:r>
              <a:rPr lang="nl-NL" dirty="0" smtClean="0"/>
              <a:t> corner</a:t>
            </a:r>
            <a:endParaRPr lang="nl-NL" dirty="0"/>
          </a:p>
        </p:txBody>
      </p:sp>
      <p:sp>
        <p:nvSpPr>
          <p:cNvPr id="8" name="PIJL-RECHTS 7"/>
          <p:cNvSpPr/>
          <p:nvPr/>
        </p:nvSpPr>
        <p:spPr>
          <a:xfrm rot="9595331">
            <a:off x="5026263" y="2034868"/>
            <a:ext cx="792088" cy="4303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20347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err="1" smtClean="0"/>
              <a:t>Discussion</a:t>
            </a:r>
            <a:r>
              <a:rPr lang="nl-NL" dirty="0" smtClean="0"/>
              <a:t>; 2 </a:t>
            </a:r>
            <a:r>
              <a:rPr lang="nl-NL" dirty="0" err="1" smtClean="0"/>
              <a:t>possible</a:t>
            </a:r>
            <a:r>
              <a:rPr lang="nl-NL" dirty="0" smtClean="0"/>
              <a:t> </a:t>
            </a:r>
            <a:r>
              <a:rPr lang="nl-NL" dirty="0" err="1" smtClean="0"/>
              <a:t>locations</a:t>
            </a:r>
            <a:r>
              <a:rPr lang="nl-NL" dirty="0" smtClean="0"/>
              <a:t> are </a:t>
            </a:r>
            <a:r>
              <a:rPr lang="nl-NL" dirty="0" err="1" smtClean="0"/>
              <a:t>recommend</a:t>
            </a:r>
            <a:endParaRPr lang="nl-NL" dirty="0"/>
          </a:p>
        </p:txBody>
      </p:sp>
      <p:graphicFrame>
        <p:nvGraphicFramePr>
          <p:cNvPr id="4" name="Tijdelijke aanduiding voor inhoud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0436313"/>
              </p:ext>
            </p:extLst>
          </p:nvPr>
        </p:nvGraphicFramePr>
        <p:xfrm>
          <a:off x="323529" y="2040477"/>
          <a:ext cx="7197410" cy="3571113"/>
        </p:xfrm>
        <a:graphic>
          <a:graphicData uri="http://schemas.openxmlformats.org/drawingml/2006/table">
            <a:tbl>
              <a:tblPr firstRow="1" firstCol="1" bandRow="1"/>
              <a:tblGrid>
                <a:gridCol w="1177468"/>
                <a:gridCol w="1177468"/>
                <a:gridCol w="1177468"/>
                <a:gridCol w="1118231"/>
                <a:gridCol w="848925"/>
                <a:gridCol w="848925"/>
                <a:gridCol w="848925"/>
              </a:tblGrid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 err="1">
                          <a:solidFill>
                            <a:srgbClr val="000000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Adress</a:t>
                      </a:r>
                      <a:endParaRPr lang="nl-NL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rgbClr val="000000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Postal Code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rgbClr val="000000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Cluster</a:t>
                      </a:r>
                      <a:endParaRPr lang="nl-NL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rgbClr val="000000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Cluster classification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rgbClr val="000000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Cluster description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 smtClean="0">
                          <a:solidFill>
                            <a:srgbClr val="000000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Suitable</a:t>
                      </a:r>
                    </a:p>
                    <a:p>
                      <a:pPr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 smtClean="0">
                          <a:solidFill>
                            <a:srgbClr val="000000"/>
                          </a:solidFill>
                          <a:effectLst/>
                          <a:latin typeface="Helvetica"/>
                          <a:ea typeface="Calibri"/>
                          <a:cs typeface="Times New Roman"/>
                        </a:rPr>
                        <a:t>neighbourhood</a:t>
                      </a:r>
                      <a:endParaRPr lang="nl-NL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nl-NL" sz="1100" b="1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Suitable</a:t>
                      </a:r>
                      <a:r>
                        <a:rPr lang="nl-NL" sz="1100" b="1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nl-NL" sz="1100" b="1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for</a:t>
                      </a:r>
                      <a:r>
                        <a:rPr lang="nl-NL" sz="1100" b="1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nl-NL" sz="1100" b="1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competing</a:t>
                      </a:r>
                      <a:r>
                        <a:rPr lang="nl-NL" sz="1100" b="1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?</a:t>
                      </a:r>
                      <a:endParaRPr lang="nl-NL" sz="11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rgbClr val="000000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Leidseplein 9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GB" sz="900">
                          <a:solidFill>
                            <a:srgbClr val="000000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1017 PS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GB" sz="900">
                          <a:solidFill>
                            <a:srgbClr val="000000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15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GB" sz="900">
                          <a:solidFill>
                            <a:srgbClr val="000000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Amsterdam Central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GB" sz="900">
                          <a:solidFill>
                            <a:srgbClr val="000000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Nightlife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GB" sz="900">
                          <a:solidFill>
                            <a:srgbClr val="000000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-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nl-NL" sz="110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Not</a:t>
                      </a:r>
                      <a:r>
                        <a:rPr lang="nl-NL" sz="11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relevant</a:t>
                      </a:r>
                      <a:endParaRPr lang="nl-NL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nl-NL" sz="900" b="1">
                          <a:solidFill>
                            <a:srgbClr val="000000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Leidsekruisstraat 11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nl-NL" sz="900">
                          <a:solidFill>
                            <a:srgbClr val="000000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1017 RE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nl-NL" sz="900">
                          <a:solidFill>
                            <a:srgbClr val="000000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15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GB" sz="900">
                          <a:solidFill>
                            <a:srgbClr val="000000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Amsterdam Central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GB" sz="900">
                          <a:solidFill>
                            <a:srgbClr val="000000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Nightlife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GB" sz="900">
                          <a:solidFill>
                            <a:srgbClr val="000000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-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nl-NL" sz="110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Not</a:t>
                      </a:r>
                      <a:r>
                        <a:rPr lang="nl-NL" sz="11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relevant</a:t>
                      </a:r>
                      <a:endParaRPr lang="nl-NL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nl-NL" sz="900" b="1">
                          <a:solidFill>
                            <a:srgbClr val="000000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Reguliersgracht 110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nl-NL" sz="900">
                          <a:solidFill>
                            <a:srgbClr val="000000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1017 LX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nl-NL" sz="900">
                          <a:solidFill>
                            <a:srgbClr val="000000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15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GB" sz="900">
                          <a:solidFill>
                            <a:srgbClr val="000000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Amsterdam Central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GB" sz="900">
                          <a:solidFill>
                            <a:srgbClr val="000000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Nightlife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GB" sz="900">
                          <a:solidFill>
                            <a:srgbClr val="000000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-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nl-NL" sz="110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Not</a:t>
                      </a:r>
                      <a:r>
                        <a:rPr lang="nl-NL" sz="11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relevant</a:t>
                      </a:r>
                      <a:endParaRPr lang="nl-NL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nl-NL" sz="900" b="1">
                          <a:solidFill>
                            <a:srgbClr val="000000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Meer en Vaart 405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nl-NL" sz="900">
                          <a:solidFill>
                            <a:srgbClr val="000000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1068 LH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nl-NL" sz="900">
                          <a:solidFill>
                            <a:srgbClr val="000000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0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nl-NL" sz="900">
                          <a:solidFill>
                            <a:srgbClr val="000000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Shopping cluster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nl-NL" sz="900">
                          <a:solidFill>
                            <a:srgbClr val="000000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Shopping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nl-NL" sz="900">
                          <a:solidFill>
                            <a:srgbClr val="000000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-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nl-NL" sz="110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Not</a:t>
                      </a:r>
                      <a:r>
                        <a:rPr lang="nl-NL" sz="11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relevant</a:t>
                      </a:r>
                      <a:endParaRPr lang="nl-NL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nl-NL" sz="900" b="1">
                          <a:solidFill>
                            <a:srgbClr val="000000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Osdorpplein 1014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nl-NL" sz="900">
                          <a:solidFill>
                            <a:srgbClr val="000000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1068 TG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nl-NL" sz="900">
                          <a:solidFill>
                            <a:srgbClr val="000000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0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nl-NL" sz="900">
                          <a:solidFill>
                            <a:srgbClr val="000000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Shopping cluster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nl-NL" sz="900">
                          <a:solidFill>
                            <a:srgbClr val="000000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Shopping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nl-NL" sz="900">
                          <a:solidFill>
                            <a:srgbClr val="000000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-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nl-NL" sz="110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Not</a:t>
                      </a:r>
                      <a:r>
                        <a:rPr lang="nl-NL" sz="11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relevant</a:t>
                      </a:r>
                      <a:endParaRPr lang="nl-NL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nl-NL" sz="900" b="1">
                          <a:solidFill>
                            <a:srgbClr val="000000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Oostelijke Handelskade 4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nl-NL" sz="900">
                          <a:solidFill>
                            <a:srgbClr val="000000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1019 HM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nl-NL" sz="900">
                          <a:solidFill>
                            <a:srgbClr val="000000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18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nl-NL" sz="900">
                          <a:solidFill>
                            <a:srgbClr val="000000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Restaurant cluster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nl-NL" sz="900">
                          <a:solidFill>
                            <a:srgbClr val="000000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Restaurants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nl-NL" sz="900">
                          <a:solidFill>
                            <a:srgbClr val="000000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+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nl-NL" sz="11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nl-NL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nl-NL" sz="900" b="1">
                          <a:solidFill>
                            <a:srgbClr val="000000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Jacob Bontiusplaats 10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nl-NL" sz="900">
                          <a:solidFill>
                            <a:srgbClr val="000000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1018 LL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nl-NL" sz="900">
                          <a:solidFill>
                            <a:srgbClr val="000000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18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nl-NL" sz="900">
                          <a:solidFill>
                            <a:srgbClr val="000000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Restaurant cluster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nl-NL" sz="900">
                          <a:solidFill>
                            <a:srgbClr val="000000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Restaurants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nl-NL" sz="900">
                          <a:solidFill>
                            <a:srgbClr val="000000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+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nl-NL" sz="11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nl-NL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tx1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Delflandplein 22</a:t>
                      </a:r>
                      <a:endParaRPr lang="nl-NL" sz="11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GB" sz="900">
                          <a:solidFill>
                            <a:schemeClr val="tx1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1062 HR</a:t>
                      </a:r>
                      <a:endParaRPr lang="nl-NL" sz="11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GB" sz="900">
                          <a:solidFill>
                            <a:schemeClr val="tx1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18</a:t>
                      </a:r>
                      <a:endParaRPr lang="nl-NL" sz="11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nl-NL" sz="900">
                          <a:solidFill>
                            <a:schemeClr val="tx1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Restaurant cluster</a:t>
                      </a:r>
                      <a:endParaRPr lang="nl-NL" sz="11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GB" sz="900">
                          <a:solidFill>
                            <a:schemeClr val="tx1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Restaurants</a:t>
                      </a:r>
                      <a:endParaRPr lang="nl-NL" sz="11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GB" sz="900">
                          <a:solidFill>
                            <a:schemeClr val="tx1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+</a:t>
                      </a:r>
                      <a:endParaRPr lang="nl-NL" sz="11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nl-NL" sz="11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nl-NL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nl-NL" sz="900" b="1">
                          <a:solidFill>
                            <a:srgbClr val="000000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Roetersstraat 15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nl-NL" sz="900">
                          <a:solidFill>
                            <a:srgbClr val="000000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1018 WD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nl-NL" sz="900">
                          <a:solidFill>
                            <a:srgbClr val="000000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9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nl-NL" sz="900">
                          <a:solidFill>
                            <a:srgbClr val="000000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Zoo cluster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GB" sz="900">
                          <a:solidFill>
                            <a:srgbClr val="000000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Zoo, restaurants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GB" sz="900">
                          <a:solidFill>
                            <a:srgbClr val="000000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+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nl-NL" sz="11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+</a:t>
                      </a:r>
                      <a:endParaRPr lang="nl-NL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nl-NL" sz="900" b="1" dirty="0">
                          <a:solidFill>
                            <a:srgbClr val="000000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Arnold </a:t>
                      </a:r>
                      <a:r>
                        <a:rPr lang="nl-NL" sz="900" b="1" dirty="0" err="1">
                          <a:solidFill>
                            <a:srgbClr val="000000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Schönberglaan</a:t>
                      </a:r>
                      <a:r>
                        <a:rPr lang="nl-NL" sz="900" b="1" dirty="0">
                          <a:solidFill>
                            <a:srgbClr val="000000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 9</a:t>
                      </a:r>
                      <a:endParaRPr lang="nl-NL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nl-NL" sz="900">
                          <a:solidFill>
                            <a:srgbClr val="000000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1082 MJ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nl-NL" sz="1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nl-NL" sz="900">
                          <a:solidFill>
                            <a:srgbClr val="000000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Park cluster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GB" sz="900">
                          <a:solidFill>
                            <a:srgbClr val="000000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Park, bars, restaurants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GB" sz="900">
                          <a:solidFill>
                            <a:srgbClr val="000000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+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nl-NL" sz="11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+</a:t>
                      </a:r>
                      <a:endParaRPr lang="nl-NL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nl-NL" sz="11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sz="11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0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nl-NL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0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nl-NL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nl-NL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0534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Conclusion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Based</a:t>
            </a:r>
            <a:r>
              <a:rPr lang="nl-NL" dirty="0" smtClean="0"/>
              <a:t> on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neighbourhood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competing</a:t>
            </a:r>
            <a:r>
              <a:rPr lang="nl-NL" dirty="0" smtClean="0"/>
              <a:t> </a:t>
            </a:r>
            <a:r>
              <a:rPr lang="nl-NL" dirty="0" err="1" smtClean="0"/>
              <a:t>Italian</a:t>
            </a:r>
            <a:r>
              <a:rPr lang="nl-NL" dirty="0" smtClean="0"/>
              <a:t> Restaurants we </a:t>
            </a:r>
            <a:r>
              <a:rPr lang="nl-NL" dirty="0" err="1" smtClean="0"/>
              <a:t>recommend</a:t>
            </a:r>
            <a:r>
              <a:rPr lang="nl-NL" dirty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following</a:t>
            </a:r>
            <a:r>
              <a:rPr lang="nl-NL" dirty="0" smtClean="0"/>
              <a:t> </a:t>
            </a:r>
            <a:r>
              <a:rPr lang="nl-NL" dirty="0" err="1" smtClean="0"/>
              <a:t>locations</a:t>
            </a:r>
            <a:r>
              <a:rPr lang="nl-NL" dirty="0" smtClean="0"/>
              <a:t>:</a:t>
            </a:r>
          </a:p>
          <a:p>
            <a:pPr lvl="1"/>
            <a:r>
              <a:rPr lang="nl-NL" dirty="0" err="1" smtClean="0"/>
              <a:t>Roeterstraat</a:t>
            </a:r>
            <a:r>
              <a:rPr lang="nl-NL" dirty="0" smtClean="0"/>
              <a:t> 15</a:t>
            </a:r>
          </a:p>
          <a:p>
            <a:pPr lvl="1"/>
            <a:r>
              <a:rPr lang="nl-NL" dirty="0"/>
              <a:t>Arnold </a:t>
            </a:r>
            <a:r>
              <a:rPr lang="nl-NL" dirty="0" err="1"/>
              <a:t>Schönberglaan</a:t>
            </a:r>
            <a:r>
              <a:rPr lang="nl-NL" dirty="0"/>
              <a:t> 9</a:t>
            </a:r>
          </a:p>
          <a:p>
            <a:pPr lvl="1"/>
            <a:endParaRPr lang="nl-NL" dirty="0" smtClean="0"/>
          </a:p>
          <a:p>
            <a:pPr lvl="1"/>
            <a:endParaRPr lang="nl-NL" dirty="0" smtClean="0"/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20509741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1347</TotalTime>
  <Words>561</Words>
  <Application>Microsoft Office PowerPoint</Application>
  <PresentationFormat>Diavoorstelling (4:3)</PresentationFormat>
  <Paragraphs>202</Paragraphs>
  <Slides>9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0" baseType="lpstr">
      <vt:lpstr>Kantoorthema</vt:lpstr>
      <vt:lpstr>Finding the best location for an Italian Restaurant in Amsterdam</vt:lpstr>
      <vt:lpstr>Background </vt:lpstr>
      <vt:lpstr>Research questions</vt:lpstr>
      <vt:lpstr>Methodology</vt:lpstr>
      <vt:lpstr>Results clustering neighbourhoods</vt:lpstr>
      <vt:lpstr>Neighbourhoods summarized</vt:lpstr>
      <vt:lpstr>Results on competing Italian Restaurants </vt:lpstr>
      <vt:lpstr>Discussion; 2 possible locations are recommend</vt:lpstr>
      <vt:lpstr>Conclusion</vt:lpstr>
    </vt:vector>
  </TitlesOfParts>
  <Company>OLVG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Finding the best location for an Italian Restaurant in Amsterdam</dc:title>
  <dc:creator>Lent, Wineke van</dc:creator>
  <cp:lastModifiedBy>Lent, Wineke van</cp:lastModifiedBy>
  <cp:revision>8</cp:revision>
  <dcterms:created xsi:type="dcterms:W3CDTF">2021-03-07T21:55:27Z</dcterms:created>
  <dcterms:modified xsi:type="dcterms:W3CDTF">2021-03-08T20:23:19Z</dcterms:modified>
</cp:coreProperties>
</file>