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e42dc91d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e42dc91d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a83594d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a83594d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e2b49b99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e2b49b99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wireless networks are vulnerable to spoofing attacks, in which a router node can claim the identity of a legitimate router, thereby interfering with the transmission of information between routers. Fortunately, there have been studies into physical layer authentication of routers, in which the physical characteristics of the routers, such as their channel states, are used for authentication for their legitimacy. However, the accuracy of the authentication process depends on the test threshold, which is difficult to predict without complete knowledge of the channel parameters in a dynamic radio environment in which spoofers can change their attack probabilities. So the question this paper is attempting to solve is, “How can we detect spoofers in a dynamic environment?” First we will explain the physical-layer authentication process used in this paper, and then detail the use of reinforcement learning to change the threshold in response to a dynamic environment.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a83594d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a83594d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experiment, a packet’s legitimacy is determined by a hypothesis test, in which the packet is either accepted or rejected as legitimate. We compare the received signal strength of the incoming node, which is influenced by the </a:t>
            </a:r>
            <a:r>
              <a:rPr lang="en"/>
              <a:t>physical</a:t>
            </a:r>
            <a:r>
              <a:rPr lang="en"/>
              <a:t> location of the router, with the RSSI collected from a known legitimate packet. If the test statistic L, the </a:t>
            </a:r>
            <a:r>
              <a:rPr lang="en"/>
              <a:t>normalized</a:t>
            </a:r>
            <a:r>
              <a:rPr lang="en"/>
              <a:t> distance between </a:t>
            </a:r>
            <a:r>
              <a:rPr lang="en"/>
              <a:t>those</a:t>
            </a:r>
            <a:r>
              <a:rPr lang="en"/>
              <a:t> two vectors, is lower than the test threshold, the packet is accepted. Otherwise the packet is rejected. Because of this relationship between the statistic and the threshold, the threshold is a factor in the rate at which a node is accurately and falsely identified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a83594d6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a83594d6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situation, there is a single receiver node with a non-negative test threshold, and a spoofer with a variable attack frequency. The goal is for the receiver to maximize its utility, which is determined by the missed detection rate and the false alarm rate, alongside constant weights that determine the impact of these rates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a83594d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a83594d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a83594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a83594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a83594d6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a83594d6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a83594d6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a83594d6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experiment, we have… This process of confirming the the secure transmission of data between nodes can be applied to the growing number of internet devices both in the home and elsewhere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PHY-Layer Spoofing Detection Through Reinforcement Learning</a:t>
            </a:r>
            <a:endParaRPr>
              <a:solidFill>
                <a:srgbClr val="000000"/>
              </a:solidFill>
            </a:endParaRPr>
          </a:p>
        </p:txBody>
      </p:sp>
      <p:sp>
        <p:nvSpPr>
          <p:cNvPr id="60" name="Google Shape;60;p13"/>
          <p:cNvSpPr txBox="1"/>
          <p:nvPr>
            <p:ph idx="1" type="subTitle"/>
          </p:nvPr>
        </p:nvSpPr>
        <p:spPr>
          <a:xfrm>
            <a:off x="311700" y="3188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“PHY-Layer Spoofing Detection With Reinforcement Learning in Wireless Networks,” Liang Xiao (Chinese Academy of Sciences), et. al.</a:t>
            </a:r>
            <a:endParaRPr>
              <a:solidFill>
                <a:srgbClr val="000000"/>
              </a:solidFill>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rPr lang="en">
                <a:solidFill>
                  <a:srgbClr val="000000"/>
                </a:solidFill>
              </a:rPr>
              <a:t>Presentation by Kevin Liu and Winfred Darko (Princeton University)</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Thank you</a:t>
            </a:r>
            <a:endParaRPr>
              <a:solidFill>
                <a:srgbClr val="000000"/>
              </a:solidFill>
            </a:endParaRPr>
          </a:p>
        </p:txBody>
      </p:sp>
      <p:sp>
        <p:nvSpPr>
          <p:cNvPr id="148" name="Google Shape;14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would like to give thanks to Hendrik Vogt, Kevin Ramm, Professor Aydin Sezgin, and everyone else who assisted us in this project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Who are we?</a:t>
            </a:r>
            <a:endParaRPr>
              <a:solidFill>
                <a:srgbClr val="000000"/>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are rising third-year students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are here through the International Research Exchange Program (REACH)</a:t>
            </a:r>
            <a:endParaRPr>
              <a:solidFill>
                <a:srgbClr val="000000"/>
              </a:solidFill>
            </a:endParaRPr>
          </a:p>
        </p:txBody>
      </p:sp>
      <p:pic>
        <p:nvPicPr>
          <p:cNvPr id="67" name="Google Shape;67;p14"/>
          <p:cNvPicPr preferRelativeResize="0"/>
          <p:nvPr/>
        </p:nvPicPr>
        <p:blipFill>
          <a:blip r:embed="rId3">
            <a:alphaModFix/>
          </a:blip>
          <a:stretch>
            <a:fillRect/>
          </a:stretch>
        </p:blipFill>
        <p:spPr>
          <a:xfrm>
            <a:off x="2868113" y="2648023"/>
            <a:ext cx="3407774" cy="113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Current Insecurities with Spoofing Detection</a:t>
            </a:r>
            <a:endParaRPr>
              <a:solidFill>
                <a:srgbClr val="000000"/>
              </a:solidFil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Spoofers can imitate identity of a legitimate receiving router, interfering with transmission of data</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PHY-layer authentication can exploit radio channel information to detect spoofing attacks, but difficult for receiver to choose proper test threshold in a dynamic env</a:t>
            </a:r>
            <a:r>
              <a:rPr lang="en">
                <a:solidFill>
                  <a:srgbClr val="000000"/>
                </a:solidFill>
              </a:rPr>
              <a:t>ironment</a:t>
            </a:r>
            <a:endParaRPr sz="1800">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sz="1800">
                <a:solidFill>
                  <a:srgbClr val="000000"/>
                </a:solidFill>
              </a:rPr>
              <a:t>How can we detect spoofers in a dynamic environment?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System Model</a:t>
            </a:r>
            <a:endParaRPr>
              <a:solidFill>
                <a:srgbClr val="000000"/>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Determine legitimacy of a router </a:t>
            </a:r>
            <a:r>
              <a:rPr lang="en">
                <a:solidFill>
                  <a:srgbClr val="000000"/>
                </a:solidFill>
              </a:rPr>
              <a:t>packet </a:t>
            </a:r>
            <a:r>
              <a:rPr lang="en" sz="1800">
                <a:solidFill>
                  <a:srgbClr val="000000"/>
                </a:solidFill>
              </a:rPr>
              <a:t>by hypothesis test, consisting of hypothes</a:t>
            </a:r>
            <a:r>
              <a:rPr lang="en">
                <a:solidFill>
                  <a:srgbClr val="000000"/>
                </a:solidFill>
              </a:rPr>
              <a:t>e</a:t>
            </a:r>
            <a:r>
              <a:rPr lang="en" sz="1800">
                <a:solidFill>
                  <a:srgbClr val="000000"/>
                </a:solidFill>
              </a:rPr>
              <a:t>s H</a:t>
            </a:r>
            <a:r>
              <a:rPr baseline="-25000" lang="en">
                <a:solidFill>
                  <a:srgbClr val="000000"/>
                </a:solidFill>
              </a:rPr>
              <a:t>0 </a:t>
            </a:r>
            <a:r>
              <a:rPr lang="en">
                <a:solidFill>
                  <a:srgbClr val="000000"/>
                </a:solidFill>
              </a:rPr>
              <a:t> accepting and H</a:t>
            </a:r>
            <a:r>
              <a:rPr baseline="-25000" lang="en">
                <a:solidFill>
                  <a:srgbClr val="000000"/>
                </a:solidFill>
              </a:rPr>
              <a:t>1 </a:t>
            </a:r>
            <a:r>
              <a:rPr lang="en">
                <a:solidFill>
                  <a:srgbClr val="000000"/>
                </a:solidFill>
              </a:rPr>
              <a:t>rejecting the node as legitimate</a:t>
            </a:r>
            <a:endParaRPr baseline="-25000">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Chanel vectors </a:t>
            </a:r>
            <a:r>
              <a:rPr lang="en">
                <a:solidFill>
                  <a:srgbClr val="000000"/>
                </a:solidFill>
              </a:rPr>
              <a:t>based upon </a:t>
            </a:r>
            <a:r>
              <a:rPr b="1" lang="en">
                <a:solidFill>
                  <a:srgbClr val="000000"/>
                </a:solidFill>
              </a:rPr>
              <a:t>R</a:t>
            </a:r>
            <a:r>
              <a:rPr lang="en">
                <a:solidFill>
                  <a:srgbClr val="000000"/>
                </a:solidFill>
              </a:rPr>
              <a:t>eceived </a:t>
            </a:r>
            <a:r>
              <a:rPr b="1" lang="en">
                <a:solidFill>
                  <a:srgbClr val="000000"/>
                </a:solidFill>
              </a:rPr>
              <a:t>S</a:t>
            </a:r>
            <a:r>
              <a:rPr lang="en">
                <a:solidFill>
                  <a:srgbClr val="000000"/>
                </a:solidFill>
              </a:rPr>
              <a:t>ignal </a:t>
            </a:r>
            <a:r>
              <a:rPr b="1" lang="en">
                <a:solidFill>
                  <a:srgbClr val="000000"/>
                </a:solidFill>
              </a:rPr>
              <a:t>S</a:t>
            </a:r>
            <a:r>
              <a:rPr lang="en">
                <a:solidFill>
                  <a:srgbClr val="000000"/>
                </a:solidFill>
              </a:rPr>
              <a:t>trength </a:t>
            </a:r>
            <a:r>
              <a:rPr b="1" lang="en">
                <a:solidFill>
                  <a:srgbClr val="000000"/>
                </a:solidFill>
              </a:rPr>
              <a:t>I</a:t>
            </a:r>
            <a:r>
              <a:rPr lang="en">
                <a:solidFill>
                  <a:srgbClr val="000000"/>
                </a:solidFill>
              </a:rPr>
              <a:t>ndicators (RSSIs)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T</a:t>
            </a:r>
            <a:r>
              <a:rPr lang="en" sz="1800">
                <a:solidFill>
                  <a:srgbClr val="000000"/>
                </a:solidFill>
              </a:rPr>
              <a:t>est statistic </a:t>
            </a:r>
            <a:r>
              <a:rPr i="1" lang="en" sz="1800">
                <a:solidFill>
                  <a:srgbClr val="000000"/>
                </a:solidFill>
              </a:rPr>
              <a:t>L</a:t>
            </a:r>
            <a:r>
              <a:rPr lang="en" sz="1800">
                <a:solidFill>
                  <a:srgbClr val="000000"/>
                </a:solidFill>
              </a:rPr>
              <a:t> as the normalized Euclidean distance between the router’s channel vector and a previously accepted channel</a:t>
            </a:r>
            <a:endParaRPr sz="1800">
              <a:solidFill>
                <a:srgbClr val="000000"/>
              </a:solidFill>
            </a:endParaRPr>
          </a:p>
          <a:p>
            <a:pPr indent="-342900" lvl="0" marL="457200" rtl="0" algn="l">
              <a:spcBef>
                <a:spcPts val="1000"/>
              </a:spcBef>
              <a:spcAft>
                <a:spcPts val="0"/>
              </a:spcAft>
              <a:buClr>
                <a:srgbClr val="000000"/>
              </a:buClr>
              <a:buSzPts val="1800"/>
              <a:buChar char="-"/>
            </a:pPr>
            <a:r>
              <a:rPr lang="en" sz="1800">
                <a:solidFill>
                  <a:srgbClr val="000000"/>
                </a:solidFill>
              </a:rPr>
              <a:t>If the distance L is less than a test threshold </a:t>
            </a:r>
            <a:r>
              <a:rPr lang="en">
                <a:solidFill>
                  <a:srgbClr val="000000"/>
                </a:solidFill>
              </a:rPr>
              <a:t>x, accept packet. Otherwise reject</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The detection rate depends on the threshold x, which determines the missed detection rate P</a:t>
            </a:r>
            <a:r>
              <a:rPr baseline="-25000" lang="en">
                <a:solidFill>
                  <a:srgbClr val="000000"/>
                </a:solidFill>
              </a:rPr>
              <a:t>m </a:t>
            </a:r>
            <a:r>
              <a:rPr lang="en">
                <a:solidFill>
                  <a:srgbClr val="000000"/>
                </a:solidFill>
              </a:rPr>
              <a:t>and the false alarm rate P</a:t>
            </a:r>
            <a:r>
              <a:rPr baseline="-25000" lang="en">
                <a:solidFill>
                  <a:srgbClr val="000000"/>
                </a:solidFill>
              </a:rPr>
              <a:t>f</a:t>
            </a:r>
            <a:endParaRPr baseline="-25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PHY-Spoofing Detection Game</a:t>
            </a:r>
            <a:endParaRPr>
              <a:solidFill>
                <a:srgbClr val="000000"/>
              </a:solidFill>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At basic level, consists of a receiver r with test threshold x </a:t>
            </a:r>
            <a:r>
              <a:rPr lang="en">
                <a:solidFill>
                  <a:srgbClr val="000000"/>
                </a:solidFill>
              </a:rPr>
              <a:t>∈ [0 , ∞), and</a:t>
            </a:r>
            <a:r>
              <a:rPr lang="en">
                <a:solidFill>
                  <a:srgbClr val="000000"/>
                </a:solidFill>
              </a:rPr>
              <a:t> a spoofer s, with an attack frequency y </a:t>
            </a:r>
            <a:r>
              <a:rPr lang="en">
                <a:solidFill>
                  <a:srgbClr val="000000"/>
                </a:solidFill>
              </a:rPr>
              <a:t>∈ [0 , 1]</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Receiver chooses the test threshold to maximize its utility</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Utilities of the players determined by the missed detection rate and false alarm rate, weighted with parameters relating to the gain and cost of accepting and rejecting a packet</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Reinforcement learning</a:t>
            </a:r>
            <a:endParaRPr>
              <a:solidFill>
                <a:srgbClr val="000000"/>
              </a:solidFill>
            </a:endParaRPr>
          </a:p>
        </p:txBody>
      </p:sp>
      <p:grpSp>
        <p:nvGrpSpPr>
          <p:cNvPr id="91" name="Google Shape;91;p18"/>
          <p:cNvGrpSpPr/>
          <p:nvPr/>
        </p:nvGrpSpPr>
        <p:grpSpPr>
          <a:xfrm>
            <a:off x="1706900" y="1406150"/>
            <a:ext cx="6161125" cy="2899625"/>
            <a:chOff x="1706900" y="1406150"/>
            <a:chExt cx="6161125" cy="2899625"/>
          </a:xfrm>
        </p:grpSpPr>
        <p:sp>
          <p:nvSpPr>
            <p:cNvPr id="92" name="Google Shape;92;p18"/>
            <p:cNvSpPr txBox="1"/>
            <p:nvPr/>
          </p:nvSpPr>
          <p:spPr>
            <a:xfrm>
              <a:off x="3747000" y="1471150"/>
              <a:ext cx="1650000" cy="7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Agent</a:t>
              </a:r>
              <a:endParaRPr sz="3000"/>
            </a:p>
          </p:txBody>
        </p:sp>
        <p:sp>
          <p:nvSpPr>
            <p:cNvPr id="93" name="Google Shape;93;p18"/>
            <p:cNvSpPr txBox="1"/>
            <p:nvPr/>
          </p:nvSpPr>
          <p:spPr>
            <a:xfrm>
              <a:off x="3305100" y="3558025"/>
              <a:ext cx="2533800" cy="7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Environment</a:t>
              </a:r>
              <a:endParaRPr sz="3000"/>
            </a:p>
          </p:txBody>
        </p:sp>
        <p:sp>
          <p:nvSpPr>
            <p:cNvPr id="94" name="Google Shape;94;p18"/>
            <p:cNvSpPr/>
            <p:nvPr/>
          </p:nvSpPr>
          <p:spPr>
            <a:xfrm>
              <a:off x="3844550" y="1406150"/>
              <a:ext cx="1552500" cy="780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3365000" y="3525475"/>
              <a:ext cx="2473800" cy="780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8"/>
            <p:cNvCxnSpPr>
              <a:endCxn id="95" idx="3"/>
            </p:cNvCxnSpPr>
            <p:nvPr/>
          </p:nvCxnSpPr>
          <p:spPr>
            <a:xfrm flipH="1" rot="-5400000">
              <a:off x="4570400" y="2647225"/>
              <a:ext cx="2103000" cy="433800"/>
            </a:xfrm>
            <a:prstGeom prst="bentConnector4">
              <a:avLst>
                <a:gd fmla="val 1542" name="adj1"/>
                <a:gd fmla="val 395372" name="adj2"/>
              </a:avLst>
            </a:prstGeom>
            <a:noFill/>
            <a:ln cap="flat" cmpd="sng" w="19050">
              <a:solidFill>
                <a:srgbClr val="000000"/>
              </a:solidFill>
              <a:prstDash val="solid"/>
              <a:round/>
              <a:headEnd len="med" w="med" type="none"/>
              <a:tailEnd len="med" w="med" type="triangle"/>
            </a:ln>
          </p:spPr>
        </p:cxnSp>
        <p:sp>
          <p:nvSpPr>
            <p:cNvPr id="97" name="Google Shape;97;p18"/>
            <p:cNvSpPr txBox="1"/>
            <p:nvPr/>
          </p:nvSpPr>
          <p:spPr>
            <a:xfrm>
              <a:off x="7120125" y="2590975"/>
              <a:ext cx="7479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Action</a:t>
              </a:r>
              <a:endParaRPr/>
            </a:p>
          </p:txBody>
        </p:sp>
        <p:grpSp>
          <p:nvGrpSpPr>
            <p:cNvPr id="98" name="Google Shape;98;p18"/>
            <p:cNvGrpSpPr/>
            <p:nvPr/>
          </p:nvGrpSpPr>
          <p:grpSpPr>
            <a:xfrm>
              <a:off x="2283975" y="1796425"/>
              <a:ext cx="1560725" cy="2119200"/>
              <a:chOff x="2283975" y="1796425"/>
              <a:chExt cx="1560725" cy="2119200"/>
            </a:xfrm>
          </p:grpSpPr>
          <p:cxnSp>
            <p:nvCxnSpPr>
              <p:cNvPr id="99" name="Google Shape;99;p18"/>
              <p:cNvCxnSpPr>
                <a:stCxn id="95" idx="1"/>
                <a:endCxn id="94" idx="1"/>
              </p:cNvCxnSpPr>
              <p:nvPr/>
            </p:nvCxnSpPr>
            <p:spPr>
              <a:xfrm flipH="1" rot="10800000">
                <a:off x="3365000" y="1796425"/>
                <a:ext cx="479700" cy="2119200"/>
              </a:xfrm>
              <a:prstGeom prst="bentConnector3">
                <a:avLst>
                  <a:gd fmla="val -49640" name="adj1"/>
                </a:avLst>
              </a:prstGeom>
              <a:noFill/>
              <a:ln cap="flat" cmpd="sng" w="19050">
                <a:solidFill>
                  <a:srgbClr val="000000"/>
                </a:solidFill>
                <a:prstDash val="solid"/>
                <a:round/>
                <a:headEnd len="med" w="med" type="none"/>
                <a:tailEnd len="med" w="med" type="triangle"/>
              </a:ln>
            </p:spPr>
          </p:cxnSp>
          <p:sp>
            <p:nvSpPr>
              <p:cNvPr id="100" name="Google Shape;100;p18"/>
              <p:cNvSpPr txBox="1"/>
              <p:nvPr/>
            </p:nvSpPr>
            <p:spPr>
              <a:xfrm>
                <a:off x="2283975" y="2576575"/>
                <a:ext cx="10212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8"/>
            <p:cNvSpPr txBox="1"/>
            <p:nvPr/>
          </p:nvSpPr>
          <p:spPr>
            <a:xfrm>
              <a:off x="3200375" y="2599088"/>
              <a:ext cx="15606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Reward (utility)</a:t>
              </a:r>
              <a:endParaRPr/>
            </a:p>
          </p:txBody>
        </p:sp>
        <p:sp>
          <p:nvSpPr>
            <p:cNvPr id="102" name="Google Shape;102;p18"/>
            <p:cNvSpPr txBox="1"/>
            <p:nvPr/>
          </p:nvSpPr>
          <p:spPr>
            <a:xfrm>
              <a:off x="2437713" y="2173743"/>
              <a:ext cx="7425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3860800" y="1422400"/>
              <a:ext cx="3006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381250" y="3917700"/>
              <a:ext cx="3006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8"/>
            <p:cNvCxnSpPr>
              <a:stCxn id="104" idx="1"/>
              <a:endCxn id="103" idx="1"/>
            </p:cNvCxnSpPr>
            <p:nvPr/>
          </p:nvCxnSpPr>
          <p:spPr>
            <a:xfrm flipH="1" rot="10800000">
              <a:off x="3381250" y="1609350"/>
              <a:ext cx="479700" cy="2486100"/>
            </a:xfrm>
            <a:prstGeom prst="bentConnector3">
              <a:avLst>
                <a:gd fmla="val -140635" name="adj1"/>
              </a:avLst>
            </a:prstGeom>
            <a:noFill/>
            <a:ln cap="flat" cmpd="sng" w="19050">
              <a:solidFill>
                <a:srgbClr val="000000"/>
              </a:solidFill>
              <a:prstDash val="solid"/>
              <a:round/>
              <a:headEnd len="med" w="med" type="none"/>
              <a:tailEnd len="med" w="med" type="triangle"/>
            </a:ln>
          </p:spPr>
        </p:cxnSp>
        <p:sp>
          <p:nvSpPr>
            <p:cNvPr id="106" name="Google Shape;106;p18"/>
            <p:cNvSpPr txBox="1"/>
            <p:nvPr/>
          </p:nvSpPr>
          <p:spPr>
            <a:xfrm>
              <a:off x="1706900" y="2579250"/>
              <a:ext cx="9021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 </a:t>
              </a:r>
              <a:r>
                <a:rPr b="1" lang="en"/>
                <a:t>s</a:t>
              </a:r>
              <a:r>
                <a:rPr b="1" baseline="-25000" lang="en"/>
                <a:t>n</a:t>
              </a:r>
              <a:endParaRPr b="1"/>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algorithm (Q-learning)</a:t>
            </a:r>
            <a:endParaRPr>
              <a:solidFill>
                <a:srgbClr val="000000"/>
              </a:solidFill>
            </a:endParaRPr>
          </a:p>
        </p:txBody>
      </p:sp>
      <p:grpSp>
        <p:nvGrpSpPr>
          <p:cNvPr id="112" name="Google Shape;112;p19"/>
          <p:cNvGrpSpPr/>
          <p:nvPr/>
        </p:nvGrpSpPr>
        <p:grpSpPr>
          <a:xfrm>
            <a:off x="162550" y="1605550"/>
            <a:ext cx="8095500" cy="2643375"/>
            <a:chOff x="162550" y="1605550"/>
            <a:chExt cx="8095500" cy="2643375"/>
          </a:xfrm>
        </p:grpSpPr>
        <p:sp>
          <p:nvSpPr>
            <p:cNvPr id="113" name="Google Shape;113;p19"/>
            <p:cNvSpPr txBox="1"/>
            <p:nvPr/>
          </p:nvSpPr>
          <p:spPr>
            <a:xfrm>
              <a:off x="162550" y="1605550"/>
              <a:ext cx="30642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Observe current state, </a:t>
              </a:r>
              <a:r>
                <a:rPr b="1" lang="en"/>
                <a:t>s</a:t>
              </a:r>
              <a:r>
                <a:rPr b="1" baseline="-25000" lang="en"/>
                <a:t>n</a:t>
              </a:r>
              <a:endParaRPr b="1" baseline="-25000"/>
            </a:p>
            <a:p>
              <a:pPr indent="0" lvl="0" marL="0" rtl="0" algn="ctr">
                <a:spcBef>
                  <a:spcPts val="0"/>
                </a:spcBef>
                <a:spcAft>
                  <a:spcPts val="0"/>
                </a:spcAft>
                <a:buNone/>
              </a:pPr>
              <a:r>
                <a:t/>
              </a:r>
              <a:endParaRPr b="1" baseline="-25000"/>
            </a:p>
            <a:p>
              <a:pPr indent="0" lvl="0" marL="0" rtl="0" algn="ctr">
                <a:spcBef>
                  <a:spcPts val="0"/>
                </a:spcBef>
                <a:spcAft>
                  <a:spcPts val="0"/>
                </a:spcAft>
                <a:buNone/>
              </a:pPr>
              <a:r>
                <a:rPr lang="en"/>
                <a:t>Select threshold, </a:t>
              </a:r>
              <a:r>
                <a:rPr b="1" lang="en"/>
                <a:t>x</a:t>
              </a:r>
              <a:r>
                <a:rPr b="1" baseline="-25000" lang="en"/>
                <a:t>n</a:t>
              </a:r>
              <a:r>
                <a:rPr b="1" lang="en"/>
                <a:t> </a:t>
              </a:r>
              <a:r>
                <a:rPr lang="en"/>
                <a:t>from </a:t>
              </a:r>
              <a:r>
                <a:rPr b="1" i="1" lang="en"/>
                <a:t>Q</a:t>
              </a:r>
              <a:r>
                <a:rPr b="1" lang="en"/>
                <a:t>(s</a:t>
              </a:r>
              <a:r>
                <a:rPr b="1" baseline="-25000" lang="en"/>
                <a:t>n</a:t>
              </a:r>
              <a:r>
                <a:rPr b="1" lang="en"/>
                <a:t>, x</a:t>
              </a:r>
              <a:r>
                <a:rPr b="1" baseline="-25000" lang="en"/>
                <a:t>n</a:t>
              </a:r>
              <a:r>
                <a:rPr b="1" lang="en"/>
                <a:t>)</a:t>
              </a:r>
              <a:endParaRPr/>
            </a:p>
          </p:txBody>
        </p:sp>
        <p:sp>
          <p:nvSpPr>
            <p:cNvPr id="114" name="Google Shape;114;p19"/>
            <p:cNvSpPr txBox="1"/>
            <p:nvPr/>
          </p:nvSpPr>
          <p:spPr>
            <a:xfrm>
              <a:off x="3747000" y="1605550"/>
              <a:ext cx="12843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Authenticate MAC address</a:t>
              </a:r>
              <a:endParaRPr/>
            </a:p>
          </p:txBody>
        </p:sp>
        <p:sp>
          <p:nvSpPr>
            <p:cNvPr id="115" name="Google Shape;115;p19"/>
            <p:cNvSpPr txBox="1"/>
            <p:nvPr/>
          </p:nvSpPr>
          <p:spPr>
            <a:xfrm>
              <a:off x="6038950" y="1605550"/>
              <a:ext cx="22191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Calculate test statistic and compare to threshold to accept/reject</a:t>
              </a:r>
              <a:endParaRPr/>
            </a:p>
          </p:txBody>
        </p:sp>
        <p:cxnSp>
          <p:nvCxnSpPr>
            <p:cNvPr id="116" name="Google Shape;116;p19"/>
            <p:cNvCxnSpPr>
              <a:stCxn id="113" idx="3"/>
              <a:endCxn id="114" idx="1"/>
            </p:cNvCxnSpPr>
            <p:nvPr/>
          </p:nvCxnSpPr>
          <p:spPr>
            <a:xfrm>
              <a:off x="3226750" y="1965100"/>
              <a:ext cx="520200" cy="0"/>
            </a:xfrm>
            <a:prstGeom prst="straightConnector1">
              <a:avLst/>
            </a:prstGeom>
            <a:noFill/>
            <a:ln cap="flat" cmpd="sng" w="19050">
              <a:solidFill>
                <a:srgbClr val="000000"/>
              </a:solidFill>
              <a:prstDash val="solid"/>
              <a:round/>
              <a:headEnd len="med" w="med" type="none"/>
              <a:tailEnd len="med" w="med" type="triangle"/>
            </a:ln>
          </p:spPr>
        </p:cxnSp>
        <p:cxnSp>
          <p:nvCxnSpPr>
            <p:cNvPr id="117" name="Google Shape;117;p19"/>
            <p:cNvCxnSpPr>
              <a:stCxn id="114" idx="3"/>
              <a:endCxn id="115" idx="1"/>
            </p:cNvCxnSpPr>
            <p:nvPr/>
          </p:nvCxnSpPr>
          <p:spPr>
            <a:xfrm>
              <a:off x="5031300" y="1965100"/>
              <a:ext cx="1007700" cy="0"/>
            </a:xfrm>
            <a:prstGeom prst="straightConnector1">
              <a:avLst/>
            </a:prstGeom>
            <a:noFill/>
            <a:ln cap="flat" cmpd="sng" w="19050">
              <a:solidFill>
                <a:srgbClr val="000000"/>
              </a:solidFill>
              <a:prstDash val="solid"/>
              <a:round/>
              <a:headEnd len="med" w="med" type="none"/>
              <a:tailEnd len="med" w="med" type="triangle"/>
            </a:ln>
          </p:spPr>
        </p:cxnSp>
        <p:sp>
          <p:nvSpPr>
            <p:cNvPr id="118" name="Google Shape;118;p19"/>
            <p:cNvSpPr txBox="1"/>
            <p:nvPr/>
          </p:nvSpPr>
          <p:spPr>
            <a:xfrm>
              <a:off x="6038950" y="3529825"/>
              <a:ext cx="22191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Observe </a:t>
              </a:r>
              <a:r>
                <a:rPr b="1" lang="en"/>
                <a:t>s</a:t>
              </a:r>
              <a:r>
                <a:rPr b="1" baseline="-25000" lang="en"/>
                <a:t>n+1</a:t>
              </a:r>
              <a:r>
                <a:rPr lang="en"/>
                <a:t> and receiver utility</a:t>
              </a:r>
              <a:endParaRPr/>
            </a:p>
          </p:txBody>
        </p:sp>
        <p:sp>
          <p:nvSpPr>
            <p:cNvPr id="119" name="Google Shape;119;p19"/>
            <p:cNvSpPr txBox="1"/>
            <p:nvPr/>
          </p:nvSpPr>
          <p:spPr>
            <a:xfrm>
              <a:off x="2836700" y="3529825"/>
              <a:ext cx="18777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Update </a:t>
              </a:r>
              <a:r>
                <a:rPr b="1" i="1" lang="en"/>
                <a:t>Q</a:t>
              </a:r>
              <a:r>
                <a:rPr b="1" lang="en"/>
                <a:t>(s</a:t>
              </a:r>
              <a:r>
                <a:rPr b="1" baseline="-25000" lang="en"/>
                <a:t>n</a:t>
              </a:r>
              <a:r>
                <a:rPr b="1" lang="en"/>
                <a:t>, x</a:t>
              </a:r>
              <a:r>
                <a:rPr b="1" baseline="-25000" lang="en"/>
                <a:t>n</a:t>
              </a:r>
              <a:r>
                <a:rPr b="1" lang="en"/>
                <a:t>)</a:t>
              </a:r>
              <a:r>
                <a:rPr lang="en"/>
                <a:t> with receiver utility</a:t>
              </a:r>
              <a:endParaRPr/>
            </a:p>
          </p:txBody>
        </p:sp>
        <p:cxnSp>
          <p:nvCxnSpPr>
            <p:cNvPr id="120" name="Google Shape;120;p19"/>
            <p:cNvCxnSpPr>
              <a:stCxn id="118" idx="1"/>
              <a:endCxn id="119" idx="3"/>
            </p:cNvCxnSpPr>
            <p:nvPr/>
          </p:nvCxnSpPr>
          <p:spPr>
            <a:xfrm rot="10800000">
              <a:off x="4714450" y="3889375"/>
              <a:ext cx="1324500" cy="0"/>
            </a:xfrm>
            <a:prstGeom prst="straightConnector1">
              <a:avLst/>
            </a:prstGeom>
            <a:noFill/>
            <a:ln cap="flat" cmpd="sng" w="19050">
              <a:solidFill>
                <a:srgbClr val="000000"/>
              </a:solidFill>
              <a:prstDash val="solid"/>
              <a:round/>
              <a:headEnd len="med" w="med" type="none"/>
              <a:tailEnd len="med" w="med" type="triangle"/>
            </a:ln>
          </p:spPr>
        </p:cxnSp>
        <p:cxnSp>
          <p:nvCxnSpPr>
            <p:cNvPr id="121" name="Google Shape;121;p19"/>
            <p:cNvCxnSpPr>
              <a:stCxn id="115" idx="2"/>
              <a:endCxn id="118" idx="0"/>
            </p:cNvCxnSpPr>
            <p:nvPr/>
          </p:nvCxnSpPr>
          <p:spPr>
            <a:xfrm flipH="1" rot="-5400000">
              <a:off x="6546250" y="2926900"/>
              <a:ext cx="1205100" cy="600"/>
            </a:xfrm>
            <a:prstGeom prst="curvedConnector3">
              <a:avLst>
                <a:gd fmla="val 64071" name="adj1"/>
              </a:avLst>
            </a:prstGeom>
            <a:noFill/>
            <a:ln cap="flat" cmpd="sng" w="19050">
              <a:solidFill>
                <a:srgbClr val="000000"/>
              </a:solidFill>
              <a:prstDash val="solid"/>
              <a:round/>
              <a:headEnd len="med" w="med" type="none"/>
              <a:tailEnd len="med" w="med" type="triangle"/>
            </a:ln>
          </p:spPr>
        </p:cxnSp>
        <p:cxnSp>
          <p:nvCxnSpPr>
            <p:cNvPr id="122" name="Google Shape;122;p19"/>
            <p:cNvCxnSpPr>
              <a:stCxn id="119" idx="1"/>
              <a:endCxn id="113" idx="2"/>
            </p:cNvCxnSpPr>
            <p:nvPr/>
          </p:nvCxnSpPr>
          <p:spPr>
            <a:xfrm rot="10800000">
              <a:off x="1694600" y="2324575"/>
              <a:ext cx="1142100" cy="1564800"/>
            </a:xfrm>
            <a:prstGeom prst="curvedConnector2">
              <a:avLst/>
            </a:prstGeom>
            <a:noFill/>
            <a:ln cap="flat" cmpd="sng" w="19050">
              <a:solidFill>
                <a:srgbClr val="000000"/>
              </a:solidFill>
              <a:prstDash val="solid"/>
              <a:round/>
              <a:headEnd len="med" w="med"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Experimental results</a:t>
            </a:r>
            <a:endParaRPr>
              <a:solidFill>
                <a:srgbClr val="000000"/>
              </a:solidFill>
            </a:endParaRPr>
          </a:p>
        </p:txBody>
      </p:sp>
      <p:pic>
        <p:nvPicPr>
          <p:cNvPr id="128" name="Google Shape;128;p20"/>
          <p:cNvPicPr preferRelativeResize="0"/>
          <p:nvPr/>
        </p:nvPicPr>
        <p:blipFill rotWithShape="1">
          <a:blip r:embed="rId3">
            <a:alphaModFix/>
          </a:blip>
          <a:srcRect b="5144" l="12278" r="4926" t="7066"/>
          <a:stretch/>
        </p:blipFill>
        <p:spPr>
          <a:xfrm>
            <a:off x="1245075" y="3257050"/>
            <a:ext cx="2428376" cy="1535450"/>
          </a:xfrm>
          <a:prstGeom prst="rect">
            <a:avLst/>
          </a:prstGeom>
          <a:noFill/>
          <a:ln>
            <a:noFill/>
          </a:ln>
        </p:spPr>
      </p:pic>
      <p:pic>
        <p:nvPicPr>
          <p:cNvPr id="129" name="Google Shape;129;p20"/>
          <p:cNvPicPr preferRelativeResize="0"/>
          <p:nvPr/>
        </p:nvPicPr>
        <p:blipFill rotWithShape="1">
          <a:blip r:embed="rId4">
            <a:alphaModFix/>
          </a:blip>
          <a:srcRect b="53067" l="0" r="0" t="0"/>
          <a:stretch/>
        </p:blipFill>
        <p:spPr>
          <a:xfrm>
            <a:off x="1245075" y="1436375"/>
            <a:ext cx="2428374" cy="1535448"/>
          </a:xfrm>
          <a:prstGeom prst="rect">
            <a:avLst/>
          </a:prstGeom>
          <a:noFill/>
          <a:ln>
            <a:noFill/>
          </a:ln>
        </p:spPr>
      </p:pic>
      <p:sp>
        <p:nvSpPr>
          <p:cNvPr id="130" name="Google Shape;130;p20"/>
          <p:cNvSpPr txBox="1"/>
          <p:nvPr/>
        </p:nvSpPr>
        <p:spPr>
          <a:xfrm>
            <a:off x="181350" y="1804425"/>
            <a:ext cx="9321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Results from paper</a:t>
            </a:r>
            <a:endParaRPr/>
          </a:p>
        </p:txBody>
      </p:sp>
      <p:sp>
        <p:nvSpPr>
          <p:cNvPr id="131" name="Google Shape;131;p20"/>
          <p:cNvSpPr txBox="1"/>
          <p:nvPr/>
        </p:nvSpPr>
        <p:spPr>
          <a:xfrm>
            <a:off x="148200" y="3755175"/>
            <a:ext cx="9984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Our results</a:t>
            </a:r>
            <a:endParaRPr/>
          </a:p>
        </p:txBody>
      </p:sp>
      <p:pic>
        <p:nvPicPr>
          <p:cNvPr id="132" name="Google Shape;132;p20"/>
          <p:cNvPicPr preferRelativeResize="0"/>
          <p:nvPr/>
        </p:nvPicPr>
        <p:blipFill rotWithShape="1">
          <a:blip r:embed="rId5">
            <a:alphaModFix/>
          </a:blip>
          <a:srcRect b="52823" l="0" r="0" t="0"/>
          <a:stretch/>
        </p:blipFill>
        <p:spPr>
          <a:xfrm>
            <a:off x="5278497" y="1325463"/>
            <a:ext cx="2403451" cy="1876373"/>
          </a:xfrm>
          <a:prstGeom prst="rect">
            <a:avLst/>
          </a:prstGeom>
          <a:noFill/>
          <a:ln>
            <a:noFill/>
          </a:ln>
        </p:spPr>
      </p:pic>
      <p:sp>
        <p:nvSpPr>
          <p:cNvPr id="133" name="Google Shape;133;p20"/>
          <p:cNvSpPr txBox="1"/>
          <p:nvPr/>
        </p:nvSpPr>
        <p:spPr>
          <a:xfrm>
            <a:off x="4876800" y="3088650"/>
            <a:ext cx="46818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1706875" y="973525"/>
            <a:ext cx="1398000" cy="5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Test threshold</a:t>
            </a:r>
            <a:endParaRPr/>
          </a:p>
        </p:txBody>
      </p:sp>
      <p:sp>
        <p:nvSpPr>
          <p:cNvPr id="135" name="Google Shape;135;p20"/>
          <p:cNvSpPr txBox="1"/>
          <p:nvPr/>
        </p:nvSpPr>
        <p:spPr>
          <a:xfrm>
            <a:off x="5884625" y="973525"/>
            <a:ext cx="1398000" cy="5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Error rates</a:t>
            </a:r>
            <a:endParaRPr/>
          </a:p>
        </p:txBody>
      </p:sp>
      <p:sp>
        <p:nvSpPr>
          <p:cNvPr id="136" name="Google Shape;136;p20"/>
          <p:cNvSpPr txBox="1"/>
          <p:nvPr/>
        </p:nvSpPr>
        <p:spPr>
          <a:xfrm>
            <a:off x="4348500" y="4023350"/>
            <a:ext cx="37959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does our implementation not converge?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142" name="Google Shape;14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Overall, have</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Presented interactions between a receiver and spoofers in a zero-sum spoofing detection game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Used a PHY-authentication method based on Q-learning to handle a dynamic radio environment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Simulated results to examine how spoofing detection is robust</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Can be applied to</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Confirming secure transmission of data between routers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Internet of Things (IoT) devices</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