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2" r:id="rId3"/>
    <p:sldId id="273" r:id="rId4"/>
    <p:sldId id="274" r:id="rId5"/>
    <p:sldId id="258" r:id="rId6"/>
    <p:sldId id="259" r:id="rId7"/>
    <p:sldId id="261" r:id="rId8"/>
    <p:sldId id="260" r:id="rId9"/>
    <p:sldId id="271" r:id="rId10"/>
    <p:sldId id="264" r:id="rId11"/>
    <p:sldId id="262" r:id="rId12"/>
    <p:sldId id="263" r:id="rId13"/>
    <p:sldId id="256" r:id="rId14"/>
    <p:sldId id="268" r:id="rId15"/>
    <p:sldId id="265" r:id="rId16"/>
    <p:sldId id="257" r:id="rId17"/>
    <p:sldId id="266" r:id="rId18"/>
    <p:sldId id="267" r:id="rId19"/>
    <p:sldId id="269" r:id="rId20"/>
    <p:sldId id="270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4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3D105-BFA6-7214-B382-D08418D48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4B86A9F-A3F4-E4FB-AAC1-3A7D12B6B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40EE83-4323-D5E5-295C-E6A08348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A82E-7310-479D-8850-5AAEDBAED41E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06AB79-E9BE-4F48-3839-7C9D475A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4F7283-2972-0A23-7EAE-8B33BC64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10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FCB77B-9F11-CD22-9D96-79A0E810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F44FAF-38B7-5929-D870-EE7815FDC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8B4344-1695-7FF3-651F-03CB1AB9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A82E-7310-479D-8850-5AAEDBAED41E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B53213-EDFD-5B0F-195C-32D345D5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BC2349-6F4F-6FF2-7F29-A183AE57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57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5AF2996-6E3B-9537-7A95-D33C33619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4FDD8F-F61D-6A12-7CE1-E9019A0BB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4F1FE-7DDA-96D5-7222-8311D85A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A82E-7310-479D-8850-5AAEDBAED41E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4689DB-756B-DE68-4DFB-0C8DE926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DA8D36-D705-4CDD-AD76-6CBAC6CD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24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22F24C-06AB-0238-B96E-C487FD90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130FD3-9EC5-0910-B171-D7556813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FA0194-4781-56C1-F90D-D0DE2B5C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A82E-7310-479D-8850-5AAEDBAED41E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F0003F-8F7B-B770-9194-186528D7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7F14C8-3CA1-10A6-B8E1-AD6D1529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05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D2356-709F-B378-180C-06A40B4D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0FF4EF-4E87-4E0C-8EF5-06CC05952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EE8818-E93C-C925-913A-E2BD6BB7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A82E-7310-479D-8850-5AAEDBAED41E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E63BD7-ADE4-E935-B338-2EB2287C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6D7258-FDDB-BC0F-AF50-36DB5A30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92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5B76A-1715-3318-AAFF-B044777E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8B3449-D30F-E03C-5063-642F1EF9F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88F530-ABC7-301F-B67E-B383B9E3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DE7345-F343-2F7D-D2C6-2820124F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A82E-7310-479D-8850-5AAEDBAED41E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62E17D-5DF1-9942-E81D-05294004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783CB4-3D1F-0A2D-C59D-74964756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08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515F4F-3B48-84EB-1146-D5967AD8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660479-BC1B-8869-49FF-5E1335270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15EC6C-B8ED-DCF8-03BA-6862B5BD5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7FB3889-D632-4F09-6E1F-C253C6221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DA95DDC-29ED-6497-4D63-54B946825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FE2D503-683B-B2EA-AE48-60C70CE7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A82E-7310-479D-8850-5AAEDBAED41E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0B1CC6C-06D9-ADE1-79AA-5198EC5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A48A679-C29B-C09F-E935-551FB585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83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B4A5CD-AD2C-64D6-CDD1-78E9BD9A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F04609-8FD4-FA94-A1D7-7E7F33DF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A82E-7310-479D-8850-5AAEDBAED41E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CB6E996-6FEA-839E-86CE-82FF879C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D8B172C-DB7F-405E-B827-D7681A6A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53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607777A-4B3F-D895-5012-85D68C7F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A82E-7310-479D-8850-5AAEDBAED41E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C7EEDA9-8F52-E697-3B1F-711D4A61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0EE65E-58D2-BED1-5A59-AAABE783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46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A790E-327D-7942-BAA0-CFF8853B6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5817D8-BA5C-FFB0-C472-2542177EB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F52973-102C-F101-9E1F-940A56732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C20A39-E59E-30E8-278B-A9FDB95B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A82E-7310-479D-8850-5AAEDBAED41E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01A1D5-833A-9F18-A41F-BB2D40F6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A99AB5-9404-5676-CA33-0D496645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6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9FC76-F1AC-26E2-2FC8-21E48624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6E0157F-AE1E-63BB-6874-C7FCEFD97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F16D05-70BE-3237-6902-597F2A72A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F7AC47-D343-63CD-6008-E57CCBA0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A82E-7310-479D-8850-5AAEDBAED41E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529207-3DC8-3AA9-E968-8485904A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F82CAB-2E84-6D66-CE19-8FC320E2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63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3DACF37-4520-F076-630D-AE013F1A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781B8C-BE35-40BD-FF54-7EEFA3961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D24104-3919-3FBE-82C4-367514202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0A82E-7310-479D-8850-5AAEDBAED41E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C16D07-5321-E14D-98AA-9FFCA040F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39DCF7-F9A1-EA3B-764E-68AF762A6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75FE9-5986-4B74-BBF0-5E4F8B1E6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57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openxmlformats.org/officeDocument/2006/relationships/image" Target="../media/image9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B0626DB-789F-804F-0007-200D328F2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算法組進度彙報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003C1DE4-8563-A613-77FD-DD856D959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負責人：李紘宇</a:t>
            </a:r>
            <a:endParaRPr lang="en-US" altLang="zh-TW" dirty="0"/>
          </a:p>
          <a:p>
            <a:r>
              <a:rPr lang="zh-TW" altLang="en-US" dirty="0"/>
              <a:t>組員：周哲煒、洪元甫、張昀甯、許詠約</a:t>
            </a:r>
          </a:p>
        </p:txBody>
      </p:sp>
    </p:spTree>
    <p:extLst>
      <p:ext uri="{BB962C8B-B14F-4D97-AF65-F5344CB8AC3E}">
        <p14:creationId xmlns:p14="http://schemas.microsoft.com/office/powerpoint/2010/main" val="18372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928D0-8701-8525-5A68-73E422D4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怎麼知道權重要設多少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A51AC3-C4B8-9947-3DD4-0117E4420FF1}"/>
              </a:ext>
            </a:extLst>
          </p:cNvPr>
          <p:cNvSpPr txBox="1"/>
          <p:nvPr/>
        </p:nvSpPr>
        <p:spPr>
          <a:xfrm>
            <a:off x="831850" y="5327779"/>
            <a:ext cx="8369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神經網路預測訓練的資料，誤差應該最小</a:t>
            </a:r>
            <a:endParaRPr lang="en-US" altLang="zh-TW" sz="2800" dirty="0"/>
          </a:p>
        </p:txBody>
      </p:sp>
      <p:pic>
        <p:nvPicPr>
          <p:cNvPr id="3" name="內容版面配置區 17" descr="一張含有 圖表, 行, 圓形, 寫生 的圖片&#10;&#10;自動產生的描述">
            <a:extLst>
              <a:ext uri="{FF2B5EF4-FFF2-40B4-BE49-F238E27FC236}">
                <a16:creationId xmlns:a16="http://schemas.microsoft.com/office/drawing/2014/main" id="{EC3803C9-67F3-DF87-5501-884D635DD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197" y="875501"/>
            <a:ext cx="4201169" cy="255279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B48C263-63D2-962A-B64A-BCB32F2C8078}"/>
              </a:ext>
            </a:extLst>
          </p:cNvPr>
          <p:cNvSpPr txBox="1"/>
          <p:nvPr/>
        </p:nvSpPr>
        <p:spPr>
          <a:xfrm>
            <a:off x="7445830" y="680716"/>
            <a:ext cx="8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權重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4087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3C32A3-120A-FE6E-BA05-35E1153F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損失函數</a:t>
            </a:r>
          </a:p>
        </p:txBody>
      </p:sp>
      <p:pic>
        <p:nvPicPr>
          <p:cNvPr id="5" name="內容版面配置區 4" descr="一張含有 字型, 文字, 白色, 行 的圖片&#10;&#10;自動產生的描述">
            <a:extLst>
              <a:ext uri="{FF2B5EF4-FFF2-40B4-BE49-F238E27FC236}">
                <a16:creationId xmlns:a16="http://schemas.microsoft.com/office/drawing/2014/main" id="{94F218FD-7314-1F82-5E22-740FA10C2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34" y="4864298"/>
            <a:ext cx="6687209" cy="968885"/>
          </a:xfrm>
        </p:spPr>
      </p:pic>
      <p:pic>
        <p:nvPicPr>
          <p:cNvPr id="7" name="圖片 6" descr="一張含有 文字, 字型, 筆跡, 行 的圖片&#10;&#10;自動產生的描述">
            <a:extLst>
              <a:ext uri="{FF2B5EF4-FFF2-40B4-BE49-F238E27FC236}">
                <a16:creationId xmlns:a16="http://schemas.microsoft.com/office/drawing/2014/main" id="{1C566DFB-7CAE-DDC0-2F9F-E07006414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34" y="2632770"/>
            <a:ext cx="4942037" cy="138761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F237F59-5E57-C7BB-7D73-12F21A16B824}"/>
              </a:ext>
            </a:extLst>
          </p:cNvPr>
          <p:cNvSpPr txBox="1"/>
          <p:nvPr/>
        </p:nvSpPr>
        <p:spPr>
          <a:xfrm>
            <a:off x="3144417" y="1648354"/>
            <a:ext cx="4077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</a:t>
            </a:r>
            <a:r>
              <a:rPr lang="zh-TW" altLang="en-US" sz="2400" dirty="0"/>
              <a:t>個訓練資料</a:t>
            </a:r>
          </a:p>
        </p:txBody>
      </p:sp>
      <p:sp>
        <p:nvSpPr>
          <p:cNvPr id="9" name="左大括弧 8">
            <a:extLst>
              <a:ext uri="{FF2B5EF4-FFF2-40B4-BE49-F238E27FC236}">
                <a16:creationId xmlns:a16="http://schemas.microsoft.com/office/drawing/2014/main" id="{3634B628-487E-ABE5-65CB-7C24F545B528}"/>
              </a:ext>
            </a:extLst>
          </p:cNvPr>
          <p:cNvSpPr/>
          <p:nvPr/>
        </p:nvSpPr>
        <p:spPr>
          <a:xfrm rot="5400000">
            <a:off x="3860643" y="1063138"/>
            <a:ext cx="461663" cy="269655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FAC69CC-AE77-4333-6E83-D4E8C52E9CE9}"/>
              </a:ext>
            </a:extLst>
          </p:cNvPr>
          <p:cNvSpPr txBox="1"/>
          <p:nvPr/>
        </p:nvSpPr>
        <p:spPr>
          <a:xfrm>
            <a:off x="992234" y="4343079"/>
            <a:ext cx="2584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均方差損失函數</a:t>
            </a:r>
            <a:r>
              <a:rPr lang="en-US" altLang="zh-TW" sz="20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5988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4ED86-DDFA-ED4A-3A32-82E2EFE6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zh-TW" altLang="en-US" dirty="0"/>
              <a:t>反向傳播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B01FE1-DE55-D55C-0020-ECB8C6274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梯度下降法</a:t>
            </a:r>
            <a:r>
              <a:rPr lang="en-US" altLang="zh-TW" dirty="0"/>
              <a:t>_</a:t>
            </a:r>
            <a:r>
              <a:rPr lang="zh-TW" altLang="en-US" dirty="0"/>
              <a:t>更新權重，最小化</a:t>
            </a:r>
          </a:p>
          <a:p>
            <a:endParaRPr lang="zh-TW" altLang="en-US" dirty="0"/>
          </a:p>
        </p:txBody>
      </p:sp>
      <p:pic>
        <p:nvPicPr>
          <p:cNvPr id="4" name="內容版面配置區 17" descr="一張含有 圖表, 行, 圓形, 寫生 的圖片&#10;&#10;自動產生的描述">
            <a:extLst>
              <a:ext uri="{FF2B5EF4-FFF2-40B4-BE49-F238E27FC236}">
                <a16:creationId xmlns:a16="http://schemas.microsoft.com/office/drawing/2014/main" id="{16F95200-B690-F071-F34D-BBD976D9A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815" y="2870626"/>
            <a:ext cx="4886715" cy="2969358"/>
          </a:xfrm>
          <a:prstGeom prst="rect">
            <a:avLst/>
          </a:prstGeom>
        </p:spPr>
      </p:pic>
      <p:pic>
        <p:nvPicPr>
          <p:cNvPr id="5" name="內容版面配置區 8" descr="一張含有 圖表, 圓形, 行 的圖片&#10;&#10;自動產生的描述">
            <a:extLst>
              <a:ext uri="{FF2B5EF4-FFF2-40B4-BE49-F238E27FC236}">
                <a16:creationId xmlns:a16="http://schemas.microsoft.com/office/drawing/2014/main" id="{214D340D-F641-BCE9-A35C-E2DEF3A57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70" y="2981324"/>
            <a:ext cx="6313294" cy="2747963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50B1B6F-1E8A-3BE2-0523-1519FF897986}"/>
              </a:ext>
            </a:extLst>
          </p:cNvPr>
          <p:cNvCxnSpPr/>
          <p:nvPr/>
        </p:nvCxnSpPr>
        <p:spPr>
          <a:xfrm flipH="1">
            <a:off x="1788941" y="2715207"/>
            <a:ext cx="336835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內容版面配置區 4" descr="一張含有 字型, 文字, 白色, 行 的圖片&#10;&#10;自動產生的描述">
            <a:extLst>
              <a:ext uri="{FF2B5EF4-FFF2-40B4-BE49-F238E27FC236}">
                <a16:creationId xmlns:a16="http://schemas.microsoft.com/office/drawing/2014/main" id="{7188644F-2F9F-89DC-8466-58F955ACF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028" y="1653366"/>
            <a:ext cx="5890502" cy="853453"/>
          </a:xfrm>
          <a:prstGeom prst="rect">
            <a:avLst/>
          </a:prstGeom>
        </p:spPr>
      </p:pic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65107F68-C2A7-036A-7B24-9D7B2BF2A48A}"/>
              </a:ext>
            </a:extLst>
          </p:cNvPr>
          <p:cNvSpPr/>
          <p:nvPr/>
        </p:nvSpPr>
        <p:spPr>
          <a:xfrm>
            <a:off x="7621983" y="2758516"/>
            <a:ext cx="1260760" cy="2391982"/>
          </a:xfrm>
          <a:custGeom>
            <a:avLst/>
            <a:gdLst>
              <a:gd name="connsiteX0" fmla="*/ 327699 w 1260760"/>
              <a:gd name="connsiteY0" fmla="*/ 12676 h 2391982"/>
              <a:gd name="connsiteX1" fmla="*/ 262384 w 1260760"/>
              <a:gd name="connsiteY1" fmla="*/ 22006 h 2391982"/>
              <a:gd name="connsiteX2" fmla="*/ 197070 w 1260760"/>
              <a:gd name="connsiteY2" fmla="*/ 68660 h 2391982"/>
              <a:gd name="connsiteX3" fmla="*/ 159748 w 1260760"/>
              <a:gd name="connsiteY3" fmla="*/ 87321 h 2391982"/>
              <a:gd name="connsiteX4" fmla="*/ 141086 w 1260760"/>
              <a:gd name="connsiteY4" fmla="*/ 124643 h 2391982"/>
              <a:gd name="connsiteX5" fmla="*/ 113095 w 1260760"/>
              <a:gd name="connsiteY5" fmla="*/ 171296 h 2391982"/>
              <a:gd name="connsiteX6" fmla="*/ 85103 w 1260760"/>
              <a:gd name="connsiteY6" fmla="*/ 264602 h 2391982"/>
              <a:gd name="connsiteX7" fmla="*/ 75772 w 1260760"/>
              <a:gd name="connsiteY7" fmla="*/ 516529 h 2391982"/>
              <a:gd name="connsiteX8" fmla="*/ 47780 w 1260760"/>
              <a:gd name="connsiteY8" fmla="*/ 675149 h 2391982"/>
              <a:gd name="connsiteX9" fmla="*/ 29119 w 1260760"/>
              <a:gd name="connsiteY9" fmla="*/ 703141 h 2391982"/>
              <a:gd name="connsiteX10" fmla="*/ 10458 w 1260760"/>
              <a:gd name="connsiteY10" fmla="*/ 1048374 h 2391982"/>
              <a:gd name="connsiteX11" fmla="*/ 38450 w 1260760"/>
              <a:gd name="connsiteY11" fmla="*/ 1710847 h 2391982"/>
              <a:gd name="connsiteX12" fmla="*/ 66441 w 1260760"/>
              <a:gd name="connsiteY12" fmla="*/ 1822815 h 2391982"/>
              <a:gd name="connsiteX13" fmla="*/ 75772 w 1260760"/>
              <a:gd name="connsiteY13" fmla="*/ 1860137 h 2391982"/>
              <a:gd name="connsiteX14" fmla="*/ 131756 w 1260760"/>
              <a:gd name="connsiteY14" fmla="*/ 1972104 h 2391982"/>
              <a:gd name="connsiteX15" fmla="*/ 206401 w 1260760"/>
              <a:gd name="connsiteY15" fmla="*/ 2046749 h 2391982"/>
              <a:gd name="connsiteX16" fmla="*/ 271715 w 1260760"/>
              <a:gd name="connsiteY16" fmla="*/ 2093402 h 2391982"/>
              <a:gd name="connsiteX17" fmla="*/ 309037 w 1260760"/>
              <a:gd name="connsiteY17" fmla="*/ 2121394 h 2391982"/>
              <a:gd name="connsiteX18" fmla="*/ 365021 w 1260760"/>
              <a:gd name="connsiteY18" fmla="*/ 2149386 h 2391982"/>
              <a:gd name="connsiteX19" fmla="*/ 393013 w 1260760"/>
              <a:gd name="connsiteY19" fmla="*/ 2177378 h 2391982"/>
              <a:gd name="connsiteX20" fmla="*/ 476988 w 1260760"/>
              <a:gd name="connsiteY20" fmla="*/ 2214700 h 2391982"/>
              <a:gd name="connsiteX21" fmla="*/ 514311 w 1260760"/>
              <a:gd name="connsiteY21" fmla="*/ 2233362 h 2391982"/>
              <a:gd name="connsiteX22" fmla="*/ 542303 w 1260760"/>
              <a:gd name="connsiteY22" fmla="*/ 2252023 h 2391982"/>
              <a:gd name="connsiteX23" fmla="*/ 579625 w 1260760"/>
              <a:gd name="connsiteY23" fmla="*/ 2261353 h 2391982"/>
              <a:gd name="connsiteX24" fmla="*/ 682262 w 1260760"/>
              <a:gd name="connsiteY24" fmla="*/ 2308006 h 2391982"/>
              <a:gd name="connsiteX25" fmla="*/ 831552 w 1260760"/>
              <a:gd name="connsiteY25" fmla="*/ 2363990 h 2391982"/>
              <a:gd name="connsiteX26" fmla="*/ 1008833 w 1260760"/>
              <a:gd name="connsiteY26" fmla="*/ 2382651 h 2391982"/>
              <a:gd name="connsiteX27" fmla="*/ 1074148 w 1260760"/>
              <a:gd name="connsiteY27" fmla="*/ 2391982 h 2391982"/>
              <a:gd name="connsiteX28" fmla="*/ 1214107 w 1260760"/>
              <a:gd name="connsiteY28" fmla="*/ 2335998 h 2391982"/>
              <a:gd name="connsiteX29" fmla="*/ 1232768 w 1260760"/>
              <a:gd name="connsiteY29" fmla="*/ 2308006 h 2391982"/>
              <a:gd name="connsiteX30" fmla="*/ 1251429 w 1260760"/>
              <a:gd name="connsiteY30" fmla="*/ 2242692 h 2391982"/>
              <a:gd name="connsiteX31" fmla="*/ 1260760 w 1260760"/>
              <a:gd name="connsiteY31" fmla="*/ 2205370 h 2391982"/>
              <a:gd name="connsiteX32" fmla="*/ 1251429 w 1260760"/>
              <a:gd name="connsiteY32" fmla="*/ 2056080 h 2391982"/>
              <a:gd name="connsiteX33" fmla="*/ 1232768 w 1260760"/>
              <a:gd name="connsiteY33" fmla="*/ 2028088 h 2391982"/>
              <a:gd name="connsiteX34" fmla="*/ 1223437 w 1260760"/>
              <a:gd name="connsiteY34" fmla="*/ 1990766 h 2391982"/>
              <a:gd name="connsiteX35" fmla="*/ 1176784 w 1260760"/>
              <a:gd name="connsiteY35" fmla="*/ 1944113 h 2391982"/>
              <a:gd name="connsiteX36" fmla="*/ 1102139 w 1260760"/>
              <a:gd name="connsiteY36" fmla="*/ 1906790 h 2391982"/>
              <a:gd name="connsiteX37" fmla="*/ 1064817 w 1260760"/>
              <a:gd name="connsiteY37" fmla="*/ 1888129 h 2391982"/>
              <a:gd name="connsiteX38" fmla="*/ 952850 w 1260760"/>
              <a:gd name="connsiteY38" fmla="*/ 1869468 h 2391982"/>
              <a:gd name="connsiteX39" fmla="*/ 915527 w 1260760"/>
              <a:gd name="connsiteY39" fmla="*/ 1860137 h 2391982"/>
              <a:gd name="connsiteX40" fmla="*/ 887535 w 1260760"/>
              <a:gd name="connsiteY40" fmla="*/ 1841476 h 2391982"/>
              <a:gd name="connsiteX41" fmla="*/ 812890 w 1260760"/>
              <a:gd name="connsiteY41" fmla="*/ 1832145 h 2391982"/>
              <a:gd name="connsiteX42" fmla="*/ 747576 w 1260760"/>
              <a:gd name="connsiteY42" fmla="*/ 1804153 h 2391982"/>
              <a:gd name="connsiteX43" fmla="*/ 672931 w 1260760"/>
              <a:gd name="connsiteY43" fmla="*/ 1766831 h 2391982"/>
              <a:gd name="connsiteX44" fmla="*/ 644939 w 1260760"/>
              <a:gd name="connsiteY44" fmla="*/ 1720178 h 2391982"/>
              <a:gd name="connsiteX45" fmla="*/ 598286 w 1260760"/>
              <a:gd name="connsiteY45" fmla="*/ 1617541 h 2391982"/>
              <a:gd name="connsiteX46" fmla="*/ 579625 w 1260760"/>
              <a:gd name="connsiteY46" fmla="*/ 1561557 h 2391982"/>
              <a:gd name="connsiteX47" fmla="*/ 570295 w 1260760"/>
              <a:gd name="connsiteY47" fmla="*/ 1514904 h 2391982"/>
              <a:gd name="connsiteX48" fmla="*/ 560964 w 1260760"/>
              <a:gd name="connsiteY48" fmla="*/ 1337623 h 2391982"/>
              <a:gd name="connsiteX49" fmla="*/ 560964 w 1260760"/>
              <a:gd name="connsiteY49" fmla="*/ 1001721 h 2391982"/>
              <a:gd name="connsiteX50" fmla="*/ 626278 w 1260760"/>
              <a:gd name="connsiteY50" fmla="*/ 731133 h 2391982"/>
              <a:gd name="connsiteX51" fmla="*/ 654270 w 1260760"/>
              <a:gd name="connsiteY51" fmla="*/ 497868 h 2391982"/>
              <a:gd name="connsiteX52" fmla="*/ 682262 w 1260760"/>
              <a:gd name="connsiteY52" fmla="*/ 441884 h 2391982"/>
              <a:gd name="connsiteX53" fmla="*/ 691593 w 1260760"/>
              <a:gd name="connsiteY53" fmla="*/ 395231 h 2391982"/>
              <a:gd name="connsiteX54" fmla="*/ 682262 w 1260760"/>
              <a:gd name="connsiteY54" fmla="*/ 87321 h 2391982"/>
              <a:gd name="connsiteX55" fmla="*/ 616948 w 1260760"/>
              <a:gd name="connsiteY55" fmla="*/ 22006 h 2391982"/>
              <a:gd name="connsiteX56" fmla="*/ 579625 w 1260760"/>
              <a:gd name="connsiteY56" fmla="*/ 12676 h 2391982"/>
              <a:gd name="connsiteX57" fmla="*/ 365021 w 1260760"/>
              <a:gd name="connsiteY57" fmla="*/ 3345 h 2391982"/>
              <a:gd name="connsiteX58" fmla="*/ 327699 w 1260760"/>
              <a:gd name="connsiteY58" fmla="*/ 12676 h 239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60760" h="2391982">
                <a:moveTo>
                  <a:pt x="327699" y="12676"/>
                </a:moveTo>
                <a:cubicBezTo>
                  <a:pt x="310593" y="15786"/>
                  <a:pt x="283449" y="15686"/>
                  <a:pt x="262384" y="22006"/>
                </a:cubicBezTo>
                <a:cubicBezTo>
                  <a:pt x="254799" y="24282"/>
                  <a:pt x="197122" y="68627"/>
                  <a:pt x="197070" y="68660"/>
                </a:cubicBezTo>
                <a:cubicBezTo>
                  <a:pt x="185275" y="76032"/>
                  <a:pt x="172189" y="81101"/>
                  <a:pt x="159748" y="87321"/>
                </a:cubicBezTo>
                <a:cubicBezTo>
                  <a:pt x="153527" y="99762"/>
                  <a:pt x="147841" y="112484"/>
                  <a:pt x="141086" y="124643"/>
                </a:cubicBezTo>
                <a:cubicBezTo>
                  <a:pt x="132279" y="140496"/>
                  <a:pt x="120599" y="154786"/>
                  <a:pt x="113095" y="171296"/>
                </a:cubicBezTo>
                <a:cubicBezTo>
                  <a:pt x="100472" y="199067"/>
                  <a:pt x="92623" y="234519"/>
                  <a:pt x="85103" y="264602"/>
                </a:cubicBezTo>
                <a:cubicBezTo>
                  <a:pt x="81993" y="348578"/>
                  <a:pt x="80434" y="432625"/>
                  <a:pt x="75772" y="516529"/>
                </a:cubicBezTo>
                <a:cubicBezTo>
                  <a:pt x="73082" y="564951"/>
                  <a:pt x="64645" y="628770"/>
                  <a:pt x="47780" y="675149"/>
                </a:cubicBezTo>
                <a:cubicBezTo>
                  <a:pt x="43948" y="685688"/>
                  <a:pt x="35339" y="693810"/>
                  <a:pt x="29119" y="703141"/>
                </a:cubicBezTo>
                <a:cubicBezTo>
                  <a:pt x="1824" y="839612"/>
                  <a:pt x="10458" y="783067"/>
                  <a:pt x="10458" y="1048374"/>
                </a:cubicBezTo>
                <a:cubicBezTo>
                  <a:pt x="10458" y="1622900"/>
                  <a:pt x="-26469" y="1451183"/>
                  <a:pt x="38450" y="1710847"/>
                </a:cubicBezTo>
                <a:cubicBezTo>
                  <a:pt x="56236" y="1853144"/>
                  <a:pt x="32833" y="1733193"/>
                  <a:pt x="66441" y="1822815"/>
                </a:cubicBezTo>
                <a:cubicBezTo>
                  <a:pt x="70944" y="1834822"/>
                  <a:pt x="71169" y="1848168"/>
                  <a:pt x="75772" y="1860137"/>
                </a:cubicBezTo>
                <a:cubicBezTo>
                  <a:pt x="81908" y="1876090"/>
                  <a:pt x="109187" y="1947278"/>
                  <a:pt x="131756" y="1972104"/>
                </a:cubicBezTo>
                <a:cubicBezTo>
                  <a:pt x="155426" y="1998141"/>
                  <a:pt x="178251" y="2025636"/>
                  <a:pt x="206401" y="2046749"/>
                </a:cubicBezTo>
                <a:cubicBezTo>
                  <a:pt x="328374" y="2138231"/>
                  <a:pt x="176210" y="2025184"/>
                  <a:pt x="271715" y="2093402"/>
                </a:cubicBezTo>
                <a:cubicBezTo>
                  <a:pt x="284369" y="2102441"/>
                  <a:pt x="295702" y="2113393"/>
                  <a:pt x="309037" y="2121394"/>
                </a:cubicBezTo>
                <a:cubicBezTo>
                  <a:pt x="326928" y="2132128"/>
                  <a:pt x="347661" y="2137813"/>
                  <a:pt x="365021" y="2149386"/>
                </a:cubicBezTo>
                <a:cubicBezTo>
                  <a:pt x="376000" y="2156706"/>
                  <a:pt x="382275" y="2169708"/>
                  <a:pt x="393013" y="2177378"/>
                </a:cubicBezTo>
                <a:cubicBezTo>
                  <a:pt x="411930" y="2190890"/>
                  <a:pt x="457623" y="2206093"/>
                  <a:pt x="476988" y="2214700"/>
                </a:cubicBezTo>
                <a:cubicBezTo>
                  <a:pt x="489699" y="2220349"/>
                  <a:pt x="502234" y="2226461"/>
                  <a:pt x="514311" y="2233362"/>
                </a:cubicBezTo>
                <a:cubicBezTo>
                  <a:pt x="524047" y="2238926"/>
                  <a:pt x="531996" y="2247606"/>
                  <a:pt x="542303" y="2252023"/>
                </a:cubicBezTo>
                <a:cubicBezTo>
                  <a:pt x="554090" y="2257074"/>
                  <a:pt x="567184" y="2258243"/>
                  <a:pt x="579625" y="2261353"/>
                </a:cubicBezTo>
                <a:cubicBezTo>
                  <a:pt x="655643" y="2306964"/>
                  <a:pt x="595517" y="2275477"/>
                  <a:pt x="682262" y="2308006"/>
                </a:cubicBezTo>
                <a:cubicBezTo>
                  <a:pt x="686322" y="2309528"/>
                  <a:pt x="806921" y="2360049"/>
                  <a:pt x="831552" y="2363990"/>
                </a:cubicBezTo>
                <a:cubicBezTo>
                  <a:pt x="890226" y="2373378"/>
                  <a:pt x="949804" y="2375840"/>
                  <a:pt x="1008833" y="2382651"/>
                </a:cubicBezTo>
                <a:cubicBezTo>
                  <a:pt x="1030681" y="2385172"/>
                  <a:pt x="1052376" y="2388872"/>
                  <a:pt x="1074148" y="2391982"/>
                </a:cubicBezTo>
                <a:cubicBezTo>
                  <a:pt x="1173387" y="2373939"/>
                  <a:pt x="1162673" y="2396004"/>
                  <a:pt x="1214107" y="2335998"/>
                </a:cubicBezTo>
                <a:cubicBezTo>
                  <a:pt x="1221405" y="2327484"/>
                  <a:pt x="1226548" y="2317337"/>
                  <a:pt x="1232768" y="2308006"/>
                </a:cubicBezTo>
                <a:cubicBezTo>
                  <a:pt x="1238988" y="2286235"/>
                  <a:pt x="1245471" y="2264537"/>
                  <a:pt x="1251429" y="2242692"/>
                </a:cubicBezTo>
                <a:cubicBezTo>
                  <a:pt x="1254803" y="2230320"/>
                  <a:pt x="1260760" y="2218194"/>
                  <a:pt x="1260760" y="2205370"/>
                </a:cubicBezTo>
                <a:cubicBezTo>
                  <a:pt x="1260760" y="2155510"/>
                  <a:pt x="1259205" y="2105330"/>
                  <a:pt x="1251429" y="2056080"/>
                </a:cubicBezTo>
                <a:cubicBezTo>
                  <a:pt x="1249680" y="2045003"/>
                  <a:pt x="1238988" y="2037419"/>
                  <a:pt x="1232768" y="2028088"/>
                </a:cubicBezTo>
                <a:cubicBezTo>
                  <a:pt x="1229658" y="2015647"/>
                  <a:pt x="1228489" y="2002553"/>
                  <a:pt x="1223437" y="1990766"/>
                </a:cubicBezTo>
                <a:cubicBezTo>
                  <a:pt x="1212682" y="1965672"/>
                  <a:pt x="1199980" y="1956765"/>
                  <a:pt x="1176784" y="1944113"/>
                </a:cubicBezTo>
                <a:cubicBezTo>
                  <a:pt x="1152362" y="1930792"/>
                  <a:pt x="1127021" y="1919231"/>
                  <a:pt x="1102139" y="1906790"/>
                </a:cubicBezTo>
                <a:cubicBezTo>
                  <a:pt x="1089698" y="1900570"/>
                  <a:pt x="1078311" y="1891503"/>
                  <a:pt x="1064817" y="1888129"/>
                </a:cubicBezTo>
                <a:cubicBezTo>
                  <a:pt x="1003168" y="1872716"/>
                  <a:pt x="1040220" y="1880388"/>
                  <a:pt x="952850" y="1869468"/>
                </a:cubicBezTo>
                <a:cubicBezTo>
                  <a:pt x="940409" y="1866358"/>
                  <a:pt x="927314" y="1865189"/>
                  <a:pt x="915527" y="1860137"/>
                </a:cubicBezTo>
                <a:cubicBezTo>
                  <a:pt x="905220" y="1855720"/>
                  <a:pt x="898354" y="1844427"/>
                  <a:pt x="887535" y="1841476"/>
                </a:cubicBezTo>
                <a:cubicBezTo>
                  <a:pt x="863343" y="1834878"/>
                  <a:pt x="837772" y="1835255"/>
                  <a:pt x="812890" y="1832145"/>
                </a:cubicBezTo>
                <a:cubicBezTo>
                  <a:pt x="746132" y="1787639"/>
                  <a:pt x="827909" y="1837625"/>
                  <a:pt x="747576" y="1804153"/>
                </a:cubicBezTo>
                <a:cubicBezTo>
                  <a:pt x="721897" y="1793454"/>
                  <a:pt x="672931" y="1766831"/>
                  <a:pt x="672931" y="1766831"/>
                </a:cubicBezTo>
                <a:cubicBezTo>
                  <a:pt x="663600" y="1751280"/>
                  <a:pt x="653623" y="1736099"/>
                  <a:pt x="644939" y="1720178"/>
                </a:cubicBezTo>
                <a:cubicBezTo>
                  <a:pt x="624887" y="1683415"/>
                  <a:pt x="612311" y="1656109"/>
                  <a:pt x="598286" y="1617541"/>
                </a:cubicBezTo>
                <a:cubicBezTo>
                  <a:pt x="591564" y="1599055"/>
                  <a:pt x="584801" y="1580535"/>
                  <a:pt x="579625" y="1561557"/>
                </a:cubicBezTo>
                <a:cubicBezTo>
                  <a:pt x="575452" y="1546257"/>
                  <a:pt x="573405" y="1530455"/>
                  <a:pt x="570295" y="1514904"/>
                </a:cubicBezTo>
                <a:cubicBezTo>
                  <a:pt x="567185" y="1455810"/>
                  <a:pt x="564544" y="1396690"/>
                  <a:pt x="560964" y="1337623"/>
                </a:cubicBezTo>
                <a:cubicBezTo>
                  <a:pt x="552118" y="1191662"/>
                  <a:pt x="541233" y="1167461"/>
                  <a:pt x="560964" y="1001721"/>
                </a:cubicBezTo>
                <a:cubicBezTo>
                  <a:pt x="576931" y="867599"/>
                  <a:pt x="590850" y="837416"/>
                  <a:pt x="626278" y="731133"/>
                </a:cubicBezTo>
                <a:cubicBezTo>
                  <a:pt x="631935" y="629314"/>
                  <a:pt x="622196" y="581259"/>
                  <a:pt x="654270" y="497868"/>
                </a:cubicBezTo>
                <a:cubicBezTo>
                  <a:pt x="661760" y="478395"/>
                  <a:pt x="672931" y="460545"/>
                  <a:pt x="682262" y="441884"/>
                </a:cubicBezTo>
                <a:cubicBezTo>
                  <a:pt x="685372" y="426333"/>
                  <a:pt x="691593" y="411090"/>
                  <a:pt x="691593" y="395231"/>
                </a:cubicBezTo>
                <a:cubicBezTo>
                  <a:pt x="691593" y="292547"/>
                  <a:pt x="695320" y="189171"/>
                  <a:pt x="682262" y="87321"/>
                </a:cubicBezTo>
                <a:cubicBezTo>
                  <a:pt x="676061" y="38958"/>
                  <a:pt x="650176" y="31500"/>
                  <a:pt x="616948" y="22006"/>
                </a:cubicBezTo>
                <a:cubicBezTo>
                  <a:pt x="604618" y="18483"/>
                  <a:pt x="592414" y="13623"/>
                  <a:pt x="579625" y="12676"/>
                </a:cubicBezTo>
                <a:cubicBezTo>
                  <a:pt x="508218" y="7387"/>
                  <a:pt x="436556" y="6455"/>
                  <a:pt x="365021" y="3345"/>
                </a:cubicBezTo>
                <a:cubicBezTo>
                  <a:pt x="334079" y="-6968"/>
                  <a:pt x="344805" y="9566"/>
                  <a:pt x="327699" y="1267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906DB8-7780-E76F-7A94-96E228C9D838}"/>
              </a:ext>
            </a:extLst>
          </p:cNvPr>
          <p:cNvSpPr txBox="1"/>
          <p:nvPr/>
        </p:nvSpPr>
        <p:spPr>
          <a:xfrm>
            <a:off x="8882743" y="5019968"/>
            <a:ext cx="1679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更新權重</a:t>
            </a:r>
          </a:p>
        </p:txBody>
      </p:sp>
      <p:pic>
        <p:nvPicPr>
          <p:cNvPr id="8" name="圖片 7" descr="一張含有 字型, 白色, 印刷術, 設計 的圖片&#10;&#10;自動產生的描述">
            <a:extLst>
              <a:ext uri="{FF2B5EF4-FFF2-40B4-BE49-F238E27FC236}">
                <a16:creationId xmlns:a16="http://schemas.microsoft.com/office/drawing/2014/main" id="{F0C6A5F2-F0B7-7129-4DA9-E740548952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3" y="5514305"/>
            <a:ext cx="3116577" cy="71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6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00BAA-A5B9-D04F-A4D2-3AAE5C189B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卷積神經網路</a:t>
            </a:r>
            <a:r>
              <a:rPr lang="en-US" altLang="zh-TW" dirty="0"/>
              <a:t>(CNN)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219E6B-86CD-BCAB-5508-F072E46C65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527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90808-4B85-9A60-6B80-123523B0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卷積神經網路</a:t>
            </a:r>
            <a:r>
              <a:rPr lang="en-US" altLang="zh-TW" dirty="0"/>
              <a:t>(CNN)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F7FA8D-4F65-4A35-C076-27060D567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061"/>
            <a:ext cx="10515600" cy="4351338"/>
          </a:xfrm>
        </p:spPr>
        <p:txBody>
          <a:bodyPr/>
          <a:lstStyle/>
          <a:p>
            <a:r>
              <a:rPr lang="zh-TW" altLang="en-US" dirty="0"/>
              <a:t>包含卷積層的神經網路，卷積層</a:t>
            </a:r>
            <a:r>
              <a:rPr lang="en-US" altLang="zh-TW" dirty="0"/>
              <a:t>+</a:t>
            </a:r>
            <a:r>
              <a:rPr lang="zh-TW" altLang="en-US" dirty="0"/>
              <a:t>啟動函數</a:t>
            </a:r>
            <a:r>
              <a:rPr lang="en-US" altLang="zh-TW" dirty="0"/>
              <a:t>+</a:t>
            </a:r>
            <a:r>
              <a:rPr lang="zh-TW" altLang="en-US" dirty="0"/>
              <a:t>池化層</a:t>
            </a:r>
            <a:r>
              <a:rPr lang="en-US" altLang="zh-TW" dirty="0"/>
              <a:t>-&gt;</a:t>
            </a:r>
            <a:r>
              <a:rPr lang="zh-TW" altLang="en-US" dirty="0"/>
              <a:t>全連接層</a:t>
            </a:r>
            <a:endParaRPr lang="en-US" altLang="zh-TW" dirty="0"/>
          </a:p>
          <a:p>
            <a:r>
              <a:rPr lang="zh-TW" altLang="en-US" dirty="0"/>
              <a:t>影像辨識上有很好的應用</a:t>
            </a:r>
          </a:p>
        </p:txBody>
      </p:sp>
      <p:pic>
        <p:nvPicPr>
          <p:cNvPr id="5124" name="Picture 4" descr="Convolutional Neural Networks — The Science of Machine Learning">
            <a:extLst>
              <a:ext uri="{FF2B5EF4-FFF2-40B4-BE49-F238E27FC236}">
                <a16:creationId xmlns:a16="http://schemas.microsoft.com/office/drawing/2014/main" id="{2024C986-DCD9-39AF-9D6C-F0C7FFF58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04" y="2587752"/>
            <a:ext cx="11409591" cy="37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12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AE1105-F3C7-EFE6-E53A-25E8EE91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卷積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56C2B3-C650-C20D-C95F-11C84C863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7" y="2325707"/>
            <a:ext cx="8138432" cy="427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C7EDDF6-D35A-2A30-99D7-68CDFC3BDFE6}"/>
              </a:ext>
            </a:extLst>
          </p:cNvPr>
          <p:cNvSpPr txBox="1"/>
          <p:nvPr/>
        </p:nvSpPr>
        <p:spPr>
          <a:xfrm>
            <a:off x="838200" y="1371600"/>
            <a:ext cx="8569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1.</a:t>
            </a:r>
            <a:r>
              <a:rPr lang="zh-TW" altLang="en-US" sz="2800" dirty="0"/>
              <a:t>加權和的一種推廣，共享權重</a:t>
            </a:r>
            <a:endParaRPr lang="en-US" altLang="zh-TW" sz="2800" dirty="0"/>
          </a:p>
          <a:p>
            <a:r>
              <a:rPr lang="en-US" altLang="zh-TW" sz="2800" dirty="0"/>
              <a:t>2.</a:t>
            </a:r>
            <a:r>
              <a:rPr lang="zh-TW" altLang="en-US" sz="2800" dirty="0"/>
              <a:t>提取特徵</a:t>
            </a:r>
          </a:p>
        </p:txBody>
      </p:sp>
    </p:spTree>
    <p:extLst>
      <p:ext uri="{BB962C8B-B14F-4D97-AF65-F5344CB8AC3E}">
        <p14:creationId xmlns:p14="http://schemas.microsoft.com/office/powerpoint/2010/main" val="2324875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E6E1F4-6D9D-ED82-C7DE-2F604D1F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 descr="一張含有 正方形, 螢幕擷取畫面, 文字, Rectangle 的圖片&#10;&#10;自動產生的描述">
            <a:extLst>
              <a:ext uri="{FF2B5EF4-FFF2-40B4-BE49-F238E27FC236}">
                <a16:creationId xmlns:a16="http://schemas.microsoft.com/office/drawing/2014/main" id="{F7FFCF7A-57FA-D15F-60A6-B9667B496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260" y="2051195"/>
            <a:ext cx="5010150" cy="3657600"/>
          </a:xfr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B8935B3-9400-0863-BD76-6FF31DB07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4499"/>
              </p:ext>
            </p:extLst>
          </p:nvPr>
        </p:nvGraphicFramePr>
        <p:xfrm>
          <a:off x="2639203" y="2924531"/>
          <a:ext cx="1433805" cy="132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935">
                  <a:extLst>
                    <a:ext uri="{9D8B030D-6E8A-4147-A177-3AD203B41FA5}">
                      <a16:colId xmlns:a16="http://schemas.microsoft.com/office/drawing/2014/main" val="4263148056"/>
                    </a:ext>
                  </a:extLst>
                </a:gridCol>
                <a:gridCol w="477935">
                  <a:extLst>
                    <a:ext uri="{9D8B030D-6E8A-4147-A177-3AD203B41FA5}">
                      <a16:colId xmlns:a16="http://schemas.microsoft.com/office/drawing/2014/main" val="1010568059"/>
                    </a:ext>
                  </a:extLst>
                </a:gridCol>
                <a:gridCol w="477935">
                  <a:extLst>
                    <a:ext uri="{9D8B030D-6E8A-4147-A177-3AD203B41FA5}">
                      <a16:colId xmlns:a16="http://schemas.microsoft.com/office/drawing/2014/main" val="66084733"/>
                    </a:ext>
                  </a:extLst>
                </a:gridCol>
              </a:tblGrid>
              <a:tr h="441855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103075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75972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819032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EC7D066E-42E5-E8E5-2D78-E63FAA1B4C06}"/>
              </a:ext>
            </a:extLst>
          </p:cNvPr>
          <p:cNvSpPr txBox="1"/>
          <p:nvPr/>
        </p:nvSpPr>
        <p:spPr>
          <a:xfrm>
            <a:off x="2716958" y="4646645"/>
            <a:ext cx="1278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卷積核</a:t>
            </a:r>
          </a:p>
        </p:txBody>
      </p:sp>
    </p:spTree>
    <p:extLst>
      <p:ext uri="{BB962C8B-B14F-4D97-AF65-F5344CB8AC3E}">
        <p14:creationId xmlns:p14="http://schemas.microsoft.com/office/powerpoint/2010/main" val="2251755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934DE5-CD4E-4225-C122-DCF5D331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線性整流</a:t>
            </a:r>
            <a:r>
              <a:rPr lang="en-US" altLang="zh-TW" dirty="0"/>
              <a:t>(</a:t>
            </a:r>
            <a:r>
              <a:rPr lang="en-US" altLang="zh-TW" dirty="0" err="1"/>
              <a:t>ReLU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B929A3-EC15-7DB0-EA18-7FD7ADA69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4" descr="線性整流函數- 維基百科，自由的百科全書">
            <a:extLst>
              <a:ext uri="{FF2B5EF4-FFF2-40B4-BE49-F238E27FC236}">
                <a16:creationId xmlns:a16="http://schemas.microsoft.com/office/drawing/2014/main" id="{40601B2D-700B-FD06-40CE-126BB67F08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9"/>
          <a:stretch/>
        </p:blipFill>
        <p:spPr bwMode="auto">
          <a:xfrm>
            <a:off x="2284445" y="2329887"/>
            <a:ext cx="5890241" cy="384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077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04571-8A5E-0988-112E-FA8B22AA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zh-TW" altLang="en-US" dirty="0"/>
              <a:t>池化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68008C-5DB0-AF7A-9B43-D46A27501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 descr="卷積神經網路- 維基百科，自由的百科全書">
            <a:extLst>
              <a:ext uri="{FF2B5EF4-FFF2-40B4-BE49-F238E27FC236}">
                <a16:creationId xmlns:a16="http://schemas.microsoft.com/office/drawing/2014/main" id="{5A36EC03-D26E-A4B1-21EC-B92FDECF5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08" y="1499054"/>
            <a:ext cx="7826738" cy="453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8F60342-39A1-DBB6-F835-00D2A31EF112}"/>
              </a:ext>
            </a:extLst>
          </p:cNvPr>
          <p:cNvSpPr txBox="1"/>
          <p:nvPr/>
        </p:nvSpPr>
        <p:spPr>
          <a:xfrm>
            <a:off x="5850295" y="4598447"/>
            <a:ext cx="5613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1.</a:t>
            </a:r>
            <a:r>
              <a:rPr lang="zh-TW" altLang="en-US" sz="2400" dirty="0"/>
              <a:t>緩解卷積操作對位置過度敏感的問題</a:t>
            </a:r>
            <a:endParaRPr lang="en-US" altLang="zh-TW" sz="2400" dirty="0"/>
          </a:p>
          <a:p>
            <a:r>
              <a:rPr lang="en-US" altLang="zh-TW" sz="2400" dirty="0"/>
              <a:t>2.</a:t>
            </a:r>
            <a:r>
              <a:rPr lang="zh-TW" altLang="en-US" sz="2400" dirty="0"/>
              <a:t>降低計算量</a:t>
            </a:r>
          </a:p>
        </p:txBody>
      </p:sp>
    </p:spTree>
    <p:extLst>
      <p:ext uri="{BB962C8B-B14F-4D97-AF65-F5344CB8AC3E}">
        <p14:creationId xmlns:p14="http://schemas.microsoft.com/office/powerpoint/2010/main" val="3802891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733D9-F5C4-4E85-3BF8-A67F3A77A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flatten</a:t>
            </a:r>
            <a:r>
              <a:rPr lang="zh-TW" altLang="en-US" dirty="0"/>
              <a:t>和全連接層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E5E453-534C-F468-58A7-BC1C37DBF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flatten</a:t>
            </a:r>
            <a:r>
              <a:rPr lang="zh-TW" altLang="en-US" dirty="0"/>
              <a:t>將特徵圖轉成一維的輸入，接上全連接層</a:t>
            </a:r>
          </a:p>
        </p:txBody>
      </p:sp>
      <p:pic>
        <p:nvPicPr>
          <p:cNvPr id="4" name="Picture 4" descr="Convolutional Neural Networks — The Science of Machine Learning">
            <a:extLst>
              <a:ext uri="{FF2B5EF4-FFF2-40B4-BE49-F238E27FC236}">
                <a16:creationId xmlns:a16="http://schemas.microsoft.com/office/drawing/2014/main" id="{FB86024C-4C5B-B0D3-C51B-1DAAC3B9F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04" y="2558256"/>
            <a:ext cx="11409591" cy="37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FE88665-C64D-0FCE-1729-337BA327C0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" t="2412" r="43480" b="2574"/>
          <a:stretch/>
        </p:blipFill>
        <p:spPr bwMode="auto">
          <a:xfrm>
            <a:off x="2506583" y="2602432"/>
            <a:ext cx="800099" cy="7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線性整流函數- 維基百科，自由的百科全書">
            <a:extLst>
              <a:ext uri="{FF2B5EF4-FFF2-40B4-BE49-F238E27FC236}">
                <a16:creationId xmlns:a16="http://schemas.microsoft.com/office/drawing/2014/main" id="{EAE31072-87E1-77C2-1517-986B55C0D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9"/>
          <a:stretch/>
        </p:blipFill>
        <p:spPr bwMode="auto">
          <a:xfrm>
            <a:off x="3753677" y="2687281"/>
            <a:ext cx="998983" cy="65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卷積神經網路- 維基百科，自由的百科全書">
            <a:extLst>
              <a:ext uri="{FF2B5EF4-FFF2-40B4-BE49-F238E27FC236}">
                <a16:creationId xmlns:a16="http://schemas.microsoft.com/office/drawing/2014/main" id="{A5734E9E-1ED6-C96E-1842-2E3AF46D1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933" y="2535921"/>
            <a:ext cx="1647826" cy="95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內容版面配置區 8" descr="一張含有 圖表, 圓形, 行 的圖片&#10;&#10;自動產生的描述">
            <a:extLst>
              <a:ext uri="{FF2B5EF4-FFF2-40B4-BE49-F238E27FC236}">
                <a16:creationId xmlns:a16="http://schemas.microsoft.com/office/drawing/2014/main" id="{BF818A23-0D85-7B5B-D4CC-0FB21FAEE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464" y="2558256"/>
            <a:ext cx="1921905" cy="83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9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444129-9A32-5431-B9BF-E22E4C0D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算法組工作簡介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007C8F-3B33-ACBE-3A13-2AF131A9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當前目標：開發物件辨識模型，用於雷達偵測充電板位置</a:t>
            </a:r>
            <a:endParaRPr lang="en-US" altLang="zh-TW" dirty="0"/>
          </a:p>
          <a:p>
            <a:r>
              <a:rPr lang="zh-TW" altLang="en-US" dirty="0"/>
              <a:t>未來：航線最佳化、環境建模</a:t>
            </a:r>
            <a:r>
              <a:rPr lang="en-US" altLang="zh-TW" dirty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8709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3AC190-04A4-0951-BF5B-1BC4B1A3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7B2833-96D1-3200-830D-3BF203441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CNN</a:t>
            </a:r>
            <a:r>
              <a:rPr lang="zh-TW" altLang="en-US" dirty="0"/>
              <a:t>模擬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大腦實現視覺處理的方式</a:t>
            </a:r>
            <a:endParaRPr lang="en-US" altLang="zh-TW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適合處理影像辨識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254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285B6-9103-29B9-5B95-5E10F430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物件辨識進度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1002F5-A53C-B446-BF9C-A13962ECE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卷積神經網路</a:t>
            </a:r>
            <a:r>
              <a:rPr lang="en-US" altLang="zh-TW" dirty="0"/>
              <a:t>(</a:t>
            </a:r>
            <a:r>
              <a:rPr lang="zh-TW" altLang="en-US" dirty="0"/>
              <a:t>完成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Gradcam</a:t>
            </a:r>
            <a:r>
              <a:rPr lang="en-US" altLang="zh-TW" dirty="0"/>
              <a:t>(</a:t>
            </a:r>
            <a:r>
              <a:rPr lang="zh-TW" altLang="en-US" dirty="0"/>
              <a:t>完成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影像分割</a:t>
            </a:r>
            <a:r>
              <a:rPr lang="en-US" altLang="zh-TW" dirty="0"/>
              <a:t>(</a:t>
            </a:r>
            <a:r>
              <a:rPr lang="zh-TW" altLang="en-US" dirty="0"/>
              <a:t>進行中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778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C6E12-474F-9399-0167-FF165A94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彙報內容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548805-D5F5-0DEF-55E5-BC73EB55C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卷積神經網路原理介紹</a:t>
            </a:r>
            <a:endParaRPr lang="en-US" altLang="zh-TW" dirty="0"/>
          </a:p>
          <a:p>
            <a:r>
              <a:rPr lang="en-US" altLang="zh-TW" dirty="0" err="1"/>
              <a:t>Gradcam</a:t>
            </a:r>
            <a:r>
              <a:rPr lang="zh-TW" altLang="en-US" dirty="0"/>
              <a:t>原理介紹</a:t>
            </a:r>
            <a:endParaRPr lang="en-US" altLang="zh-TW" dirty="0"/>
          </a:p>
          <a:p>
            <a:r>
              <a:rPr lang="zh-TW" altLang="en-US" dirty="0"/>
              <a:t>四種模型介紹</a:t>
            </a:r>
            <a:r>
              <a:rPr lang="en-US" altLang="zh-TW" dirty="0"/>
              <a:t>(</a:t>
            </a:r>
            <a:r>
              <a:rPr lang="zh-TW" altLang="en-US" dirty="0"/>
              <a:t>貓狗、手寫字、貓科動物、海洋生物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956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00B91A7-AE6E-25C4-2D25-EB692A4F5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神經網路</a:t>
            </a:r>
            <a:r>
              <a:rPr lang="en-US" altLang="zh-TW" dirty="0"/>
              <a:t>(NN)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45B2A0A0-5EA8-BB4A-FE8B-3E0056F41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61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386CDE-6027-F677-0FA6-FFDCC01E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生物的神經元</a:t>
            </a:r>
            <a:r>
              <a:rPr lang="en-US" altLang="zh-TW" dirty="0"/>
              <a:t>&amp;</a:t>
            </a:r>
            <a:r>
              <a:rPr lang="zh-TW" altLang="en-US" dirty="0"/>
              <a:t>神經網路</a:t>
            </a:r>
          </a:p>
        </p:txBody>
      </p:sp>
      <p:pic>
        <p:nvPicPr>
          <p:cNvPr id="5" name="內容版面配置區 4" descr="一張含有 圖表, 骨骼, 地圖 的圖片&#10;&#10;自動產生的描述">
            <a:extLst>
              <a:ext uri="{FF2B5EF4-FFF2-40B4-BE49-F238E27FC236}">
                <a16:creationId xmlns:a16="http://schemas.microsoft.com/office/drawing/2014/main" id="{44129607-596D-1B8D-B028-CEC6D5B16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426" y="1792379"/>
            <a:ext cx="6848573" cy="4700496"/>
          </a:xfrm>
        </p:spPr>
      </p:pic>
    </p:spTree>
    <p:extLst>
      <p:ext uri="{BB962C8B-B14F-4D97-AF65-F5344CB8AC3E}">
        <p14:creationId xmlns:p14="http://schemas.microsoft.com/office/powerpoint/2010/main" val="320059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BD4A1-15F4-CF27-AE75-AF47FB82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人造神經元</a:t>
            </a:r>
          </a:p>
        </p:txBody>
      </p:sp>
      <p:pic>
        <p:nvPicPr>
          <p:cNvPr id="18" name="內容版面配置區 17" descr="一張含有 圖表, 行, 圓形, 寫生 的圖片&#10;&#10;自動產生的描述">
            <a:extLst>
              <a:ext uri="{FF2B5EF4-FFF2-40B4-BE49-F238E27FC236}">
                <a16:creationId xmlns:a16="http://schemas.microsoft.com/office/drawing/2014/main" id="{1B73146B-B60E-539B-4AD0-C4CD1D95B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8" y="2901903"/>
            <a:ext cx="5728063" cy="3480594"/>
          </a:xfr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C02FB8B6-801F-78B8-D0C8-2EBFFC79E63D}"/>
              </a:ext>
            </a:extLst>
          </p:cNvPr>
          <p:cNvSpPr txBox="1"/>
          <p:nvPr/>
        </p:nvSpPr>
        <p:spPr>
          <a:xfrm>
            <a:off x="1716833" y="2717237"/>
            <a:ext cx="119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權重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80BAAEB-E45C-4106-1497-40D355C9468E}"/>
                  </a:ext>
                </a:extLst>
              </p:cNvPr>
              <p:cNvSpPr txBox="1"/>
              <p:nvPr/>
            </p:nvSpPr>
            <p:spPr>
              <a:xfrm>
                <a:off x="2313992" y="1598354"/>
                <a:ext cx="196701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80BAAEB-E45C-4106-1497-40D355C94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992" y="1598354"/>
                <a:ext cx="1967013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D7E0A4A5-8E79-7A56-63FC-CCE2DAFFCEBA}"/>
              </a:ext>
            </a:extLst>
          </p:cNvPr>
          <p:cNvSpPr txBox="1"/>
          <p:nvPr/>
        </p:nvSpPr>
        <p:spPr>
          <a:xfrm>
            <a:off x="6882600" y="1776717"/>
            <a:ext cx="513525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zh-TW" altLang="en-US" sz="2400" dirty="0"/>
              <a:t> 可以是</a:t>
            </a:r>
            <a:r>
              <a:rPr lang="en-US" altLang="zh-TW" sz="2400" dirty="0"/>
              <a:t>sigmoid</a:t>
            </a:r>
            <a:r>
              <a:rPr lang="zh-TW" altLang="en-US" sz="2400" dirty="0"/>
              <a:t>函數、</a:t>
            </a:r>
            <a:r>
              <a:rPr lang="en-US" altLang="zh-TW" sz="2400" dirty="0" err="1"/>
              <a:t>ReLU</a:t>
            </a:r>
            <a:r>
              <a:rPr lang="zh-TW" altLang="en-US" sz="2400" dirty="0"/>
              <a:t>函數、</a:t>
            </a:r>
            <a:r>
              <a:rPr lang="en-US" altLang="zh-TW" sz="2800" dirty="0"/>
              <a:t>……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0AE604-61EE-047F-E8FC-117CB7A91FBA}"/>
              </a:ext>
            </a:extLst>
          </p:cNvPr>
          <p:cNvSpPr/>
          <p:nvPr/>
        </p:nvSpPr>
        <p:spPr>
          <a:xfrm>
            <a:off x="335901" y="2431454"/>
            <a:ext cx="6055567" cy="39510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一張含有 字型, 圖表, 行, 符號 的圖片&#10;&#10;自動產生的描述">
            <a:extLst>
              <a:ext uri="{FF2B5EF4-FFF2-40B4-BE49-F238E27FC236}">
                <a16:creationId xmlns:a16="http://schemas.microsoft.com/office/drawing/2014/main" id="{04694556-4E6D-523F-10E4-67D7FA67F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64" y="3108574"/>
            <a:ext cx="2273785" cy="699952"/>
          </a:xfrm>
          <a:prstGeom prst="rect">
            <a:avLst/>
          </a:prstGeom>
        </p:spPr>
      </p:pic>
      <p:pic>
        <p:nvPicPr>
          <p:cNvPr id="10" name="圖片 9" descr="一張含有 字型, 筆跡, 書法, 印刷術 的圖片&#10;&#10;自動產生的描述">
            <a:extLst>
              <a:ext uri="{FF2B5EF4-FFF2-40B4-BE49-F238E27FC236}">
                <a16:creationId xmlns:a16="http://schemas.microsoft.com/office/drawing/2014/main" id="{0BCE978E-CD03-EE76-1904-69322B0083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65" y="4473346"/>
            <a:ext cx="2705034" cy="563711"/>
          </a:xfrm>
          <a:prstGeom prst="rect">
            <a:avLst/>
          </a:prstGeom>
        </p:spPr>
      </p:pic>
      <p:pic>
        <p:nvPicPr>
          <p:cNvPr id="3074" name="Picture 2" descr="Sigmoid 函數- 維基百科，自由嘅百科全書">
            <a:extLst>
              <a:ext uri="{FF2B5EF4-FFF2-40B4-BE49-F238E27FC236}">
                <a16:creationId xmlns:a16="http://schemas.microsoft.com/office/drawing/2014/main" id="{D60E0A5B-8453-C442-62E8-1047FA043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724" y="255746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線性整流函數- 維基百科，自由的百科全書">
            <a:extLst>
              <a:ext uri="{FF2B5EF4-FFF2-40B4-BE49-F238E27FC236}">
                <a16:creationId xmlns:a16="http://schemas.microsoft.com/office/drawing/2014/main" id="{78BDF99B-EFB9-D2D8-0070-7353E65F4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9"/>
          <a:stretch/>
        </p:blipFill>
        <p:spPr bwMode="auto">
          <a:xfrm>
            <a:off x="9407298" y="4386665"/>
            <a:ext cx="2464643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12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58A4C-7384-DF66-3C17-5DB2B8F6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神經網路</a:t>
            </a:r>
          </a:p>
        </p:txBody>
      </p:sp>
      <p:pic>
        <p:nvPicPr>
          <p:cNvPr id="9" name="內容版面配置區 8" descr="一張含有 圖表, 圓形, 行 的圖片&#10;&#10;自動產生的描述">
            <a:extLst>
              <a:ext uri="{FF2B5EF4-FFF2-40B4-BE49-F238E27FC236}">
                <a16:creationId xmlns:a16="http://schemas.microsoft.com/office/drawing/2014/main" id="{1C465B08-6B8E-3C64-12CF-72073F055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20" y="1825625"/>
            <a:ext cx="9996960" cy="4351338"/>
          </a:xfrm>
        </p:spPr>
      </p:pic>
      <p:pic>
        <p:nvPicPr>
          <p:cNvPr id="11" name="內容版面配置區 17" descr="一張含有 圖表, 行, 圓形, 寫生 的圖片&#10;&#10;自動產生的描述">
            <a:extLst>
              <a:ext uri="{FF2B5EF4-FFF2-40B4-BE49-F238E27FC236}">
                <a16:creationId xmlns:a16="http://schemas.microsoft.com/office/drawing/2014/main" id="{487D35EF-3BB6-765A-ACB1-46E0B4309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49" y="6176963"/>
            <a:ext cx="900031" cy="54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3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4197F-D27C-1BA2-D629-E6111F90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zh-TW" altLang="en-US" dirty="0"/>
              <a:t>預測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2CF782-BC05-D655-553A-E0831C3C2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8" descr="一張含有 圖表, 圓形, 行 的圖片&#10;&#10;自動產生的描述">
            <a:extLst>
              <a:ext uri="{FF2B5EF4-FFF2-40B4-BE49-F238E27FC236}">
                <a16:creationId xmlns:a16="http://schemas.microsoft.com/office/drawing/2014/main" id="{64D4A877-C479-2022-9A4E-E90DDDDCA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353" y="2971994"/>
            <a:ext cx="6313294" cy="2747963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FFFE870-4ACC-90AA-20AD-C08C624139C1}"/>
              </a:ext>
            </a:extLst>
          </p:cNvPr>
          <p:cNvCxnSpPr>
            <a:cxnSpLocks/>
          </p:cNvCxnSpPr>
          <p:nvPr/>
        </p:nvCxnSpPr>
        <p:spPr>
          <a:xfrm>
            <a:off x="4411824" y="2705877"/>
            <a:ext cx="336835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鏟屎官看過來！ 網議愛上養貓的十大理由│寵物│調查│貓咪│TVBS新聞網">
            <a:extLst>
              <a:ext uri="{FF2B5EF4-FFF2-40B4-BE49-F238E27FC236}">
                <a16:creationId xmlns:a16="http://schemas.microsoft.com/office/drawing/2014/main" id="{25D676EF-5B04-228B-103F-76FC59371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78"/>
          <a:stretch/>
        </p:blipFill>
        <p:spPr bwMode="auto">
          <a:xfrm>
            <a:off x="653143" y="3655267"/>
            <a:ext cx="2069452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AEA6678-7FE9-C119-66DA-0B1EC660C03A}"/>
              </a:ext>
            </a:extLst>
          </p:cNvPr>
          <p:cNvSpPr txBox="1"/>
          <p:nvPr/>
        </p:nvSpPr>
        <p:spPr>
          <a:xfrm>
            <a:off x="9252647" y="3578204"/>
            <a:ext cx="1472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老虎  </a:t>
            </a:r>
            <a:r>
              <a:rPr lang="en-US" altLang="zh-TW" dirty="0"/>
              <a:t>0.1</a:t>
            </a:r>
          </a:p>
          <a:p>
            <a:r>
              <a:rPr lang="zh-TW" altLang="en-US" dirty="0"/>
              <a:t>魚      </a:t>
            </a:r>
            <a:r>
              <a:rPr lang="en-US" altLang="zh-TW" dirty="0"/>
              <a:t>0.004</a:t>
            </a:r>
          </a:p>
          <a:p>
            <a:r>
              <a:rPr lang="zh-TW" altLang="en-US" dirty="0"/>
              <a:t>狗      </a:t>
            </a:r>
            <a:r>
              <a:rPr lang="en-US" altLang="zh-TW" dirty="0"/>
              <a:t>0.07</a:t>
            </a:r>
          </a:p>
          <a:p>
            <a:r>
              <a:rPr lang="zh-TW" altLang="en-US" dirty="0"/>
              <a:t>貓      </a:t>
            </a:r>
            <a:r>
              <a:rPr lang="en-US" altLang="zh-TW" dirty="0"/>
              <a:t>0.8</a:t>
            </a:r>
          </a:p>
          <a:p>
            <a:r>
              <a:rPr lang="zh-TW" altLang="en-US" dirty="0"/>
              <a:t>鳥      </a:t>
            </a:r>
            <a:r>
              <a:rPr lang="en-US" altLang="zh-TW" dirty="0"/>
              <a:t>0.006</a:t>
            </a:r>
          </a:p>
          <a:p>
            <a:r>
              <a:rPr lang="zh-TW" altLang="en-US" dirty="0"/>
              <a:t>老鼠  </a:t>
            </a:r>
            <a:r>
              <a:rPr lang="en-US" altLang="zh-TW" dirty="0"/>
              <a:t>0.02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B7BB2ED-F8E3-E499-CB39-3E58D1EFC812}"/>
              </a:ext>
            </a:extLst>
          </p:cNvPr>
          <p:cNvSpPr txBox="1"/>
          <p:nvPr/>
        </p:nvSpPr>
        <p:spPr>
          <a:xfrm flipH="1">
            <a:off x="1114540" y="3244334"/>
            <a:ext cx="140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100x100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6808DC8-84AB-F925-5447-B7ED318C6ED9}"/>
              </a:ext>
            </a:extLst>
          </p:cNvPr>
          <p:cNvSpPr txBox="1"/>
          <p:nvPr/>
        </p:nvSpPr>
        <p:spPr>
          <a:xfrm flipH="1">
            <a:off x="2722595" y="5438392"/>
            <a:ext cx="143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100x100x3</a:t>
            </a:r>
            <a:r>
              <a:rPr lang="zh-TW" altLang="en-US" dirty="0"/>
              <a:t>個神經元</a:t>
            </a:r>
          </a:p>
        </p:txBody>
      </p:sp>
    </p:spTree>
    <p:extLst>
      <p:ext uri="{BB962C8B-B14F-4D97-AF65-F5344CB8AC3E}">
        <p14:creationId xmlns:p14="http://schemas.microsoft.com/office/powerpoint/2010/main" val="342530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3052488-6B2B-4D44-A260-3152DC51AD83}">
  <we:reference id="4b785c87-866c-4bad-85d8-5d1ae467ac9a" version="3.12.0.0" store="EXCatalog" storeType="EXCatalog"/>
  <we:alternateReferences>
    <we:reference id="WA104381909" version="3.12.0.0" store="zh-TW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11238</TotalTime>
  <Words>330</Words>
  <Application>Microsoft Office PowerPoint</Application>
  <PresentationFormat>寬螢幕</PresentationFormat>
  <Paragraphs>65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佈景主題</vt:lpstr>
      <vt:lpstr>算法組進度彙報</vt:lpstr>
      <vt:lpstr>算法組工作簡介</vt:lpstr>
      <vt:lpstr>物件辨識進度</vt:lpstr>
      <vt:lpstr>彙報內容</vt:lpstr>
      <vt:lpstr>神經網路(NN)</vt:lpstr>
      <vt:lpstr>生物的神經元&amp;神經網路</vt:lpstr>
      <vt:lpstr>人造神經元</vt:lpstr>
      <vt:lpstr>神經網路</vt:lpstr>
      <vt:lpstr>預測</vt:lpstr>
      <vt:lpstr>怎麼知道權重要設多少?</vt:lpstr>
      <vt:lpstr>損失函數</vt:lpstr>
      <vt:lpstr>反向傳播</vt:lpstr>
      <vt:lpstr>卷積神經網路(CNN)</vt:lpstr>
      <vt:lpstr>卷積神經網路(CNN)</vt:lpstr>
      <vt:lpstr>卷積</vt:lpstr>
      <vt:lpstr>PowerPoint 簡報</vt:lpstr>
      <vt:lpstr>線性整流(ReLU)</vt:lpstr>
      <vt:lpstr>池化</vt:lpstr>
      <vt:lpstr>flatten和全連接層</vt:lpstr>
      <vt:lpstr>總結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李紘宇</dc:creator>
  <cp:lastModifiedBy>李紘宇</cp:lastModifiedBy>
  <cp:revision>28</cp:revision>
  <dcterms:created xsi:type="dcterms:W3CDTF">2023-09-11T06:00:14Z</dcterms:created>
  <dcterms:modified xsi:type="dcterms:W3CDTF">2023-10-15T13:49:07Z</dcterms:modified>
</cp:coreProperties>
</file>