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gif"/></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gif"/></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electronjs.org/" TargetMode="External"/><Relationship Id="rId3" Type="http://schemas.openxmlformats.org/officeDocument/2006/relationships/hyperlink" Target="https://phaser.io/"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phaser.jpeg" descr="phaser.jpeg"/>
          <p:cNvPicPr>
            <a:picLocks noChangeAspect="1"/>
          </p:cNvPicPr>
          <p:nvPr/>
        </p:nvPicPr>
        <p:blipFill>
          <a:blip r:embed="rId2">
            <a:extLst/>
          </a:blip>
          <a:stretch>
            <a:fillRect/>
          </a:stretch>
        </p:blipFill>
        <p:spPr>
          <a:xfrm>
            <a:off x="539846" y="168754"/>
            <a:ext cx="6887441" cy="3874658"/>
          </a:xfrm>
          <a:prstGeom prst="rect">
            <a:avLst/>
          </a:prstGeom>
          <a:ln w="12700">
            <a:miter lim="400000"/>
          </a:ln>
        </p:spPr>
      </p:pic>
      <p:sp>
        <p:nvSpPr>
          <p:cNvPr id="167" name="Electron &amp; Phaser - Let's Build a Desktop+ Game"/>
          <p:cNvSpPr txBox="1"/>
          <p:nvPr>
            <p:ph type="ctrTitle"/>
          </p:nvPr>
        </p:nvSpPr>
        <p:spPr>
          <a:xfrm>
            <a:off x="406400" y="6294387"/>
            <a:ext cx="12192000" cy="3234268"/>
          </a:xfrm>
          <a:prstGeom prst="rect">
            <a:avLst/>
          </a:prstGeom>
        </p:spPr>
        <p:txBody>
          <a:bodyPr/>
          <a:lstStyle>
            <a:lvl1pPr defTabSz="280415">
              <a:defRPr sz="8160"/>
            </a:lvl1pPr>
          </a:lstStyle>
          <a:p>
            <a:pPr/>
            <a:r>
              <a:t>Electron &amp; Phaser - Let's Build a Desktop+ Game</a:t>
            </a:r>
          </a:p>
        </p:txBody>
      </p:sp>
      <p:sp>
        <p:nvSpPr>
          <p:cNvPr id="168" name="Logan Trecartin - TheCodeFrog"/>
          <p:cNvSpPr txBox="1"/>
          <p:nvPr>
            <p:ph type="subTitle" sz="quarter" idx="1"/>
          </p:nvPr>
        </p:nvSpPr>
        <p:spPr>
          <a:prstGeom prst="rect">
            <a:avLst/>
          </a:prstGeom>
        </p:spPr>
        <p:txBody>
          <a:bodyPr/>
          <a:lstStyle/>
          <a:p>
            <a:pPr/>
            <a:r>
              <a:t>Logan Trecartin - TheCodeFrog</a:t>
            </a:r>
          </a:p>
        </p:txBody>
      </p:sp>
      <p:pic>
        <p:nvPicPr>
          <p:cNvPr id="169" name="electron.png" descr="electron.png"/>
          <p:cNvPicPr>
            <a:picLocks noChangeAspect="1"/>
          </p:cNvPicPr>
          <p:nvPr/>
        </p:nvPicPr>
        <p:blipFill>
          <a:blip r:embed="rId3">
            <a:extLst/>
          </a:blip>
          <a:stretch>
            <a:fillRect/>
          </a:stretch>
        </p:blipFill>
        <p:spPr>
          <a:xfrm>
            <a:off x="8178800" y="131233"/>
            <a:ext cx="3949700" cy="39497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etting Up Electron"/>
          <p:cNvSpPr txBox="1"/>
          <p:nvPr>
            <p:ph type="body" idx="13"/>
          </p:nvPr>
        </p:nvSpPr>
        <p:spPr>
          <a:prstGeom prst="rect">
            <a:avLst/>
          </a:prstGeom>
        </p:spPr>
        <p:txBody>
          <a:bodyPr/>
          <a:lstStyle/>
          <a:p>
            <a:pPr/>
            <a:r>
              <a:t>Setting Up Electron</a:t>
            </a:r>
          </a:p>
        </p:txBody>
      </p:sp>
      <p:sp>
        <p:nvSpPr>
          <p:cNvPr id="206" name="Step 1"/>
          <p:cNvSpPr txBox="1"/>
          <p:nvPr>
            <p:ph type="title"/>
          </p:nvPr>
        </p:nvSpPr>
        <p:spPr>
          <a:prstGeom prst="rect">
            <a:avLst/>
          </a:prstGeom>
        </p:spPr>
        <p:txBody>
          <a:bodyPr/>
          <a:lstStyle>
            <a:lvl1pPr defTabSz="467359">
              <a:spcBef>
                <a:spcPts val="2200"/>
              </a:spcBef>
              <a:defRPr sz="4800"/>
            </a:lvl1pPr>
          </a:lstStyle>
          <a:p>
            <a:pPr/>
            <a:r>
              <a:t>Step 1</a:t>
            </a:r>
          </a:p>
        </p:txBody>
      </p:sp>
      <p:sp>
        <p:nvSpPr>
          <p:cNvPr id="207" name="const { app, BrowserWindow } = require('electron')…"/>
          <p:cNvSpPr txBox="1"/>
          <p:nvPr/>
        </p:nvSpPr>
        <p:spPr>
          <a:xfrm>
            <a:off x="5424243" y="1489166"/>
            <a:ext cx="7109116" cy="7835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rPr>
                <a:ln w="0" cap="flat">
                  <a:solidFill>
                    <a:srgbClr val="569CD6"/>
                  </a:solidFill>
                  <a:prstDash val="solid"/>
                  <a:miter lim="400000"/>
                </a:ln>
                <a:solidFill>
                  <a:srgbClr val="569CD6"/>
                </a:solidFill>
              </a:rPr>
              <a:t>const</a:t>
            </a:r>
            <a:r>
              <a:rPr>
                <a:ln w="0" cap="flat">
                  <a:solidFill>
                    <a:srgbClr val="D4D4D4"/>
                  </a:solidFill>
                  <a:prstDash val="solid"/>
                  <a:miter lim="400000"/>
                </a:ln>
                <a:solidFill>
                  <a:srgbClr val="D4D4D4"/>
                </a:solidFill>
              </a:rPr>
              <a:t> { </a:t>
            </a:r>
            <a:r>
              <a:t>app</a:t>
            </a:r>
            <a:r>
              <a:rPr>
                <a:ln w="0" cap="flat">
                  <a:solidFill>
                    <a:srgbClr val="D4D4D4"/>
                  </a:solidFill>
                  <a:prstDash val="solid"/>
                  <a:miter lim="400000"/>
                </a:ln>
                <a:solidFill>
                  <a:srgbClr val="D4D4D4"/>
                </a:solidFill>
              </a:rPr>
              <a:t>, </a:t>
            </a:r>
            <a:r>
              <a:t>BrowserWindow</a:t>
            </a:r>
            <a:r>
              <a:rPr>
                <a:ln w="0" cap="flat">
                  <a:solidFill>
                    <a:srgbClr val="D4D4D4"/>
                  </a:solidFill>
                  <a:prstDash val="solid"/>
                  <a:miter lim="400000"/>
                </a:ln>
                <a:solidFill>
                  <a:srgbClr val="D4D4D4"/>
                </a:solidFill>
              </a:rPr>
              <a:t> } = </a:t>
            </a:r>
            <a:r>
              <a:rPr>
                <a:ln w="0" cap="flat">
                  <a:solidFill>
                    <a:srgbClr val="DCDCAA"/>
                  </a:solidFill>
                  <a:prstDash val="solid"/>
                  <a:miter lim="400000"/>
                </a:ln>
                <a:solidFill>
                  <a:srgbClr val="DCDCAA"/>
                </a:solidFill>
              </a:rPr>
              <a:t>require</a:t>
            </a:r>
            <a:r>
              <a:rPr>
                <a:ln w="0" cap="flat">
                  <a:solidFill>
                    <a:srgbClr val="D4D4D4"/>
                  </a:solidFill>
                  <a:prstDash val="solid"/>
                  <a:miter lim="400000"/>
                </a:ln>
                <a:solidFill>
                  <a:srgbClr val="D4D4D4"/>
                </a:solidFill>
              </a:rPr>
              <a:t>(</a:t>
            </a:r>
            <a:r>
              <a:rPr>
                <a:ln w="0" cap="flat">
                  <a:solidFill>
                    <a:srgbClr val="CE9178"/>
                  </a:solidFill>
                  <a:prstDash val="solid"/>
                  <a:miter lim="400000"/>
                </a:ln>
                <a:solidFill>
                  <a:srgbClr val="CE9178"/>
                </a:solidFill>
              </a:rPr>
              <a:t>'electron'</a:t>
            </a:r>
            <a:r>
              <a:rPr>
                <a:ln w="0" cap="flat">
                  <a:solidFill>
                    <a:srgbClr val="D4D4D4"/>
                  </a:solidFill>
                  <a:prstDash val="solid"/>
                  <a:miter lim="400000"/>
                </a:ln>
                <a:solidFill>
                  <a:srgbClr val="D4D4D4"/>
                </a:solidFill>
              </a:rPr>
              <a:t>)</a:t>
            </a:r>
          </a:p>
          <a:p>
            <a:pPr defTabSz="457200">
              <a:lnSpc>
                <a:spcPts val="3900"/>
              </a:lnSpc>
              <a:spcBef>
                <a:spcPts val="0"/>
              </a:spcBef>
              <a:defRPr sz="1800">
                <a:ln w="0" cap="flat">
                  <a:solidFill>
                    <a:srgbClr val="569CD6"/>
                  </a:solidFill>
                  <a:prstDash val="solid"/>
                  <a:miter lim="400000"/>
                </a:ln>
                <a:solidFill>
                  <a:srgbClr val="569CD6"/>
                </a:solidFill>
                <a:latin typeface="Menlo"/>
                <a:ea typeface="Menlo"/>
                <a:cs typeface="Menlo"/>
                <a:sym typeface="Menlo"/>
              </a:defRPr>
            </a:pPr>
            <a:r>
              <a:t>let</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win</a:t>
            </a:r>
          </a:p>
          <a:p>
            <a:pPr defTabSz="457200">
              <a:lnSpc>
                <a:spcPts val="3900"/>
              </a:lnSpc>
              <a:spcBef>
                <a:spcPts val="0"/>
              </a:spcBef>
              <a:defRPr sz="1800">
                <a:ln w="0" cap="flat">
                  <a:solidFill>
                    <a:srgbClr val="DCDCAA"/>
                  </a:solidFill>
                  <a:prstDash val="solid"/>
                  <a:miter lim="400000"/>
                </a:ln>
                <a:solidFill>
                  <a:srgbClr val="DCDCAA"/>
                </a:solidFill>
                <a:latin typeface="Menlo"/>
                <a:ea typeface="Menlo"/>
                <a:cs typeface="Menlo"/>
                <a:sym typeface="Menlo"/>
              </a:defRPr>
            </a:pPr>
            <a:r>
              <a:rPr>
                <a:ln w="0" cap="flat">
                  <a:solidFill>
                    <a:srgbClr val="569CD6"/>
                  </a:solidFill>
                  <a:prstDash val="solid"/>
                  <a:miter lim="400000"/>
                </a:ln>
                <a:solidFill>
                  <a:srgbClr val="569CD6"/>
                </a:solidFill>
              </a:rPr>
              <a:t>function</a:t>
            </a:r>
            <a:r>
              <a:rPr>
                <a:ln w="0" cap="flat">
                  <a:solidFill>
                    <a:srgbClr val="D4D4D4"/>
                  </a:solidFill>
                  <a:prstDash val="solid"/>
                  <a:miter lim="400000"/>
                </a:ln>
                <a:solidFill>
                  <a:srgbClr val="D4D4D4"/>
                </a:solidFill>
              </a:rPr>
              <a:t> </a:t>
            </a:r>
            <a:r>
              <a:t>createWindow</a:t>
            </a:r>
            <a:r>
              <a:rPr>
                <a:ln w="0" cap="flat">
                  <a:solidFill>
                    <a:srgbClr val="D4D4D4"/>
                  </a:solidFill>
                  <a:prstDash val="solid"/>
                  <a:miter lim="400000"/>
                </a:ln>
                <a:solidFill>
                  <a:srgbClr val="D4D4D4"/>
                </a:solidFill>
              </a:rPr>
              <a:t> () {</a:t>
            </a:r>
          </a:p>
          <a:p>
            <a:pPr defTabSz="457200">
              <a:lnSpc>
                <a:spcPts val="3900"/>
              </a:lnSpc>
              <a:spcBef>
                <a:spcPts val="0"/>
              </a:spcBef>
              <a:defRPr sz="1800">
                <a:ln w="0" cap="flat">
                  <a:solidFill>
                    <a:srgbClr val="4EC9B0"/>
                  </a:solidFill>
                  <a:prstDash val="solid"/>
                  <a:miter lim="400000"/>
                </a:ln>
                <a:solidFill>
                  <a:srgbClr val="4EC9B0"/>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win</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new</a:t>
            </a:r>
            <a:r>
              <a:rPr>
                <a:ln w="0" cap="flat">
                  <a:solidFill>
                    <a:srgbClr val="D4D4D4"/>
                  </a:solidFill>
                  <a:prstDash val="solid"/>
                  <a:miter lim="400000"/>
                </a:ln>
                <a:solidFill>
                  <a:srgbClr val="D4D4D4"/>
                </a:solidFill>
              </a:rPr>
              <a:t> </a:t>
            </a:r>
            <a:r>
              <a:t>BrowserWindow</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width:</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1000</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height:</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750</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webPreferences:</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nodeIntegration:</a:t>
            </a: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true</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    },</a:t>
            </a:r>
          </a:p>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minWidth:</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1000</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minHeight:</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750</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resizable:</a:t>
            </a: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false</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  })</a:t>
            </a:r>
          </a:p>
          <a:p>
            <a:pPr defTabSz="457200">
              <a:lnSpc>
                <a:spcPts val="3900"/>
              </a:lnSpc>
              <a:spcBef>
                <a:spcPts val="0"/>
              </a:spcBef>
              <a:defRPr sz="1800">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win</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loadFile</a:t>
            </a:r>
            <a:r>
              <a:rPr>
                <a:ln w="0" cap="flat">
                  <a:solidFill>
                    <a:srgbClr val="D4D4D4"/>
                  </a:solidFill>
                  <a:prstDash val="solid"/>
                  <a:miter lim="400000"/>
                </a:ln>
                <a:solidFill>
                  <a:srgbClr val="D4D4D4"/>
                </a:solidFill>
              </a:rPr>
              <a:t>(</a:t>
            </a:r>
            <a:r>
              <a:t>'index.html'</a:t>
            </a:r>
            <a:r>
              <a:rPr>
                <a:ln w="0" cap="flat">
                  <a:solidFill>
                    <a:srgbClr val="D4D4D4"/>
                  </a:solidFill>
                  <a:prstDash val="solid"/>
                  <a:miter lim="400000"/>
                </a:ln>
                <a:solidFill>
                  <a:srgbClr val="D4D4D4"/>
                </a:solidFill>
              </a:rPr>
              <a:t>)</a:t>
            </a:r>
          </a:p>
          <a:p>
            <a:pPr defTabSz="457200">
              <a:lnSpc>
                <a:spcPts val="3900"/>
              </a:lnSpc>
              <a:spcBef>
                <a:spcPts val="0"/>
              </a:spcBef>
              <a:defRPr sz="1800">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win</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on</a:t>
            </a:r>
            <a:r>
              <a:rPr>
                <a:ln w="0" cap="flat">
                  <a:solidFill>
                    <a:srgbClr val="D4D4D4"/>
                  </a:solidFill>
                  <a:prstDash val="solid"/>
                  <a:miter lim="400000"/>
                </a:ln>
                <a:solidFill>
                  <a:srgbClr val="D4D4D4"/>
                </a:solidFill>
              </a:rPr>
              <a:t>(</a:t>
            </a:r>
            <a:r>
              <a:t>'closed'</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=&gt;</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win</a:t>
            </a:r>
            <a:r>
              <a:t> = </a:t>
            </a:r>
            <a:r>
              <a:rPr>
                <a:ln w="0" cap="flat">
                  <a:solidFill>
                    <a:srgbClr val="569CD6"/>
                  </a:solidFill>
                  <a:prstDash val="solid"/>
                  <a:miter lim="400000"/>
                </a:ln>
                <a:solidFill>
                  <a:srgbClr val="569CD6"/>
                </a:solidFill>
              </a:rPr>
              <a:t>null</a:t>
            </a: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  })</a:t>
            </a: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a:t>
            </a:r>
          </a:p>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t>app</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on</a:t>
            </a:r>
            <a:r>
              <a:rPr>
                <a:ln w="0" cap="flat">
                  <a:solidFill>
                    <a:srgbClr val="D4D4D4"/>
                  </a:solidFill>
                  <a:prstDash val="solid"/>
                  <a:miter lim="400000"/>
                </a:ln>
                <a:solidFill>
                  <a:srgbClr val="D4D4D4"/>
                </a:solidFill>
              </a:rPr>
              <a:t>(</a:t>
            </a:r>
            <a:r>
              <a:rPr>
                <a:ln w="0" cap="flat">
                  <a:solidFill>
                    <a:srgbClr val="CE9178"/>
                  </a:solidFill>
                  <a:prstDash val="solid"/>
                  <a:miter lim="400000"/>
                </a:ln>
                <a:solidFill>
                  <a:srgbClr val="CE9178"/>
                </a:solidFill>
              </a:rPr>
              <a:t>'ready'</a:t>
            </a:r>
            <a:r>
              <a:rPr>
                <a:ln w="0" cap="flat">
                  <a:solidFill>
                    <a:srgbClr val="D4D4D4"/>
                  </a:solidFill>
                  <a:prstDash val="solid"/>
                  <a:miter lim="400000"/>
                </a:ln>
                <a:solidFill>
                  <a:srgbClr val="D4D4D4"/>
                </a:solidFill>
              </a:rPr>
              <a:t>, </a:t>
            </a:r>
            <a:r>
              <a:t>createWindow</a:t>
            </a:r>
            <a:r>
              <a:rPr>
                <a:ln w="0" cap="flat">
                  <a:solidFill>
                    <a:srgbClr val="D4D4D4"/>
                  </a:solidFill>
                  <a:prstDash val="solid"/>
                  <a:miter lim="400000"/>
                </a:ln>
                <a:solidFill>
                  <a:srgbClr val="D4D4D4"/>
                </a:solidFill>
              </a:rPr>
              <a:t>)</a:t>
            </a:r>
          </a:p>
          <a:p>
            <a:pPr defTabSz="457200">
              <a:lnSpc>
                <a:spcPts val="3900"/>
              </a:lnSpc>
              <a:spcBef>
                <a:spcPts val="0"/>
              </a:spcBef>
              <a:defRPr sz="1800">
                <a:ln w="0" cap="flat">
                  <a:solidFill>
                    <a:srgbClr val="CE9178"/>
                  </a:solidFill>
                  <a:prstDash val="solid"/>
                  <a:miter lim="400000"/>
                </a:ln>
                <a:solidFill>
                  <a:srgbClr val="CE9178"/>
                </a:solidFill>
                <a:latin typeface="Menlo"/>
                <a:ea typeface="Menlo"/>
                <a:cs typeface="Menlo"/>
                <a:sym typeface="Menlo"/>
              </a:defRPr>
            </a:pPr>
            <a:r>
              <a:rPr>
                <a:ln w="0" cap="flat">
                  <a:solidFill>
                    <a:srgbClr val="9CDCFE"/>
                  </a:solidFill>
                  <a:prstDash val="solid"/>
                  <a:miter lim="400000"/>
                </a:ln>
                <a:solidFill>
                  <a:srgbClr val="9CDCFE"/>
                </a:solidFill>
              </a:rPr>
              <a:t>app</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on</a:t>
            </a:r>
            <a:r>
              <a:rPr>
                <a:ln w="0" cap="flat">
                  <a:solidFill>
                    <a:srgbClr val="D4D4D4"/>
                  </a:solidFill>
                  <a:prstDash val="solid"/>
                  <a:miter lim="400000"/>
                </a:ln>
                <a:solidFill>
                  <a:srgbClr val="D4D4D4"/>
                </a:solidFill>
              </a:rPr>
              <a:t>(</a:t>
            </a:r>
            <a:r>
              <a:t>'window-all-closed'</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=&gt;</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C586C0"/>
                  </a:solidFill>
                  <a:prstDash val="solid"/>
                  <a:miter lim="400000"/>
                </a:ln>
                <a:solidFill>
                  <a:srgbClr val="C586C0"/>
                </a:solidFill>
              </a:rPr>
              <a:t>if</a:t>
            </a:r>
            <a:r>
              <a:rPr>
                <a:ln w="0" cap="flat">
                  <a:solidFill>
                    <a:srgbClr val="D4D4D4"/>
                  </a:solidFill>
                  <a:prstDash val="solid"/>
                  <a:miter lim="400000"/>
                </a:ln>
                <a:solidFill>
                  <a:srgbClr val="D4D4D4"/>
                </a:solidFill>
              </a:rPr>
              <a:t> (</a:t>
            </a:r>
            <a:r>
              <a:t>process</a:t>
            </a:r>
            <a:r>
              <a:rPr>
                <a:ln w="0" cap="flat">
                  <a:solidFill>
                    <a:srgbClr val="D4D4D4"/>
                  </a:solidFill>
                  <a:prstDash val="solid"/>
                  <a:miter lim="400000"/>
                </a:ln>
                <a:solidFill>
                  <a:srgbClr val="D4D4D4"/>
                </a:solidFill>
              </a:rPr>
              <a:t>.</a:t>
            </a:r>
            <a:r>
              <a:t>platform</a:t>
            </a:r>
            <a:r>
              <a:rPr>
                <a:ln w="0" cap="flat">
                  <a:solidFill>
                    <a:srgbClr val="D4D4D4"/>
                  </a:solidFill>
                  <a:prstDash val="solid"/>
                  <a:miter lim="400000"/>
                </a:ln>
                <a:solidFill>
                  <a:srgbClr val="D4D4D4"/>
                </a:solidFill>
              </a:rPr>
              <a:t> !== </a:t>
            </a:r>
            <a:r>
              <a:rPr>
                <a:ln w="0" cap="flat">
                  <a:solidFill>
                    <a:srgbClr val="CE9178"/>
                  </a:solidFill>
                  <a:prstDash val="solid"/>
                  <a:miter lim="400000"/>
                </a:ln>
                <a:solidFill>
                  <a:srgbClr val="CE9178"/>
                </a:solidFill>
              </a:rPr>
              <a:t>'darwin'</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app</a:t>
            </a:r>
            <a:r>
              <a:t>.</a:t>
            </a:r>
            <a:r>
              <a:rPr>
                <a:ln w="0" cap="flat">
                  <a:solidFill>
                    <a:srgbClr val="DCDCAA"/>
                  </a:solidFill>
                  <a:prstDash val="solid"/>
                  <a:miter lim="400000"/>
                </a:ln>
                <a:solidFill>
                  <a:srgbClr val="DCDCAA"/>
                </a:solidFill>
              </a:rPr>
              <a:t>quit</a:t>
            </a:r>
            <a:r>
              <a:t>()</a:t>
            </a: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  }</a:t>
            </a: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a:t>
            </a:r>
          </a:p>
          <a:p>
            <a:pPr defTabSz="457200">
              <a:lnSpc>
                <a:spcPts val="3900"/>
              </a:lnSpc>
              <a:spcBef>
                <a:spcPts val="0"/>
              </a:spcBef>
              <a:defRPr sz="1800">
                <a:ln w="0" cap="flat">
                  <a:solidFill>
                    <a:srgbClr val="CE9178"/>
                  </a:solidFill>
                  <a:prstDash val="solid"/>
                  <a:miter lim="400000"/>
                </a:ln>
                <a:solidFill>
                  <a:srgbClr val="CE9178"/>
                </a:solidFill>
                <a:latin typeface="Menlo"/>
                <a:ea typeface="Menlo"/>
                <a:cs typeface="Menlo"/>
                <a:sym typeface="Menlo"/>
              </a:defRPr>
            </a:pPr>
            <a:r>
              <a:rPr>
                <a:ln w="0" cap="flat">
                  <a:solidFill>
                    <a:srgbClr val="9CDCFE"/>
                  </a:solidFill>
                  <a:prstDash val="solid"/>
                  <a:miter lim="400000"/>
                </a:ln>
                <a:solidFill>
                  <a:srgbClr val="9CDCFE"/>
                </a:solidFill>
              </a:rPr>
              <a:t>app</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on</a:t>
            </a:r>
            <a:r>
              <a:rPr>
                <a:ln w="0" cap="flat">
                  <a:solidFill>
                    <a:srgbClr val="D4D4D4"/>
                  </a:solidFill>
                  <a:prstDash val="solid"/>
                  <a:miter lim="400000"/>
                </a:ln>
                <a:solidFill>
                  <a:srgbClr val="D4D4D4"/>
                </a:solidFill>
              </a:rPr>
              <a:t>(</a:t>
            </a:r>
            <a:r>
              <a:t>'activate'</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=&gt;</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if</a:t>
            </a:r>
            <a:r>
              <a:t> (</a:t>
            </a:r>
            <a:r>
              <a:rPr>
                <a:ln w="0" cap="flat">
                  <a:solidFill>
                    <a:srgbClr val="9CDCFE"/>
                  </a:solidFill>
                  <a:prstDash val="solid"/>
                  <a:miter lim="400000"/>
                </a:ln>
                <a:solidFill>
                  <a:srgbClr val="9CDCFE"/>
                </a:solidFill>
              </a:rPr>
              <a:t>win</a:t>
            </a:r>
            <a:r>
              <a:t> === </a:t>
            </a:r>
            <a:r>
              <a:rPr>
                <a:ln w="0" cap="flat">
                  <a:solidFill>
                    <a:srgbClr val="569CD6"/>
                  </a:solidFill>
                  <a:prstDash val="solid"/>
                  <a:miter lim="400000"/>
                </a:ln>
                <a:solidFill>
                  <a:srgbClr val="569CD6"/>
                </a:solidFill>
              </a:rPr>
              <a:t>null</a:t>
            </a:r>
            <a:r>
              <a:t>) {</a:t>
            </a:r>
          </a:p>
          <a:p>
            <a:pPr defTabSz="457200">
              <a:lnSpc>
                <a:spcPts val="3900"/>
              </a:lnSpc>
              <a:spcBef>
                <a:spcPts val="0"/>
              </a:spcBef>
              <a:defRPr sz="1800">
                <a:ln w="0" cap="flat">
                  <a:solidFill>
                    <a:srgbClr val="DCDCAA"/>
                  </a:solidFill>
                  <a:prstDash val="solid"/>
                  <a:miter lim="400000"/>
                </a:ln>
                <a:solidFill>
                  <a:srgbClr val="DCDCAA"/>
                </a:solidFill>
                <a:latin typeface="Menlo"/>
                <a:ea typeface="Menlo"/>
                <a:cs typeface="Menlo"/>
                <a:sym typeface="Menlo"/>
              </a:defRPr>
            </a:pPr>
            <a:r>
              <a:rPr>
                <a:ln w="0" cap="flat">
                  <a:solidFill>
                    <a:srgbClr val="D4D4D4"/>
                  </a:solidFill>
                  <a:prstDash val="solid"/>
                  <a:miter lim="400000"/>
                </a:ln>
                <a:solidFill>
                  <a:srgbClr val="D4D4D4"/>
                </a:solidFill>
              </a:rPr>
              <a:t>    </a:t>
            </a:r>
            <a:r>
              <a:t>createWindow</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  }</a:t>
            </a:r>
          </a:p>
          <a:p>
            <a:pPr defTabSz="457200">
              <a:lnSpc>
                <a:spcPts val="3900"/>
              </a:lnSpc>
              <a:spcBef>
                <a:spcPts val="0"/>
              </a:spcBef>
              <a:defRPr sz="1800">
                <a:ln w="0" cap="flat">
                  <a:solidFill>
                    <a:srgbClr val="D4D4D4"/>
                  </a:solidFill>
                  <a:prstDash val="solid"/>
                  <a:miter lim="400000"/>
                </a:ln>
                <a:solidFill>
                  <a:srgbClr val="D4D4D4"/>
                </a:solidFill>
                <a:latin typeface="Menlo"/>
                <a:ea typeface="Menlo"/>
                <a:cs typeface="Menlo"/>
                <a:sym typeface="Menlo"/>
              </a:defRPr>
            </a:pPr>
            <a:r>
              <a:t>})</a:t>
            </a:r>
          </a:p>
        </p:txBody>
      </p:sp>
      <p:sp>
        <p:nvSpPr>
          <p:cNvPr id="208" name="index.js"/>
          <p:cNvSpPr txBox="1"/>
          <p:nvPr/>
        </p:nvSpPr>
        <p:spPr>
          <a:xfrm>
            <a:off x="1380997" y="2386893"/>
            <a:ext cx="221180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700">
                <a:solidFill>
                  <a:srgbClr val="F7FDFF"/>
                </a:solidFill>
              </a:defRPr>
            </a:lvl1pPr>
          </a:lstStyle>
          <a:p>
            <a:pPr/>
            <a:r>
              <a:t>index.js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etting Up Electron"/>
          <p:cNvSpPr txBox="1"/>
          <p:nvPr>
            <p:ph type="body" idx="13"/>
          </p:nvPr>
        </p:nvSpPr>
        <p:spPr>
          <a:prstGeom prst="rect">
            <a:avLst/>
          </a:prstGeom>
        </p:spPr>
        <p:txBody>
          <a:bodyPr/>
          <a:lstStyle/>
          <a:p>
            <a:pPr/>
            <a:r>
              <a:t>Setting Up Electron</a:t>
            </a:r>
          </a:p>
        </p:txBody>
      </p:sp>
      <p:sp>
        <p:nvSpPr>
          <p:cNvPr id="211" name="Step 1"/>
          <p:cNvSpPr txBox="1"/>
          <p:nvPr>
            <p:ph type="title"/>
          </p:nvPr>
        </p:nvSpPr>
        <p:spPr>
          <a:prstGeom prst="rect">
            <a:avLst/>
          </a:prstGeom>
        </p:spPr>
        <p:txBody>
          <a:bodyPr/>
          <a:lstStyle>
            <a:lvl1pPr defTabSz="467359">
              <a:spcBef>
                <a:spcPts val="2200"/>
              </a:spcBef>
              <a:defRPr sz="4800"/>
            </a:lvl1pPr>
          </a:lstStyle>
          <a:p>
            <a:pPr/>
            <a:r>
              <a:t>Step 1</a:t>
            </a:r>
          </a:p>
        </p:txBody>
      </p:sp>
      <p:sp>
        <p:nvSpPr>
          <p:cNvPr id="212" name="&lt;!DOCTYPE html&gt;…"/>
          <p:cNvSpPr txBox="1"/>
          <p:nvPr/>
        </p:nvSpPr>
        <p:spPr>
          <a:xfrm>
            <a:off x="5271843" y="2710483"/>
            <a:ext cx="7109116" cy="505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4900"/>
              </a:lnSpc>
              <a:spcBef>
                <a:spcPts val="0"/>
              </a:spcBef>
              <a:defRPr sz="2600">
                <a:ln w="0" cap="flat">
                  <a:solidFill>
                    <a:srgbClr val="569CD6"/>
                  </a:solidFill>
                  <a:prstDash val="solid"/>
                  <a:miter lim="400000"/>
                </a:ln>
                <a:solidFill>
                  <a:srgbClr val="569CD6"/>
                </a:solidFill>
                <a:latin typeface="Menlo"/>
                <a:ea typeface="Menlo"/>
                <a:cs typeface="Menlo"/>
                <a:sym typeface="Menlo"/>
              </a:defRPr>
            </a:pPr>
            <a:r>
              <a:rPr>
                <a:ln w="0" cap="flat">
                  <a:solidFill>
                    <a:srgbClr val="808080"/>
                  </a:solidFill>
                  <a:prstDash val="solid"/>
                  <a:miter lim="400000"/>
                </a:ln>
                <a:solidFill>
                  <a:srgbClr val="808080"/>
                </a:solidFill>
              </a:rPr>
              <a:t> &lt;!</a:t>
            </a:r>
            <a:r>
              <a:t>DOCTYPE</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html</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defTabSz="457200">
              <a:lnSpc>
                <a:spcPts val="4900"/>
              </a:lnSpc>
              <a:spcBef>
                <a:spcPts val="0"/>
              </a:spcBef>
              <a:defRPr sz="2600">
                <a:ln w="0" cap="flat">
                  <a:solidFill>
                    <a:srgbClr val="569CD6"/>
                  </a:solidFill>
                  <a:prstDash val="solid"/>
                  <a:miter lim="400000"/>
                </a:ln>
                <a:solidFill>
                  <a:srgbClr val="569CD6"/>
                </a:solidFill>
                <a:latin typeface="Menlo"/>
                <a:ea typeface="Menlo"/>
                <a:cs typeface="Menlo"/>
                <a:sym typeface="Menlo"/>
              </a:defRPr>
            </a:pPr>
            <a:r>
              <a:rPr>
                <a:ln w="0" cap="flat">
                  <a:solidFill>
                    <a:srgbClr val="808080"/>
                  </a:solidFill>
                  <a:prstDash val="solid"/>
                  <a:miter lim="400000"/>
                </a:ln>
                <a:solidFill>
                  <a:srgbClr val="808080"/>
                </a:solidFill>
              </a:rPr>
              <a:t>&lt;</a:t>
            </a:r>
            <a:r>
              <a:t>html</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defTabSz="457200">
              <a:lnSpc>
                <a:spcPts val="4900"/>
              </a:lnSpc>
              <a:spcBef>
                <a:spcPts val="0"/>
              </a:spcBef>
              <a:defRPr sz="2600">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t>head</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defTabSz="457200">
              <a:lnSpc>
                <a:spcPts val="4900"/>
              </a:lnSpc>
              <a:spcBef>
                <a:spcPts val="0"/>
              </a:spcBef>
              <a:defRPr sz="26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meta</a:t>
            </a:r>
            <a:r>
              <a:rPr>
                <a:ln w="0" cap="flat">
                  <a:solidFill>
                    <a:srgbClr val="D4D4D4"/>
                  </a:solidFill>
                  <a:prstDash val="solid"/>
                  <a:miter lim="400000"/>
                </a:ln>
                <a:solidFill>
                  <a:srgbClr val="D4D4D4"/>
                </a:solidFill>
              </a:rPr>
              <a:t> </a:t>
            </a:r>
            <a:r>
              <a:t>charset</a:t>
            </a:r>
            <a:r>
              <a:rPr>
                <a:ln w="0" cap="flat">
                  <a:solidFill>
                    <a:srgbClr val="D4D4D4"/>
                  </a:solidFill>
                  <a:prstDash val="solid"/>
                  <a:miter lim="400000"/>
                </a:ln>
                <a:solidFill>
                  <a:srgbClr val="D4D4D4"/>
                </a:solidFill>
              </a:rPr>
              <a:t>=</a:t>
            </a:r>
            <a:r>
              <a:rPr>
                <a:ln w="0" cap="flat">
                  <a:solidFill>
                    <a:srgbClr val="CE9178"/>
                  </a:solidFill>
                  <a:prstDash val="solid"/>
                  <a:miter lim="400000"/>
                </a:ln>
                <a:solidFill>
                  <a:srgbClr val="CE9178"/>
                </a:solidFill>
              </a:rPr>
              <a:t>"UTF-8"</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defTabSz="457200">
              <a:lnSpc>
                <a:spcPts val="4900"/>
              </a:lnSpc>
              <a:spcBef>
                <a:spcPts val="0"/>
              </a:spcBef>
              <a:defRPr sz="26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title</a:t>
            </a:r>
            <a:r>
              <a:rPr>
                <a:ln w="0" cap="flat">
                  <a:solidFill>
                    <a:srgbClr val="808080"/>
                  </a:solidFill>
                  <a:prstDash val="solid"/>
                  <a:miter lim="400000"/>
                </a:ln>
                <a:solidFill>
                  <a:srgbClr val="808080"/>
                </a:solidFill>
              </a:rPr>
              <a:t>&gt;</a:t>
            </a:r>
            <a:r>
              <a:t>Electron</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title</a:t>
            </a:r>
            <a:r>
              <a:rPr>
                <a:ln w="0" cap="flat">
                  <a:solidFill>
                    <a:srgbClr val="808080"/>
                  </a:solidFill>
                  <a:prstDash val="solid"/>
                  <a:miter lim="400000"/>
                </a:ln>
                <a:solidFill>
                  <a:srgbClr val="808080"/>
                </a:solidFill>
              </a:rPr>
              <a:t>&gt;</a:t>
            </a:r>
          </a:p>
          <a:p>
            <a:pPr defTabSz="457200">
              <a:lnSpc>
                <a:spcPts val="4900"/>
              </a:lnSpc>
              <a:spcBef>
                <a:spcPts val="0"/>
              </a:spcBef>
              <a:defRPr sz="2600">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t>head</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defTabSz="457200">
              <a:lnSpc>
                <a:spcPts val="4900"/>
              </a:lnSpc>
              <a:spcBef>
                <a:spcPts val="0"/>
              </a:spcBef>
              <a:defRPr sz="2600">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t>body</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defTabSz="457200">
              <a:lnSpc>
                <a:spcPts val="4900"/>
              </a:lnSpc>
              <a:spcBef>
                <a:spcPts val="0"/>
              </a:spcBef>
              <a:defRPr sz="26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h1</a:t>
            </a:r>
            <a:r>
              <a:rPr>
                <a:ln w="0" cap="flat">
                  <a:solidFill>
                    <a:srgbClr val="808080"/>
                  </a:solidFill>
                  <a:prstDash val="solid"/>
                  <a:miter lim="400000"/>
                </a:ln>
                <a:solidFill>
                  <a:srgbClr val="808080"/>
                </a:solidFill>
              </a:rPr>
              <a:t>&gt;</a:t>
            </a:r>
            <a:r>
              <a:t>HELLO ELECTRON</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h1</a:t>
            </a:r>
            <a:r>
              <a:rPr>
                <a:ln w="0" cap="flat">
                  <a:solidFill>
                    <a:srgbClr val="808080"/>
                  </a:solidFill>
                  <a:prstDash val="solid"/>
                  <a:miter lim="400000"/>
                </a:ln>
                <a:solidFill>
                  <a:srgbClr val="808080"/>
                </a:solidFill>
              </a:rPr>
              <a:t>&gt;</a:t>
            </a:r>
          </a:p>
          <a:p>
            <a:pPr defTabSz="457200">
              <a:lnSpc>
                <a:spcPts val="4900"/>
              </a:lnSpc>
              <a:spcBef>
                <a:spcPts val="0"/>
              </a:spcBef>
              <a:defRPr sz="2600">
                <a:ln w="0" cap="flat">
                  <a:solidFill>
                    <a:srgbClr val="D4D4D4"/>
                  </a:solidFill>
                  <a:prstDash val="solid"/>
                  <a:miter lim="400000"/>
                </a:ln>
                <a:solidFill>
                  <a:srgbClr val="D4D4D4"/>
                </a:solidFill>
                <a:latin typeface="Menlo"/>
                <a:ea typeface="Menlo"/>
                <a:cs typeface="Menlo"/>
                <a:sym typeface="Menlo"/>
              </a:defRPr>
            </a:pPr>
            <a:r>
              <a:t>    </a:t>
            </a:r>
          </a:p>
          <a:p>
            <a:pPr defTabSz="457200">
              <a:lnSpc>
                <a:spcPts val="4900"/>
              </a:lnSpc>
              <a:spcBef>
                <a:spcPts val="0"/>
              </a:spcBef>
              <a:defRPr sz="2600">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t>body</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defTabSz="457200">
              <a:lnSpc>
                <a:spcPts val="4900"/>
              </a:lnSpc>
              <a:spcBef>
                <a:spcPts val="0"/>
              </a:spcBef>
              <a:defRPr sz="2600">
                <a:ln w="0" cap="flat">
                  <a:solidFill>
                    <a:srgbClr val="569CD6"/>
                  </a:solidFill>
                  <a:prstDash val="solid"/>
                  <a:miter lim="400000"/>
                </a:ln>
                <a:solidFill>
                  <a:srgbClr val="569CD6"/>
                </a:solidFill>
                <a:latin typeface="Menlo"/>
                <a:ea typeface="Menlo"/>
                <a:cs typeface="Menlo"/>
                <a:sym typeface="Menlo"/>
              </a:defRPr>
            </a:pPr>
            <a:r>
              <a:rPr>
                <a:ln w="0" cap="flat">
                  <a:solidFill>
                    <a:srgbClr val="808080"/>
                  </a:solidFill>
                  <a:prstDash val="solid"/>
                  <a:miter lim="400000"/>
                </a:ln>
                <a:solidFill>
                  <a:srgbClr val="808080"/>
                </a:solidFill>
              </a:rPr>
              <a:t>&lt;/</a:t>
            </a:r>
            <a:r>
              <a:t>html</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defTabSz="457200">
              <a:lnSpc>
                <a:spcPts val="4900"/>
              </a:lnSpc>
              <a:spcBef>
                <a:spcPts val="0"/>
              </a:spcBef>
              <a:defRPr sz="2600">
                <a:ln w="0" cap="flat">
                  <a:solidFill>
                    <a:srgbClr val="569CD6"/>
                  </a:solidFill>
                  <a:prstDash val="solid"/>
                  <a:miter lim="400000"/>
                </a:ln>
                <a:solidFill>
                  <a:srgbClr val="569CD6"/>
                </a:solidFill>
                <a:latin typeface="Menlo"/>
                <a:ea typeface="Menlo"/>
                <a:cs typeface="Menlo"/>
                <a:sym typeface="Menlo"/>
              </a:defRPr>
            </a:pPr>
            <a:endParaRPr>
              <a:ln w="0" cap="flat">
                <a:solidFill>
                  <a:srgbClr val="D4D4D4"/>
                </a:solidFill>
                <a:prstDash val="solid"/>
                <a:miter lim="400000"/>
              </a:ln>
              <a:solidFill>
                <a:srgbClr val="D4D4D4"/>
              </a:solidFill>
            </a:endParaRPr>
          </a:p>
        </p:txBody>
      </p:sp>
      <p:sp>
        <p:nvSpPr>
          <p:cNvPr id="213" name="index.html"/>
          <p:cNvSpPr txBox="1"/>
          <p:nvPr/>
        </p:nvSpPr>
        <p:spPr>
          <a:xfrm>
            <a:off x="1380997" y="2386893"/>
            <a:ext cx="3021204"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700">
                <a:solidFill>
                  <a:srgbClr val="F7FDFF"/>
                </a:solidFill>
              </a:defRPr>
            </a:lvl1pPr>
          </a:lstStyle>
          <a:p>
            <a:pPr/>
            <a:r>
              <a:t>index.html</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etting Up Electron"/>
          <p:cNvSpPr txBox="1"/>
          <p:nvPr>
            <p:ph type="body" idx="13"/>
          </p:nvPr>
        </p:nvSpPr>
        <p:spPr>
          <a:prstGeom prst="rect">
            <a:avLst/>
          </a:prstGeom>
        </p:spPr>
        <p:txBody>
          <a:bodyPr/>
          <a:lstStyle/>
          <a:p>
            <a:pPr/>
            <a:r>
              <a:t>Setting Up Electron</a:t>
            </a:r>
          </a:p>
        </p:txBody>
      </p:sp>
      <p:sp>
        <p:nvSpPr>
          <p:cNvPr id="216" name="Step 1"/>
          <p:cNvSpPr txBox="1"/>
          <p:nvPr>
            <p:ph type="title"/>
          </p:nvPr>
        </p:nvSpPr>
        <p:spPr>
          <a:prstGeom prst="rect">
            <a:avLst/>
          </a:prstGeom>
        </p:spPr>
        <p:txBody>
          <a:bodyPr/>
          <a:lstStyle>
            <a:lvl1pPr defTabSz="467359">
              <a:spcBef>
                <a:spcPts val="2200"/>
              </a:spcBef>
              <a:defRPr sz="4800"/>
            </a:lvl1pPr>
          </a:lstStyle>
          <a:p>
            <a:pPr/>
            <a:r>
              <a:t>Step 1</a:t>
            </a:r>
          </a:p>
        </p:txBody>
      </p:sp>
      <p:sp>
        <p:nvSpPr>
          <p:cNvPr id="217" name="We save our files, and we've got one last prep step to do before we get to see our electron app running.  We're going to open up our package.json file, and edit the scripts section, to add or change the start script to read: `&quot;start&quot;: &quot;electron index.js&quot;` .  This allows us to start the applicatoin from the terminal by running `electron index.js` when we enter `npm start`."/>
          <p:cNvSpPr txBox="1"/>
          <p:nvPr>
            <p:ph type="body" idx="1"/>
          </p:nvPr>
        </p:nvSpPr>
        <p:spPr>
          <a:prstGeom prst="rect">
            <a:avLst/>
          </a:prstGeom>
        </p:spPr>
        <p:txBody>
          <a:bodyPr/>
          <a:lstStyle/>
          <a:p>
            <a:pPr marL="0" indent="0">
              <a:buClrTx/>
              <a:buSzTx/>
              <a:buFontTx/>
              <a:buNone/>
            </a:pPr>
            <a:r>
              <a:t>We save our files, and we've got one last prep step to do before we get to see our electron app running.  We're going to open up our package.json file, and edit the scripts section, to add or change the start script to read: `</a:t>
            </a:r>
            <a:r>
              <a:rPr>
                <a:solidFill>
                  <a:srgbClr val="EA953F"/>
                </a:solidFill>
              </a:rPr>
              <a:t>"start": "electron index.js"</a:t>
            </a:r>
            <a:r>
              <a:t>` .  This allows us to start the applicatoin from the terminal by running `</a:t>
            </a:r>
            <a:r>
              <a:rPr>
                <a:solidFill>
                  <a:srgbClr val="EA953F"/>
                </a:solidFill>
              </a:rPr>
              <a:t>electron index.js</a:t>
            </a:r>
            <a:r>
              <a:t>` when we enter `</a:t>
            </a:r>
            <a:r>
              <a:rPr>
                <a:solidFill>
                  <a:srgbClr val="EA953F"/>
                </a:solidFill>
              </a:rPr>
              <a:t>npm start</a:t>
            </a:r>
            <a:r>
              <a: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etting Up Electron"/>
          <p:cNvSpPr txBox="1"/>
          <p:nvPr>
            <p:ph type="body" idx="13"/>
          </p:nvPr>
        </p:nvSpPr>
        <p:spPr>
          <a:prstGeom prst="rect">
            <a:avLst/>
          </a:prstGeom>
        </p:spPr>
        <p:txBody>
          <a:bodyPr/>
          <a:lstStyle/>
          <a:p>
            <a:pPr/>
            <a:r>
              <a:t>Setting Up Electron</a:t>
            </a:r>
          </a:p>
        </p:txBody>
      </p:sp>
      <p:sp>
        <p:nvSpPr>
          <p:cNvPr id="220" name="Step 1"/>
          <p:cNvSpPr txBox="1"/>
          <p:nvPr>
            <p:ph type="title"/>
          </p:nvPr>
        </p:nvSpPr>
        <p:spPr>
          <a:prstGeom prst="rect">
            <a:avLst/>
          </a:prstGeom>
        </p:spPr>
        <p:txBody>
          <a:bodyPr/>
          <a:lstStyle>
            <a:lvl1pPr defTabSz="467359">
              <a:spcBef>
                <a:spcPts val="2200"/>
              </a:spcBef>
              <a:defRPr sz="4800"/>
            </a:lvl1pPr>
          </a:lstStyle>
          <a:p>
            <a:pPr/>
            <a:r>
              <a:t>Step 1</a:t>
            </a:r>
          </a:p>
        </p:txBody>
      </p:sp>
      <p:sp>
        <p:nvSpPr>
          <p:cNvPr id="221" name="Now if we run `npm start` in the terminal, we should see the app start and be presented with this beauty:"/>
          <p:cNvSpPr txBox="1"/>
          <p:nvPr>
            <p:ph type="body" sz="half" idx="1"/>
          </p:nvPr>
        </p:nvSpPr>
        <p:spPr>
          <a:xfrm>
            <a:off x="406400" y="2743200"/>
            <a:ext cx="12192000" cy="2228123"/>
          </a:xfrm>
          <a:prstGeom prst="rect">
            <a:avLst/>
          </a:prstGeom>
        </p:spPr>
        <p:txBody>
          <a:bodyPr/>
          <a:lstStyle/>
          <a:p>
            <a:pPr marL="0" indent="0">
              <a:buClrTx/>
              <a:buSzTx/>
              <a:buFontTx/>
              <a:buNone/>
            </a:pPr>
            <a:r>
              <a:t>Now if we run `</a:t>
            </a:r>
            <a:r>
              <a:rPr>
                <a:solidFill>
                  <a:srgbClr val="EA953F"/>
                </a:solidFill>
              </a:rPr>
              <a:t>npm start</a:t>
            </a:r>
            <a:r>
              <a:t>` in the terminal, we should see the app start and be presented with this beauty: </a:t>
            </a:r>
          </a:p>
        </p:txBody>
      </p:sp>
      <p:pic>
        <p:nvPicPr>
          <p:cNvPr id="222" name="Screen Shot 2019-09-18 at 4.28.26 PM.png" descr="Screen Shot 2019-09-18 at 4.28.26 PM.png"/>
          <p:cNvPicPr>
            <a:picLocks noChangeAspect="1"/>
          </p:cNvPicPr>
          <p:nvPr/>
        </p:nvPicPr>
        <p:blipFill>
          <a:blip r:embed="rId2">
            <a:extLst/>
          </a:blip>
          <a:stretch>
            <a:fillRect/>
          </a:stretch>
        </p:blipFill>
        <p:spPr>
          <a:xfrm>
            <a:off x="2732390" y="4223530"/>
            <a:ext cx="6524020" cy="490439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etting Up Phaser"/>
          <p:cNvSpPr txBox="1"/>
          <p:nvPr>
            <p:ph type="body" idx="13"/>
          </p:nvPr>
        </p:nvSpPr>
        <p:spPr>
          <a:prstGeom prst="rect">
            <a:avLst/>
          </a:prstGeom>
        </p:spPr>
        <p:txBody>
          <a:bodyPr/>
          <a:lstStyle/>
          <a:p>
            <a:pPr/>
            <a:r>
              <a:t>Setting Up Phaser</a:t>
            </a:r>
          </a:p>
        </p:txBody>
      </p:sp>
      <p:sp>
        <p:nvSpPr>
          <p:cNvPr id="225"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26" name="First thing we’re going to do is create some files and a directory.…"/>
          <p:cNvSpPr txBox="1"/>
          <p:nvPr>
            <p:ph type="body" idx="1"/>
          </p:nvPr>
        </p:nvSpPr>
        <p:spPr>
          <a:xfrm>
            <a:off x="406400" y="2743200"/>
            <a:ext cx="12192000" cy="6802107"/>
          </a:xfrm>
          <a:prstGeom prst="rect">
            <a:avLst/>
          </a:prstGeom>
        </p:spPr>
        <p:txBody>
          <a:bodyPr/>
          <a:lstStyle/>
          <a:p>
            <a:pPr>
              <a:buChar char="‣"/>
            </a:pPr>
            <a:r>
              <a:t>First thing we’re going to do is create some files and a directory.</a:t>
            </a:r>
          </a:p>
          <a:p>
            <a:pPr>
              <a:buChar char="‣"/>
            </a:pPr>
            <a:r>
              <a:t>Create a ‘</a:t>
            </a:r>
            <a:r>
              <a:rPr>
                <a:solidFill>
                  <a:srgbClr val="EA953F"/>
                </a:solidFill>
              </a:rPr>
              <a:t>Scenes</a:t>
            </a:r>
            <a:r>
              <a:t>’ folder in the project root folder</a:t>
            </a:r>
          </a:p>
          <a:p>
            <a:pPr lvl="1">
              <a:buChar char="‣"/>
            </a:pPr>
            <a:r>
              <a:t>Create 3 files, [</a:t>
            </a:r>
            <a:r>
              <a:rPr>
                <a:solidFill>
                  <a:srgbClr val="EA953F"/>
                </a:solidFill>
              </a:rPr>
              <a:t>GameOverScene.js</a:t>
            </a:r>
            <a:r>
              <a:t>, </a:t>
            </a:r>
            <a:r>
              <a:rPr>
                <a:solidFill>
                  <a:srgbClr val="EA953F"/>
                </a:solidFill>
              </a:rPr>
              <a:t>GameScene.js</a:t>
            </a:r>
            <a:r>
              <a:t>, and </a:t>
            </a:r>
            <a:r>
              <a:rPr>
                <a:solidFill>
                  <a:srgbClr val="EA953F"/>
                </a:solidFill>
              </a:rPr>
              <a:t>MenuScene.js</a:t>
            </a:r>
            <a:r>
              <a:t>] inside the ‘</a:t>
            </a:r>
            <a:r>
              <a:rPr>
                <a:solidFill>
                  <a:srgbClr val="EA953F"/>
                </a:solidFill>
              </a:rPr>
              <a:t>Scenes</a:t>
            </a:r>
            <a:r>
              <a:t>’ folder</a:t>
            </a:r>
          </a:p>
          <a:p>
            <a:pPr>
              <a:buChar char="‣"/>
            </a:pPr>
            <a:r>
              <a:t>Create an ‘</a:t>
            </a:r>
            <a:r>
              <a:rPr>
                <a:solidFill>
                  <a:srgbClr val="EA953F"/>
                </a:solidFill>
              </a:rPr>
              <a:t>index.css</a:t>
            </a:r>
            <a:r>
              <a:t>’ file in the project root</a:t>
            </a:r>
          </a:p>
          <a:p>
            <a:pPr>
              <a:buChar char="‣"/>
            </a:pPr>
            <a:r>
              <a:t>Create a ‘</a:t>
            </a:r>
            <a:r>
              <a:rPr>
                <a:solidFill>
                  <a:srgbClr val="EA953F"/>
                </a:solidFill>
              </a:rPr>
              <a:t>Match-Game.js</a:t>
            </a:r>
            <a:r>
              <a:t>’ file in the project root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etting Up Phaser"/>
          <p:cNvSpPr txBox="1"/>
          <p:nvPr>
            <p:ph type="body" idx="13"/>
          </p:nvPr>
        </p:nvSpPr>
        <p:spPr>
          <a:prstGeom prst="rect">
            <a:avLst/>
          </a:prstGeom>
        </p:spPr>
        <p:txBody>
          <a:bodyPr/>
          <a:lstStyle/>
          <a:p>
            <a:pPr/>
            <a:r>
              <a:t>Setting Up Phaser</a:t>
            </a:r>
          </a:p>
        </p:txBody>
      </p:sp>
      <p:sp>
        <p:nvSpPr>
          <p:cNvPr id="229"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30" name="Inside of index.css, we’re going to add a couple quick styles to make it easier to see if things are working. (And also the angsty black background color, no red text though)…"/>
          <p:cNvSpPr txBox="1"/>
          <p:nvPr>
            <p:ph type="body" idx="1"/>
          </p:nvPr>
        </p:nvSpPr>
        <p:spPr>
          <a:xfrm>
            <a:off x="406400" y="2743200"/>
            <a:ext cx="12192000" cy="6802107"/>
          </a:xfrm>
          <a:prstGeom prst="rect">
            <a:avLst/>
          </a:prstGeom>
        </p:spPr>
        <p:txBody>
          <a:bodyPr/>
          <a:lstStyle/>
          <a:p>
            <a:pPr marL="435609" indent="-435609" defTabSz="572516">
              <a:spcBef>
                <a:spcPts val="2700"/>
              </a:spcBef>
              <a:buChar char="‣"/>
              <a:defRPr sz="3332"/>
            </a:pPr>
            <a:r>
              <a:t>Inside of </a:t>
            </a:r>
            <a:r>
              <a:rPr>
                <a:solidFill>
                  <a:srgbClr val="EA953F"/>
                </a:solidFill>
              </a:rPr>
              <a:t>index.css</a:t>
            </a:r>
            <a:r>
              <a:t>, we’re going to add a couple quick styles to make it easier to see if things are working. (And also the angsty black background color, no red text though)</a:t>
            </a:r>
          </a:p>
          <a:p>
            <a:pPr marL="0" indent="0" defTabSz="448055">
              <a:lnSpc>
                <a:spcPts val="5700"/>
              </a:lnSpc>
              <a:spcBef>
                <a:spcPts val="0"/>
              </a:spcBef>
              <a:buClrTx/>
              <a:buSzTx/>
              <a:buFontTx/>
              <a:buNone/>
              <a:defRPr sz="3332">
                <a:ln w="0" cap="flat">
                  <a:solidFill>
                    <a:srgbClr val="D7BA7D"/>
                  </a:solidFill>
                  <a:prstDash val="solid"/>
                  <a:miter lim="400000"/>
                </a:ln>
                <a:solidFill>
                  <a:srgbClr val="D7BA7D"/>
                </a:solidFill>
                <a:latin typeface="Menlo"/>
                <a:ea typeface="Menlo"/>
                <a:cs typeface="Menlo"/>
                <a:sym typeface="Menlo"/>
              </a:defRPr>
            </a:pPr>
            <a:r>
              <a:t>body</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48055">
              <a:lnSpc>
                <a:spcPts val="5700"/>
              </a:lnSpc>
              <a:spcBef>
                <a:spcPts val="0"/>
              </a:spcBef>
              <a:buClrTx/>
              <a:buSzTx/>
              <a:buFontTx/>
              <a:buNone/>
              <a:defRPr sz="3332">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background-color</a:t>
            </a:r>
            <a:r>
              <a:rPr>
                <a:ln w="0" cap="flat">
                  <a:solidFill>
                    <a:srgbClr val="D4D4D4"/>
                  </a:solidFill>
                  <a:prstDash val="solid"/>
                  <a:miter lim="400000"/>
                </a:ln>
                <a:solidFill>
                  <a:srgbClr val="D4D4D4"/>
                </a:solidFill>
              </a:rPr>
              <a:t>: </a:t>
            </a:r>
            <a:r>
              <a:rPr>
                <a:ln w="0" cap="flat">
                  <a:solidFill>
                    <a:srgbClr val="CE9178"/>
                  </a:solidFill>
                  <a:prstDash val="solid"/>
                  <a:miter lim="400000"/>
                </a:ln>
                <a:solidFill>
                  <a:srgbClr val="CE9178"/>
                </a:solidFill>
              </a:rPr>
              <a:t>#000000</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48055">
              <a:lnSpc>
                <a:spcPts val="5700"/>
              </a:lnSpc>
              <a:spcBef>
                <a:spcPts val="0"/>
              </a:spcBef>
              <a:buClrTx/>
              <a:buSzTx/>
              <a:buFontTx/>
              <a:buNone/>
              <a:defRPr sz="3332">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color</a:t>
            </a:r>
            <a:r>
              <a:rPr>
                <a:ln w="0" cap="flat">
                  <a:solidFill>
                    <a:srgbClr val="D4D4D4"/>
                  </a:solidFill>
                  <a:prstDash val="solid"/>
                  <a:miter lim="400000"/>
                </a:ln>
                <a:solidFill>
                  <a:srgbClr val="D4D4D4"/>
                </a:solidFill>
              </a:rPr>
              <a:t>: </a:t>
            </a:r>
            <a:r>
              <a:t>#cccccc</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48055">
              <a:lnSpc>
                <a:spcPts val="5700"/>
              </a:lnSpc>
              <a:spcBef>
                <a:spcPts val="0"/>
              </a:spcBef>
              <a:buClrTx/>
              <a:buSzTx/>
              <a:buFontTx/>
              <a:buNone/>
              <a:defRPr sz="3332">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text-align</a:t>
            </a:r>
            <a:r>
              <a:rPr>
                <a:ln w="0" cap="flat">
                  <a:solidFill>
                    <a:srgbClr val="D4D4D4"/>
                  </a:solidFill>
                  <a:prstDash val="solid"/>
                  <a:miter lim="400000"/>
                </a:ln>
                <a:solidFill>
                  <a:srgbClr val="D4D4D4"/>
                </a:solidFill>
              </a:rPr>
              <a:t>: </a:t>
            </a:r>
            <a:r>
              <a:rPr>
                <a:ln w="0" cap="flat">
                  <a:solidFill>
                    <a:srgbClr val="CE9178"/>
                  </a:solidFill>
                  <a:prstDash val="solid"/>
                  <a:miter lim="400000"/>
                </a:ln>
                <a:solidFill>
                  <a:srgbClr val="CE9178"/>
                </a:solidFill>
              </a:rPr>
              <a:t>center</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48055">
              <a:lnSpc>
                <a:spcPts val="5700"/>
              </a:lnSpc>
              <a:spcBef>
                <a:spcPts val="0"/>
              </a:spcBef>
              <a:buClrTx/>
              <a:buSzTx/>
              <a:buFontTx/>
              <a:buNone/>
              <a:defRPr sz="3332">
                <a:ln w="0" cap="flat">
                  <a:solidFill>
                    <a:srgbClr val="D4D4D4"/>
                  </a:solidFill>
                  <a:prstDash val="solid"/>
                  <a:miter lim="400000"/>
                </a:ln>
                <a:solidFill>
                  <a:srgbClr val="D4D4D4"/>
                </a:solidFill>
                <a:latin typeface="Menlo"/>
                <a:ea typeface="Menlo"/>
                <a:cs typeface="Menlo"/>
                <a:sym typeface="Menlo"/>
              </a:defRPr>
            </a:pPr>
            <a:r>
              <a:t>}</a:t>
            </a:r>
          </a:p>
          <a:p>
            <a:pPr marL="0" indent="0" defTabSz="448055">
              <a:lnSpc>
                <a:spcPts val="5700"/>
              </a:lnSpc>
              <a:spcBef>
                <a:spcPts val="0"/>
              </a:spcBef>
              <a:buClrTx/>
              <a:buSzTx/>
              <a:buFontTx/>
              <a:buNone/>
              <a:defRPr sz="3332">
                <a:ln w="0" cap="flat">
                  <a:solidFill>
                    <a:srgbClr val="D7BA7D"/>
                  </a:solidFill>
                  <a:prstDash val="solid"/>
                  <a:miter lim="400000"/>
                </a:ln>
                <a:solidFill>
                  <a:srgbClr val="D7BA7D"/>
                </a:solidFill>
                <a:latin typeface="Menlo"/>
                <a:ea typeface="Menlo"/>
                <a:cs typeface="Menlo"/>
                <a:sym typeface="Menlo"/>
              </a:defRPr>
            </a:pPr>
            <a:r>
              <a:t>canvas</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48055">
              <a:lnSpc>
                <a:spcPts val="5700"/>
              </a:lnSpc>
              <a:spcBef>
                <a:spcPts val="0"/>
              </a:spcBef>
              <a:buClrTx/>
              <a:buSzTx/>
              <a:buFontTx/>
              <a:buNone/>
              <a:defRPr sz="3332">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border</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1px</a:t>
            </a:r>
            <a:r>
              <a:rPr>
                <a:ln w="0" cap="flat">
                  <a:solidFill>
                    <a:srgbClr val="D4D4D4"/>
                  </a:solidFill>
                  <a:prstDash val="solid"/>
                  <a:miter lim="400000"/>
                </a:ln>
                <a:solidFill>
                  <a:srgbClr val="D4D4D4"/>
                </a:solidFill>
              </a:rPr>
              <a:t> </a:t>
            </a:r>
            <a:r>
              <a:t>solid</a:t>
            </a:r>
            <a:r>
              <a:rPr>
                <a:ln w="0" cap="flat">
                  <a:solidFill>
                    <a:srgbClr val="D4D4D4"/>
                  </a:solidFill>
                  <a:prstDash val="solid"/>
                  <a:miter lim="400000"/>
                </a:ln>
                <a:solidFill>
                  <a:srgbClr val="D4D4D4"/>
                </a:solidFill>
              </a:rPr>
              <a:t> </a:t>
            </a:r>
            <a:r>
              <a:t>#99bbff</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48055">
              <a:lnSpc>
                <a:spcPts val="5700"/>
              </a:lnSpc>
              <a:spcBef>
                <a:spcPts val="0"/>
              </a:spcBef>
              <a:buClrTx/>
              <a:buSzTx/>
              <a:buFontTx/>
              <a:buNone/>
              <a:defRPr sz="3332">
                <a:ln w="0" cap="flat">
                  <a:solidFill>
                    <a:srgbClr val="D4D4D4"/>
                  </a:solidFill>
                  <a:prstDash val="solid"/>
                  <a:miter lim="400000"/>
                </a:ln>
                <a:solidFill>
                  <a:srgbClr val="D4D4D4"/>
                </a:solidFill>
                <a:latin typeface="Menlo"/>
                <a:ea typeface="Menlo"/>
                <a:cs typeface="Menlo"/>
                <a:sym typeface="Menlo"/>
              </a:defRPr>
            </a:pPr>
            <a:r>
              <a: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etting Up Phaser"/>
          <p:cNvSpPr txBox="1"/>
          <p:nvPr>
            <p:ph type="body" idx="13"/>
          </p:nvPr>
        </p:nvSpPr>
        <p:spPr>
          <a:prstGeom prst="rect">
            <a:avLst/>
          </a:prstGeom>
        </p:spPr>
        <p:txBody>
          <a:bodyPr/>
          <a:lstStyle/>
          <a:p>
            <a:pPr/>
            <a:r>
              <a:t>Setting Up Phaser</a:t>
            </a:r>
          </a:p>
        </p:txBody>
      </p:sp>
      <p:sp>
        <p:nvSpPr>
          <p:cNvPr id="233"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34" name="We’re also going to make a couple adjustments to our index.html now. We remove some of our test code and swap it out for importing our new match-game.js and index.css.  Additionally we add in a div with the id of ‘match-game’ that phaser will use.…"/>
          <p:cNvSpPr txBox="1"/>
          <p:nvPr>
            <p:ph type="body" idx="1"/>
          </p:nvPr>
        </p:nvSpPr>
        <p:spPr>
          <a:xfrm>
            <a:off x="406400" y="2743200"/>
            <a:ext cx="12192000" cy="6802107"/>
          </a:xfrm>
          <a:prstGeom prst="rect">
            <a:avLst/>
          </a:prstGeom>
        </p:spPr>
        <p:txBody>
          <a:bodyPr/>
          <a:lstStyle/>
          <a:p>
            <a:pPr marL="0" indent="0" algn="ctr" defTabSz="391414">
              <a:spcBef>
                <a:spcPts val="1800"/>
              </a:spcBef>
              <a:buClrTx/>
              <a:buSzTx/>
              <a:buFontTx/>
              <a:buNone/>
              <a:defRPr sz="2278"/>
            </a:pPr>
            <a:r>
              <a:t>We’re also going to make a couple adjustments to our index.html now. We remove some of our test code and swap it out for importing our new </a:t>
            </a:r>
            <a:r>
              <a:rPr>
                <a:solidFill>
                  <a:srgbClr val="EA953F"/>
                </a:solidFill>
              </a:rPr>
              <a:t>match-game.js</a:t>
            </a:r>
            <a:r>
              <a:t> and </a:t>
            </a:r>
            <a:r>
              <a:rPr>
                <a:solidFill>
                  <a:srgbClr val="EA953F"/>
                </a:solidFill>
              </a:rPr>
              <a:t>index.css</a:t>
            </a:r>
            <a:r>
              <a:t>.  Additionally we add in a div with the id of ‘</a:t>
            </a:r>
            <a:r>
              <a:rPr>
                <a:solidFill>
                  <a:srgbClr val="EA953F"/>
                </a:solidFill>
              </a:rPr>
              <a:t>match-game</a:t>
            </a:r>
            <a:r>
              <a:t>’ that phaser will use.</a:t>
            </a:r>
          </a:p>
          <a:p>
            <a:pPr marL="0" indent="0" defTabSz="306324">
              <a:lnSpc>
                <a:spcPts val="3800"/>
              </a:lnSpc>
              <a:spcBef>
                <a:spcPts val="0"/>
              </a:spcBef>
              <a:buClrTx/>
              <a:buSzTx/>
              <a:buFontTx/>
              <a:buNone/>
              <a:defRPr sz="2211">
                <a:ln w="0" cap="flat">
                  <a:solidFill>
                    <a:srgbClr val="569CD6"/>
                  </a:solidFill>
                  <a:prstDash val="solid"/>
                  <a:miter lim="400000"/>
                </a:ln>
                <a:solidFill>
                  <a:srgbClr val="569CD6"/>
                </a:solidFill>
                <a:latin typeface="Menlo"/>
                <a:ea typeface="Menlo"/>
                <a:cs typeface="Menlo"/>
                <a:sym typeface="Menlo"/>
              </a:defRPr>
            </a:pPr>
            <a:r>
              <a:rPr>
                <a:ln w="0" cap="flat">
                  <a:solidFill>
                    <a:srgbClr val="808080"/>
                  </a:solidFill>
                  <a:prstDash val="solid"/>
                  <a:miter lim="400000"/>
                </a:ln>
                <a:solidFill>
                  <a:srgbClr val="808080"/>
                </a:solidFill>
              </a:rPr>
              <a:t>&lt;!</a:t>
            </a:r>
            <a:r>
              <a:t>DOCTYPE</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html</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569CD6"/>
                  </a:solidFill>
                  <a:prstDash val="solid"/>
                  <a:miter lim="400000"/>
                </a:ln>
                <a:solidFill>
                  <a:srgbClr val="569CD6"/>
                </a:solidFill>
                <a:latin typeface="Menlo"/>
                <a:ea typeface="Menlo"/>
                <a:cs typeface="Menlo"/>
                <a:sym typeface="Menlo"/>
              </a:defRPr>
            </a:pPr>
            <a:r>
              <a:rPr>
                <a:ln w="0" cap="flat">
                  <a:solidFill>
                    <a:srgbClr val="808080"/>
                  </a:solidFill>
                  <a:prstDash val="solid"/>
                  <a:miter lim="400000"/>
                </a:ln>
                <a:solidFill>
                  <a:srgbClr val="808080"/>
                </a:solidFill>
              </a:rPr>
              <a:t>&lt;</a:t>
            </a:r>
            <a:r>
              <a:t>html</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t>head</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meta</a:t>
            </a:r>
            <a:r>
              <a:rPr>
                <a:ln w="0" cap="flat">
                  <a:solidFill>
                    <a:srgbClr val="D4D4D4"/>
                  </a:solidFill>
                  <a:prstDash val="solid"/>
                  <a:miter lim="400000"/>
                </a:ln>
                <a:solidFill>
                  <a:srgbClr val="D4D4D4"/>
                </a:solidFill>
              </a:rPr>
              <a:t> </a:t>
            </a:r>
            <a:r>
              <a:t>charset</a:t>
            </a:r>
            <a:r>
              <a:rPr>
                <a:ln w="0" cap="flat">
                  <a:solidFill>
                    <a:srgbClr val="D4D4D4"/>
                  </a:solidFill>
                  <a:prstDash val="solid"/>
                  <a:miter lim="400000"/>
                </a:ln>
                <a:solidFill>
                  <a:srgbClr val="D4D4D4"/>
                </a:solidFill>
              </a:rPr>
              <a:t>=</a:t>
            </a:r>
            <a:r>
              <a:rPr>
                <a:ln w="0" cap="flat">
                  <a:solidFill>
                    <a:srgbClr val="CE9178"/>
                  </a:solidFill>
                  <a:prstDash val="solid"/>
                  <a:miter lim="400000"/>
                </a:ln>
                <a:solidFill>
                  <a:srgbClr val="CE9178"/>
                </a:solidFill>
              </a:rPr>
              <a:t>"UTF-8"</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title</a:t>
            </a:r>
            <a:r>
              <a:rPr>
                <a:ln w="0" cap="flat">
                  <a:solidFill>
                    <a:srgbClr val="808080"/>
                  </a:solidFill>
                  <a:prstDash val="solid"/>
                  <a:miter lim="400000"/>
                </a:ln>
                <a:solidFill>
                  <a:srgbClr val="808080"/>
                </a:solidFill>
              </a:rPr>
              <a:t>&gt;</a:t>
            </a:r>
            <a:r>
              <a:t>Electron</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title</a:t>
            </a:r>
            <a:r>
              <a:rPr>
                <a:ln w="0" cap="flat">
                  <a:solidFill>
                    <a:srgbClr val="808080"/>
                  </a:solidFill>
                  <a:prstDash val="solid"/>
                  <a:miter lim="400000"/>
                </a:ln>
                <a:solidFill>
                  <a:srgbClr val="808080"/>
                </a:solidFill>
              </a:rPr>
              <a:t>&gt;</a:t>
            </a:r>
          </a:p>
          <a:p>
            <a:pPr marL="0" indent="0" defTabSz="306324">
              <a:lnSpc>
                <a:spcPts val="3800"/>
              </a:lnSpc>
              <a:spcBef>
                <a:spcPts val="0"/>
              </a:spcBef>
              <a:buClrTx/>
              <a:buSzTx/>
              <a:buFontTx/>
              <a:buNone/>
              <a:defRPr sz="2211">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script</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src</a:t>
            </a:r>
            <a:r>
              <a:rPr>
                <a:ln w="0" cap="flat">
                  <a:solidFill>
                    <a:srgbClr val="D4D4D4"/>
                  </a:solidFill>
                  <a:prstDash val="solid"/>
                  <a:miter lim="400000"/>
                </a:ln>
                <a:solidFill>
                  <a:srgbClr val="D4D4D4"/>
                </a:solidFill>
              </a:rPr>
              <a:t>=</a:t>
            </a:r>
            <a:r>
              <a:t>"node_modules/phaser/dist/phaser-arcade-physics.min.js"</a:t>
            </a: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&gt;</a:t>
            </a: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script</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script</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src</a:t>
            </a:r>
            <a:r>
              <a:rPr>
                <a:ln w="0" cap="flat">
                  <a:solidFill>
                    <a:srgbClr val="D4D4D4"/>
                  </a:solidFill>
                  <a:prstDash val="solid"/>
                  <a:miter lim="400000"/>
                </a:ln>
                <a:solidFill>
                  <a:srgbClr val="D4D4D4"/>
                </a:solidFill>
              </a:rPr>
              <a:t>=</a:t>
            </a:r>
            <a:r>
              <a:t>"./Match-Game.js"</a:t>
            </a:r>
            <a:r>
              <a:rPr>
                <a:ln w="0" cap="flat">
                  <a:solidFill>
                    <a:srgbClr val="808080"/>
                  </a:solidFill>
                  <a:prstDash val="solid"/>
                  <a:miter lim="400000"/>
                </a:ln>
                <a:solidFill>
                  <a:srgbClr val="808080"/>
                </a:solidFill>
              </a:rPr>
              <a:t>&gt;&lt;/</a:t>
            </a:r>
            <a:r>
              <a:rPr>
                <a:ln w="0" cap="flat">
                  <a:solidFill>
                    <a:srgbClr val="569CD6"/>
                  </a:solidFill>
                  <a:prstDash val="solid"/>
                  <a:miter lim="400000"/>
                </a:ln>
                <a:solidFill>
                  <a:srgbClr val="569CD6"/>
                </a:solidFill>
              </a:rPr>
              <a:t>script</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link</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href</a:t>
            </a:r>
            <a:r>
              <a:rPr>
                <a:ln w="0" cap="flat">
                  <a:solidFill>
                    <a:srgbClr val="D4D4D4"/>
                  </a:solidFill>
                  <a:prstDash val="solid"/>
                  <a:miter lim="400000"/>
                </a:ln>
                <a:solidFill>
                  <a:srgbClr val="D4D4D4"/>
                </a:solidFill>
              </a:rPr>
              <a:t>=</a:t>
            </a:r>
            <a:r>
              <a:t>"./index.css"</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rel</a:t>
            </a:r>
            <a:r>
              <a:rPr>
                <a:ln w="0" cap="flat">
                  <a:solidFill>
                    <a:srgbClr val="D4D4D4"/>
                  </a:solidFill>
                  <a:prstDash val="solid"/>
                  <a:miter lim="400000"/>
                </a:ln>
                <a:solidFill>
                  <a:srgbClr val="D4D4D4"/>
                </a:solidFill>
              </a:rPr>
              <a:t>=</a:t>
            </a:r>
            <a:r>
              <a:t>"stylesheet"</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t>head</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t>body</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rPr>
                <a:ln w="0" cap="flat">
                  <a:solidFill>
                    <a:srgbClr val="569CD6"/>
                  </a:solidFill>
                  <a:prstDash val="solid"/>
                  <a:miter lim="400000"/>
                </a:ln>
                <a:solidFill>
                  <a:srgbClr val="569CD6"/>
                </a:solidFill>
              </a:rPr>
              <a:t>div</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id</a:t>
            </a:r>
            <a:r>
              <a:rPr>
                <a:ln w="0" cap="flat">
                  <a:solidFill>
                    <a:srgbClr val="D4D4D4"/>
                  </a:solidFill>
                  <a:prstDash val="solid"/>
                  <a:miter lim="400000"/>
                </a:ln>
                <a:solidFill>
                  <a:srgbClr val="D4D4D4"/>
                </a:solidFill>
              </a:rPr>
              <a:t>=</a:t>
            </a:r>
            <a:r>
              <a:t>“match-game"</a:t>
            </a:r>
            <a:r>
              <a:rPr>
                <a:ln w="0" cap="flat">
                  <a:solidFill>
                    <a:srgbClr val="808080"/>
                  </a:solidFill>
                  <a:prstDash val="solid"/>
                  <a:miter lim="400000"/>
                </a:ln>
                <a:solidFill>
                  <a:srgbClr val="808080"/>
                </a:solidFill>
              </a:rPr>
              <a:t>&gt;&lt;/</a:t>
            </a:r>
            <a:r>
              <a:rPr>
                <a:ln w="0" cap="flat">
                  <a:solidFill>
                    <a:srgbClr val="569CD6"/>
                  </a:solidFill>
                  <a:prstDash val="solid"/>
                  <a:miter lim="400000"/>
                </a:ln>
                <a:solidFill>
                  <a:srgbClr val="569CD6"/>
                </a:solidFill>
              </a:rPr>
              <a:t>div</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808080"/>
                  </a:solidFill>
                  <a:prstDash val="solid"/>
                  <a:miter lim="400000"/>
                </a:ln>
                <a:solidFill>
                  <a:srgbClr val="808080"/>
                </a:solidFill>
              </a:rPr>
              <a:t>&lt;/</a:t>
            </a:r>
            <a:r>
              <a:t>body</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800"/>
              </a:lnSpc>
              <a:spcBef>
                <a:spcPts val="0"/>
              </a:spcBef>
              <a:buClrTx/>
              <a:buSzTx/>
              <a:buFontTx/>
              <a:buNone/>
              <a:defRPr sz="2211">
                <a:ln w="0" cap="flat">
                  <a:solidFill>
                    <a:srgbClr val="569CD6"/>
                  </a:solidFill>
                  <a:prstDash val="solid"/>
                  <a:miter lim="400000"/>
                </a:ln>
                <a:solidFill>
                  <a:srgbClr val="569CD6"/>
                </a:solidFill>
                <a:latin typeface="Menlo"/>
                <a:ea typeface="Menlo"/>
                <a:cs typeface="Menlo"/>
                <a:sym typeface="Menlo"/>
              </a:defRPr>
            </a:pPr>
            <a:r>
              <a:rPr>
                <a:ln w="0" cap="flat">
                  <a:solidFill>
                    <a:srgbClr val="808080"/>
                  </a:solidFill>
                  <a:prstDash val="solid"/>
                  <a:miter lim="400000"/>
                </a:ln>
                <a:solidFill>
                  <a:srgbClr val="808080"/>
                </a:solidFill>
              </a:rPr>
              <a:t>&lt;/</a:t>
            </a:r>
            <a:r>
              <a:t>html</a:t>
            </a:r>
            <a:r>
              <a:rPr>
                <a:ln w="0" cap="flat">
                  <a:solidFill>
                    <a:srgbClr val="808080"/>
                  </a:solidFill>
                  <a:prstDash val="solid"/>
                  <a:miter lim="400000"/>
                </a:ln>
                <a:solidFill>
                  <a:srgbClr val="808080"/>
                </a:solidFill>
              </a:rPr>
              <a:t>&gt;</a:t>
            </a:r>
            <a:endParaRPr>
              <a:ln w="0" cap="flat">
                <a:solidFill>
                  <a:srgbClr val="D4D4D4"/>
                </a:solidFill>
                <a:prstDash val="solid"/>
                <a:miter lim="400000"/>
              </a:ln>
              <a:solidFill>
                <a:srgbClr val="D4D4D4"/>
              </a:solidFill>
            </a:endParaRPr>
          </a:p>
          <a:p>
            <a:pPr marL="0" indent="0" defTabSz="306324">
              <a:lnSpc>
                <a:spcPts val="3900"/>
              </a:lnSpc>
              <a:spcBef>
                <a:spcPts val="0"/>
              </a:spcBef>
              <a:buClrTx/>
              <a:buSzTx/>
              <a:buFontTx/>
              <a:buNone/>
              <a:defRPr sz="2278">
                <a:ln w="0" cap="flat">
                  <a:solidFill>
                    <a:srgbClr val="D4D4D4"/>
                  </a:solidFill>
                  <a:prstDash val="solid"/>
                  <a:miter lim="400000"/>
                </a:ln>
                <a:solidFill>
                  <a:srgbClr val="D4D4D4"/>
                </a:solidFill>
                <a:latin typeface="Menlo"/>
                <a:ea typeface="Menlo"/>
                <a:cs typeface="Menlo"/>
                <a:sym typeface="Menlo"/>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etting Up Phaser"/>
          <p:cNvSpPr txBox="1"/>
          <p:nvPr>
            <p:ph type="body" idx="13"/>
          </p:nvPr>
        </p:nvSpPr>
        <p:spPr>
          <a:prstGeom prst="rect">
            <a:avLst/>
          </a:prstGeom>
        </p:spPr>
        <p:txBody>
          <a:bodyPr/>
          <a:lstStyle/>
          <a:p>
            <a:pPr/>
            <a:r>
              <a:t>Setting Up Phaser</a:t>
            </a:r>
          </a:p>
        </p:txBody>
      </p:sp>
      <p:sp>
        <p:nvSpPr>
          <p:cNvPr id="237"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38" name="MenuScene.js…"/>
          <p:cNvSpPr txBox="1"/>
          <p:nvPr>
            <p:ph type="body" idx="1"/>
          </p:nvPr>
        </p:nvSpPr>
        <p:spPr>
          <a:xfrm>
            <a:off x="406400" y="2743200"/>
            <a:ext cx="12192000" cy="6802107"/>
          </a:xfrm>
          <a:prstGeom prst="rect">
            <a:avLst/>
          </a:prstGeom>
        </p:spPr>
        <p:txBody>
          <a:bodyPr/>
          <a:lstStyle/>
          <a:p>
            <a:pPr marL="0" indent="0">
              <a:buClrTx/>
              <a:buSzTx/>
              <a:buFontTx/>
              <a:buNone/>
              <a:defRPr>
                <a:solidFill>
                  <a:srgbClr val="EA953F"/>
                </a:solidFill>
              </a:defRPr>
            </a:pPr>
            <a:r>
              <a:t>MenuScene.js</a:t>
            </a:r>
          </a:p>
          <a:p>
            <a:pPr marL="0" indent="0" defTabSz="457200">
              <a:lnSpc>
                <a:spcPts val="4500"/>
              </a:lnSpc>
              <a:spcBef>
                <a:spcPts val="0"/>
              </a:spcBef>
              <a:buClrTx/>
              <a:buSzTx/>
              <a:buFontTx/>
              <a:buNone/>
              <a:defRPr sz="2300">
                <a:ln w="0" cap="flat">
                  <a:solidFill>
                    <a:srgbClr val="4EC9B0"/>
                  </a:solidFill>
                  <a:prstDash val="solid"/>
                  <a:miter lim="400000"/>
                </a:ln>
                <a:solidFill>
                  <a:srgbClr val="4EC9B0"/>
                </a:solidFill>
                <a:latin typeface="Menlo"/>
                <a:ea typeface="Menlo"/>
                <a:cs typeface="Menlo"/>
                <a:sym typeface="Menlo"/>
              </a:defRPr>
            </a:pPr>
            <a:r>
              <a:rPr>
                <a:ln w="0" cap="flat">
                  <a:solidFill>
                    <a:srgbClr val="569CD6"/>
                  </a:solidFill>
                  <a:prstDash val="solid"/>
                  <a:miter lim="400000"/>
                </a:ln>
                <a:solidFill>
                  <a:srgbClr val="569CD6"/>
                </a:solidFill>
              </a:rPr>
              <a:t>class</a:t>
            </a:r>
            <a:r>
              <a:rPr>
                <a:ln w="0" cap="flat">
                  <a:solidFill>
                    <a:srgbClr val="D4D4D4"/>
                  </a:solidFill>
                  <a:prstDash val="solid"/>
                  <a:miter lim="400000"/>
                </a:ln>
                <a:solidFill>
                  <a:srgbClr val="D4D4D4"/>
                </a:solidFill>
              </a:rPr>
              <a:t> </a:t>
            </a:r>
            <a:r>
              <a:t>MenuScene</a:t>
            </a: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extends</a:t>
            </a:r>
            <a:r>
              <a:rPr>
                <a:ln w="0" cap="flat">
                  <a:solidFill>
                    <a:srgbClr val="D4D4D4"/>
                  </a:solidFill>
                  <a:prstDash val="solid"/>
                  <a:miter lim="400000"/>
                </a:ln>
                <a:solidFill>
                  <a:srgbClr val="D4D4D4"/>
                </a:solidFill>
              </a:rPr>
              <a:t> </a:t>
            </a:r>
            <a:r>
              <a:t>Phaser</a:t>
            </a:r>
            <a:r>
              <a:rPr>
                <a:ln w="0" cap="flat">
                  <a:solidFill>
                    <a:srgbClr val="D4D4D4"/>
                  </a:solidFill>
                  <a:prstDash val="solid"/>
                  <a:miter lim="400000"/>
                </a:ln>
                <a:solidFill>
                  <a:srgbClr val="D4D4D4"/>
                </a:solidFill>
              </a:rPr>
              <a:t>.</a:t>
            </a:r>
            <a:r>
              <a:t>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t>constructor</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super</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DCDCAA"/>
                  </a:solidFill>
                  <a:prstDash val="solid"/>
                  <a:miter lim="400000"/>
                </a:ln>
                <a:solidFill>
                  <a:srgbClr val="DCDCAA"/>
                </a:solidFill>
                <a:latin typeface="Menlo"/>
                <a:ea typeface="Menlo"/>
                <a:cs typeface="Menlo"/>
                <a:sym typeface="Menlo"/>
              </a:defRPr>
            </a:pPr>
            <a:r>
              <a:rPr>
                <a:ln w="0" cap="flat">
                  <a:solidFill>
                    <a:srgbClr val="D4D4D4"/>
                  </a:solidFill>
                  <a:prstDash val="solid"/>
                  <a:miter lim="400000"/>
                </a:ln>
                <a:solidFill>
                  <a:srgbClr val="D4D4D4"/>
                </a:solidFill>
              </a:rPr>
              <a:t>    </a:t>
            </a:r>
            <a:r>
              <a:t>create</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add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text</a:t>
            </a:r>
            <a:r>
              <a:rPr>
                <a:ln w="0" cap="flat">
                  <a:solidFill>
                    <a:srgbClr val="D4D4D4"/>
                  </a:solidFill>
                  <a:prstDash val="solid"/>
                  <a:miter lim="400000"/>
                </a:ln>
                <a:solidFill>
                  <a:srgbClr val="D4D4D4"/>
                </a:solidFill>
              </a:rPr>
              <a:t>(</a:t>
            </a:r>
            <a:r>
              <a:rPr>
                <a:ln w="0" cap="flat">
                  <a:solidFill>
                    <a:srgbClr val="B5CEA8"/>
                  </a:solidFill>
                  <a:prstDash val="solid"/>
                  <a:miter lim="400000"/>
                </a:ln>
                <a:solidFill>
                  <a:srgbClr val="B5CEA8"/>
                </a:solidFill>
              </a:rPr>
              <a:t>200</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500</a:t>
            </a:r>
            <a:r>
              <a:rPr>
                <a:ln w="0" cap="flat">
                  <a:solidFill>
                    <a:srgbClr val="D4D4D4"/>
                  </a:solidFill>
                  <a:prstDash val="solid"/>
                  <a:miter lim="400000"/>
                </a:ln>
                <a:solidFill>
                  <a:srgbClr val="D4D4D4"/>
                </a:solidFill>
              </a:rPr>
              <a:t>, </a:t>
            </a:r>
            <a:r>
              <a:rPr>
                <a:ln w="0" cap="flat">
                  <a:solidFill>
                    <a:srgbClr val="CE9178"/>
                  </a:solidFill>
                  <a:prstDash val="solid"/>
                  <a:miter lim="400000"/>
                </a:ln>
                <a:solidFill>
                  <a:srgbClr val="CE9178"/>
                </a:solidFill>
              </a:rPr>
              <a:t>'Menu Scene'</a:t>
            </a:r>
            <a:r>
              <a:rPr>
                <a:ln w="0" cap="flat">
                  <a:solidFill>
                    <a:srgbClr val="D4D4D4"/>
                  </a:solidFill>
                  <a:prstDash val="solid"/>
                  <a:miter lim="400000"/>
                </a:ln>
                <a:solidFill>
                  <a:srgbClr val="D4D4D4"/>
                </a:solidFill>
              </a:rPr>
              <a:t>, { </a:t>
            </a:r>
            <a:r>
              <a:t>fill:</a:t>
            </a:r>
            <a:r>
              <a:rPr>
                <a:ln w="0" cap="flat">
                  <a:solidFill>
                    <a:srgbClr val="D4D4D4"/>
                  </a:solidFill>
                  <a:prstDash val="solid"/>
                  <a:miter lim="400000"/>
                </a:ln>
                <a:solidFill>
                  <a:srgbClr val="D4D4D4"/>
                </a:solidFill>
              </a:rPr>
              <a:t> </a:t>
            </a:r>
            <a:r>
              <a:rPr>
                <a:ln w="0" cap="flat">
                  <a:solidFill>
                    <a:srgbClr val="CE9178"/>
                  </a:solidFill>
                  <a:prstDash val="solid"/>
                  <a:miter lim="400000"/>
                </a:ln>
                <a:solidFill>
                  <a:srgbClr val="CE9178"/>
                </a:solidFill>
              </a:rPr>
              <a:t>'#ffffff'</a:t>
            </a:r>
            <a:r>
              <a:rPr>
                <a:ln w="0" cap="flat">
                  <a:solidFill>
                    <a:srgbClr val="D4D4D4"/>
                  </a:solidFill>
                  <a:prstDash val="solid"/>
                  <a:miter lim="400000"/>
                </a:ln>
                <a:solidFill>
                  <a:srgbClr val="D4D4D4"/>
                </a:solidFill>
              </a:rPr>
              <a:t> });</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4EC9B0"/>
                  </a:solidFill>
                  <a:prstDash val="solid"/>
                  <a:miter lim="400000"/>
                </a:ln>
                <a:solidFill>
                  <a:srgbClr val="4EC9B0"/>
                </a:solidFill>
              </a:rPr>
              <a:t>module</a:t>
            </a:r>
            <a:r>
              <a:rPr>
                <a:ln w="0" cap="flat">
                  <a:solidFill>
                    <a:srgbClr val="D4D4D4"/>
                  </a:solidFill>
                  <a:prstDash val="solid"/>
                  <a:miter lim="400000"/>
                </a:ln>
                <a:solidFill>
                  <a:srgbClr val="D4D4D4"/>
                </a:solidFill>
              </a:rPr>
              <a:t>.</a:t>
            </a:r>
            <a:r>
              <a:rPr>
                <a:ln w="0" cap="flat">
                  <a:solidFill>
                    <a:srgbClr val="4EC9B0"/>
                  </a:solidFill>
                  <a:prstDash val="solid"/>
                  <a:miter lim="400000"/>
                </a:ln>
                <a:solidFill>
                  <a:srgbClr val="4EC9B0"/>
                </a:solidFill>
              </a:rPr>
              <a:t>exports</a:t>
            </a:r>
            <a:r>
              <a:rPr>
                <a:ln w="0" cap="flat">
                  <a:solidFill>
                    <a:srgbClr val="D4D4D4"/>
                  </a:solidFill>
                  <a:prstDash val="solid"/>
                  <a:miter lim="400000"/>
                </a:ln>
                <a:solidFill>
                  <a:srgbClr val="D4D4D4"/>
                </a:solidFill>
              </a:rPr>
              <a:t> = </a:t>
            </a:r>
            <a:r>
              <a:t>MenuScene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etting Up Phaser"/>
          <p:cNvSpPr txBox="1"/>
          <p:nvPr>
            <p:ph type="body" idx="13"/>
          </p:nvPr>
        </p:nvSpPr>
        <p:spPr>
          <a:prstGeom prst="rect">
            <a:avLst/>
          </a:prstGeom>
        </p:spPr>
        <p:txBody>
          <a:bodyPr/>
          <a:lstStyle/>
          <a:p>
            <a:pPr/>
            <a:r>
              <a:t>Setting Up Phaser</a:t>
            </a:r>
          </a:p>
        </p:txBody>
      </p:sp>
      <p:sp>
        <p:nvSpPr>
          <p:cNvPr id="241"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42" name="GameScene.js…"/>
          <p:cNvSpPr txBox="1"/>
          <p:nvPr>
            <p:ph type="body" idx="1"/>
          </p:nvPr>
        </p:nvSpPr>
        <p:spPr>
          <a:xfrm>
            <a:off x="406400" y="2743200"/>
            <a:ext cx="12192000" cy="6802107"/>
          </a:xfrm>
          <a:prstGeom prst="rect">
            <a:avLst/>
          </a:prstGeom>
        </p:spPr>
        <p:txBody>
          <a:bodyPr/>
          <a:lstStyle/>
          <a:p>
            <a:pPr marL="0" indent="0">
              <a:buClrTx/>
              <a:buSzTx/>
              <a:buFontTx/>
              <a:buNone/>
              <a:defRPr>
                <a:solidFill>
                  <a:srgbClr val="EA953F"/>
                </a:solidFill>
              </a:defRPr>
            </a:pPr>
            <a:r>
              <a:t>GameScene.js</a:t>
            </a:r>
          </a:p>
          <a:p>
            <a:pPr marL="0" indent="0" defTabSz="457200">
              <a:lnSpc>
                <a:spcPts val="4500"/>
              </a:lnSpc>
              <a:spcBef>
                <a:spcPts val="0"/>
              </a:spcBef>
              <a:buClrTx/>
              <a:buSzTx/>
              <a:buFontTx/>
              <a:buNone/>
              <a:defRPr sz="2300">
                <a:ln w="0" cap="flat">
                  <a:solidFill>
                    <a:srgbClr val="4EC9B0"/>
                  </a:solidFill>
                  <a:prstDash val="solid"/>
                  <a:miter lim="400000"/>
                </a:ln>
                <a:solidFill>
                  <a:srgbClr val="4EC9B0"/>
                </a:solidFill>
                <a:latin typeface="Menlo"/>
                <a:ea typeface="Menlo"/>
                <a:cs typeface="Menlo"/>
                <a:sym typeface="Menlo"/>
              </a:defRPr>
            </a:pPr>
            <a:r>
              <a:rPr>
                <a:ln w="0" cap="flat">
                  <a:solidFill>
                    <a:srgbClr val="569CD6"/>
                  </a:solidFill>
                  <a:prstDash val="solid"/>
                  <a:miter lim="400000"/>
                </a:ln>
                <a:solidFill>
                  <a:srgbClr val="569CD6"/>
                </a:solidFill>
              </a:rPr>
              <a:t>class</a:t>
            </a:r>
            <a:r>
              <a:rPr>
                <a:ln w="0" cap="flat">
                  <a:solidFill>
                    <a:srgbClr val="D4D4D4"/>
                  </a:solidFill>
                  <a:prstDash val="solid"/>
                  <a:miter lim="400000"/>
                </a:ln>
                <a:solidFill>
                  <a:srgbClr val="D4D4D4"/>
                </a:solidFill>
              </a:rPr>
              <a:t> </a:t>
            </a:r>
            <a:r>
              <a:t>GameScene</a:t>
            </a: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extends</a:t>
            </a:r>
            <a:r>
              <a:rPr>
                <a:ln w="0" cap="flat">
                  <a:solidFill>
                    <a:srgbClr val="D4D4D4"/>
                  </a:solidFill>
                  <a:prstDash val="solid"/>
                  <a:miter lim="400000"/>
                </a:ln>
                <a:solidFill>
                  <a:srgbClr val="D4D4D4"/>
                </a:solidFill>
              </a:rPr>
              <a:t> </a:t>
            </a:r>
            <a:r>
              <a:t>Phaser</a:t>
            </a:r>
            <a:r>
              <a:rPr>
                <a:ln w="0" cap="flat">
                  <a:solidFill>
                    <a:srgbClr val="D4D4D4"/>
                  </a:solidFill>
                  <a:prstDash val="solid"/>
                  <a:miter lim="400000"/>
                </a:ln>
                <a:solidFill>
                  <a:srgbClr val="D4D4D4"/>
                </a:solidFill>
              </a:rPr>
              <a:t>.</a:t>
            </a:r>
            <a:r>
              <a:t>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t>constructor</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super</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DCDCAA"/>
                  </a:solidFill>
                  <a:prstDash val="solid"/>
                  <a:miter lim="400000"/>
                </a:ln>
                <a:solidFill>
                  <a:srgbClr val="DCDCAA"/>
                </a:solidFill>
                <a:latin typeface="Menlo"/>
                <a:ea typeface="Menlo"/>
                <a:cs typeface="Menlo"/>
                <a:sym typeface="Menlo"/>
              </a:defRPr>
            </a:pPr>
            <a:r>
              <a:rPr>
                <a:ln w="0" cap="flat">
                  <a:solidFill>
                    <a:srgbClr val="D4D4D4"/>
                  </a:solidFill>
                  <a:prstDash val="solid"/>
                  <a:miter lim="400000"/>
                </a:ln>
                <a:solidFill>
                  <a:srgbClr val="D4D4D4"/>
                </a:solidFill>
              </a:rPr>
              <a:t>    </a:t>
            </a:r>
            <a:r>
              <a:t>create</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add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text</a:t>
            </a:r>
            <a:r>
              <a:rPr>
                <a:ln w="0" cap="flat">
                  <a:solidFill>
                    <a:srgbClr val="D4D4D4"/>
                  </a:solidFill>
                  <a:prstDash val="solid"/>
                  <a:miter lim="400000"/>
                </a:ln>
                <a:solidFill>
                  <a:srgbClr val="D4D4D4"/>
                </a:solidFill>
              </a:rPr>
              <a:t>(</a:t>
            </a:r>
            <a:r>
              <a:rPr>
                <a:ln w="0" cap="flat">
                  <a:solidFill>
                    <a:srgbClr val="B5CEA8"/>
                  </a:solidFill>
                  <a:prstDash val="solid"/>
                  <a:miter lim="400000"/>
                </a:ln>
                <a:solidFill>
                  <a:srgbClr val="B5CEA8"/>
                </a:solidFill>
              </a:rPr>
              <a:t>200</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500</a:t>
            </a:r>
            <a:r>
              <a:rPr>
                <a:ln w="0" cap="flat">
                  <a:solidFill>
                    <a:srgbClr val="D4D4D4"/>
                  </a:solidFill>
                  <a:prstDash val="solid"/>
                  <a:miter lim="400000"/>
                </a:ln>
                <a:solidFill>
                  <a:srgbClr val="D4D4D4"/>
                </a:solidFill>
              </a:rPr>
              <a:t>, </a:t>
            </a:r>
            <a:r>
              <a:rPr>
                <a:ln w="0" cap="flat">
                  <a:solidFill>
                    <a:srgbClr val="CE9178"/>
                  </a:solidFill>
                  <a:prstDash val="solid"/>
                  <a:miter lim="400000"/>
                </a:ln>
                <a:solidFill>
                  <a:srgbClr val="CE9178"/>
                </a:solidFill>
              </a:rPr>
              <a:t>'Game Scene'</a:t>
            </a:r>
            <a:r>
              <a:rPr>
                <a:ln w="0" cap="flat">
                  <a:solidFill>
                    <a:srgbClr val="D4D4D4"/>
                  </a:solidFill>
                  <a:prstDash val="solid"/>
                  <a:miter lim="400000"/>
                </a:ln>
                <a:solidFill>
                  <a:srgbClr val="D4D4D4"/>
                </a:solidFill>
              </a:rPr>
              <a:t>, { </a:t>
            </a:r>
            <a:r>
              <a:t>fill:</a:t>
            </a:r>
            <a:r>
              <a:rPr>
                <a:ln w="0" cap="flat">
                  <a:solidFill>
                    <a:srgbClr val="D4D4D4"/>
                  </a:solidFill>
                  <a:prstDash val="solid"/>
                  <a:miter lim="400000"/>
                </a:ln>
                <a:solidFill>
                  <a:srgbClr val="D4D4D4"/>
                </a:solidFill>
              </a:rPr>
              <a:t> </a:t>
            </a:r>
            <a:r>
              <a:rPr>
                <a:ln w="0" cap="flat">
                  <a:solidFill>
                    <a:srgbClr val="CE9178"/>
                  </a:solidFill>
                  <a:prstDash val="solid"/>
                  <a:miter lim="400000"/>
                </a:ln>
                <a:solidFill>
                  <a:srgbClr val="CE9178"/>
                </a:solidFill>
              </a:rPr>
              <a:t>'#ffffff'</a:t>
            </a:r>
            <a:r>
              <a:rPr>
                <a:ln w="0" cap="flat">
                  <a:solidFill>
                    <a:srgbClr val="D4D4D4"/>
                  </a:solidFill>
                  <a:prstDash val="solid"/>
                  <a:miter lim="400000"/>
                </a:ln>
                <a:solidFill>
                  <a:srgbClr val="D4D4D4"/>
                </a:solidFill>
              </a:rPr>
              <a:t> });</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4EC9B0"/>
                  </a:solidFill>
                  <a:prstDash val="solid"/>
                  <a:miter lim="400000"/>
                </a:ln>
                <a:solidFill>
                  <a:srgbClr val="4EC9B0"/>
                </a:solidFill>
              </a:rPr>
              <a:t>module</a:t>
            </a:r>
            <a:r>
              <a:rPr>
                <a:ln w="0" cap="flat">
                  <a:solidFill>
                    <a:srgbClr val="D4D4D4"/>
                  </a:solidFill>
                  <a:prstDash val="solid"/>
                  <a:miter lim="400000"/>
                </a:ln>
                <a:solidFill>
                  <a:srgbClr val="D4D4D4"/>
                </a:solidFill>
              </a:rPr>
              <a:t>.</a:t>
            </a:r>
            <a:r>
              <a:rPr>
                <a:ln w="0" cap="flat">
                  <a:solidFill>
                    <a:srgbClr val="4EC9B0"/>
                  </a:solidFill>
                  <a:prstDash val="solid"/>
                  <a:miter lim="400000"/>
                </a:ln>
                <a:solidFill>
                  <a:srgbClr val="4EC9B0"/>
                </a:solidFill>
              </a:rPr>
              <a:t>exports</a:t>
            </a:r>
            <a:r>
              <a:rPr>
                <a:ln w="0" cap="flat">
                  <a:solidFill>
                    <a:srgbClr val="D4D4D4"/>
                  </a:solidFill>
                  <a:prstDash val="solid"/>
                  <a:miter lim="400000"/>
                </a:ln>
                <a:solidFill>
                  <a:srgbClr val="D4D4D4"/>
                </a:solidFill>
              </a:rPr>
              <a:t> = </a:t>
            </a:r>
            <a:r>
              <a:t>GameScene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etting Up Phaser"/>
          <p:cNvSpPr txBox="1"/>
          <p:nvPr>
            <p:ph type="body" idx="13"/>
          </p:nvPr>
        </p:nvSpPr>
        <p:spPr>
          <a:prstGeom prst="rect">
            <a:avLst/>
          </a:prstGeom>
        </p:spPr>
        <p:txBody>
          <a:bodyPr/>
          <a:lstStyle/>
          <a:p>
            <a:pPr/>
            <a:r>
              <a:t>Setting Up Phaser</a:t>
            </a:r>
          </a:p>
        </p:txBody>
      </p:sp>
      <p:sp>
        <p:nvSpPr>
          <p:cNvPr id="245"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46" name="GameOverScene.js…"/>
          <p:cNvSpPr txBox="1"/>
          <p:nvPr>
            <p:ph type="body" idx="1"/>
          </p:nvPr>
        </p:nvSpPr>
        <p:spPr>
          <a:xfrm>
            <a:off x="406400" y="2743200"/>
            <a:ext cx="12192000" cy="6802107"/>
          </a:xfrm>
          <a:prstGeom prst="rect">
            <a:avLst/>
          </a:prstGeom>
        </p:spPr>
        <p:txBody>
          <a:bodyPr/>
          <a:lstStyle/>
          <a:p>
            <a:pPr marL="0" indent="0">
              <a:buClrTx/>
              <a:buSzTx/>
              <a:buFontTx/>
              <a:buNone/>
              <a:defRPr>
                <a:solidFill>
                  <a:srgbClr val="EA953F"/>
                </a:solidFill>
              </a:defRPr>
            </a:pPr>
            <a:r>
              <a:t>GameOverScene.js</a:t>
            </a:r>
          </a:p>
          <a:p>
            <a:pPr marL="0" indent="0" defTabSz="457200">
              <a:lnSpc>
                <a:spcPts val="4500"/>
              </a:lnSpc>
              <a:spcBef>
                <a:spcPts val="0"/>
              </a:spcBef>
              <a:buClrTx/>
              <a:buSzTx/>
              <a:buFontTx/>
              <a:buNone/>
              <a:defRPr sz="2300">
                <a:ln w="0" cap="flat">
                  <a:solidFill>
                    <a:srgbClr val="4EC9B0"/>
                  </a:solidFill>
                  <a:prstDash val="solid"/>
                  <a:miter lim="400000"/>
                </a:ln>
                <a:solidFill>
                  <a:srgbClr val="4EC9B0"/>
                </a:solidFill>
                <a:latin typeface="Menlo"/>
                <a:ea typeface="Menlo"/>
                <a:cs typeface="Menlo"/>
                <a:sym typeface="Menlo"/>
              </a:defRPr>
            </a:pPr>
            <a:r>
              <a:rPr>
                <a:ln w="0" cap="flat">
                  <a:solidFill>
                    <a:srgbClr val="569CD6"/>
                  </a:solidFill>
                  <a:prstDash val="solid"/>
                  <a:miter lim="400000"/>
                </a:ln>
                <a:solidFill>
                  <a:srgbClr val="569CD6"/>
                </a:solidFill>
              </a:rPr>
              <a:t>class</a:t>
            </a:r>
            <a:r>
              <a:rPr>
                <a:ln w="0" cap="flat">
                  <a:solidFill>
                    <a:srgbClr val="D4D4D4"/>
                  </a:solidFill>
                  <a:prstDash val="solid"/>
                  <a:miter lim="400000"/>
                </a:ln>
                <a:solidFill>
                  <a:srgbClr val="D4D4D4"/>
                </a:solidFill>
              </a:rPr>
              <a:t> </a:t>
            </a:r>
            <a:r>
              <a:t>GameOverScene</a:t>
            </a: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extends</a:t>
            </a:r>
            <a:r>
              <a:rPr>
                <a:ln w="0" cap="flat">
                  <a:solidFill>
                    <a:srgbClr val="D4D4D4"/>
                  </a:solidFill>
                  <a:prstDash val="solid"/>
                  <a:miter lim="400000"/>
                </a:ln>
                <a:solidFill>
                  <a:srgbClr val="D4D4D4"/>
                </a:solidFill>
              </a:rPr>
              <a:t> </a:t>
            </a:r>
            <a:r>
              <a:t>Phaser</a:t>
            </a:r>
            <a:r>
              <a:rPr>
                <a:ln w="0" cap="flat">
                  <a:solidFill>
                    <a:srgbClr val="D4D4D4"/>
                  </a:solidFill>
                  <a:prstDash val="solid"/>
                  <a:miter lim="400000"/>
                </a:ln>
                <a:solidFill>
                  <a:srgbClr val="D4D4D4"/>
                </a:solidFill>
              </a:rPr>
              <a:t>.</a:t>
            </a:r>
            <a:r>
              <a:t>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569CD6"/>
                  </a:solidFill>
                  <a:prstDash val="solid"/>
                  <a:miter lim="400000"/>
                </a:ln>
                <a:solidFill>
                  <a:srgbClr val="569CD6"/>
                </a:solidFill>
                <a:latin typeface="Menlo"/>
                <a:ea typeface="Menlo"/>
                <a:cs typeface="Menlo"/>
                <a:sym typeface="Menlo"/>
              </a:defRPr>
            </a:pPr>
            <a:r>
              <a:rPr>
                <a:ln w="0" cap="flat">
                  <a:solidFill>
                    <a:srgbClr val="D4D4D4"/>
                  </a:solidFill>
                  <a:prstDash val="solid"/>
                  <a:miter lim="400000"/>
                </a:ln>
                <a:solidFill>
                  <a:srgbClr val="D4D4D4"/>
                </a:solidFill>
              </a:rPr>
              <a:t>    </a:t>
            </a:r>
            <a:r>
              <a:t>constructor</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super</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DCDCAA"/>
                  </a:solidFill>
                  <a:prstDash val="solid"/>
                  <a:miter lim="400000"/>
                </a:ln>
                <a:solidFill>
                  <a:srgbClr val="DCDCAA"/>
                </a:solidFill>
                <a:latin typeface="Menlo"/>
                <a:ea typeface="Menlo"/>
                <a:cs typeface="Menlo"/>
                <a:sym typeface="Menlo"/>
              </a:defRPr>
            </a:pPr>
            <a:r>
              <a:rPr>
                <a:ln w="0" cap="flat">
                  <a:solidFill>
                    <a:srgbClr val="D4D4D4"/>
                  </a:solidFill>
                  <a:prstDash val="solid"/>
                  <a:miter lim="400000"/>
                </a:ln>
                <a:solidFill>
                  <a:srgbClr val="D4D4D4"/>
                </a:solidFill>
              </a:rPr>
              <a:t>    </a:t>
            </a:r>
            <a:r>
              <a:t>create</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sz="2100">
                <a:ln w="0" cap="flat">
                  <a:solidFill>
                    <a:srgbClr val="569CD6"/>
                  </a:solidFill>
                  <a:prstDash val="solid"/>
                  <a:miter lim="400000"/>
                </a:ln>
                <a:solidFill>
                  <a:srgbClr val="569CD6"/>
                </a:solidFill>
              </a:rPr>
              <a:t>this</a:t>
            </a:r>
            <a:r>
              <a:rPr sz="2100">
                <a:ln w="0" cap="flat">
                  <a:solidFill>
                    <a:srgbClr val="D4D4D4"/>
                  </a:solidFill>
                  <a:prstDash val="solid"/>
                  <a:miter lim="400000"/>
                </a:ln>
                <a:solidFill>
                  <a:srgbClr val="D4D4D4"/>
                </a:solidFill>
              </a:rPr>
              <a:t>.</a:t>
            </a:r>
            <a:r>
              <a:rPr sz="2100"/>
              <a:t>add</a:t>
            </a:r>
            <a:r>
              <a:rPr sz="2100">
                <a:ln w="0" cap="flat">
                  <a:solidFill>
                    <a:srgbClr val="D4D4D4"/>
                  </a:solidFill>
                  <a:prstDash val="solid"/>
                  <a:miter lim="400000"/>
                </a:ln>
                <a:solidFill>
                  <a:srgbClr val="D4D4D4"/>
                </a:solidFill>
              </a:rPr>
              <a:t>.</a:t>
            </a:r>
            <a:r>
              <a:rPr sz="2100">
                <a:ln w="0" cap="flat">
                  <a:solidFill>
                    <a:srgbClr val="DCDCAA"/>
                  </a:solidFill>
                  <a:prstDash val="solid"/>
                  <a:miter lim="400000"/>
                </a:ln>
                <a:solidFill>
                  <a:srgbClr val="DCDCAA"/>
                </a:solidFill>
              </a:rPr>
              <a:t>text</a:t>
            </a:r>
            <a:r>
              <a:rPr sz="2100">
                <a:ln w="0" cap="flat">
                  <a:solidFill>
                    <a:srgbClr val="D4D4D4"/>
                  </a:solidFill>
                  <a:prstDash val="solid"/>
                  <a:miter lim="400000"/>
                </a:ln>
                <a:solidFill>
                  <a:srgbClr val="D4D4D4"/>
                </a:solidFill>
              </a:rPr>
              <a:t>(</a:t>
            </a:r>
            <a:r>
              <a:rPr sz="2100">
                <a:ln w="0" cap="flat">
                  <a:solidFill>
                    <a:srgbClr val="B5CEA8"/>
                  </a:solidFill>
                  <a:prstDash val="solid"/>
                  <a:miter lim="400000"/>
                </a:ln>
                <a:solidFill>
                  <a:srgbClr val="B5CEA8"/>
                </a:solidFill>
              </a:rPr>
              <a:t>200</a:t>
            </a:r>
            <a:r>
              <a:rPr sz="2100">
                <a:ln w="0" cap="flat">
                  <a:solidFill>
                    <a:srgbClr val="D4D4D4"/>
                  </a:solidFill>
                  <a:prstDash val="solid"/>
                  <a:miter lim="400000"/>
                </a:ln>
                <a:solidFill>
                  <a:srgbClr val="D4D4D4"/>
                </a:solidFill>
              </a:rPr>
              <a:t>, </a:t>
            </a:r>
            <a:r>
              <a:rPr sz="2100">
                <a:ln w="0" cap="flat">
                  <a:solidFill>
                    <a:srgbClr val="B5CEA8"/>
                  </a:solidFill>
                  <a:prstDash val="solid"/>
                  <a:miter lim="400000"/>
                </a:ln>
                <a:solidFill>
                  <a:srgbClr val="B5CEA8"/>
                </a:solidFill>
              </a:rPr>
              <a:t>500</a:t>
            </a:r>
            <a:r>
              <a:rPr sz="2100">
                <a:ln w="0" cap="flat">
                  <a:solidFill>
                    <a:srgbClr val="D4D4D4"/>
                  </a:solidFill>
                  <a:prstDash val="solid"/>
                  <a:miter lim="400000"/>
                </a:ln>
                <a:solidFill>
                  <a:srgbClr val="D4D4D4"/>
                </a:solidFill>
              </a:rPr>
              <a:t>, </a:t>
            </a:r>
            <a:r>
              <a:rPr sz="2100">
                <a:ln w="0" cap="flat">
                  <a:solidFill>
                    <a:srgbClr val="CE9178"/>
                  </a:solidFill>
                  <a:prstDash val="solid"/>
                  <a:miter lim="400000"/>
                </a:ln>
                <a:solidFill>
                  <a:srgbClr val="CE9178"/>
                </a:solidFill>
              </a:rPr>
              <a:t>'Game Over Scene'</a:t>
            </a:r>
            <a:r>
              <a:rPr sz="2100">
                <a:ln w="0" cap="flat">
                  <a:solidFill>
                    <a:srgbClr val="D4D4D4"/>
                  </a:solidFill>
                  <a:prstDash val="solid"/>
                  <a:miter lim="400000"/>
                </a:ln>
                <a:solidFill>
                  <a:srgbClr val="D4D4D4"/>
                </a:solidFill>
              </a:rPr>
              <a:t>, { </a:t>
            </a:r>
            <a:r>
              <a:rPr sz="2100"/>
              <a:t>fill:</a:t>
            </a:r>
            <a:r>
              <a:rPr sz="2100">
                <a:ln w="0" cap="flat">
                  <a:solidFill>
                    <a:srgbClr val="D4D4D4"/>
                  </a:solidFill>
                  <a:prstDash val="solid"/>
                  <a:miter lim="400000"/>
                </a:ln>
                <a:solidFill>
                  <a:srgbClr val="D4D4D4"/>
                </a:solidFill>
              </a:rPr>
              <a:t> </a:t>
            </a:r>
            <a:r>
              <a:rPr sz="2100">
                <a:ln w="0" cap="flat">
                  <a:solidFill>
                    <a:srgbClr val="CE9178"/>
                  </a:solidFill>
                  <a:prstDash val="solid"/>
                  <a:miter lim="400000"/>
                </a:ln>
                <a:solidFill>
                  <a:srgbClr val="CE9178"/>
                </a:solidFill>
              </a:rPr>
              <a:t>'#ffffff'</a:t>
            </a:r>
            <a:r>
              <a:rPr sz="2100">
                <a:ln w="0" cap="flat">
                  <a:solidFill>
                    <a:srgbClr val="D4D4D4"/>
                  </a:solidFill>
                  <a:prstDash val="solid"/>
                  <a:miter lim="400000"/>
                </a:ln>
                <a:solidFill>
                  <a:srgbClr val="D4D4D4"/>
                </a:solidFill>
              </a:rPr>
              <a:t> });</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4EC9B0"/>
                  </a:solidFill>
                  <a:prstDash val="solid"/>
                  <a:miter lim="400000"/>
                </a:ln>
                <a:solidFill>
                  <a:srgbClr val="4EC9B0"/>
                </a:solidFill>
              </a:rPr>
              <a:t>module</a:t>
            </a:r>
            <a:r>
              <a:rPr>
                <a:ln w="0" cap="flat">
                  <a:solidFill>
                    <a:srgbClr val="D4D4D4"/>
                  </a:solidFill>
                  <a:prstDash val="solid"/>
                  <a:miter lim="400000"/>
                </a:ln>
                <a:solidFill>
                  <a:srgbClr val="D4D4D4"/>
                </a:solidFill>
              </a:rPr>
              <a:t>.</a:t>
            </a:r>
            <a:r>
              <a:rPr>
                <a:ln w="0" cap="flat">
                  <a:solidFill>
                    <a:srgbClr val="4EC9B0"/>
                  </a:solidFill>
                  <a:prstDash val="solid"/>
                  <a:miter lim="400000"/>
                </a:ln>
                <a:solidFill>
                  <a:srgbClr val="4EC9B0"/>
                </a:solidFill>
              </a:rPr>
              <a:t>exports</a:t>
            </a:r>
            <a:r>
              <a:rPr>
                <a:ln w="0" cap="flat">
                  <a:solidFill>
                    <a:srgbClr val="D4D4D4"/>
                  </a:solidFill>
                  <a:prstDash val="solid"/>
                  <a:miter lim="400000"/>
                </a:ln>
                <a:solidFill>
                  <a:srgbClr val="D4D4D4"/>
                </a:solidFill>
              </a:rPr>
              <a:t> = </a:t>
            </a:r>
            <a:r>
              <a:t>GameOverScene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oC"/>
          <p:cNvSpPr txBox="1"/>
          <p:nvPr>
            <p:ph type="body" idx="13"/>
          </p:nvPr>
        </p:nvSpPr>
        <p:spPr>
          <a:prstGeom prst="rect">
            <a:avLst/>
          </a:prstGeom>
        </p:spPr>
        <p:txBody>
          <a:bodyPr/>
          <a:lstStyle/>
          <a:p>
            <a:pPr/>
            <a:r>
              <a:t>ToC</a:t>
            </a:r>
          </a:p>
        </p:txBody>
      </p:sp>
      <p:sp>
        <p:nvSpPr>
          <p:cNvPr id="172" name="Why are we here?"/>
          <p:cNvSpPr txBox="1"/>
          <p:nvPr>
            <p:ph type="title"/>
          </p:nvPr>
        </p:nvSpPr>
        <p:spPr>
          <a:prstGeom prst="rect">
            <a:avLst/>
          </a:prstGeom>
        </p:spPr>
        <p:txBody>
          <a:bodyPr/>
          <a:lstStyle>
            <a:lvl1pPr defTabSz="467359">
              <a:spcBef>
                <a:spcPts val="2200"/>
              </a:spcBef>
              <a:defRPr sz="4800"/>
            </a:lvl1pPr>
          </a:lstStyle>
          <a:p>
            <a:pPr/>
            <a:r>
              <a:t>Why are we here?</a:t>
            </a:r>
          </a:p>
        </p:txBody>
      </p:sp>
      <p:sp>
        <p:nvSpPr>
          <p:cNvPr id="173" name="Prerequisites…"/>
          <p:cNvSpPr txBox="1"/>
          <p:nvPr>
            <p:ph type="body" sz="half" idx="1"/>
          </p:nvPr>
        </p:nvSpPr>
        <p:spPr>
          <a:prstGeom prst="rect">
            <a:avLst/>
          </a:prstGeom>
        </p:spPr>
        <p:txBody>
          <a:bodyPr/>
          <a:lstStyle/>
          <a:p>
            <a:pPr marL="435609" indent="-435609" defTabSz="572516">
              <a:spcBef>
                <a:spcPts val="2700"/>
              </a:spcBef>
              <a:defRPr sz="2744"/>
            </a:pPr>
            <a:r>
              <a:t>Prerequisites</a:t>
            </a:r>
          </a:p>
          <a:p>
            <a:pPr lvl="1" marL="871219" indent="-435609" defTabSz="572516">
              <a:spcBef>
                <a:spcPts val="2700"/>
              </a:spcBef>
              <a:defRPr sz="2744"/>
            </a:pPr>
            <a:r>
              <a:t>Computer with Node.js/npm installed.</a:t>
            </a:r>
          </a:p>
          <a:p>
            <a:pPr marL="435609" indent="-435609" defTabSz="572516">
              <a:spcBef>
                <a:spcPts val="2700"/>
              </a:spcBef>
              <a:defRPr sz="2744"/>
            </a:pPr>
            <a:r>
              <a:t>Step 1 : Setting up Electron</a:t>
            </a:r>
          </a:p>
          <a:p>
            <a:pPr marL="435609" indent="-435609" defTabSz="572516">
              <a:spcBef>
                <a:spcPts val="2700"/>
              </a:spcBef>
              <a:defRPr sz="2744"/>
            </a:pPr>
            <a:r>
              <a:t>Step 2 : Setting up Phaser</a:t>
            </a:r>
          </a:p>
          <a:p>
            <a:pPr marL="435609" indent="-435609" defTabSz="572516">
              <a:spcBef>
                <a:spcPts val="2700"/>
              </a:spcBef>
              <a:defRPr sz="2744"/>
            </a:pPr>
            <a:r>
              <a:t>Step 3 : Game Code</a:t>
            </a:r>
          </a:p>
          <a:p>
            <a:pPr marL="435609" indent="-435609" defTabSz="572516">
              <a:spcBef>
                <a:spcPts val="2700"/>
              </a:spcBef>
              <a:defRPr sz="2744"/>
            </a:pPr>
            <a:r>
              <a:t>Questions/Comments/Concerns/General Conversation/Pats on the Back</a:t>
            </a:r>
          </a:p>
        </p:txBody>
      </p:sp>
      <p:pic>
        <p:nvPicPr>
          <p:cNvPr id="174" name="CardBack.png" descr="CardBack.png"/>
          <p:cNvPicPr>
            <a:picLocks noChangeAspect="1"/>
          </p:cNvPicPr>
          <p:nvPr/>
        </p:nvPicPr>
        <p:blipFill>
          <a:blip r:embed="rId2">
            <a:extLst/>
          </a:blip>
          <a:stretch>
            <a:fillRect/>
          </a:stretch>
        </p:blipFill>
        <p:spPr>
          <a:xfrm>
            <a:off x="8017292" y="1200983"/>
            <a:ext cx="3675817" cy="735163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etting Up Phaser"/>
          <p:cNvSpPr txBox="1"/>
          <p:nvPr>
            <p:ph type="body" idx="13"/>
          </p:nvPr>
        </p:nvSpPr>
        <p:spPr>
          <a:prstGeom prst="rect">
            <a:avLst/>
          </a:prstGeom>
        </p:spPr>
        <p:txBody>
          <a:bodyPr/>
          <a:lstStyle/>
          <a:p>
            <a:pPr/>
            <a:r>
              <a:t>Setting Up Phaser</a:t>
            </a:r>
          </a:p>
        </p:txBody>
      </p:sp>
      <p:sp>
        <p:nvSpPr>
          <p:cNvPr id="249"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50" name="Now we can bring all of these together in Match-Game.js.…"/>
          <p:cNvSpPr txBox="1"/>
          <p:nvPr>
            <p:ph type="body" idx="1"/>
          </p:nvPr>
        </p:nvSpPr>
        <p:spPr>
          <a:xfrm>
            <a:off x="406400" y="2285669"/>
            <a:ext cx="12192000" cy="7259638"/>
          </a:xfrm>
          <a:prstGeom prst="rect">
            <a:avLst/>
          </a:prstGeom>
        </p:spPr>
        <p:txBody>
          <a:bodyPr/>
          <a:lstStyle/>
          <a:p>
            <a:pPr marL="0" indent="0">
              <a:buClrTx/>
              <a:buSzTx/>
              <a:buFontTx/>
              <a:buNone/>
              <a:defRPr sz="2400"/>
            </a:pPr>
            <a:r>
              <a:t>Now we can bring all of these together in </a:t>
            </a:r>
            <a:r>
              <a:rPr>
                <a:solidFill>
                  <a:srgbClr val="EA953F"/>
                </a:solidFill>
              </a:rPr>
              <a:t>Match-Game.js</a:t>
            </a:r>
            <a:r>
              <a:t>. </a:t>
            </a:r>
          </a:p>
          <a:p>
            <a:pPr marL="0" indent="0" defTabSz="457200">
              <a:lnSpc>
                <a:spcPts val="4500"/>
              </a:lnSpc>
              <a:spcBef>
                <a:spcPts val="0"/>
              </a:spcBef>
              <a:buClrTx/>
              <a:buSzTx/>
              <a:buFontTx/>
              <a:buNone/>
              <a:defRPr sz="23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const</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MenuScene</a:t>
            </a:r>
            <a:r>
              <a:rPr>
                <a:ln w="0" cap="flat">
                  <a:solidFill>
                    <a:srgbClr val="D4D4D4"/>
                  </a:solidFill>
                  <a:prstDash val="solid"/>
                  <a:miter lim="400000"/>
                </a:ln>
                <a:solidFill>
                  <a:srgbClr val="D4D4D4"/>
                </a:solidFill>
              </a:rPr>
              <a:t> = </a:t>
            </a:r>
            <a:r>
              <a:rPr>
                <a:ln w="0" cap="flat">
                  <a:solidFill>
                    <a:srgbClr val="DCDCAA"/>
                  </a:solidFill>
                  <a:prstDash val="solid"/>
                  <a:miter lim="400000"/>
                </a:ln>
                <a:solidFill>
                  <a:srgbClr val="DCDCAA"/>
                </a:solidFill>
              </a:rPr>
              <a:t>require</a:t>
            </a:r>
            <a:r>
              <a:rPr>
                <a:ln w="0" cap="flat">
                  <a:solidFill>
                    <a:srgbClr val="D4D4D4"/>
                  </a:solidFill>
                  <a:prstDash val="solid"/>
                  <a:miter lim="400000"/>
                </a:ln>
                <a:solidFill>
                  <a:srgbClr val="D4D4D4"/>
                </a:solidFill>
              </a:rPr>
              <a:t>(</a:t>
            </a:r>
            <a:r>
              <a:t>'./Scenes/MenuScene'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const</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GameScene</a:t>
            </a:r>
            <a:r>
              <a:rPr>
                <a:ln w="0" cap="flat">
                  <a:solidFill>
                    <a:srgbClr val="D4D4D4"/>
                  </a:solidFill>
                  <a:prstDash val="solid"/>
                  <a:miter lim="400000"/>
                </a:ln>
                <a:solidFill>
                  <a:srgbClr val="D4D4D4"/>
                </a:solidFill>
              </a:rPr>
              <a:t> = </a:t>
            </a:r>
            <a:r>
              <a:rPr>
                <a:ln w="0" cap="flat">
                  <a:solidFill>
                    <a:srgbClr val="DCDCAA"/>
                  </a:solidFill>
                  <a:prstDash val="solid"/>
                  <a:miter lim="400000"/>
                </a:ln>
                <a:solidFill>
                  <a:srgbClr val="DCDCAA"/>
                </a:solidFill>
              </a:rPr>
              <a:t>require</a:t>
            </a:r>
            <a:r>
              <a:rPr>
                <a:ln w="0" cap="flat">
                  <a:solidFill>
                    <a:srgbClr val="D4D4D4"/>
                  </a:solidFill>
                  <a:prstDash val="solid"/>
                  <a:miter lim="400000"/>
                </a:ln>
                <a:solidFill>
                  <a:srgbClr val="D4D4D4"/>
                </a:solidFill>
              </a:rPr>
              <a:t>(</a:t>
            </a:r>
            <a:r>
              <a:t>'./Scenes/GameScene'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const</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GameOverScene</a:t>
            </a:r>
            <a:r>
              <a:rPr>
                <a:ln w="0" cap="flat">
                  <a:solidFill>
                    <a:srgbClr val="D4D4D4"/>
                  </a:solidFill>
                  <a:prstDash val="solid"/>
                  <a:miter lim="400000"/>
                </a:ln>
                <a:solidFill>
                  <a:srgbClr val="D4D4D4"/>
                </a:solidFill>
              </a:rPr>
              <a:t> = </a:t>
            </a:r>
            <a:r>
              <a:rPr>
                <a:ln w="0" cap="flat">
                  <a:solidFill>
                    <a:srgbClr val="DCDCAA"/>
                  </a:solidFill>
                  <a:prstDash val="solid"/>
                  <a:miter lim="400000"/>
                </a:ln>
                <a:solidFill>
                  <a:srgbClr val="DCDCAA"/>
                </a:solidFill>
              </a:rPr>
              <a:t>require</a:t>
            </a:r>
            <a:r>
              <a:rPr>
                <a:ln w="0" cap="flat">
                  <a:solidFill>
                    <a:srgbClr val="D4D4D4"/>
                  </a:solidFill>
                  <a:prstDash val="solid"/>
                  <a:miter lim="400000"/>
                </a:ln>
                <a:solidFill>
                  <a:srgbClr val="D4D4D4"/>
                </a:solidFill>
              </a:rPr>
              <a:t>(</a:t>
            </a:r>
            <a:r>
              <a:t>'./Scenes/GameOverScene'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569CD6"/>
                  </a:solidFill>
                  <a:prstDash val="solid"/>
                  <a:miter lim="400000"/>
                </a:ln>
                <a:solidFill>
                  <a:srgbClr val="569CD6"/>
                </a:solidFill>
              </a:rPr>
              <a:t>var</a:t>
            </a:r>
            <a:r>
              <a:rPr>
                <a:ln w="0" cap="flat">
                  <a:solidFill>
                    <a:srgbClr val="D4D4D4"/>
                  </a:solidFill>
                  <a:prstDash val="solid"/>
                  <a:miter lim="400000"/>
                </a:ln>
                <a:solidFill>
                  <a:srgbClr val="D4D4D4"/>
                </a:solidFill>
              </a:rPr>
              <a:t> </a:t>
            </a:r>
            <a:r>
              <a:t>game_scene</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new</a:t>
            </a:r>
            <a:r>
              <a:rPr>
                <a:ln w="0" cap="flat">
                  <a:solidFill>
                    <a:srgbClr val="D4D4D4"/>
                  </a:solidFill>
                  <a:prstDash val="solid"/>
                  <a:miter lim="400000"/>
                </a:ln>
                <a:solidFill>
                  <a:srgbClr val="D4D4D4"/>
                </a:solidFill>
              </a:rPr>
              <a:t> </a:t>
            </a:r>
            <a:r>
              <a:rPr>
                <a:ln w="0" cap="flat">
                  <a:solidFill>
                    <a:srgbClr val="4EC9B0"/>
                  </a:solidFill>
                  <a:prstDash val="solid"/>
                  <a:miter lim="400000"/>
                </a:ln>
                <a:solidFill>
                  <a:srgbClr val="4EC9B0"/>
                </a:solidFill>
              </a:rPr>
              <a:t>GameScene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569CD6"/>
                  </a:solidFill>
                  <a:prstDash val="solid"/>
                  <a:miter lim="400000"/>
                </a:ln>
                <a:solidFill>
                  <a:srgbClr val="569CD6"/>
                </a:solidFill>
              </a:rPr>
              <a:t>let</a:t>
            </a:r>
            <a:r>
              <a:rPr>
                <a:ln w="0" cap="flat">
                  <a:solidFill>
                    <a:srgbClr val="D4D4D4"/>
                  </a:solidFill>
                  <a:prstDash val="solid"/>
                  <a:miter lim="400000"/>
                </a:ln>
                <a:solidFill>
                  <a:srgbClr val="D4D4D4"/>
                </a:solidFill>
              </a:rPr>
              <a:t> </a:t>
            </a:r>
            <a:r>
              <a:t>menu_scene</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new</a:t>
            </a:r>
            <a:r>
              <a:rPr>
                <a:ln w="0" cap="flat">
                  <a:solidFill>
                    <a:srgbClr val="D4D4D4"/>
                  </a:solidFill>
                  <a:prstDash val="solid"/>
                  <a:miter lim="400000"/>
                </a:ln>
                <a:solidFill>
                  <a:srgbClr val="D4D4D4"/>
                </a:solidFill>
              </a:rPr>
              <a:t> </a:t>
            </a:r>
            <a:r>
              <a:rPr>
                <a:ln w="0" cap="flat">
                  <a:solidFill>
                    <a:srgbClr val="4EC9B0"/>
                  </a:solidFill>
                  <a:prstDash val="solid"/>
                  <a:miter lim="400000"/>
                </a:ln>
                <a:solidFill>
                  <a:srgbClr val="4EC9B0"/>
                </a:solidFill>
              </a:rPr>
              <a:t>MenuScene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569CD6"/>
                  </a:solidFill>
                  <a:prstDash val="solid"/>
                  <a:miter lim="400000"/>
                </a:ln>
                <a:solidFill>
                  <a:srgbClr val="569CD6"/>
                </a:solidFill>
              </a:rPr>
              <a:t>var</a:t>
            </a:r>
            <a:r>
              <a:rPr>
                <a:ln w="0" cap="flat">
                  <a:solidFill>
                    <a:srgbClr val="D4D4D4"/>
                  </a:solidFill>
                  <a:prstDash val="solid"/>
                  <a:miter lim="400000"/>
                </a:ln>
                <a:solidFill>
                  <a:srgbClr val="D4D4D4"/>
                </a:solidFill>
              </a:rPr>
              <a:t> </a:t>
            </a:r>
            <a:r>
              <a:t>game_over_scene</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new</a:t>
            </a:r>
            <a:r>
              <a:rPr>
                <a:ln w="0" cap="flat">
                  <a:solidFill>
                    <a:srgbClr val="D4D4D4"/>
                  </a:solidFill>
                  <a:prstDash val="solid"/>
                  <a:miter lim="400000"/>
                </a:ln>
                <a:solidFill>
                  <a:srgbClr val="D4D4D4"/>
                </a:solidFill>
              </a:rPr>
              <a:t> </a:t>
            </a:r>
            <a:r>
              <a:rPr>
                <a:ln w="0" cap="flat">
                  <a:solidFill>
                    <a:srgbClr val="4EC9B0"/>
                  </a:solidFill>
                  <a:prstDash val="solid"/>
                  <a:miter lim="400000"/>
                </a:ln>
                <a:solidFill>
                  <a:srgbClr val="4EC9B0"/>
                </a:solidFill>
              </a:rPr>
              <a:t>GameOverScene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569CD6"/>
                  </a:solidFill>
                  <a:prstDash val="solid"/>
                  <a:miter lim="400000"/>
                </a:ln>
                <a:solidFill>
                  <a:srgbClr val="569CD6"/>
                </a:solidFill>
              </a:rPr>
              <a:t>var</a:t>
            </a:r>
            <a:r>
              <a:rPr>
                <a:ln w="0" cap="flat">
                  <a:solidFill>
                    <a:srgbClr val="D4D4D4"/>
                  </a:solidFill>
                  <a:prstDash val="solid"/>
                  <a:miter lim="400000"/>
                </a:ln>
                <a:solidFill>
                  <a:srgbClr val="D4D4D4"/>
                </a:solidFill>
              </a:rPr>
              <a:t> </a:t>
            </a:r>
            <a:r>
              <a:t>config</a:t>
            </a:r>
            <a:r>
              <a:rPr>
                <a:ln w="0" cap="flat">
                  <a:solidFill>
                    <a:srgbClr val="D4D4D4"/>
                  </a:solidFill>
                  <a:prstDash val="solid"/>
                  <a:miter lim="400000"/>
                </a:ln>
                <a:solidFill>
                  <a:srgbClr val="D4D4D4"/>
                </a:solidFill>
              </a:rPr>
              <a:t> = {</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type:</a:t>
            </a:r>
            <a:r>
              <a:rPr>
                <a:ln w="0" cap="flat">
                  <a:solidFill>
                    <a:srgbClr val="D4D4D4"/>
                  </a:solidFill>
                  <a:prstDash val="solid"/>
                  <a:miter lim="400000"/>
                </a:ln>
                <a:solidFill>
                  <a:srgbClr val="D4D4D4"/>
                </a:solidFill>
              </a:rPr>
              <a:t> </a:t>
            </a:r>
            <a:r>
              <a:t>Phaser</a:t>
            </a:r>
            <a:r>
              <a:rPr>
                <a:ln w="0" cap="flat">
                  <a:solidFill>
                    <a:srgbClr val="D4D4D4"/>
                  </a:solidFill>
                  <a:prstDash val="solid"/>
                  <a:miter lim="400000"/>
                </a:ln>
                <a:solidFill>
                  <a:srgbClr val="D4D4D4"/>
                </a:solidFill>
              </a:rPr>
              <a:t>.</a:t>
            </a:r>
            <a:r>
              <a:t>WEBGL</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width:</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800</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height:</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600</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parent:</a:t>
            </a:r>
            <a:r>
              <a:rPr>
                <a:ln w="0" cap="flat">
                  <a:solidFill>
                    <a:srgbClr val="D4D4D4"/>
                  </a:solidFill>
                  <a:prstDash val="solid"/>
                  <a:miter lim="400000"/>
                </a:ln>
                <a:solidFill>
                  <a:srgbClr val="D4D4D4"/>
                </a:solidFill>
              </a:rPr>
              <a:t> </a:t>
            </a:r>
            <a:r>
              <a:t>'match-game'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scene:</a:t>
            </a:r>
            <a:r>
              <a:rPr>
                <a:ln w="0" cap="flat">
                  <a:solidFill>
                    <a:srgbClr val="D4D4D4"/>
                  </a:solidFill>
                  <a:prstDash val="solid"/>
                  <a:miter lim="400000"/>
                </a:ln>
                <a:solidFill>
                  <a:srgbClr val="D4D4D4"/>
                </a:solidFill>
              </a:rPr>
              <a:t> [</a:t>
            </a:r>
            <a:r>
              <a:t>menu_scene</a:t>
            </a:r>
            <a:r>
              <a:rPr>
                <a:ln w="0" cap="flat">
                  <a:solidFill>
                    <a:srgbClr val="D4D4D4"/>
                  </a:solidFill>
                  <a:prstDash val="solid"/>
                  <a:miter lim="400000"/>
                </a:ln>
                <a:solidFill>
                  <a:srgbClr val="D4D4D4"/>
                </a:solidFill>
              </a:rPr>
              <a:t>, </a:t>
            </a:r>
            <a:r>
              <a:t>game_scene</a:t>
            </a:r>
            <a:r>
              <a:rPr>
                <a:ln w="0" cap="flat">
                  <a:solidFill>
                    <a:srgbClr val="D4D4D4"/>
                  </a:solidFill>
                  <a:prstDash val="solid"/>
                  <a:miter lim="400000"/>
                </a:ln>
                <a:solidFill>
                  <a:srgbClr val="D4D4D4"/>
                </a:solidFill>
              </a:rPr>
              <a:t>, </a:t>
            </a:r>
            <a:r>
              <a:t>game_over_scene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500"/>
              </a:lnSpc>
              <a:spcBef>
                <a:spcPts val="0"/>
              </a:spcBef>
              <a:buClrTx/>
              <a:buSzTx/>
              <a:buFontTx/>
              <a:buNone/>
              <a:defRPr sz="2300">
                <a:ln w="0" cap="flat">
                  <a:solidFill>
                    <a:srgbClr val="4EC9B0"/>
                  </a:solidFill>
                  <a:prstDash val="solid"/>
                  <a:miter lim="400000"/>
                </a:ln>
                <a:solidFill>
                  <a:srgbClr val="4EC9B0"/>
                </a:solidFill>
                <a:latin typeface="Menlo"/>
                <a:ea typeface="Menlo"/>
                <a:cs typeface="Menlo"/>
                <a:sym typeface="Menlo"/>
              </a:defRPr>
            </a:pPr>
            <a:r>
              <a:rPr>
                <a:ln w="0" cap="flat">
                  <a:solidFill>
                    <a:srgbClr val="569CD6"/>
                  </a:solidFill>
                  <a:prstDash val="solid"/>
                  <a:miter lim="400000"/>
                </a:ln>
                <a:solidFill>
                  <a:srgbClr val="569CD6"/>
                </a:solidFill>
              </a:rPr>
              <a:t>var</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game</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new</a:t>
            </a:r>
            <a:r>
              <a:rPr>
                <a:ln w="0" cap="flat">
                  <a:solidFill>
                    <a:srgbClr val="D4D4D4"/>
                  </a:solidFill>
                  <a:prstDash val="solid"/>
                  <a:miter lim="400000"/>
                </a:ln>
                <a:solidFill>
                  <a:srgbClr val="D4D4D4"/>
                </a:solidFill>
              </a:rPr>
              <a:t> </a:t>
            </a:r>
            <a:r>
              <a:t>Phaser</a:t>
            </a:r>
            <a:r>
              <a:rPr>
                <a:ln w="0" cap="flat">
                  <a:solidFill>
                    <a:srgbClr val="D4D4D4"/>
                  </a:solidFill>
                  <a:prstDash val="solid"/>
                  <a:miter lim="400000"/>
                </a:ln>
                <a:solidFill>
                  <a:srgbClr val="D4D4D4"/>
                </a:solidFill>
              </a:rPr>
              <a:t>.</a:t>
            </a:r>
            <a:r>
              <a:t>Game</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config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endParaRPr>
              <a:ln w="0" cap="flat">
                <a:solidFill>
                  <a:srgbClr val="D4D4D4"/>
                </a:solidFill>
                <a:prstDash val="solid"/>
                <a:miter lim="400000"/>
              </a:ln>
              <a:solidFill>
                <a:srgbClr val="D4D4D4"/>
              </a:solidFill>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etting Up Phaser"/>
          <p:cNvSpPr txBox="1"/>
          <p:nvPr>
            <p:ph type="body" idx="13"/>
          </p:nvPr>
        </p:nvSpPr>
        <p:spPr>
          <a:prstGeom prst="rect">
            <a:avLst/>
          </a:prstGeom>
        </p:spPr>
        <p:txBody>
          <a:bodyPr/>
          <a:lstStyle/>
          <a:p>
            <a:pPr/>
            <a:r>
              <a:t>Setting Up Phaser</a:t>
            </a:r>
          </a:p>
        </p:txBody>
      </p:sp>
      <p:sp>
        <p:nvSpPr>
          <p:cNvPr id="253"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54" name="Now if we run ‘npm start’ we should see an app like the screen below"/>
          <p:cNvSpPr txBox="1"/>
          <p:nvPr>
            <p:ph type="body" idx="1"/>
          </p:nvPr>
        </p:nvSpPr>
        <p:spPr>
          <a:xfrm>
            <a:off x="406400" y="2285669"/>
            <a:ext cx="12192000" cy="7259638"/>
          </a:xfrm>
          <a:prstGeom prst="rect">
            <a:avLst/>
          </a:prstGeom>
        </p:spPr>
        <p:txBody>
          <a:bodyPr/>
          <a:lstStyle/>
          <a:p>
            <a:pPr marL="0" indent="0">
              <a:buClrTx/>
              <a:buSzTx/>
              <a:buFontTx/>
              <a:buNone/>
              <a:defRPr sz="2400"/>
            </a:pPr>
            <a:r>
              <a:t>Now if we run ‘</a:t>
            </a:r>
            <a:r>
              <a:rPr>
                <a:solidFill>
                  <a:srgbClr val="EA953F"/>
                </a:solidFill>
              </a:rPr>
              <a:t>npm start</a:t>
            </a:r>
            <a:r>
              <a:t>’ we should see an app like the screen below</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endParaRPr>
              <a:ln w="0" cap="flat">
                <a:solidFill>
                  <a:srgbClr val="D4D4D4"/>
                </a:solidFill>
                <a:prstDash val="solid"/>
                <a:miter lim="400000"/>
              </a:ln>
              <a:solidFill>
                <a:srgbClr val="D4D4D4"/>
              </a:solidFill>
            </a:endParaRPr>
          </a:p>
        </p:txBody>
      </p:sp>
      <p:pic>
        <p:nvPicPr>
          <p:cNvPr id="255" name="Screen Shot 2019-09-18 at 10.29.48 PM.png" descr="Screen Shot 2019-09-18 at 10.29.48 PM.png"/>
          <p:cNvPicPr>
            <a:picLocks noChangeAspect="1"/>
          </p:cNvPicPr>
          <p:nvPr/>
        </p:nvPicPr>
        <p:blipFill>
          <a:blip r:embed="rId2">
            <a:extLst/>
          </a:blip>
          <a:stretch>
            <a:fillRect/>
          </a:stretch>
        </p:blipFill>
        <p:spPr>
          <a:xfrm>
            <a:off x="1999187" y="2882900"/>
            <a:ext cx="9006426" cy="671922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etting Up Phaser"/>
          <p:cNvSpPr txBox="1"/>
          <p:nvPr>
            <p:ph type="body" idx="13"/>
          </p:nvPr>
        </p:nvSpPr>
        <p:spPr>
          <a:prstGeom prst="rect">
            <a:avLst/>
          </a:prstGeom>
        </p:spPr>
        <p:txBody>
          <a:bodyPr/>
          <a:lstStyle/>
          <a:p>
            <a:pPr/>
            <a:r>
              <a:t>Setting Up Phaser</a:t>
            </a:r>
          </a:p>
        </p:txBody>
      </p:sp>
      <p:sp>
        <p:nvSpPr>
          <p:cNvPr id="258"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59" name="Now let’s get some flow going through the screens.  We’re going to go into each of our scene files and and a simple input event so that we can navigate through them.…"/>
          <p:cNvSpPr txBox="1"/>
          <p:nvPr>
            <p:ph type="body" idx="1"/>
          </p:nvPr>
        </p:nvSpPr>
        <p:spPr>
          <a:xfrm>
            <a:off x="406400" y="2285669"/>
            <a:ext cx="12192000" cy="7259638"/>
          </a:xfrm>
          <a:prstGeom prst="rect">
            <a:avLst/>
          </a:prstGeom>
        </p:spPr>
        <p:txBody>
          <a:bodyPr/>
          <a:lstStyle/>
          <a:p>
            <a:pPr marL="0" indent="0" defTabSz="490727">
              <a:spcBef>
                <a:spcPts val="2300"/>
              </a:spcBef>
              <a:buClrTx/>
              <a:buSzTx/>
              <a:buFontTx/>
              <a:buNone/>
              <a:defRPr sz="2856"/>
            </a:pPr>
            <a:r>
              <a:t>Now let’s get some flow going through the screens.  We’re going to go into each of our scene files and and a simple input event so that we can navigate through them.</a:t>
            </a:r>
          </a:p>
          <a:p>
            <a:pPr marL="0" indent="0" defTabSz="490727">
              <a:spcBef>
                <a:spcPts val="2300"/>
              </a:spcBef>
              <a:buClrTx/>
              <a:buSzTx/>
              <a:buFontTx/>
              <a:buNone/>
              <a:defRPr sz="2856"/>
            </a:pPr>
            <a:r>
              <a:t>Inside our </a:t>
            </a:r>
            <a:r>
              <a:rPr>
                <a:solidFill>
                  <a:srgbClr val="EA953F"/>
                </a:solidFill>
              </a:rPr>
              <a:t>MenuScene.js</a:t>
            </a:r>
            <a:r>
              <a:t> file, add the following after our text render.</a:t>
            </a:r>
          </a:p>
          <a:p>
            <a:pPr marL="0" indent="0" defTabSz="384047">
              <a:lnSpc>
                <a:spcPts val="4700"/>
              </a:lnSpc>
              <a:spcBef>
                <a:spcPts val="0"/>
              </a:spcBef>
              <a:buClrTx/>
              <a:buSzTx/>
              <a:buFontTx/>
              <a:buNone/>
              <a:defRPr sz="2688">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input</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on</a:t>
            </a:r>
            <a:r>
              <a:rPr>
                <a:ln w="0" cap="flat">
                  <a:solidFill>
                    <a:srgbClr val="D4D4D4"/>
                  </a:solidFill>
                  <a:prstDash val="solid"/>
                  <a:miter lim="400000"/>
                </a:ln>
                <a:solidFill>
                  <a:srgbClr val="D4D4D4"/>
                </a:solidFill>
              </a:rPr>
              <a:t>(</a:t>
            </a:r>
            <a:r>
              <a:t>'pointerdown'</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=&gt;</a:t>
            </a:r>
            <a:r>
              <a:rPr>
                <a:ln w="0" cap="flat">
                  <a:solidFill>
                    <a:srgbClr val="D4D4D4"/>
                  </a:solidFill>
                  <a:prstDash val="solid"/>
                  <a:miter lim="400000"/>
                </a:ln>
                <a:solidFill>
                  <a:srgbClr val="D4D4D4"/>
                </a:solidFill>
              </a:rPr>
              <a:t> {</a:t>
            </a:r>
          </a:p>
          <a:p>
            <a:pPr marL="0" indent="0" defTabSz="384047">
              <a:lnSpc>
                <a:spcPts val="4700"/>
              </a:lnSpc>
              <a:spcBef>
                <a:spcPts val="0"/>
              </a:spcBef>
              <a:buClrTx/>
              <a:buSzTx/>
              <a:buFontTx/>
              <a:buNone/>
              <a:defRPr sz="2688">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scene</a:t>
            </a:r>
            <a:r>
              <a:t>.</a:t>
            </a:r>
            <a:r>
              <a:rPr>
                <a:ln w="0" cap="flat">
                  <a:solidFill>
                    <a:srgbClr val="DCDCAA"/>
                  </a:solidFill>
                  <a:prstDash val="solid"/>
                  <a:miter lim="400000"/>
                </a:ln>
                <a:solidFill>
                  <a:srgbClr val="DCDCAA"/>
                </a:solidFill>
              </a:rPr>
              <a:t>start</a:t>
            </a:r>
            <a:r>
              <a:t>(</a:t>
            </a:r>
            <a:r>
              <a:rPr>
                <a:ln w="0" cap="flat">
                  <a:solidFill>
                    <a:srgbClr val="9CDCFE"/>
                  </a:solidFill>
                  <a:prstDash val="solid"/>
                  <a:miter lim="400000"/>
                </a:ln>
                <a:solidFill>
                  <a:srgbClr val="9CDCFE"/>
                </a:solidFill>
              </a:rPr>
              <a:t>game_scene</a:t>
            </a:r>
            <a:r>
              <a:t>);</a:t>
            </a:r>
          </a:p>
          <a:p>
            <a:pPr marL="0" indent="0" defTabSz="384047">
              <a:lnSpc>
                <a:spcPts val="4700"/>
              </a:lnSpc>
              <a:spcBef>
                <a:spcPts val="0"/>
              </a:spcBef>
              <a:buClrTx/>
              <a:buSzTx/>
              <a:buFontTx/>
              <a:buNone/>
              <a:defRPr sz="2688">
                <a:ln w="0" cap="flat">
                  <a:solidFill>
                    <a:srgbClr val="9CDCFE"/>
                  </a:solidFill>
                  <a:prstDash val="solid"/>
                  <a:miter lim="400000"/>
                </a:ln>
                <a:solidFill>
                  <a:srgbClr val="9CDCFE"/>
                </a:solidFill>
                <a:latin typeface="Menlo"/>
                <a:ea typeface="Menlo"/>
                <a:cs typeface="Menlo"/>
                <a:sym typeface="Menlo"/>
              </a:defRPr>
            </a:pPr>
            <a:r>
              <a:t>            </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scene</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stop</a:t>
            </a:r>
            <a:r>
              <a:rPr>
                <a:ln w="0" cap="flat">
                  <a:solidFill>
                    <a:srgbClr val="D4D4D4"/>
                  </a:solidFill>
                  <a:prstDash val="solid"/>
                  <a:miter lim="400000"/>
                </a:ln>
                <a:solidFill>
                  <a:srgbClr val="D4D4D4"/>
                </a:solidFill>
              </a:rPr>
              <a:t>(</a:t>
            </a:r>
            <a:r>
              <a:t>menu_scene</a:t>
            </a:r>
            <a:r>
              <a:rPr>
                <a:ln w="0" cap="flat">
                  <a:solidFill>
                    <a:srgbClr val="D4D4D4"/>
                  </a:solidFill>
                  <a:prstDash val="solid"/>
                  <a:miter lim="400000"/>
                </a:ln>
                <a:solidFill>
                  <a:srgbClr val="D4D4D4"/>
                </a:solidFill>
              </a:rPr>
              <a:t>);</a:t>
            </a:r>
          </a:p>
          <a:p>
            <a:pPr marL="0" indent="0" defTabSz="384047">
              <a:lnSpc>
                <a:spcPts val="4700"/>
              </a:lnSpc>
              <a:spcBef>
                <a:spcPts val="0"/>
              </a:spcBef>
              <a:buClrTx/>
              <a:buSzTx/>
              <a:buFontTx/>
              <a:buNone/>
              <a:defRPr sz="2688">
                <a:ln w="0" cap="flat">
                  <a:solidFill>
                    <a:srgbClr val="D4D4D4"/>
                  </a:solidFill>
                  <a:prstDash val="solid"/>
                  <a:miter lim="400000"/>
                </a:ln>
                <a:solidFill>
                  <a:srgbClr val="D4D4D4"/>
                </a:solidFill>
                <a:latin typeface="Menlo"/>
                <a:ea typeface="Menlo"/>
                <a:cs typeface="Menlo"/>
                <a:sym typeface="Menlo"/>
              </a:defRPr>
            </a:pPr>
            <a:r>
              <a:t>        });</a:t>
            </a:r>
          </a:p>
          <a:p>
            <a:pPr marL="0" indent="0" defTabSz="384047">
              <a:lnSpc>
                <a:spcPts val="4700"/>
              </a:lnSpc>
              <a:spcBef>
                <a:spcPts val="0"/>
              </a:spcBef>
              <a:buClrTx/>
              <a:buSzTx/>
              <a:buFontTx/>
              <a:buNone/>
              <a:defRPr sz="2688">
                <a:ln w="0" cap="flat">
                  <a:solidFill>
                    <a:srgbClr val="D4D4D4"/>
                  </a:solidFill>
                  <a:prstDash val="solid"/>
                  <a:miter lim="400000"/>
                </a:ln>
                <a:solidFill>
                  <a:srgbClr val="D4D4D4"/>
                </a:solidFill>
                <a:latin typeface="Menlo"/>
                <a:ea typeface="Menlo"/>
                <a:cs typeface="Menlo"/>
                <a:sym typeface="Menlo"/>
              </a:defRPr>
            </a:pPr>
          </a:p>
          <a:p>
            <a:pPr marL="0" indent="0" defTabSz="490727">
              <a:spcBef>
                <a:spcPts val="2300"/>
              </a:spcBef>
              <a:buClrTx/>
              <a:buSzTx/>
              <a:buFontTx/>
              <a:buNone/>
              <a:defRPr sz="2856"/>
            </a:pPr>
            <a:r>
              <a:t>Then, inside of </a:t>
            </a:r>
            <a:r>
              <a:rPr>
                <a:solidFill>
                  <a:srgbClr val="EA953F"/>
                </a:solidFill>
              </a:rPr>
              <a:t>GameScene.js</a:t>
            </a:r>
            <a:r>
              <a:t> and </a:t>
            </a:r>
            <a:r>
              <a:rPr>
                <a:solidFill>
                  <a:srgbClr val="EA953F"/>
                </a:solidFill>
              </a:rPr>
              <a:t>GameOverScene.js</a:t>
            </a:r>
            <a:r>
              <a:t>, add the same lines but replace the ‘</a:t>
            </a:r>
            <a:r>
              <a:rPr>
                <a:solidFill>
                  <a:srgbClr val="A9DAF9"/>
                </a:solidFill>
              </a:rPr>
              <a:t>game_scene</a:t>
            </a:r>
            <a:r>
              <a:t>’ object, with the appropriate object to make the scenes flow like Menu -&gt; Game -&gt; Game Over (repeat)</a:t>
            </a:r>
          </a:p>
          <a:p>
            <a:pPr marL="0" indent="0" defTabSz="384047">
              <a:lnSpc>
                <a:spcPts val="2700"/>
              </a:lnSpc>
              <a:spcBef>
                <a:spcPts val="0"/>
              </a:spcBef>
              <a:buClrTx/>
              <a:buSzTx/>
              <a:buFontTx/>
              <a:buNone/>
              <a:defRPr sz="1008">
                <a:ln w="0" cap="flat">
                  <a:solidFill>
                    <a:srgbClr val="D4D4D4"/>
                  </a:solidFill>
                  <a:prstDash val="solid"/>
                  <a:miter lim="400000"/>
                </a:ln>
                <a:solidFill>
                  <a:srgbClr val="D4D4D4"/>
                </a:solidFill>
                <a:latin typeface="Menlo"/>
                <a:ea typeface="Menlo"/>
                <a:cs typeface="Menlo"/>
                <a:sym typeface="Menlo"/>
              </a:defRPr>
            </a:pPr>
          </a:p>
          <a:p>
            <a:pPr marL="0" indent="0" defTabSz="384047">
              <a:lnSpc>
                <a:spcPts val="3800"/>
              </a:lnSpc>
              <a:spcBef>
                <a:spcPts val="0"/>
              </a:spcBef>
              <a:buClrTx/>
              <a:buSzTx/>
              <a:buFontTx/>
              <a:buNone/>
              <a:defRPr sz="1932">
                <a:ln w="0" cap="flat">
                  <a:solidFill>
                    <a:srgbClr val="9CDCFE"/>
                  </a:solidFill>
                  <a:prstDash val="solid"/>
                  <a:miter lim="400000"/>
                </a:ln>
                <a:solidFill>
                  <a:srgbClr val="9CDCFE"/>
                </a:solidFill>
                <a:latin typeface="Menlo"/>
                <a:ea typeface="Menlo"/>
                <a:cs typeface="Menlo"/>
                <a:sym typeface="Menlo"/>
              </a:defRPr>
            </a:pPr>
            <a:endParaRPr>
              <a:ln w="0" cap="flat">
                <a:solidFill>
                  <a:srgbClr val="D4D4D4"/>
                </a:solidFill>
                <a:prstDash val="solid"/>
                <a:miter lim="400000"/>
              </a:ln>
              <a:solidFill>
                <a:srgbClr val="D4D4D4"/>
              </a:solidFill>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etting Up Phaser"/>
          <p:cNvSpPr txBox="1"/>
          <p:nvPr>
            <p:ph type="body" idx="13"/>
          </p:nvPr>
        </p:nvSpPr>
        <p:spPr>
          <a:prstGeom prst="rect">
            <a:avLst/>
          </a:prstGeom>
        </p:spPr>
        <p:txBody>
          <a:bodyPr/>
          <a:lstStyle/>
          <a:p>
            <a:pPr/>
            <a:r>
              <a:t>Setting Up Phaser</a:t>
            </a:r>
          </a:p>
        </p:txBody>
      </p:sp>
      <p:sp>
        <p:nvSpPr>
          <p:cNvPr id="262" name="Step 2"/>
          <p:cNvSpPr txBox="1"/>
          <p:nvPr>
            <p:ph type="title"/>
          </p:nvPr>
        </p:nvSpPr>
        <p:spPr>
          <a:prstGeom prst="rect">
            <a:avLst/>
          </a:prstGeom>
        </p:spPr>
        <p:txBody>
          <a:bodyPr/>
          <a:lstStyle>
            <a:lvl1pPr defTabSz="467359">
              <a:spcBef>
                <a:spcPts val="2200"/>
              </a:spcBef>
              <a:defRPr sz="4800"/>
            </a:lvl1pPr>
          </a:lstStyle>
          <a:p>
            <a:pPr/>
            <a:r>
              <a:t>Step 2</a:t>
            </a:r>
          </a:p>
        </p:txBody>
      </p:sp>
      <p:sp>
        <p:nvSpPr>
          <p:cNvPr id="263" name="Now we should be able to click anywhere and see our scenes transition by."/>
          <p:cNvSpPr txBox="1"/>
          <p:nvPr>
            <p:ph type="body" sz="quarter" idx="1"/>
          </p:nvPr>
        </p:nvSpPr>
        <p:spPr>
          <a:xfrm>
            <a:off x="406400" y="2285669"/>
            <a:ext cx="12192000" cy="1052182"/>
          </a:xfrm>
          <a:prstGeom prst="rect">
            <a:avLst/>
          </a:prstGeom>
        </p:spPr>
        <p:txBody>
          <a:bodyPr/>
          <a:lstStyle>
            <a:lvl1pPr marL="0" indent="0" defTabSz="473201">
              <a:spcBef>
                <a:spcPts val="2200"/>
              </a:spcBef>
              <a:buClrTx/>
              <a:buSzTx/>
              <a:buFontTx/>
              <a:buNone/>
              <a:defRPr sz="2754"/>
            </a:lvl1pPr>
          </a:lstStyle>
          <a:p>
            <a:pPr/>
            <a:r>
              <a:t>Now we should be able to click anywhere and see our scenes transition by.</a:t>
            </a:r>
          </a:p>
        </p:txBody>
      </p:sp>
      <p:pic>
        <p:nvPicPr>
          <p:cNvPr id="264" name="sceneTransition.gif" descr="sceneTransition.gif"/>
          <p:cNvPicPr>
            <a:picLocks noChangeAspect="0"/>
          </p:cNvPicPr>
          <p:nvPr/>
        </p:nvPicPr>
        <p:blipFill>
          <a:blip r:embed="rId2">
            <a:extLst/>
          </a:blip>
          <a:stretch>
            <a:fillRect/>
          </a:stretch>
        </p:blipFill>
        <p:spPr>
          <a:xfrm>
            <a:off x="2280806" y="3362919"/>
            <a:ext cx="8179411" cy="616863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Game Code"/>
          <p:cNvSpPr txBox="1"/>
          <p:nvPr>
            <p:ph type="body" idx="13"/>
          </p:nvPr>
        </p:nvSpPr>
        <p:spPr>
          <a:prstGeom prst="rect">
            <a:avLst/>
          </a:prstGeom>
        </p:spPr>
        <p:txBody>
          <a:bodyPr/>
          <a:lstStyle/>
          <a:p>
            <a:pPr/>
            <a:r>
              <a:t>Game Code</a:t>
            </a:r>
          </a:p>
        </p:txBody>
      </p:sp>
      <p:sp>
        <p:nvSpPr>
          <p:cNvPr id="267"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268" name="Now we move on to the fun part, adding our game code…"/>
          <p:cNvSpPr txBox="1"/>
          <p:nvPr>
            <p:ph type="body" idx="1"/>
          </p:nvPr>
        </p:nvSpPr>
        <p:spPr>
          <a:xfrm>
            <a:off x="406400" y="2285669"/>
            <a:ext cx="12192000" cy="7259638"/>
          </a:xfrm>
          <a:prstGeom prst="rect">
            <a:avLst/>
          </a:prstGeom>
        </p:spPr>
        <p:txBody>
          <a:bodyPr/>
          <a:lstStyle/>
          <a:p>
            <a:pPr marL="0" indent="0">
              <a:buClrTx/>
              <a:buSzTx/>
              <a:buFontTx/>
              <a:buNone/>
            </a:pPr>
            <a:r>
              <a:t>Now we move on to the fun part, adding our game code</a:t>
            </a:r>
          </a:p>
          <a:p>
            <a:pPr>
              <a:buChar char="‣"/>
            </a:pPr>
            <a:r>
              <a:t>First thing is to create a Directory in our project root called ‘</a:t>
            </a:r>
            <a:r>
              <a:rPr>
                <a:solidFill>
                  <a:srgbClr val="EA953F"/>
                </a:solidFill>
              </a:rPr>
              <a:t>Cards</a:t>
            </a:r>
            <a:r>
              <a:t>’.</a:t>
            </a:r>
          </a:p>
          <a:p>
            <a:pPr lvl="1">
              <a:buChar char="‣"/>
            </a:pPr>
            <a:r>
              <a:t>Once that’s created, copy over all of the card .png files from in Step 3 of the GitHub repo.</a:t>
            </a:r>
          </a:p>
          <a:p>
            <a:pPr>
              <a:buChar char="‣"/>
            </a:pPr>
          </a:p>
          <a:p>
            <a:pPr marL="0" indent="0" defTabSz="457200">
              <a:lnSpc>
                <a:spcPts val="3200"/>
              </a:lnSpc>
              <a:spcBef>
                <a:spcPts val="0"/>
              </a:spcBef>
              <a:buClrTx/>
              <a:buSzTx/>
              <a:buFontTx/>
              <a:buNone/>
              <a:defRPr sz="12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endParaRPr>
              <a:ln w="0" cap="flat">
                <a:solidFill>
                  <a:srgbClr val="D4D4D4"/>
                </a:solidFill>
                <a:prstDash val="solid"/>
                <a:miter lim="400000"/>
              </a:ln>
              <a:solidFill>
                <a:srgbClr val="D4D4D4"/>
              </a:solidFill>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Game Code"/>
          <p:cNvSpPr txBox="1"/>
          <p:nvPr>
            <p:ph type="body" idx="13"/>
          </p:nvPr>
        </p:nvSpPr>
        <p:spPr>
          <a:prstGeom prst="rect">
            <a:avLst/>
          </a:prstGeom>
        </p:spPr>
        <p:txBody>
          <a:bodyPr/>
          <a:lstStyle/>
          <a:p>
            <a:pPr/>
            <a:r>
              <a:t>Game Code</a:t>
            </a:r>
          </a:p>
        </p:txBody>
      </p:sp>
      <p:sp>
        <p:nvSpPr>
          <p:cNvPr id="271"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272" name="We need to modify GameOverScene.js and MenuScene.js slightly, altering the create method:…"/>
          <p:cNvSpPr txBox="1"/>
          <p:nvPr>
            <p:ph type="body" idx="1"/>
          </p:nvPr>
        </p:nvSpPr>
        <p:spPr>
          <a:xfrm>
            <a:off x="406400" y="2285669"/>
            <a:ext cx="12192000" cy="7259638"/>
          </a:xfrm>
          <a:prstGeom prst="rect">
            <a:avLst/>
          </a:prstGeom>
        </p:spPr>
        <p:txBody>
          <a:bodyPr/>
          <a:lstStyle/>
          <a:p>
            <a:pPr lvl="1">
              <a:buChar char="‣"/>
            </a:pPr>
            <a:r>
              <a:t>We need to modify </a:t>
            </a:r>
            <a:r>
              <a:rPr>
                <a:solidFill>
                  <a:srgbClr val="EA953F"/>
                </a:solidFill>
              </a:rPr>
              <a:t>GameOverScene.js</a:t>
            </a:r>
            <a:r>
              <a:t> and </a:t>
            </a:r>
            <a:r>
              <a:rPr>
                <a:solidFill>
                  <a:srgbClr val="EA953F"/>
                </a:solidFill>
              </a:rPr>
              <a:t>MenuScene.js</a:t>
            </a:r>
            <a:r>
              <a:t> slightly, altering the create method:</a:t>
            </a:r>
          </a:p>
          <a:p>
            <a:pPr lvl="1" marL="0" indent="0">
              <a:buClrTx/>
              <a:buSzTx/>
              <a:buFontTx/>
              <a:buNone/>
              <a:defRPr>
                <a:solidFill>
                  <a:srgbClr val="EA953F"/>
                </a:solidFill>
              </a:defRPr>
            </a:pPr>
            <a:r>
              <a:t>GameOverScene.js : create()</a:t>
            </a: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add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text</a:t>
            </a:r>
            <a:r>
              <a:rPr>
                <a:ln w="0" cap="flat">
                  <a:solidFill>
                    <a:srgbClr val="D4D4D4"/>
                  </a:solidFill>
                  <a:prstDash val="solid"/>
                  <a:miter lim="400000"/>
                </a:ln>
                <a:solidFill>
                  <a:srgbClr val="D4D4D4"/>
                </a:solidFill>
              </a:rPr>
              <a:t>(</a:t>
            </a:r>
            <a:r>
              <a:rPr>
                <a:ln w="0" cap="flat">
                  <a:solidFill>
                    <a:srgbClr val="B5CEA8"/>
                  </a:solidFill>
                  <a:prstDash val="solid"/>
                  <a:miter lim="400000"/>
                </a:ln>
                <a:solidFill>
                  <a:srgbClr val="B5CEA8"/>
                </a:solidFill>
              </a:rPr>
              <a:t>200</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500</a:t>
            </a:r>
            <a:r>
              <a:rPr>
                <a:ln w="0" cap="flat">
                  <a:solidFill>
                    <a:srgbClr val="D4D4D4"/>
                  </a:solidFill>
                  <a:prstDash val="solid"/>
                  <a:miter lim="400000"/>
                </a:ln>
                <a:solidFill>
                  <a:srgbClr val="D4D4D4"/>
                </a:solidFill>
              </a:rPr>
              <a:t>, </a:t>
            </a:r>
            <a:r>
              <a:t>'Game Over Scene'</a:t>
            </a:r>
            <a:r>
              <a:rPr>
                <a:ln w="0" cap="flat">
                  <a:solidFill>
                    <a:srgbClr val="D4D4D4"/>
                  </a:solidFill>
                  <a:prstDash val="solid"/>
                  <a:miter lim="400000"/>
                </a:ln>
                <a:solidFill>
                  <a:srgbClr val="D4D4D4"/>
                </a:solidFill>
              </a:rPr>
              <a:t>, { </a:t>
            </a:r>
            <a:r>
              <a:rPr>
                <a:ln w="0" cap="flat">
                  <a:solidFill>
                    <a:srgbClr val="9CDCFE"/>
                  </a:solidFill>
                  <a:prstDash val="solid"/>
                  <a:miter lim="400000"/>
                </a:ln>
                <a:solidFill>
                  <a:srgbClr val="9CDCFE"/>
                </a:solidFill>
              </a:rPr>
              <a:t>fill:</a:t>
            </a:r>
            <a:r>
              <a:rPr>
                <a:ln w="0" cap="flat">
                  <a:solidFill>
                    <a:srgbClr val="D4D4D4"/>
                  </a:solidFill>
                  <a:prstDash val="solid"/>
                  <a:miter lim="400000"/>
                </a:ln>
                <a:solidFill>
                  <a:srgbClr val="D4D4D4"/>
                </a:solidFill>
              </a:rPr>
              <a:t> </a:t>
            </a:r>
            <a:r>
              <a:t>'#ffffff'</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DCDCAA"/>
                  </a:solidFill>
                  <a:prstDash val="solid"/>
                  <a:miter lim="400000"/>
                </a:ln>
                <a:solidFill>
                  <a:srgbClr val="DCDCAA"/>
                </a:solidFill>
                <a:latin typeface="Menlo"/>
                <a:ea typeface="Menlo"/>
                <a:cs typeface="Menlo"/>
                <a:sym typeface="Menlo"/>
              </a:defRPr>
            </a:pPr>
            <a:r>
              <a:rPr>
                <a:ln w="0" cap="flat">
                  <a:solidFill>
                    <a:srgbClr val="D4D4D4"/>
                  </a:solidFill>
                  <a:prstDash val="solid"/>
                  <a:miter lim="400000"/>
                </a:ln>
                <a:solidFill>
                  <a:srgbClr val="D4D4D4"/>
                </a:solidFill>
              </a:rPr>
              <a:t>        .</a:t>
            </a:r>
            <a:r>
              <a:t>setInteractive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DCDCAA"/>
                  </a:solidFill>
                  <a:prstDash val="solid"/>
                  <a:miter lim="400000"/>
                </a:ln>
                <a:solidFill>
                  <a:srgbClr val="DCDCAA"/>
                </a:solidFill>
              </a:rPr>
              <a:t>on</a:t>
            </a:r>
            <a:r>
              <a:rPr>
                <a:ln w="0" cap="flat">
                  <a:solidFill>
                    <a:srgbClr val="D4D4D4"/>
                  </a:solidFill>
                  <a:prstDash val="solid"/>
                  <a:miter lim="400000"/>
                </a:ln>
                <a:solidFill>
                  <a:srgbClr val="D4D4D4"/>
                </a:solidFill>
              </a:rPr>
              <a:t>(</a:t>
            </a:r>
            <a:r>
              <a:t>'pointerdown'</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=&gt;</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scene</a:t>
            </a:r>
            <a:r>
              <a:t>.</a:t>
            </a:r>
            <a:r>
              <a:rPr>
                <a:ln w="0" cap="flat">
                  <a:solidFill>
                    <a:srgbClr val="DCDCAA"/>
                  </a:solidFill>
                  <a:prstDash val="solid"/>
                  <a:miter lim="400000"/>
                </a:ln>
                <a:solidFill>
                  <a:srgbClr val="DCDCAA"/>
                </a:solidFill>
              </a:rPr>
              <a:t>start</a:t>
            </a:r>
            <a:r>
              <a:t>(</a:t>
            </a:r>
            <a:r>
              <a:rPr>
                <a:ln w="0" cap="flat">
                  <a:solidFill>
                    <a:srgbClr val="9CDCFE"/>
                  </a:solidFill>
                  <a:prstDash val="solid"/>
                  <a:miter lim="400000"/>
                </a:ln>
                <a:solidFill>
                  <a:srgbClr val="9CDCFE"/>
                </a:solidFill>
              </a:rPr>
              <a:t>menu_scene</a:t>
            </a:r>
            <a:r>
              <a:t>);</a:t>
            </a:r>
          </a:p>
          <a:p>
            <a:pPr marL="0" indent="0" defTabSz="457200">
              <a:lnSpc>
                <a:spcPts val="4800"/>
              </a:lnSpc>
              <a:spcBef>
                <a:spcPts val="0"/>
              </a:spcBef>
              <a:buClrTx/>
              <a:buSzTx/>
              <a:buFontTx/>
              <a:buNone/>
              <a:defRPr sz="25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scene</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stop</a:t>
            </a:r>
            <a:r>
              <a:rPr>
                <a:ln w="0" cap="flat">
                  <a:solidFill>
                    <a:srgbClr val="D4D4D4"/>
                  </a:solidFill>
                  <a:prstDash val="solid"/>
                  <a:miter lim="400000"/>
                </a:ln>
                <a:solidFill>
                  <a:srgbClr val="D4D4D4"/>
                </a:solidFill>
              </a:rPr>
              <a:t>(</a:t>
            </a:r>
            <a:r>
              <a:t>game_over_scene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D4D4D4"/>
                  </a:solidFill>
                  <a:prstDash val="solid"/>
                  <a:miter lim="400000"/>
                </a:ln>
                <a:solidFill>
                  <a:srgbClr val="D4D4D4"/>
                </a:solidFill>
                <a:latin typeface="Menlo"/>
                <a:ea typeface="Menlo"/>
                <a:cs typeface="Menlo"/>
                <a:sym typeface="Menlo"/>
              </a:defRPr>
            </a:pPr>
            <a:r>
              <a:t>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Game Code"/>
          <p:cNvSpPr txBox="1"/>
          <p:nvPr>
            <p:ph type="body" idx="13"/>
          </p:nvPr>
        </p:nvSpPr>
        <p:spPr>
          <a:prstGeom prst="rect">
            <a:avLst/>
          </a:prstGeom>
        </p:spPr>
        <p:txBody>
          <a:bodyPr/>
          <a:lstStyle/>
          <a:p>
            <a:pPr/>
            <a:r>
              <a:t>Game Code</a:t>
            </a:r>
          </a:p>
        </p:txBody>
      </p:sp>
      <p:sp>
        <p:nvSpPr>
          <p:cNvPr id="275"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276" name="MenuScene.js : create()…"/>
          <p:cNvSpPr txBox="1"/>
          <p:nvPr>
            <p:ph type="body" idx="1"/>
          </p:nvPr>
        </p:nvSpPr>
        <p:spPr>
          <a:xfrm>
            <a:off x="406400" y="2285669"/>
            <a:ext cx="12192000" cy="7259638"/>
          </a:xfrm>
          <a:prstGeom prst="rect">
            <a:avLst/>
          </a:prstGeom>
        </p:spPr>
        <p:txBody>
          <a:bodyPr/>
          <a:lstStyle/>
          <a:p>
            <a:pPr lvl="1" marL="0" indent="0">
              <a:buClrTx/>
              <a:buSzTx/>
              <a:buFontTx/>
              <a:buNone/>
              <a:defRPr>
                <a:solidFill>
                  <a:srgbClr val="EA953F"/>
                </a:solidFill>
              </a:defRPr>
            </a:pPr>
            <a:r>
              <a:t>MenuScene.js : create()</a:t>
            </a:r>
          </a:p>
          <a:p>
            <a:pPr marL="0" indent="0" defTabSz="457200">
              <a:lnSpc>
                <a:spcPts val="5000"/>
              </a:lnSpc>
              <a:spcBef>
                <a:spcPts val="0"/>
              </a:spcBef>
              <a:buClrTx/>
              <a:buSzTx/>
              <a:buFontTx/>
              <a:buNone/>
              <a:defRPr sz="27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add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text</a:t>
            </a:r>
            <a:r>
              <a:rPr>
                <a:ln w="0" cap="flat">
                  <a:solidFill>
                    <a:srgbClr val="D4D4D4"/>
                  </a:solidFill>
                  <a:prstDash val="solid"/>
                  <a:miter lim="400000"/>
                </a:ln>
                <a:solidFill>
                  <a:srgbClr val="D4D4D4"/>
                </a:solidFill>
              </a:rPr>
              <a:t>(</a:t>
            </a:r>
            <a:r>
              <a:rPr>
                <a:ln w="0" cap="flat">
                  <a:solidFill>
                    <a:srgbClr val="B5CEA8"/>
                  </a:solidFill>
                  <a:prstDash val="solid"/>
                  <a:miter lim="400000"/>
                </a:ln>
                <a:solidFill>
                  <a:srgbClr val="B5CEA8"/>
                </a:solidFill>
              </a:rPr>
              <a:t>200</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500</a:t>
            </a:r>
            <a:r>
              <a:rPr>
                <a:ln w="0" cap="flat">
                  <a:solidFill>
                    <a:srgbClr val="D4D4D4"/>
                  </a:solidFill>
                  <a:prstDash val="solid"/>
                  <a:miter lim="400000"/>
                </a:ln>
                <a:solidFill>
                  <a:srgbClr val="D4D4D4"/>
                </a:solidFill>
              </a:rPr>
              <a:t>, </a:t>
            </a:r>
            <a:r>
              <a:t>'Menu Scene'</a:t>
            </a:r>
            <a:r>
              <a:rPr>
                <a:ln w="0" cap="flat">
                  <a:solidFill>
                    <a:srgbClr val="D4D4D4"/>
                  </a:solidFill>
                  <a:prstDash val="solid"/>
                  <a:miter lim="400000"/>
                </a:ln>
                <a:solidFill>
                  <a:srgbClr val="D4D4D4"/>
                </a:solidFill>
              </a:rPr>
              <a:t>, { </a:t>
            </a:r>
            <a:r>
              <a:rPr>
                <a:ln w="0" cap="flat">
                  <a:solidFill>
                    <a:srgbClr val="9CDCFE"/>
                  </a:solidFill>
                  <a:prstDash val="solid"/>
                  <a:miter lim="400000"/>
                </a:ln>
                <a:solidFill>
                  <a:srgbClr val="9CDCFE"/>
                </a:solidFill>
              </a:rPr>
              <a:t>fill:</a:t>
            </a:r>
            <a:r>
              <a:rPr>
                <a:ln w="0" cap="flat">
                  <a:solidFill>
                    <a:srgbClr val="D4D4D4"/>
                  </a:solidFill>
                  <a:prstDash val="solid"/>
                  <a:miter lim="400000"/>
                </a:ln>
                <a:solidFill>
                  <a:srgbClr val="D4D4D4"/>
                </a:solidFill>
              </a:rPr>
              <a:t> </a:t>
            </a:r>
            <a:r>
              <a:t>'#ffffff'</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5000"/>
              </a:lnSpc>
              <a:spcBef>
                <a:spcPts val="0"/>
              </a:spcBef>
              <a:buClrTx/>
              <a:buSzTx/>
              <a:buFontTx/>
              <a:buNone/>
              <a:defRPr sz="2700">
                <a:ln w="0" cap="flat">
                  <a:solidFill>
                    <a:srgbClr val="DCDCAA"/>
                  </a:solidFill>
                  <a:prstDash val="solid"/>
                  <a:miter lim="400000"/>
                </a:ln>
                <a:solidFill>
                  <a:srgbClr val="DCDCAA"/>
                </a:solidFill>
                <a:latin typeface="Menlo"/>
                <a:ea typeface="Menlo"/>
                <a:cs typeface="Menlo"/>
                <a:sym typeface="Menlo"/>
              </a:defRPr>
            </a:pPr>
            <a:r>
              <a:rPr>
                <a:ln w="0" cap="flat">
                  <a:solidFill>
                    <a:srgbClr val="D4D4D4"/>
                  </a:solidFill>
                  <a:prstDash val="solid"/>
                  <a:miter lim="400000"/>
                </a:ln>
                <a:solidFill>
                  <a:srgbClr val="D4D4D4"/>
                </a:solidFill>
              </a:rPr>
              <a:t>        .</a:t>
            </a:r>
            <a:r>
              <a:t>setInteractive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5000"/>
              </a:lnSpc>
              <a:spcBef>
                <a:spcPts val="0"/>
              </a:spcBef>
              <a:buClrTx/>
              <a:buSzTx/>
              <a:buFontTx/>
              <a:buNone/>
              <a:defRPr sz="2700">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DCDCAA"/>
                  </a:solidFill>
                  <a:prstDash val="solid"/>
                  <a:miter lim="400000"/>
                </a:ln>
                <a:solidFill>
                  <a:srgbClr val="DCDCAA"/>
                </a:solidFill>
              </a:rPr>
              <a:t>on</a:t>
            </a:r>
            <a:r>
              <a:rPr>
                <a:ln w="0" cap="flat">
                  <a:solidFill>
                    <a:srgbClr val="D4D4D4"/>
                  </a:solidFill>
                  <a:prstDash val="solid"/>
                  <a:miter lim="400000"/>
                </a:ln>
                <a:solidFill>
                  <a:srgbClr val="D4D4D4"/>
                </a:solidFill>
              </a:rPr>
              <a:t>(</a:t>
            </a:r>
            <a:r>
              <a:t>'pointerdown'</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=&gt;</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5000"/>
              </a:lnSpc>
              <a:spcBef>
                <a:spcPts val="0"/>
              </a:spcBef>
              <a:buClrTx/>
              <a:buSzTx/>
              <a:buFontTx/>
              <a:buNone/>
              <a:defRPr sz="27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scene</a:t>
            </a:r>
            <a:r>
              <a:t>.</a:t>
            </a:r>
            <a:r>
              <a:rPr>
                <a:ln w="0" cap="flat">
                  <a:solidFill>
                    <a:srgbClr val="DCDCAA"/>
                  </a:solidFill>
                  <a:prstDash val="solid"/>
                  <a:miter lim="400000"/>
                </a:ln>
                <a:solidFill>
                  <a:srgbClr val="DCDCAA"/>
                </a:solidFill>
              </a:rPr>
              <a:t>start</a:t>
            </a:r>
            <a:r>
              <a:t>(</a:t>
            </a:r>
            <a:r>
              <a:rPr>
                <a:ln w="0" cap="flat">
                  <a:solidFill>
                    <a:srgbClr val="9CDCFE"/>
                  </a:solidFill>
                  <a:prstDash val="solid"/>
                  <a:miter lim="400000"/>
                </a:ln>
                <a:solidFill>
                  <a:srgbClr val="9CDCFE"/>
                </a:solidFill>
              </a:rPr>
              <a:t>game_scene</a:t>
            </a:r>
            <a:r>
              <a:t>);</a:t>
            </a:r>
          </a:p>
          <a:p>
            <a:pPr marL="0" indent="0" defTabSz="457200">
              <a:lnSpc>
                <a:spcPts val="5000"/>
              </a:lnSpc>
              <a:spcBef>
                <a:spcPts val="0"/>
              </a:spcBef>
              <a:buClrTx/>
              <a:buSzTx/>
              <a:buFontTx/>
              <a:buNone/>
              <a:defRPr sz="27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scene</a:t>
            </a:r>
            <a:r>
              <a:t>.</a:t>
            </a:r>
            <a:r>
              <a:rPr>
                <a:ln w="0" cap="flat">
                  <a:solidFill>
                    <a:srgbClr val="DCDCAA"/>
                  </a:solidFill>
                  <a:prstDash val="solid"/>
                  <a:miter lim="400000"/>
                </a:ln>
                <a:solidFill>
                  <a:srgbClr val="DCDCAA"/>
                </a:solidFill>
              </a:rPr>
              <a:t>stop</a:t>
            </a:r>
            <a:r>
              <a:t>(</a:t>
            </a:r>
            <a:r>
              <a:rPr>
                <a:ln w="0" cap="flat">
                  <a:solidFill>
                    <a:srgbClr val="9CDCFE"/>
                  </a:solidFill>
                  <a:prstDash val="solid"/>
                  <a:miter lim="400000"/>
                </a:ln>
                <a:solidFill>
                  <a:srgbClr val="9CDCFE"/>
                </a:solidFill>
              </a:rPr>
              <a:t>menu_scene</a:t>
            </a:r>
            <a:r>
              <a:t>);</a:t>
            </a:r>
          </a:p>
          <a:p>
            <a:pPr marL="0" indent="0" defTabSz="457200">
              <a:lnSpc>
                <a:spcPts val="5000"/>
              </a:lnSpc>
              <a:spcBef>
                <a:spcPts val="0"/>
              </a:spcBef>
              <a:buClrTx/>
              <a:buSzTx/>
              <a:buFontTx/>
              <a:buNone/>
              <a:defRPr sz="2700">
                <a:ln w="0" cap="flat">
                  <a:solidFill>
                    <a:srgbClr val="D4D4D4"/>
                  </a:solidFill>
                  <a:prstDash val="solid"/>
                  <a:miter lim="400000"/>
                </a:ln>
                <a:solidFill>
                  <a:srgbClr val="D4D4D4"/>
                </a:solidFill>
                <a:latin typeface="Menlo"/>
                <a:ea typeface="Menlo"/>
                <a:cs typeface="Menlo"/>
                <a:sym typeface="Menlo"/>
              </a:defRPr>
            </a:pPr>
            <a:r>
              <a:t>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ame Code"/>
          <p:cNvSpPr txBox="1"/>
          <p:nvPr>
            <p:ph type="body" idx="13"/>
          </p:nvPr>
        </p:nvSpPr>
        <p:spPr>
          <a:prstGeom prst="rect">
            <a:avLst/>
          </a:prstGeom>
        </p:spPr>
        <p:txBody>
          <a:bodyPr/>
          <a:lstStyle/>
          <a:p>
            <a:pPr/>
            <a:r>
              <a:t>Game Code</a:t>
            </a:r>
          </a:p>
        </p:txBody>
      </p:sp>
      <p:sp>
        <p:nvSpPr>
          <p:cNvPr id="279"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280" name="With those things out of the way, it’s time to get into the meat and potatoes: GameScene.js…"/>
          <p:cNvSpPr txBox="1"/>
          <p:nvPr>
            <p:ph type="body" idx="1"/>
          </p:nvPr>
        </p:nvSpPr>
        <p:spPr>
          <a:xfrm>
            <a:off x="406400" y="2285669"/>
            <a:ext cx="12192000" cy="7259638"/>
          </a:xfrm>
          <a:prstGeom prst="rect">
            <a:avLst/>
          </a:prstGeom>
        </p:spPr>
        <p:txBody>
          <a:bodyPr/>
          <a:lstStyle/>
          <a:p>
            <a:pPr lvl="1" marL="0" indent="0">
              <a:buClrTx/>
              <a:buSzTx/>
              <a:buFontTx/>
              <a:buNone/>
            </a:pPr>
            <a:r>
              <a:t>With those things out of the way, it’s time to get into the meat and potatoes: </a:t>
            </a:r>
            <a:r>
              <a:rPr>
                <a:solidFill>
                  <a:srgbClr val="EA953F"/>
                </a:solidFill>
              </a:rPr>
              <a:t>GameScene.js</a:t>
            </a:r>
            <a:endParaRPr>
              <a:solidFill>
                <a:srgbClr val="EA953F"/>
              </a:solidFill>
            </a:endParaRPr>
          </a:p>
          <a:p>
            <a:pPr lvl="1">
              <a:buChar char="‣"/>
            </a:pPr>
            <a:r>
              <a:rPr>
                <a:solidFill>
                  <a:srgbClr val="EA953F"/>
                </a:solidFill>
              </a:rPr>
              <a:t>GameScene.js</a:t>
            </a:r>
            <a:r>
              <a:t> properties to define and initialize:</a:t>
            </a:r>
          </a:p>
          <a:p>
            <a:pPr lvl="2" marL="1045882" indent="-156882" defTabSz="457200">
              <a:buChar char="‣"/>
              <a:defRPr>
                <a:ln w="0" cap="flat">
                  <a:solidFill>
                    <a:srgbClr val="9CDCFE"/>
                  </a:solidFill>
                  <a:prstDash val="solid"/>
                  <a:miter lim="400000"/>
                </a:ln>
                <a:solidFill>
                  <a:srgbClr val="9CDCFE"/>
                </a:solidFill>
                <a:latin typeface="Menlo"/>
                <a:ea typeface="Menlo"/>
                <a:cs typeface="Menlo"/>
                <a:sym typeface="Menlo"/>
              </a:defRPr>
            </a:pPr>
            <a:r>
              <a:t>cardsUnshuffled</a:t>
            </a:r>
            <a:r>
              <a:rPr>
                <a:ln w="0" cap="flat">
                  <a:solidFill>
                    <a:srgbClr val="D4D4D4"/>
                  </a:solidFill>
                  <a:prstDash val="solid"/>
                  <a:miter lim="400000"/>
                </a:ln>
                <a:solidFill>
                  <a:srgbClr val="D4D4D4"/>
                </a:solidFill>
              </a:rPr>
              <a:t> = [];</a:t>
            </a:r>
            <a:endParaRPr>
              <a:ln w="0" cap="flat">
                <a:solidFill>
                  <a:srgbClr val="D4D4D4"/>
                </a:solidFill>
                <a:prstDash val="solid"/>
                <a:miter lim="400000"/>
              </a:ln>
              <a:solidFill>
                <a:srgbClr val="D4D4D4"/>
              </a:solidFill>
            </a:endParaRPr>
          </a:p>
          <a:p>
            <a:pPr lvl="2" marL="1045882" indent="-156882" defTabSz="457200">
              <a:lnSpc>
                <a:spcPts val="5800"/>
              </a:lnSpc>
              <a:spcBef>
                <a:spcPts val="0"/>
              </a:spcBef>
              <a:buChar char="‣"/>
              <a:defRPr>
                <a:ln w="0" cap="flat">
                  <a:solidFill>
                    <a:srgbClr val="CE9178"/>
                  </a:solidFill>
                  <a:prstDash val="solid"/>
                  <a:miter lim="400000"/>
                </a:ln>
                <a:solidFill>
                  <a:srgbClr val="CE9178"/>
                </a:solidFill>
                <a:latin typeface="Menlo"/>
                <a:ea typeface="Menlo"/>
                <a:cs typeface="Menlo"/>
                <a:sym typeface="Menlo"/>
              </a:defRPr>
            </a:pPr>
            <a:r>
              <a:rPr>
                <a:ln w="0" cap="flat">
                  <a:solidFill>
                    <a:srgbClr val="9CDCFE"/>
                  </a:solidFill>
                  <a:prstDash val="solid"/>
                  <a:miter lim="400000"/>
                </a:ln>
                <a:solidFill>
                  <a:srgbClr val="9CDCFE"/>
                </a:solidFill>
              </a:rPr>
              <a:t>faces</a:t>
            </a:r>
            <a:r>
              <a:rPr>
                <a:ln w="0" cap="flat">
                  <a:solidFill>
                    <a:srgbClr val="D4D4D4"/>
                  </a:solidFill>
                  <a:prstDash val="solid"/>
                  <a:miter lim="400000"/>
                </a:ln>
                <a:solidFill>
                  <a:srgbClr val="D4D4D4"/>
                </a:solidFill>
              </a:rPr>
              <a:t> = [</a:t>
            </a:r>
            <a:r>
              <a:t>'RedGem'</a:t>
            </a:r>
            <a:r>
              <a:rPr>
                <a:ln w="0" cap="flat">
                  <a:solidFill>
                    <a:srgbClr val="D4D4D4"/>
                  </a:solidFill>
                  <a:prstDash val="solid"/>
                  <a:miter lim="400000"/>
                </a:ln>
                <a:solidFill>
                  <a:srgbClr val="D4D4D4"/>
                </a:solidFill>
              </a:rPr>
              <a:t>, </a:t>
            </a:r>
            <a:r>
              <a:t>'BlueGem'</a:t>
            </a:r>
            <a:r>
              <a:rPr>
                <a:ln w="0" cap="flat">
                  <a:solidFill>
                    <a:srgbClr val="D4D4D4"/>
                  </a:solidFill>
                  <a:prstDash val="solid"/>
                  <a:miter lim="400000"/>
                </a:ln>
                <a:solidFill>
                  <a:srgbClr val="D4D4D4"/>
                </a:solidFill>
              </a:rPr>
              <a:t>, </a:t>
            </a:r>
            <a:r>
              <a:t>'GreenGem'</a:t>
            </a:r>
            <a:r>
              <a:rPr>
                <a:ln w="0" cap="flat">
                  <a:solidFill>
                    <a:srgbClr val="D4D4D4"/>
                  </a:solidFill>
                  <a:prstDash val="solid"/>
                  <a:miter lim="400000"/>
                </a:ln>
                <a:solidFill>
                  <a:srgbClr val="D4D4D4"/>
                </a:solidFill>
              </a:rPr>
              <a:t>, </a:t>
            </a:r>
            <a:r>
              <a:t>'LavenderGem'</a:t>
            </a:r>
            <a:r>
              <a:rPr>
                <a:ln w="0" cap="flat">
                  <a:solidFill>
                    <a:srgbClr val="D4D4D4"/>
                  </a:solidFill>
                  <a:prstDash val="solid"/>
                  <a:miter lim="400000"/>
                </a:ln>
                <a:solidFill>
                  <a:srgbClr val="D4D4D4"/>
                </a:solidFill>
              </a:rPr>
              <a:t>, </a:t>
            </a:r>
            <a:r>
              <a:t>'LightBlueGem'</a:t>
            </a:r>
            <a:r>
              <a:rPr>
                <a:ln w="0" cap="flat">
                  <a:solidFill>
                    <a:srgbClr val="D4D4D4"/>
                  </a:solidFill>
                  <a:prstDash val="solid"/>
                  <a:miter lim="400000"/>
                </a:ln>
                <a:solidFill>
                  <a:srgbClr val="D4D4D4"/>
                </a:solidFill>
              </a:rPr>
              <a:t>, </a:t>
            </a:r>
            <a:r>
              <a:t>'OrangeGem'</a:t>
            </a:r>
            <a:r>
              <a:rPr>
                <a:ln w="0" cap="flat">
                  <a:solidFill>
                    <a:srgbClr val="D4D4D4"/>
                  </a:solidFill>
                  <a:prstDash val="solid"/>
                  <a:miter lim="400000"/>
                </a:ln>
                <a:solidFill>
                  <a:srgbClr val="D4D4D4"/>
                </a:solidFill>
              </a:rPr>
              <a:t>, </a:t>
            </a:r>
            <a:r>
              <a:t>'PinkGem'</a:t>
            </a:r>
            <a:r>
              <a:rPr>
                <a:ln w="0" cap="flat">
                  <a:solidFill>
                    <a:srgbClr val="D4D4D4"/>
                  </a:solidFill>
                  <a:prstDash val="solid"/>
                  <a:miter lim="400000"/>
                </a:ln>
                <a:solidFill>
                  <a:srgbClr val="D4D4D4"/>
                </a:solidFill>
              </a:rPr>
              <a:t>, </a:t>
            </a:r>
            <a:r>
              <a:t>'PurpleGem'</a:t>
            </a:r>
            <a:r>
              <a:rPr>
                <a:ln w="0" cap="flat">
                  <a:solidFill>
                    <a:srgbClr val="D4D4D4"/>
                  </a:solidFill>
                  <a:prstDash val="solid"/>
                  <a:miter lim="400000"/>
                </a:ln>
                <a:solidFill>
                  <a:srgbClr val="D4D4D4"/>
                </a:solidFill>
              </a:rPr>
              <a:t>, </a:t>
            </a:r>
            <a:r>
              <a:t>'TealGem'</a:t>
            </a:r>
            <a:r>
              <a:rPr>
                <a:ln w="0" cap="flat">
                  <a:solidFill>
                    <a:srgbClr val="D4D4D4"/>
                  </a:solidFill>
                  <a:prstDash val="solid"/>
                  <a:miter lim="400000"/>
                </a:ln>
                <a:solidFill>
                  <a:srgbClr val="D4D4D4"/>
                </a:solidFill>
              </a:rPr>
              <a:t>, </a:t>
            </a:r>
            <a:r>
              <a:t>'YellowGem'</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lvl="2" marL="1045882" indent="-156882" defTabSz="457200">
              <a:lnSpc>
                <a:spcPts val="5800"/>
              </a:lnSpc>
              <a:spcBef>
                <a:spcPts val="0"/>
              </a:spcBef>
              <a:buChar char="‣"/>
              <a:defRPr>
                <a:ln w="0" cap="flat">
                  <a:solidFill>
                    <a:srgbClr val="9CDCFE"/>
                  </a:solidFill>
                  <a:prstDash val="solid"/>
                  <a:miter lim="400000"/>
                </a:ln>
                <a:solidFill>
                  <a:srgbClr val="9CDCFE"/>
                </a:solidFill>
                <a:latin typeface="Menlo"/>
                <a:ea typeface="Menlo"/>
                <a:cs typeface="Menlo"/>
                <a:sym typeface="Menlo"/>
              </a:defRPr>
            </a:pPr>
            <a:r>
              <a:t>card1</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null</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lvl="2" marL="1045882" indent="-156882" defTabSz="457200">
              <a:lnSpc>
                <a:spcPts val="5800"/>
              </a:lnSpc>
              <a:spcBef>
                <a:spcPts val="0"/>
              </a:spcBef>
              <a:buChar char="‣"/>
              <a:defRPr>
                <a:ln w="0" cap="flat">
                  <a:solidFill>
                    <a:srgbClr val="9CDCFE"/>
                  </a:solidFill>
                  <a:prstDash val="solid"/>
                  <a:miter lim="400000"/>
                </a:ln>
                <a:solidFill>
                  <a:srgbClr val="9CDCFE"/>
                </a:solidFill>
                <a:latin typeface="Menlo"/>
                <a:ea typeface="Menlo"/>
                <a:cs typeface="Menlo"/>
                <a:sym typeface="Menlo"/>
              </a:defRPr>
            </a:pPr>
            <a:r>
              <a:t>matches</a:t>
            </a:r>
            <a:r>
              <a:rPr>
                <a:ln w="0" cap="flat">
                  <a:solidFill>
                    <a:srgbClr val="D4D4D4"/>
                  </a:solidFill>
                  <a:prstDash val="solid"/>
                  <a:miter lim="400000"/>
                </a:ln>
                <a:solidFill>
                  <a:srgbClr val="D4D4D4"/>
                </a:solidFill>
              </a:rPr>
              <a:t> = </a:t>
            </a:r>
            <a:r>
              <a:rPr>
                <a:ln w="0" cap="flat">
                  <a:solidFill>
                    <a:srgbClr val="B5CEA8"/>
                  </a:solidFill>
                  <a:prstDash val="solid"/>
                  <a:miter lim="400000"/>
                </a:ln>
                <a:solidFill>
                  <a:srgbClr val="B5CEA8"/>
                </a:solidFill>
              </a:rPr>
              <a:t>0</a:t>
            </a:r>
            <a:r>
              <a:rPr>
                <a:ln w="0" cap="flat">
                  <a:solidFill>
                    <a:srgbClr val="D4D4D4"/>
                  </a:solidFill>
                  <a:prstDash val="solid"/>
                  <a:miter lim="400000"/>
                </a:ln>
                <a:solidFill>
                  <a:srgbClr val="D4D4D4"/>
                </a:solidFill>
              </a:rPr>
              <a:t>;</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Game Code"/>
          <p:cNvSpPr txBox="1"/>
          <p:nvPr>
            <p:ph type="body" idx="13"/>
          </p:nvPr>
        </p:nvSpPr>
        <p:spPr>
          <a:prstGeom prst="rect">
            <a:avLst/>
          </a:prstGeom>
        </p:spPr>
        <p:txBody>
          <a:bodyPr/>
          <a:lstStyle/>
          <a:p>
            <a:pPr/>
            <a:r>
              <a:t>Game Code</a:t>
            </a:r>
          </a:p>
        </p:txBody>
      </p:sp>
      <p:sp>
        <p:nvSpPr>
          <p:cNvPr id="283"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284" name="We need to add a new preload() method, that will load our images into phaser…"/>
          <p:cNvSpPr txBox="1"/>
          <p:nvPr>
            <p:ph type="body" idx="1"/>
          </p:nvPr>
        </p:nvSpPr>
        <p:spPr>
          <a:xfrm>
            <a:off x="406400" y="2285669"/>
            <a:ext cx="12192000" cy="7259638"/>
          </a:xfrm>
          <a:prstGeom prst="rect">
            <a:avLst/>
          </a:prstGeom>
        </p:spPr>
        <p:txBody>
          <a:bodyPr/>
          <a:lstStyle/>
          <a:p>
            <a:pPr lvl="1" marL="0" indent="0">
              <a:buClrTx/>
              <a:buSzTx/>
              <a:buFontTx/>
              <a:buNone/>
            </a:pPr>
            <a:r>
              <a:t>We need to add a new </a:t>
            </a:r>
            <a:r>
              <a:rPr>
                <a:solidFill>
                  <a:srgbClr val="EA953F"/>
                </a:solidFill>
              </a:rPr>
              <a:t>preload()</a:t>
            </a:r>
            <a:r>
              <a:t> method, that will load our images into phaser</a:t>
            </a: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'RedGem'</a:t>
            </a:r>
            <a:r>
              <a:rPr>
                <a:ln w="0" cap="flat">
                  <a:solidFill>
                    <a:srgbClr val="D4D4D4"/>
                  </a:solidFill>
                  <a:prstDash val="solid"/>
                  <a:miter lim="400000"/>
                </a:ln>
                <a:solidFill>
                  <a:srgbClr val="D4D4D4"/>
                </a:solidFill>
              </a:rPr>
              <a:t>, </a:t>
            </a:r>
            <a:r>
              <a:t>'Cards/RedGemCard.png'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'BlueGem'</a:t>
            </a:r>
            <a:r>
              <a:rPr>
                <a:ln w="0" cap="flat">
                  <a:solidFill>
                    <a:srgbClr val="D4D4D4"/>
                  </a:solidFill>
                  <a:prstDash val="solid"/>
                  <a:miter lim="400000"/>
                </a:ln>
                <a:solidFill>
                  <a:srgbClr val="D4D4D4"/>
                </a:solidFill>
              </a:rPr>
              <a:t>, </a:t>
            </a:r>
            <a:r>
              <a:t>'Cards/BlueGemCard.png'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'GreenGem'</a:t>
            </a:r>
            <a:r>
              <a:rPr>
                <a:ln w="0" cap="flat">
                  <a:solidFill>
                    <a:srgbClr val="D4D4D4"/>
                  </a:solidFill>
                  <a:prstDash val="solid"/>
                  <a:miter lim="400000"/>
                </a:ln>
                <a:solidFill>
                  <a:srgbClr val="D4D4D4"/>
                </a:solidFill>
              </a:rPr>
              <a:t>, </a:t>
            </a:r>
            <a:r>
              <a:t>'Cards/GreenGemCard.png'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'LavenderGem'</a:t>
            </a:r>
            <a:r>
              <a:rPr>
                <a:ln w="0" cap="flat">
                  <a:solidFill>
                    <a:srgbClr val="D4D4D4"/>
                  </a:solidFill>
                  <a:prstDash val="solid"/>
                  <a:miter lim="400000"/>
                </a:ln>
                <a:solidFill>
                  <a:srgbClr val="D4D4D4"/>
                </a:solidFill>
              </a:rPr>
              <a:t>, </a:t>
            </a:r>
            <a:r>
              <a:t>'Cards/LavenderGemCard.png'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'LightBlueGem'</a:t>
            </a:r>
            <a:r>
              <a:rPr>
                <a:ln w="0" cap="flat">
                  <a:solidFill>
                    <a:srgbClr val="D4D4D4"/>
                  </a:solidFill>
                  <a:prstDash val="solid"/>
                  <a:miter lim="400000"/>
                </a:ln>
                <a:solidFill>
                  <a:srgbClr val="D4D4D4"/>
                </a:solidFill>
              </a:rPr>
              <a:t>, </a:t>
            </a:r>
            <a:r>
              <a:t>'Cards/LightBlueGemCard.png'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'OrangeGem'</a:t>
            </a:r>
            <a:r>
              <a:rPr>
                <a:ln w="0" cap="flat">
                  <a:solidFill>
                    <a:srgbClr val="D4D4D4"/>
                  </a:solidFill>
                  <a:prstDash val="solid"/>
                  <a:miter lim="400000"/>
                </a:ln>
                <a:solidFill>
                  <a:srgbClr val="D4D4D4"/>
                </a:solidFill>
              </a:rPr>
              <a:t>, </a:t>
            </a:r>
            <a:r>
              <a:t>'Cards/OrangeGemCard.png'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'PinkGem'</a:t>
            </a:r>
            <a:r>
              <a:rPr>
                <a:ln w="0" cap="flat">
                  <a:solidFill>
                    <a:srgbClr val="D4D4D4"/>
                  </a:solidFill>
                  <a:prstDash val="solid"/>
                  <a:miter lim="400000"/>
                </a:ln>
                <a:solidFill>
                  <a:srgbClr val="D4D4D4"/>
                </a:solidFill>
              </a:rPr>
              <a:t>, </a:t>
            </a:r>
            <a:r>
              <a:t>'Cards/PinkGemCard.png'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'PurpleGem'</a:t>
            </a:r>
            <a:r>
              <a:rPr>
                <a:ln w="0" cap="flat">
                  <a:solidFill>
                    <a:srgbClr val="D4D4D4"/>
                  </a:solidFill>
                  <a:prstDash val="solid"/>
                  <a:miter lim="400000"/>
                </a:ln>
                <a:solidFill>
                  <a:srgbClr val="D4D4D4"/>
                </a:solidFill>
              </a:rPr>
              <a:t>, </a:t>
            </a:r>
            <a:r>
              <a:t>'Cards/PurpleGemCard.png'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'TealGem'</a:t>
            </a:r>
            <a:r>
              <a:rPr>
                <a:ln w="0" cap="flat">
                  <a:solidFill>
                    <a:srgbClr val="D4D4D4"/>
                  </a:solidFill>
                  <a:prstDash val="solid"/>
                  <a:miter lim="400000"/>
                </a:ln>
                <a:solidFill>
                  <a:srgbClr val="D4D4D4"/>
                </a:solidFill>
              </a:rPr>
              <a:t>, </a:t>
            </a:r>
            <a:r>
              <a:t>'Cards/TealGemCard.png'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'YellowGem'</a:t>
            </a:r>
            <a:r>
              <a:rPr>
                <a:ln w="0" cap="flat">
                  <a:solidFill>
                    <a:srgbClr val="D4D4D4"/>
                  </a:solidFill>
                  <a:prstDash val="solid"/>
                  <a:miter lim="400000"/>
                </a:ln>
                <a:solidFill>
                  <a:srgbClr val="D4D4D4"/>
                </a:solidFill>
              </a:rPr>
              <a:t>, </a:t>
            </a:r>
            <a:r>
              <a:t>'Cards/YellowGemCard.png'</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load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image</a:t>
            </a:r>
            <a:r>
              <a:rPr>
                <a:ln w="0" cap="flat">
                  <a:solidFill>
                    <a:srgbClr val="D4D4D4"/>
                  </a:solidFill>
                  <a:prstDash val="solid"/>
                  <a:miter lim="400000"/>
                </a:ln>
                <a:solidFill>
                  <a:srgbClr val="D4D4D4"/>
                </a:solidFill>
              </a:rPr>
              <a:t>(</a:t>
            </a:r>
            <a:r>
              <a:t>'Back'</a:t>
            </a:r>
            <a:r>
              <a:rPr>
                <a:ln w="0" cap="flat">
                  <a:solidFill>
                    <a:srgbClr val="D4D4D4"/>
                  </a:solidFill>
                  <a:prstDash val="solid"/>
                  <a:miter lim="400000"/>
                </a:ln>
                <a:solidFill>
                  <a:srgbClr val="D4D4D4"/>
                </a:solidFill>
              </a:rPr>
              <a:t>, </a:t>
            </a:r>
            <a:r>
              <a:t>'Cards/CardBack.png'</a:t>
            </a:r>
            <a:r>
              <a:rPr>
                <a:ln w="0" cap="flat">
                  <a:solidFill>
                    <a:srgbClr val="D4D4D4"/>
                  </a:solidFill>
                  <a:prstDash val="solid"/>
                  <a:miter lim="400000"/>
                </a:ln>
                <a:solidFill>
                  <a:srgbClr val="D4D4D4"/>
                </a:solidFill>
              </a:rPr>
              <a:t>);</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Game Code"/>
          <p:cNvSpPr txBox="1"/>
          <p:nvPr>
            <p:ph type="body" idx="13"/>
          </p:nvPr>
        </p:nvSpPr>
        <p:spPr>
          <a:prstGeom prst="rect">
            <a:avLst/>
          </a:prstGeom>
        </p:spPr>
        <p:txBody>
          <a:bodyPr/>
          <a:lstStyle/>
          <a:p>
            <a:pPr/>
            <a:r>
              <a:t>Game Code</a:t>
            </a:r>
          </a:p>
        </p:txBody>
      </p:sp>
      <p:sp>
        <p:nvSpPr>
          <p:cNvPr id="287"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288" name="Time to revamp our create() method:…"/>
          <p:cNvSpPr txBox="1"/>
          <p:nvPr>
            <p:ph type="body" idx="1"/>
          </p:nvPr>
        </p:nvSpPr>
        <p:spPr>
          <a:xfrm>
            <a:off x="406400" y="2285669"/>
            <a:ext cx="12192000" cy="7259638"/>
          </a:xfrm>
          <a:prstGeom prst="rect">
            <a:avLst/>
          </a:prstGeom>
        </p:spPr>
        <p:txBody>
          <a:bodyPr/>
          <a:lstStyle/>
          <a:p>
            <a:pPr lvl="1" marL="0" indent="0">
              <a:buClrTx/>
              <a:buSzTx/>
              <a:buFontTx/>
              <a:buNone/>
            </a:pPr>
            <a:r>
              <a:t>Time to revamp our </a:t>
            </a:r>
            <a:r>
              <a:rPr>
                <a:solidFill>
                  <a:srgbClr val="EA953F"/>
                </a:solidFill>
              </a:rPr>
              <a:t>create() </a:t>
            </a:r>
            <a:r>
              <a:t>method: </a:t>
            </a:r>
          </a:p>
          <a:p>
            <a:pPr marL="0" indent="0" defTabSz="457200">
              <a:lnSpc>
                <a:spcPts val="4300"/>
              </a:lnSpc>
              <a:spcBef>
                <a:spcPts val="0"/>
              </a:spcBef>
              <a:buClrTx/>
              <a:buSzTx/>
              <a:buFontTx/>
              <a:buNone/>
              <a:defRPr sz="2100">
                <a:ln w="0" cap="flat">
                  <a:solidFill>
                    <a:srgbClr val="9CDCFE"/>
                  </a:solidFill>
                  <a:prstDash val="solid"/>
                  <a:miter lim="400000"/>
                </a:ln>
                <a:solidFill>
                  <a:srgbClr val="9CDCFE"/>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matches</a:t>
            </a:r>
            <a:r>
              <a:rPr>
                <a:ln w="0" cap="flat">
                  <a:solidFill>
                    <a:srgbClr val="D4D4D4"/>
                  </a:solidFill>
                  <a:prstDash val="solid"/>
                  <a:miter lim="400000"/>
                </a:ln>
                <a:solidFill>
                  <a:srgbClr val="D4D4D4"/>
                </a:solidFill>
              </a:rPr>
              <a:t> = </a:t>
            </a:r>
            <a:r>
              <a:rPr>
                <a:ln w="0" cap="flat">
                  <a:solidFill>
                    <a:srgbClr val="B5CEA8"/>
                  </a:solidFill>
                  <a:prstDash val="solid"/>
                  <a:miter lim="400000"/>
                </a:ln>
                <a:solidFill>
                  <a:srgbClr val="B5CEA8"/>
                </a:solidFill>
              </a:rPr>
              <a:t>0</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300"/>
              </a:lnSpc>
              <a:spcBef>
                <a:spcPts val="0"/>
              </a:spcBef>
              <a:buClrTx/>
              <a:buSzTx/>
              <a:buFontTx/>
              <a:buNone/>
              <a:defRPr sz="2100">
                <a:ln w="0" cap="flat">
                  <a:solidFill>
                    <a:srgbClr val="D4D4D4"/>
                  </a:solidFill>
                  <a:prstDash val="solid"/>
                  <a:miter lim="400000"/>
                </a:ln>
                <a:solidFill>
                  <a:srgbClr val="D4D4D4"/>
                </a:solidFill>
                <a:latin typeface="Menlo"/>
                <a:ea typeface="Menlo"/>
                <a:cs typeface="Menlo"/>
                <a:sym typeface="Menlo"/>
              </a:defRPr>
            </a:pP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 = </a:t>
            </a:r>
            <a:r>
              <a:rPr>
                <a:ln w="0" cap="flat">
                  <a:solidFill>
                    <a:srgbClr val="569CD6"/>
                  </a:solidFill>
                  <a:prstDash val="solid"/>
                  <a:miter lim="400000"/>
                </a:ln>
                <a:solidFill>
                  <a:srgbClr val="569CD6"/>
                </a:solidFill>
              </a:rPr>
              <a:t>null</a:t>
            </a:r>
            <a:r>
              <a:t>;</a:t>
            </a:r>
          </a:p>
          <a:p>
            <a:pPr marL="0" indent="0" defTabSz="457200">
              <a:lnSpc>
                <a:spcPts val="4300"/>
              </a:lnSpc>
              <a:spcBef>
                <a:spcPts val="0"/>
              </a:spcBef>
              <a:buClrTx/>
              <a:buSzTx/>
              <a:buFontTx/>
              <a:buNone/>
              <a:defRPr sz="21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300"/>
              </a:lnSpc>
              <a:spcBef>
                <a:spcPts val="0"/>
              </a:spcBef>
              <a:buClrTx/>
              <a:buSzTx/>
              <a:buFontTx/>
              <a:buNone/>
              <a:defRPr sz="2100">
                <a:ln w="0" cap="flat">
                  <a:solidFill>
                    <a:srgbClr val="D4D4D4"/>
                  </a:solidFill>
                  <a:prstDash val="solid"/>
                  <a:miter lim="400000"/>
                </a:ln>
                <a:solidFill>
                  <a:srgbClr val="D4D4D4"/>
                </a:solidFill>
                <a:latin typeface="Menlo"/>
                <a:ea typeface="Menlo"/>
                <a:cs typeface="Menlo"/>
                <a:sym typeface="Menlo"/>
              </a:defRPr>
            </a:pPr>
            <a:r>
              <a:rPr>
                <a:ln w="0" cap="flat">
                  <a:solidFill>
                    <a:srgbClr val="C586C0"/>
                  </a:solidFill>
                  <a:prstDash val="solid"/>
                  <a:miter lim="400000"/>
                </a:ln>
                <a:solidFill>
                  <a:srgbClr val="C586C0"/>
                </a:solidFill>
              </a:rPr>
              <a:t>for</a:t>
            </a:r>
            <a:r>
              <a:t> (</a:t>
            </a:r>
            <a:r>
              <a:rPr>
                <a:ln w="0" cap="flat">
                  <a:solidFill>
                    <a:srgbClr val="569CD6"/>
                  </a:solidFill>
                  <a:prstDash val="solid"/>
                  <a:miter lim="400000"/>
                </a:ln>
                <a:solidFill>
                  <a:srgbClr val="569CD6"/>
                </a:solidFill>
              </a:rPr>
              <a:t>let</a:t>
            </a:r>
            <a:r>
              <a:t> </a:t>
            </a:r>
            <a:r>
              <a:rPr>
                <a:ln w="0" cap="flat">
                  <a:solidFill>
                    <a:srgbClr val="9CDCFE"/>
                  </a:solidFill>
                  <a:prstDash val="solid"/>
                  <a:miter lim="400000"/>
                </a:ln>
                <a:solidFill>
                  <a:srgbClr val="9CDCFE"/>
                </a:solidFill>
              </a:rPr>
              <a:t>index</a:t>
            </a:r>
            <a:r>
              <a:t> = </a:t>
            </a:r>
            <a:r>
              <a:rPr>
                <a:ln w="0" cap="flat">
                  <a:solidFill>
                    <a:srgbClr val="B5CEA8"/>
                  </a:solidFill>
                  <a:prstDash val="solid"/>
                  <a:miter lim="400000"/>
                </a:ln>
                <a:solidFill>
                  <a:srgbClr val="B5CEA8"/>
                </a:solidFill>
              </a:rPr>
              <a:t>0</a:t>
            </a:r>
            <a:r>
              <a:t>; </a:t>
            </a:r>
            <a:r>
              <a:rPr>
                <a:ln w="0" cap="flat">
                  <a:solidFill>
                    <a:srgbClr val="9CDCFE"/>
                  </a:solidFill>
                  <a:prstDash val="solid"/>
                  <a:miter lim="400000"/>
                </a:ln>
                <a:solidFill>
                  <a:srgbClr val="9CDCFE"/>
                </a:solidFill>
              </a:rPr>
              <a:t>index</a:t>
            </a:r>
            <a:r>
              <a:t> &lt;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faces</a:t>
            </a:r>
            <a:r>
              <a:t>.</a:t>
            </a:r>
            <a:r>
              <a:rPr>
                <a:ln w="0" cap="flat">
                  <a:solidFill>
                    <a:srgbClr val="9CDCFE"/>
                  </a:solidFill>
                  <a:prstDash val="solid"/>
                  <a:miter lim="400000"/>
                </a:ln>
                <a:solidFill>
                  <a:srgbClr val="9CDCFE"/>
                </a:solidFill>
              </a:rPr>
              <a:t>length</a:t>
            </a:r>
            <a:r>
              <a:t>; </a:t>
            </a:r>
            <a:r>
              <a:rPr>
                <a:ln w="0" cap="flat">
                  <a:solidFill>
                    <a:srgbClr val="9CDCFE"/>
                  </a:solidFill>
                  <a:prstDash val="solid"/>
                  <a:miter lim="400000"/>
                </a:ln>
                <a:solidFill>
                  <a:srgbClr val="9CDCFE"/>
                </a:solidFill>
              </a:rPr>
              <a:t>index</a:t>
            </a:r>
            <a:r>
              <a:t>++) {</a:t>
            </a:r>
          </a:p>
          <a:p>
            <a:pPr marL="0" indent="0" defTabSz="457200">
              <a:lnSpc>
                <a:spcPts val="4300"/>
              </a:lnSpc>
              <a:spcBef>
                <a:spcPts val="0"/>
              </a:spcBef>
              <a:buClrTx/>
              <a:buSzTx/>
              <a:buFontTx/>
              <a:buNone/>
              <a:defRPr sz="21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cardsUnshuffled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push</a:t>
            </a:r>
            <a:r>
              <a:rPr>
                <a:ln w="0" cap="flat">
                  <a:solidFill>
                    <a:srgbClr val="D4D4D4"/>
                  </a:solidFill>
                  <a:prstDash val="solid"/>
                  <a:miter lim="400000"/>
                </a:ln>
                <a:solidFill>
                  <a:srgbClr val="D4D4D4"/>
                </a:solidFill>
              </a:rPr>
              <a:t>({ </a:t>
            </a:r>
            <a:r>
              <a:t>face:</a:t>
            </a: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faces</a:t>
            </a:r>
            <a:r>
              <a:rPr>
                <a:ln w="0" cap="flat">
                  <a:solidFill>
                    <a:srgbClr val="D4D4D4"/>
                  </a:solidFill>
                  <a:prstDash val="solid"/>
                  <a:miter lim="400000"/>
                </a:ln>
                <a:solidFill>
                  <a:srgbClr val="D4D4D4"/>
                </a:solidFill>
              </a:rPr>
              <a:t>[</a:t>
            </a:r>
            <a:r>
              <a:t>index</a:t>
            </a:r>
            <a:r>
              <a:rPr>
                <a:ln w="0" cap="flat">
                  <a:solidFill>
                    <a:srgbClr val="D4D4D4"/>
                  </a:solidFill>
                  <a:prstDash val="solid"/>
                  <a:miter lim="400000"/>
                </a:ln>
                <a:solidFill>
                  <a:srgbClr val="D4D4D4"/>
                </a:solidFill>
              </a:rPr>
              <a:t>], </a:t>
            </a:r>
            <a:r>
              <a:t>back:</a:t>
            </a:r>
            <a:r>
              <a:rPr>
                <a:ln w="0" cap="flat">
                  <a:solidFill>
                    <a:srgbClr val="D4D4D4"/>
                  </a:solidFill>
                  <a:prstDash val="solid"/>
                  <a:miter lim="400000"/>
                </a:ln>
                <a:solidFill>
                  <a:srgbClr val="D4D4D4"/>
                </a:solidFill>
              </a:rPr>
              <a:t> </a:t>
            </a:r>
            <a:r>
              <a:rPr>
                <a:ln w="0" cap="flat">
                  <a:solidFill>
                    <a:srgbClr val="CE9178"/>
                  </a:solidFill>
                  <a:prstDash val="solid"/>
                  <a:miter lim="400000"/>
                </a:ln>
                <a:solidFill>
                  <a:srgbClr val="CE9178"/>
                </a:solidFill>
              </a:rPr>
              <a:t>'Back'</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300"/>
              </a:lnSpc>
              <a:spcBef>
                <a:spcPts val="0"/>
              </a:spcBef>
              <a:buClrTx/>
              <a:buSzTx/>
              <a:buFontTx/>
              <a:buNone/>
              <a:defRPr sz="2100">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cardsUnshuffled</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push</a:t>
            </a:r>
            <a:r>
              <a:rPr>
                <a:ln w="0" cap="flat">
                  <a:solidFill>
                    <a:srgbClr val="D4D4D4"/>
                  </a:solidFill>
                  <a:prstDash val="solid"/>
                  <a:miter lim="400000"/>
                </a:ln>
                <a:solidFill>
                  <a:srgbClr val="D4D4D4"/>
                </a:solidFill>
              </a:rPr>
              <a:t>({ </a:t>
            </a:r>
            <a:r>
              <a:t>face:</a:t>
            </a: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faces</a:t>
            </a:r>
            <a:r>
              <a:rPr>
                <a:ln w="0" cap="flat">
                  <a:solidFill>
                    <a:srgbClr val="D4D4D4"/>
                  </a:solidFill>
                  <a:prstDash val="solid"/>
                  <a:miter lim="400000"/>
                </a:ln>
                <a:solidFill>
                  <a:srgbClr val="D4D4D4"/>
                </a:solidFill>
              </a:rPr>
              <a:t>[</a:t>
            </a:r>
            <a:r>
              <a:t>index</a:t>
            </a:r>
            <a:r>
              <a:rPr>
                <a:ln w="0" cap="flat">
                  <a:solidFill>
                    <a:srgbClr val="D4D4D4"/>
                  </a:solidFill>
                  <a:prstDash val="solid"/>
                  <a:miter lim="400000"/>
                </a:ln>
                <a:solidFill>
                  <a:srgbClr val="D4D4D4"/>
                </a:solidFill>
              </a:rPr>
              <a:t>], </a:t>
            </a:r>
            <a:r>
              <a:t>back:</a:t>
            </a:r>
            <a:r>
              <a:rPr>
                <a:ln w="0" cap="flat">
                  <a:solidFill>
                    <a:srgbClr val="D4D4D4"/>
                  </a:solidFill>
                  <a:prstDash val="solid"/>
                  <a:miter lim="400000"/>
                </a:ln>
                <a:solidFill>
                  <a:srgbClr val="D4D4D4"/>
                </a:solidFill>
              </a:rPr>
              <a:t> </a:t>
            </a:r>
            <a:r>
              <a:rPr>
                <a:ln w="0" cap="flat">
                  <a:solidFill>
                    <a:srgbClr val="CE9178"/>
                  </a:solidFill>
                  <a:prstDash val="solid"/>
                  <a:miter lim="400000"/>
                </a:ln>
                <a:solidFill>
                  <a:srgbClr val="CE9178"/>
                </a:solidFill>
              </a:rPr>
              <a:t>'Back'</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300"/>
              </a:lnSpc>
              <a:spcBef>
                <a:spcPts val="0"/>
              </a:spcBef>
              <a:buClrTx/>
              <a:buSzTx/>
              <a:buFontTx/>
              <a:buNone/>
              <a:defRPr sz="2100">
                <a:ln w="0" cap="flat">
                  <a:solidFill>
                    <a:srgbClr val="D4D4D4"/>
                  </a:solidFill>
                  <a:prstDash val="solid"/>
                  <a:miter lim="400000"/>
                </a:ln>
                <a:solidFill>
                  <a:srgbClr val="D4D4D4"/>
                </a:solidFill>
                <a:latin typeface="Menlo"/>
                <a:ea typeface="Menlo"/>
                <a:cs typeface="Menlo"/>
                <a:sym typeface="Menlo"/>
              </a:defRPr>
            </a:pPr>
            <a:r>
              <a:t>}</a:t>
            </a:r>
          </a:p>
          <a:p>
            <a:pPr marL="0" indent="0" defTabSz="457200">
              <a:lnSpc>
                <a:spcPts val="4300"/>
              </a:lnSpc>
              <a:spcBef>
                <a:spcPts val="0"/>
              </a:spcBef>
              <a:buClrTx/>
              <a:buSzTx/>
              <a:buFontTx/>
              <a:buNone/>
              <a:defRPr sz="2100">
                <a:ln w="0" cap="flat">
                  <a:solidFill>
                    <a:srgbClr val="9CDCFE"/>
                  </a:solidFill>
                  <a:prstDash val="solid"/>
                  <a:miter lim="400000"/>
                </a:ln>
                <a:solidFill>
                  <a:srgbClr val="9CDCFE"/>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cardsUnshuffled</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shuffle</a:t>
            </a:r>
            <a:r>
              <a:rPr>
                <a:ln w="0" cap="flat">
                  <a:solidFill>
                    <a:srgbClr val="D4D4D4"/>
                  </a:solidFill>
                  <a:prstDash val="solid"/>
                  <a:miter lim="400000"/>
                </a:ln>
                <a:solidFill>
                  <a:srgbClr val="D4D4D4"/>
                </a:solidFill>
              </a:rPr>
              <a:t>(</a:t>
            </a: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t>cardsUnshuffled</a:t>
            </a:r>
            <a:r>
              <a:rPr>
                <a:ln w="0" cap="flat">
                  <a:solidFill>
                    <a:srgbClr val="D4D4D4"/>
                  </a:solidFill>
                  <a:prstDash val="solid"/>
                  <a:miter lim="400000"/>
                </a:ln>
                <a:solidFill>
                  <a:srgbClr val="D4D4D4"/>
                </a:solidFill>
              </a:rPr>
              <a:t>);</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Who?"/>
          <p:cNvSpPr txBox="1"/>
          <p:nvPr>
            <p:ph type="body" idx="13"/>
          </p:nvPr>
        </p:nvSpPr>
        <p:spPr>
          <a:prstGeom prst="rect">
            <a:avLst/>
          </a:prstGeom>
        </p:spPr>
        <p:txBody>
          <a:bodyPr/>
          <a:lstStyle/>
          <a:p>
            <a:pPr/>
            <a:r>
              <a:t>Who?</a:t>
            </a:r>
          </a:p>
        </p:txBody>
      </p:sp>
      <p:sp>
        <p:nvSpPr>
          <p:cNvPr id="177" name="Logan"/>
          <p:cNvSpPr txBox="1"/>
          <p:nvPr>
            <p:ph type="title"/>
          </p:nvPr>
        </p:nvSpPr>
        <p:spPr>
          <a:prstGeom prst="rect">
            <a:avLst/>
          </a:prstGeom>
        </p:spPr>
        <p:txBody>
          <a:bodyPr/>
          <a:lstStyle>
            <a:lvl1pPr defTabSz="467359">
              <a:spcBef>
                <a:spcPts val="2200"/>
              </a:spcBef>
              <a:defRPr sz="4800"/>
            </a:lvl1pPr>
          </a:lstStyle>
          <a:p>
            <a:pPr/>
            <a:r>
              <a:t>Logan</a:t>
            </a:r>
          </a:p>
        </p:txBody>
      </p:sp>
      <p:sp>
        <p:nvSpPr>
          <p:cNvPr id="178" name="Developer since 2009…"/>
          <p:cNvSpPr txBox="1"/>
          <p:nvPr>
            <p:ph type="body" idx="1"/>
          </p:nvPr>
        </p:nvSpPr>
        <p:spPr>
          <a:xfrm>
            <a:off x="406400" y="2791177"/>
            <a:ext cx="12192000" cy="6060723"/>
          </a:xfrm>
          <a:prstGeom prst="rect">
            <a:avLst/>
          </a:prstGeom>
        </p:spPr>
        <p:txBody>
          <a:bodyPr/>
          <a:lstStyle/>
          <a:p>
            <a:pPr marL="306704" indent="-306704" defTabSz="403097">
              <a:spcBef>
                <a:spcPts val="1900"/>
              </a:spcBef>
              <a:defRPr sz="2346"/>
            </a:pPr>
            <a:r>
              <a:t>Developer since 2009</a:t>
            </a:r>
          </a:p>
          <a:p>
            <a:pPr marL="306704" indent="-306704" defTabSz="403097">
              <a:spcBef>
                <a:spcPts val="1900"/>
              </a:spcBef>
              <a:defRPr sz="2346"/>
            </a:pPr>
            <a:r>
              <a:t>Started with programming classes in HS (VB, Java)</a:t>
            </a:r>
          </a:p>
          <a:p>
            <a:pPr marL="306704" indent="-306704" defTabSz="403097">
              <a:spcBef>
                <a:spcPts val="1900"/>
              </a:spcBef>
              <a:defRPr sz="2346"/>
            </a:pPr>
            <a:r>
              <a:t>Programmer in the USAF for 4 years, completed AAS during that time. </a:t>
            </a:r>
          </a:p>
          <a:p>
            <a:pPr marL="306704" indent="-306704" defTabSz="403097">
              <a:spcBef>
                <a:spcPts val="1900"/>
              </a:spcBef>
              <a:defRPr sz="2346"/>
            </a:pPr>
            <a:r>
              <a:t>Worked at various jobs, and with various clients, in various technologies. </a:t>
            </a:r>
          </a:p>
          <a:p>
            <a:pPr marL="306704" indent="-306704" defTabSz="403097">
              <a:spcBef>
                <a:spcPts val="1900"/>
              </a:spcBef>
              <a:defRPr sz="2346"/>
            </a:pPr>
            <a:r>
              <a:t>Currently prefers dotnet core, react, and cross platform mobile development (Have worked with Ionic, Cordova, and Xamarin).</a:t>
            </a:r>
          </a:p>
          <a:p>
            <a:pPr marL="306704" indent="-306704" defTabSz="403097">
              <a:spcBef>
                <a:spcPts val="1900"/>
              </a:spcBef>
              <a:defRPr sz="2346"/>
            </a:pPr>
            <a:r>
              <a:t>Current Sr. Developer for National Inventors Hall of Fame, and owner of TheCodeFrog LLC.</a:t>
            </a:r>
          </a:p>
          <a:p>
            <a:pPr lvl="1" marL="613409" indent="-306704" defTabSz="403097">
              <a:spcBef>
                <a:spcPts val="1900"/>
              </a:spcBef>
              <a:defRPr sz="2346"/>
            </a:pPr>
            <a:r>
              <a:t>Disclaimer: I am not a NIHF spokesperson, any and all work, verbiage,  and opinions expressed in this presentation and by me are mine alone, and do not represent those of NIHF</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Game Code"/>
          <p:cNvSpPr txBox="1"/>
          <p:nvPr>
            <p:ph type="body" idx="13"/>
          </p:nvPr>
        </p:nvSpPr>
        <p:spPr>
          <a:prstGeom prst="rect">
            <a:avLst/>
          </a:prstGeom>
        </p:spPr>
        <p:txBody>
          <a:bodyPr/>
          <a:lstStyle/>
          <a:p>
            <a:pPr/>
            <a:r>
              <a:t>Game Code</a:t>
            </a:r>
          </a:p>
        </p:txBody>
      </p:sp>
      <p:sp>
        <p:nvSpPr>
          <p:cNvPr id="291"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292" name="create() method continued:…"/>
          <p:cNvSpPr txBox="1"/>
          <p:nvPr>
            <p:ph type="body" idx="1"/>
          </p:nvPr>
        </p:nvSpPr>
        <p:spPr>
          <a:xfrm>
            <a:off x="406400" y="2285669"/>
            <a:ext cx="12192000" cy="7259638"/>
          </a:xfrm>
          <a:prstGeom prst="rect">
            <a:avLst/>
          </a:prstGeom>
        </p:spPr>
        <p:txBody>
          <a:bodyPr/>
          <a:lstStyle/>
          <a:p>
            <a:pPr lvl="1" marL="0" indent="0">
              <a:buClrTx/>
              <a:buSzTx/>
              <a:buFontTx/>
              <a:buNone/>
            </a:pPr>
            <a:r>
              <a:rPr>
                <a:solidFill>
                  <a:srgbClr val="EA953F"/>
                </a:solidFill>
              </a:rPr>
              <a:t>create() </a:t>
            </a:r>
            <a:r>
              <a:t>method continued: </a:t>
            </a:r>
          </a:p>
          <a:p>
            <a:pPr marL="0" indent="0" defTabSz="457200">
              <a:lnSpc>
                <a:spcPts val="4500"/>
              </a:lnSpc>
              <a:spcBef>
                <a:spcPts val="0"/>
              </a:spcBef>
              <a:buClrTx/>
              <a:buSzTx/>
              <a:buFontTx/>
              <a:buNone/>
              <a:defRPr sz="2300">
                <a:ln w="0" cap="flat">
                  <a:solidFill>
                    <a:srgbClr val="9CDCFE"/>
                  </a:solidFill>
                  <a:prstDash val="solid"/>
                  <a:miter lim="400000"/>
                </a:ln>
                <a:solidFill>
                  <a:srgbClr val="9CDCFE"/>
                </a:solidFill>
                <a:latin typeface="Menlo"/>
                <a:ea typeface="Menlo"/>
                <a:cs typeface="Menlo"/>
                <a:sym typeface="Menlo"/>
              </a:defRPr>
            </a:pPr>
            <a:r>
              <a:rPr>
                <a:ln w="0" cap="flat">
                  <a:solidFill>
                    <a:srgbClr val="569CD6"/>
                  </a:solidFill>
                  <a:prstDash val="solid"/>
                  <a:miter lim="400000"/>
                </a:ln>
                <a:solidFill>
                  <a:srgbClr val="569CD6"/>
                </a:solidFill>
              </a:rPr>
              <a:t>let</a:t>
            </a:r>
            <a:r>
              <a:rPr>
                <a:ln w="0" cap="flat">
                  <a:solidFill>
                    <a:srgbClr val="D4D4D4"/>
                  </a:solidFill>
                  <a:prstDash val="solid"/>
                  <a:miter lim="400000"/>
                </a:ln>
                <a:solidFill>
                  <a:srgbClr val="D4D4D4"/>
                </a:solidFill>
              </a:rPr>
              <a:t> </a:t>
            </a:r>
            <a:r>
              <a:t>counter</a:t>
            </a:r>
            <a:r>
              <a:rPr>
                <a:ln w="0" cap="flat">
                  <a:solidFill>
                    <a:srgbClr val="D4D4D4"/>
                  </a:solidFill>
                  <a:prstDash val="solid"/>
                  <a:miter lim="400000"/>
                </a:ln>
                <a:solidFill>
                  <a:srgbClr val="D4D4D4"/>
                </a:solidFill>
              </a:rPr>
              <a:t> = </a:t>
            </a:r>
            <a:r>
              <a:rPr>
                <a:ln w="0" cap="flat">
                  <a:solidFill>
                    <a:srgbClr val="B5CEA8"/>
                  </a:solidFill>
                  <a:prstDash val="solid"/>
                  <a:miter lim="400000"/>
                </a:ln>
                <a:solidFill>
                  <a:srgbClr val="B5CEA8"/>
                </a:solidFill>
              </a:rPr>
              <a:t>0</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rPr>
                <a:ln w="0" cap="flat">
                  <a:solidFill>
                    <a:srgbClr val="C586C0"/>
                  </a:solidFill>
                  <a:prstDash val="solid"/>
                  <a:miter lim="400000"/>
                </a:ln>
                <a:solidFill>
                  <a:srgbClr val="C586C0"/>
                </a:solidFill>
              </a:rPr>
              <a:t>for</a:t>
            </a:r>
            <a:r>
              <a:t> (</a:t>
            </a:r>
            <a:r>
              <a:rPr>
                <a:ln w="0" cap="flat">
                  <a:solidFill>
                    <a:srgbClr val="569CD6"/>
                  </a:solidFill>
                  <a:prstDash val="solid"/>
                  <a:miter lim="400000"/>
                </a:ln>
                <a:solidFill>
                  <a:srgbClr val="569CD6"/>
                </a:solidFill>
              </a:rPr>
              <a:t>let</a:t>
            </a:r>
            <a:r>
              <a:t> </a:t>
            </a:r>
            <a:r>
              <a:rPr>
                <a:ln w="0" cap="flat">
                  <a:solidFill>
                    <a:srgbClr val="9CDCFE"/>
                  </a:solidFill>
                  <a:prstDash val="solid"/>
                  <a:miter lim="400000"/>
                </a:ln>
                <a:solidFill>
                  <a:srgbClr val="9CDCFE"/>
                </a:solidFill>
              </a:rPr>
              <a:t>width</a:t>
            </a:r>
            <a:r>
              <a:t> = </a:t>
            </a:r>
            <a:r>
              <a:rPr>
                <a:ln w="0" cap="flat">
                  <a:solidFill>
                    <a:srgbClr val="B5CEA8"/>
                  </a:solidFill>
                  <a:prstDash val="solid"/>
                  <a:miter lim="400000"/>
                </a:ln>
                <a:solidFill>
                  <a:srgbClr val="B5CEA8"/>
                </a:solidFill>
              </a:rPr>
              <a:t>0</a:t>
            </a:r>
            <a:r>
              <a:t>; </a:t>
            </a:r>
            <a:r>
              <a:rPr>
                <a:ln w="0" cap="flat">
                  <a:solidFill>
                    <a:srgbClr val="9CDCFE"/>
                  </a:solidFill>
                  <a:prstDash val="solid"/>
                  <a:miter lim="400000"/>
                </a:ln>
                <a:solidFill>
                  <a:srgbClr val="9CDCFE"/>
                </a:solidFill>
              </a:rPr>
              <a:t>width</a:t>
            </a:r>
            <a:r>
              <a:t> &lt; </a:t>
            </a:r>
            <a:r>
              <a:rPr>
                <a:ln w="0" cap="flat">
                  <a:solidFill>
                    <a:srgbClr val="B5CEA8"/>
                  </a:solidFill>
                  <a:prstDash val="solid"/>
                  <a:miter lim="400000"/>
                </a:ln>
                <a:solidFill>
                  <a:srgbClr val="B5CEA8"/>
                </a:solidFill>
              </a:rPr>
              <a:t>5</a:t>
            </a:r>
            <a:r>
              <a:t>; </a:t>
            </a:r>
            <a:r>
              <a:rPr>
                <a:ln w="0" cap="flat">
                  <a:solidFill>
                    <a:srgbClr val="9CDCFE"/>
                  </a:solidFill>
                  <a:prstDash val="solid"/>
                  <a:miter lim="400000"/>
                </a:ln>
                <a:solidFill>
                  <a:srgbClr val="9CDCFE"/>
                </a:solidFill>
              </a:rPr>
              <a:t>width</a:t>
            </a:r>
            <a:r>
              <a:t>++) {</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for</a:t>
            </a:r>
            <a:r>
              <a:t> (</a:t>
            </a:r>
            <a:r>
              <a:rPr>
                <a:ln w="0" cap="flat">
                  <a:solidFill>
                    <a:srgbClr val="569CD6"/>
                  </a:solidFill>
                  <a:prstDash val="solid"/>
                  <a:miter lim="400000"/>
                </a:ln>
                <a:solidFill>
                  <a:srgbClr val="569CD6"/>
                </a:solidFill>
              </a:rPr>
              <a:t>let</a:t>
            </a:r>
            <a:r>
              <a:t> </a:t>
            </a:r>
            <a:r>
              <a:rPr>
                <a:ln w="0" cap="flat">
                  <a:solidFill>
                    <a:srgbClr val="9CDCFE"/>
                  </a:solidFill>
                  <a:prstDash val="solid"/>
                  <a:miter lim="400000"/>
                </a:ln>
                <a:solidFill>
                  <a:srgbClr val="9CDCFE"/>
                </a:solidFill>
              </a:rPr>
              <a:t>height</a:t>
            </a:r>
            <a:r>
              <a:t> = </a:t>
            </a:r>
            <a:r>
              <a:rPr>
                <a:ln w="0" cap="flat">
                  <a:solidFill>
                    <a:srgbClr val="B5CEA8"/>
                  </a:solidFill>
                  <a:prstDash val="solid"/>
                  <a:miter lim="400000"/>
                </a:ln>
                <a:solidFill>
                  <a:srgbClr val="B5CEA8"/>
                </a:solidFill>
              </a:rPr>
              <a:t>0</a:t>
            </a:r>
            <a:r>
              <a:t>; </a:t>
            </a:r>
            <a:r>
              <a:rPr>
                <a:ln w="0" cap="flat">
                  <a:solidFill>
                    <a:srgbClr val="9CDCFE"/>
                  </a:solidFill>
                  <a:prstDash val="solid"/>
                  <a:miter lim="400000"/>
                </a:ln>
                <a:solidFill>
                  <a:srgbClr val="9CDCFE"/>
                </a:solidFill>
              </a:rPr>
              <a:t>height</a:t>
            </a:r>
            <a:r>
              <a:t> &lt; </a:t>
            </a:r>
            <a:r>
              <a:rPr>
                <a:ln w="0" cap="flat">
                  <a:solidFill>
                    <a:srgbClr val="B5CEA8"/>
                  </a:solidFill>
                  <a:prstDash val="solid"/>
                  <a:miter lim="400000"/>
                </a:ln>
                <a:solidFill>
                  <a:srgbClr val="B5CEA8"/>
                </a:solidFill>
              </a:rPr>
              <a:t>4</a:t>
            </a:r>
            <a:r>
              <a:t>; </a:t>
            </a:r>
            <a:r>
              <a:rPr>
                <a:ln w="0" cap="flat">
                  <a:solidFill>
                    <a:srgbClr val="9CDCFE"/>
                  </a:solidFill>
                  <a:prstDash val="solid"/>
                  <a:miter lim="400000"/>
                </a:ln>
                <a:solidFill>
                  <a:srgbClr val="9CDCFE"/>
                </a:solidFill>
              </a:rPr>
              <a:t>height</a:t>
            </a:r>
            <a:r>
              <a:t>++) {</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let</a:t>
            </a:r>
            <a:r>
              <a:t> </a:t>
            </a:r>
            <a:r>
              <a:rPr>
                <a:ln w="0" cap="flat">
                  <a:solidFill>
                    <a:srgbClr val="9CDCFE"/>
                  </a:solidFill>
                  <a:prstDash val="solid"/>
                  <a:miter lim="400000"/>
                </a:ln>
                <a:solidFill>
                  <a:srgbClr val="9CDCFE"/>
                </a:solidFill>
              </a:rPr>
              <a:t>card</a:t>
            </a:r>
            <a:r>
              <a:t> =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add</a:t>
            </a:r>
            <a:r>
              <a:t>.</a:t>
            </a:r>
            <a:r>
              <a:rPr>
                <a:ln w="0" cap="flat">
                  <a:solidFill>
                    <a:srgbClr val="DCDCAA"/>
                  </a:solidFill>
                  <a:prstDash val="solid"/>
                  <a:miter lim="400000"/>
                </a:ln>
                <a:solidFill>
                  <a:srgbClr val="DCDCAA"/>
                </a:solidFill>
              </a:rPr>
              <a:t>sprite</a:t>
            </a:r>
            <a:r>
              <a:t>(</a:t>
            </a:r>
            <a:r>
              <a:rPr>
                <a:ln w="0" cap="flat">
                  <a:solidFill>
                    <a:srgbClr val="B5CEA8"/>
                  </a:solidFill>
                  <a:prstDash val="solid"/>
                  <a:miter lim="400000"/>
                </a:ln>
                <a:solidFill>
                  <a:srgbClr val="B5CEA8"/>
                </a:solidFill>
              </a:rPr>
              <a:t>700</a:t>
            </a:r>
            <a:r>
              <a:t> - (</a:t>
            </a:r>
            <a:r>
              <a:rPr>
                <a:ln w="0" cap="flat">
                  <a:solidFill>
                    <a:srgbClr val="B5CEA8"/>
                  </a:solidFill>
                  <a:prstDash val="solid"/>
                  <a:miter lim="400000"/>
                </a:ln>
                <a:solidFill>
                  <a:srgbClr val="B5CEA8"/>
                </a:solidFill>
              </a:rPr>
              <a:t>800</a:t>
            </a:r>
            <a:r>
              <a:t> / </a:t>
            </a:r>
            <a:r>
              <a:rPr>
                <a:ln w="0" cap="flat">
                  <a:solidFill>
                    <a:srgbClr val="B5CEA8"/>
                  </a:solidFill>
                  <a:prstDash val="solid"/>
                  <a:miter lim="400000"/>
                </a:ln>
                <a:solidFill>
                  <a:srgbClr val="B5CEA8"/>
                </a:solidFill>
              </a:rPr>
              <a:t>5</a:t>
            </a:r>
            <a:r>
              <a:t> * </a:t>
            </a:r>
            <a:r>
              <a:rPr>
                <a:ln w="0" cap="flat">
                  <a:solidFill>
                    <a:srgbClr val="9CDCFE"/>
                  </a:solidFill>
                  <a:prstDash val="solid"/>
                  <a:miter lim="400000"/>
                </a:ln>
                <a:solidFill>
                  <a:srgbClr val="9CDCFE"/>
                </a:solidFill>
              </a:rPr>
              <a:t>width</a:t>
            </a:r>
            <a:r>
              <a:t>), </a:t>
            </a:r>
            <a:r>
              <a:rPr>
                <a:ln w="0" cap="flat">
                  <a:solidFill>
                    <a:srgbClr val="B5CEA8"/>
                  </a:solidFill>
                  <a:prstDash val="solid"/>
                  <a:miter lim="400000"/>
                </a:ln>
                <a:solidFill>
                  <a:srgbClr val="B5CEA8"/>
                </a:solidFill>
              </a:rPr>
              <a:t>525</a:t>
            </a:r>
            <a:r>
              <a:t> - (</a:t>
            </a:r>
            <a:r>
              <a:rPr>
                <a:ln w="0" cap="flat">
                  <a:solidFill>
                    <a:srgbClr val="B5CEA8"/>
                  </a:solidFill>
                  <a:prstDash val="solid"/>
                  <a:miter lim="400000"/>
                </a:ln>
                <a:solidFill>
                  <a:srgbClr val="B5CEA8"/>
                </a:solidFill>
              </a:rPr>
              <a:t>600</a:t>
            </a:r>
            <a:r>
              <a:t> / </a:t>
            </a:r>
            <a:r>
              <a:rPr>
                <a:ln w="0" cap="flat">
                  <a:solidFill>
                    <a:srgbClr val="B5CEA8"/>
                  </a:solidFill>
                  <a:prstDash val="solid"/>
                  <a:miter lim="400000"/>
                </a:ln>
                <a:solidFill>
                  <a:srgbClr val="B5CEA8"/>
                </a:solidFill>
              </a:rPr>
              <a:t>4</a:t>
            </a:r>
            <a:r>
              <a:t> * </a:t>
            </a:r>
            <a:r>
              <a:rPr>
                <a:ln w="0" cap="flat">
                  <a:solidFill>
                    <a:srgbClr val="9CDCFE"/>
                  </a:solidFill>
                  <a:prstDash val="solid"/>
                  <a:miter lim="400000"/>
                </a:ln>
                <a:solidFill>
                  <a:srgbClr val="9CDCFE"/>
                </a:solidFill>
              </a:rPr>
              <a:t>height</a:t>
            </a: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cardsUnshuffled</a:t>
            </a:r>
            <a:r>
              <a:t>[</a:t>
            </a:r>
            <a:r>
              <a:rPr>
                <a:ln w="0" cap="flat">
                  <a:solidFill>
                    <a:srgbClr val="9CDCFE"/>
                  </a:solidFill>
                  <a:prstDash val="solid"/>
                  <a:miter lim="400000"/>
                </a:ln>
                <a:solidFill>
                  <a:srgbClr val="9CDCFE"/>
                </a:solidFill>
              </a:rPr>
              <a:t>counter</a:t>
            </a:r>
            <a:r>
              <a:t>].</a:t>
            </a:r>
            <a:r>
              <a:rPr>
                <a:ln w="0" cap="flat">
                  <a:solidFill>
                    <a:srgbClr val="9CDCFE"/>
                  </a:solidFill>
                  <a:prstDash val="solid"/>
                  <a:miter lim="400000"/>
                </a:ln>
                <a:solidFill>
                  <a:srgbClr val="9CDCFE"/>
                </a:solidFill>
              </a:rPr>
              <a:t>back</a:t>
            </a: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card</a:t>
            </a:r>
            <a:r>
              <a:t>.</a:t>
            </a:r>
            <a:r>
              <a:rPr>
                <a:ln w="0" cap="flat">
                  <a:solidFill>
                    <a:srgbClr val="9CDCFE"/>
                  </a:solidFill>
                  <a:prstDash val="solid"/>
                  <a:miter lim="400000"/>
                </a:ln>
                <a:solidFill>
                  <a:srgbClr val="9CDCFE"/>
                </a:solidFill>
              </a:rPr>
              <a:t>front</a:t>
            </a:r>
            <a:r>
              <a:t> =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cardsUnshuffled</a:t>
            </a:r>
            <a:r>
              <a:t>[</a:t>
            </a:r>
            <a:r>
              <a:rPr>
                <a:ln w="0" cap="flat">
                  <a:solidFill>
                    <a:srgbClr val="9CDCFE"/>
                  </a:solidFill>
                  <a:prstDash val="solid"/>
                  <a:miter lim="400000"/>
                </a:ln>
                <a:solidFill>
                  <a:srgbClr val="9CDCFE"/>
                </a:solidFill>
              </a:rPr>
              <a:t>counter</a:t>
            </a:r>
            <a:r>
              <a:t>].</a:t>
            </a:r>
            <a:r>
              <a:rPr>
                <a:ln w="0" cap="flat">
                  <a:solidFill>
                    <a:srgbClr val="9CDCFE"/>
                  </a:solidFill>
                  <a:prstDash val="solid"/>
                  <a:miter lim="400000"/>
                </a:ln>
                <a:solidFill>
                  <a:srgbClr val="9CDCFE"/>
                </a:solidFill>
              </a:rPr>
              <a:t>face</a:t>
            </a: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card</a:t>
            </a:r>
            <a:r>
              <a:t>.</a:t>
            </a:r>
            <a:r>
              <a:rPr>
                <a:ln w="0" cap="flat">
                  <a:solidFill>
                    <a:srgbClr val="9CDCFE"/>
                  </a:solidFill>
                  <a:prstDash val="solid"/>
                  <a:miter lim="400000"/>
                </a:ln>
                <a:solidFill>
                  <a:srgbClr val="9CDCFE"/>
                </a:solidFill>
              </a:rPr>
              <a:t>faceUp</a:t>
            </a:r>
            <a:r>
              <a:t> = </a:t>
            </a:r>
            <a:r>
              <a:rPr>
                <a:ln w="0" cap="flat">
                  <a:solidFill>
                    <a:srgbClr val="569CD6"/>
                  </a:solidFill>
                  <a:prstDash val="solid"/>
                  <a:miter lim="400000"/>
                </a:ln>
                <a:solidFill>
                  <a:srgbClr val="569CD6"/>
                </a:solidFill>
              </a:rPr>
              <a:t>false</a:t>
            </a: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card</a:t>
            </a:r>
            <a:r>
              <a:t>.</a:t>
            </a:r>
            <a:r>
              <a:rPr>
                <a:ln w="0" cap="flat">
                  <a:solidFill>
                    <a:srgbClr val="DCDCAA"/>
                  </a:solidFill>
                  <a:prstDash val="solid"/>
                  <a:miter lim="400000"/>
                </a:ln>
                <a:solidFill>
                  <a:srgbClr val="DCDCAA"/>
                </a:solidFill>
              </a:rPr>
              <a:t>setScale</a:t>
            </a:r>
            <a:r>
              <a:t>(</a:t>
            </a:r>
            <a:r>
              <a:rPr>
                <a:ln w="0" cap="flat">
                  <a:solidFill>
                    <a:srgbClr val="B5CEA8"/>
                  </a:solidFill>
                  <a:prstDash val="solid"/>
                  <a:miter lim="400000"/>
                </a:ln>
                <a:solidFill>
                  <a:srgbClr val="B5CEA8"/>
                </a:solidFill>
              </a:rPr>
              <a:t>.6</a:t>
            </a: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card</a:t>
            </a:r>
            <a:r>
              <a:t>.</a:t>
            </a:r>
            <a:r>
              <a:rPr>
                <a:ln w="0" cap="flat">
                  <a:solidFill>
                    <a:srgbClr val="DCDCAA"/>
                  </a:solidFill>
                  <a:prstDash val="solid"/>
                  <a:miter lim="400000"/>
                </a:ln>
                <a:solidFill>
                  <a:srgbClr val="DCDCAA"/>
                </a:solidFill>
              </a:rPr>
              <a:t>setInteractive</a:t>
            </a: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DCDCAA"/>
                  </a:solidFill>
                  <a:prstDash val="solid"/>
                  <a:miter lim="400000"/>
                </a:ln>
                <a:solidFill>
                  <a:srgbClr val="DCDCAA"/>
                </a:solidFill>
              </a:rPr>
              <a:t>on</a:t>
            </a:r>
            <a:r>
              <a:t>(</a:t>
            </a:r>
            <a:r>
              <a:rPr>
                <a:ln w="0" cap="flat">
                  <a:solidFill>
                    <a:srgbClr val="CE9178"/>
                  </a:solidFill>
                  <a:prstDash val="solid"/>
                  <a:miter lim="400000"/>
                </a:ln>
                <a:solidFill>
                  <a:srgbClr val="CE9178"/>
                </a:solidFill>
              </a:rPr>
              <a:t>'clicked'</a:t>
            </a: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clickHandler</a:t>
            </a:r>
            <a:r>
              <a:t>, </a:t>
            </a:r>
            <a:r>
              <a:rPr>
                <a:ln w="0" cap="flat">
                  <a:solidFill>
                    <a:srgbClr val="569CD6"/>
                  </a:solidFill>
                  <a:prstDash val="solid"/>
                  <a:miter lim="400000"/>
                </a:ln>
                <a:solidFill>
                  <a:srgbClr val="569CD6"/>
                </a:solidFill>
              </a:rPr>
              <a:t>this</a:t>
            </a: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counter</a:t>
            </a:r>
            <a:r>
              <a:t>++;</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     }</a:t>
            </a:r>
          </a:p>
          <a:p>
            <a:pPr marL="0" indent="0" defTabSz="457200">
              <a:lnSpc>
                <a:spcPts val="4500"/>
              </a:lnSpc>
              <a:spcBef>
                <a:spcPts val="0"/>
              </a:spcBef>
              <a:buClrTx/>
              <a:buSzTx/>
              <a:buFontTx/>
              <a:buNone/>
              <a:defRPr sz="2300">
                <a:ln w="0" cap="flat">
                  <a:solidFill>
                    <a:srgbClr val="D4D4D4"/>
                  </a:solidFill>
                  <a:prstDash val="solid"/>
                  <a:miter lim="400000"/>
                </a:ln>
                <a:solidFill>
                  <a:srgbClr val="D4D4D4"/>
                </a:solidFill>
                <a:latin typeface="Menlo"/>
                <a:ea typeface="Menlo"/>
                <a:cs typeface="Menlo"/>
                <a:sym typeface="Menlo"/>
              </a:defRPr>
            </a:pPr>
            <a:r>
              <a:t>}</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Game Code"/>
          <p:cNvSpPr txBox="1"/>
          <p:nvPr>
            <p:ph type="body" idx="13"/>
          </p:nvPr>
        </p:nvSpPr>
        <p:spPr>
          <a:prstGeom prst="rect">
            <a:avLst/>
          </a:prstGeom>
        </p:spPr>
        <p:txBody>
          <a:bodyPr/>
          <a:lstStyle/>
          <a:p>
            <a:pPr/>
            <a:r>
              <a:t>Game Code</a:t>
            </a:r>
          </a:p>
        </p:txBody>
      </p:sp>
      <p:sp>
        <p:nvSpPr>
          <p:cNvPr id="295"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296" name="create() method continued:…"/>
          <p:cNvSpPr txBox="1"/>
          <p:nvPr>
            <p:ph type="body" idx="1"/>
          </p:nvPr>
        </p:nvSpPr>
        <p:spPr>
          <a:xfrm>
            <a:off x="406400" y="2285669"/>
            <a:ext cx="12192000" cy="7259638"/>
          </a:xfrm>
          <a:prstGeom prst="rect">
            <a:avLst/>
          </a:prstGeom>
        </p:spPr>
        <p:txBody>
          <a:bodyPr/>
          <a:lstStyle/>
          <a:p>
            <a:pPr lvl="1" marL="0" indent="0">
              <a:buClrTx/>
              <a:buSzTx/>
              <a:buFontTx/>
              <a:buNone/>
            </a:pPr>
            <a:r>
              <a:rPr>
                <a:solidFill>
                  <a:srgbClr val="EA953F"/>
                </a:solidFill>
              </a:rPr>
              <a:t>create() </a:t>
            </a:r>
            <a:r>
              <a:t>method continued: </a:t>
            </a:r>
          </a:p>
          <a:p>
            <a:pPr marL="0" indent="0" defTabSz="457200">
              <a:lnSpc>
                <a:spcPts val="4800"/>
              </a:lnSpc>
              <a:spcBef>
                <a:spcPts val="0"/>
              </a:spcBef>
              <a:buClrTx/>
              <a:buSzTx/>
              <a:buFontTx/>
              <a:buNone/>
              <a:defRPr sz="2500">
                <a:ln w="0" cap="flat">
                  <a:solidFill>
                    <a:srgbClr val="CE9178"/>
                  </a:solidFill>
                  <a:prstDash val="solid"/>
                  <a:miter lim="400000"/>
                </a:ln>
                <a:solidFill>
                  <a:srgbClr val="CE9178"/>
                </a:solidFill>
                <a:latin typeface="Menlo"/>
                <a:ea typeface="Menlo"/>
                <a:cs typeface="Menlo"/>
                <a:sym typeface="Menlo"/>
              </a:defRPr>
            </a:pPr>
            <a:r>
              <a:rPr>
                <a:ln w="0" cap="flat">
                  <a:solidFill>
                    <a:srgbClr val="569CD6"/>
                  </a:solidFill>
                  <a:prstDash val="solid"/>
                  <a:miter lim="400000"/>
                </a:ln>
                <a:solidFill>
                  <a:srgbClr val="569CD6"/>
                </a:solidFill>
              </a:rPr>
              <a:t>this</a:t>
            </a:r>
            <a:r>
              <a:rPr>
                <a:ln w="0" cap="flat">
                  <a:solidFill>
                    <a:srgbClr val="D4D4D4"/>
                  </a:solidFill>
                  <a:prstDash val="solid"/>
                  <a:miter lim="400000"/>
                </a:ln>
                <a:solidFill>
                  <a:srgbClr val="D4D4D4"/>
                </a:solidFill>
              </a:rPr>
              <a:t>.</a:t>
            </a:r>
            <a:r>
              <a:rPr>
                <a:ln w="0" cap="flat">
                  <a:solidFill>
                    <a:srgbClr val="9CDCFE"/>
                  </a:solidFill>
                  <a:prstDash val="solid"/>
                  <a:miter lim="400000"/>
                </a:ln>
                <a:solidFill>
                  <a:srgbClr val="9CDCFE"/>
                </a:solidFill>
              </a:rPr>
              <a:t>input</a:t>
            </a:r>
            <a:r>
              <a:rPr>
                <a:ln w="0" cap="flat">
                  <a:solidFill>
                    <a:srgbClr val="D4D4D4"/>
                  </a:solidFill>
                  <a:prstDash val="solid"/>
                  <a:miter lim="400000"/>
                </a:ln>
                <a:solidFill>
                  <a:srgbClr val="D4D4D4"/>
                </a:solidFill>
              </a:rPr>
              <a:t>.</a:t>
            </a:r>
            <a:r>
              <a:rPr>
                <a:ln w="0" cap="flat">
                  <a:solidFill>
                    <a:srgbClr val="DCDCAA"/>
                  </a:solidFill>
                  <a:prstDash val="solid"/>
                  <a:miter lim="400000"/>
                </a:ln>
                <a:solidFill>
                  <a:srgbClr val="DCDCAA"/>
                </a:solidFill>
              </a:rPr>
              <a:t>on</a:t>
            </a:r>
            <a:r>
              <a:rPr>
                <a:ln w="0" cap="flat">
                  <a:solidFill>
                    <a:srgbClr val="D4D4D4"/>
                  </a:solidFill>
                  <a:prstDash val="solid"/>
                  <a:miter lim="400000"/>
                </a:ln>
                <a:solidFill>
                  <a:srgbClr val="D4D4D4"/>
                </a:solidFill>
              </a:rPr>
              <a:t>(</a:t>
            </a:r>
            <a:r>
              <a:t>'gameobjectup'</a:t>
            </a: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function</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pointer</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gameObject</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57200">
              <a:lnSpc>
                <a:spcPts val="4800"/>
              </a:lnSpc>
              <a:spcBef>
                <a:spcPts val="0"/>
              </a:spcBef>
              <a:buClrTx/>
              <a:buSzTx/>
              <a:buFontTx/>
              <a:buNone/>
              <a:defRPr sz="25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gameObject</a:t>
            </a:r>
            <a:r>
              <a:t>.</a:t>
            </a:r>
            <a:r>
              <a:rPr>
                <a:ln w="0" cap="flat">
                  <a:solidFill>
                    <a:srgbClr val="DCDCAA"/>
                  </a:solidFill>
                  <a:prstDash val="solid"/>
                  <a:miter lim="400000"/>
                </a:ln>
                <a:solidFill>
                  <a:srgbClr val="DCDCAA"/>
                </a:solidFill>
              </a:rPr>
              <a:t>emit</a:t>
            </a:r>
            <a:r>
              <a:t>(</a:t>
            </a:r>
            <a:r>
              <a:rPr>
                <a:ln w="0" cap="flat">
                  <a:solidFill>
                    <a:srgbClr val="CE9178"/>
                  </a:solidFill>
                  <a:prstDash val="solid"/>
                  <a:miter lim="400000"/>
                </a:ln>
                <a:solidFill>
                  <a:srgbClr val="CE9178"/>
                </a:solidFill>
              </a:rPr>
              <a:t>'clicked'</a:t>
            </a:r>
            <a:r>
              <a:t>, </a:t>
            </a:r>
            <a:r>
              <a:rPr>
                <a:ln w="0" cap="flat">
                  <a:solidFill>
                    <a:srgbClr val="9CDCFE"/>
                  </a:solidFill>
                  <a:prstDash val="solid"/>
                  <a:miter lim="400000"/>
                </a:ln>
                <a:solidFill>
                  <a:srgbClr val="9CDCFE"/>
                </a:solidFill>
              </a:rPr>
              <a:t>gameObject</a:t>
            </a:r>
            <a:r>
              <a:t>);</a:t>
            </a:r>
          </a:p>
          <a:p>
            <a:pPr marL="0" indent="0" defTabSz="457200">
              <a:lnSpc>
                <a:spcPts val="4800"/>
              </a:lnSpc>
              <a:spcBef>
                <a:spcPts val="0"/>
              </a:spcBef>
              <a:buClrTx/>
              <a:buSzTx/>
              <a:buFontTx/>
              <a:buNone/>
              <a:defRPr sz="25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Game Code"/>
          <p:cNvSpPr txBox="1"/>
          <p:nvPr>
            <p:ph type="body" idx="13"/>
          </p:nvPr>
        </p:nvSpPr>
        <p:spPr>
          <a:prstGeom prst="rect">
            <a:avLst/>
          </a:prstGeom>
        </p:spPr>
        <p:txBody>
          <a:bodyPr/>
          <a:lstStyle/>
          <a:p>
            <a:pPr/>
            <a:r>
              <a:t>Game Code</a:t>
            </a:r>
          </a:p>
        </p:txBody>
      </p:sp>
      <p:sp>
        <p:nvSpPr>
          <p:cNvPr id="299"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300" name="We need to create a shuffle() method:…"/>
          <p:cNvSpPr txBox="1"/>
          <p:nvPr>
            <p:ph type="body" idx="1"/>
          </p:nvPr>
        </p:nvSpPr>
        <p:spPr>
          <a:xfrm>
            <a:off x="406400" y="2285669"/>
            <a:ext cx="12192000" cy="7259638"/>
          </a:xfrm>
          <a:prstGeom prst="rect">
            <a:avLst/>
          </a:prstGeom>
        </p:spPr>
        <p:txBody>
          <a:bodyPr/>
          <a:lstStyle/>
          <a:p>
            <a:pPr lvl="1" marL="0" indent="0" defTabSz="473201">
              <a:spcBef>
                <a:spcPts val="2200"/>
              </a:spcBef>
              <a:buClrTx/>
              <a:buSzTx/>
              <a:buFontTx/>
              <a:buNone/>
              <a:defRPr sz="2754"/>
            </a:pPr>
            <a:r>
              <a:t>We need to create a </a:t>
            </a:r>
            <a:r>
              <a:rPr>
                <a:solidFill>
                  <a:srgbClr val="EA953F"/>
                </a:solidFill>
              </a:rPr>
              <a:t>shuffle()</a:t>
            </a:r>
            <a:r>
              <a:t> method: </a:t>
            </a:r>
          </a:p>
          <a:p>
            <a:pPr lvl="1" marL="0" indent="0" defTabSz="473201">
              <a:spcBef>
                <a:spcPts val="2200"/>
              </a:spcBef>
              <a:buClrTx/>
              <a:buSzTx/>
              <a:buFontTx/>
              <a:buNone/>
              <a:defRPr sz="2754"/>
            </a:pPr>
            <a:r>
              <a:t>Pretty sure I yoinked this off SO from an older project I was playing around with, but it works by starting at the end of the passed array, and working backwards to swap elements from random indexes.  Taking code from the internet is fine, as long as you </a:t>
            </a:r>
            <a:r>
              <a:rPr i="1">
                <a:latin typeface="Avenir Next"/>
                <a:ea typeface="Avenir Next"/>
                <a:cs typeface="Avenir Next"/>
                <a:sym typeface="Avenir Next"/>
              </a:rPr>
              <a:t>understand</a:t>
            </a:r>
            <a:r>
              <a:t> what it does, why, and how.</a:t>
            </a:r>
          </a:p>
          <a:p>
            <a:pPr marL="0" indent="0" defTabSz="370331">
              <a:lnSpc>
                <a:spcPts val="3600"/>
              </a:lnSpc>
              <a:spcBef>
                <a:spcPts val="0"/>
              </a:spcBef>
              <a:buClrTx/>
              <a:buSzTx/>
              <a:buFontTx/>
              <a:buNone/>
              <a:defRPr sz="1862">
                <a:ln w="0" cap="flat">
                  <a:solidFill>
                    <a:srgbClr val="569CD6"/>
                  </a:solidFill>
                  <a:prstDash val="solid"/>
                  <a:miter lim="400000"/>
                </a:ln>
                <a:solidFill>
                  <a:srgbClr val="569CD6"/>
                </a:solidFill>
                <a:latin typeface="Menlo"/>
                <a:ea typeface="Menlo"/>
                <a:cs typeface="Menlo"/>
                <a:sym typeface="Menlo"/>
              </a:defRPr>
            </a:pPr>
            <a:r>
              <a:rPr>
                <a:ln w="0" cap="flat">
                  <a:solidFill>
                    <a:srgbClr val="DCDCAA"/>
                  </a:solidFill>
                  <a:prstDash val="solid"/>
                  <a:miter lim="400000"/>
                </a:ln>
                <a:solidFill>
                  <a:srgbClr val="DCDCAA"/>
                </a:solidFill>
              </a:rPr>
              <a:t>shuffle</a:t>
            </a:r>
            <a:r>
              <a:rPr>
                <a:ln w="0" cap="flat">
                  <a:solidFill>
                    <a:srgbClr val="D4D4D4"/>
                  </a:solidFill>
                  <a:prstDash val="solid"/>
                  <a:miter lim="400000"/>
                </a:ln>
                <a:solidFill>
                  <a:srgbClr val="D4D4D4"/>
                </a:solidFill>
              </a:rPr>
              <a:t> = </a:t>
            </a:r>
            <a:r>
              <a:t>function</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array</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370331">
              <a:lnSpc>
                <a:spcPts val="3600"/>
              </a:lnSpc>
              <a:spcBef>
                <a:spcPts val="0"/>
              </a:spcBef>
              <a:buClrTx/>
              <a:buSzTx/>
              <a:buFontTx/>
              <a:buNone/>
              <a:defRPr sz="1862">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var</a:t>
            </a:r>
            <a:r>
              <a:rPr>
                <a:ln w="0" cap="flat">
                  <a:solidFill>
                    <a:srgbClr val="D4D4D4"/>
                  </a:solidFill>
                  <a:prstDash val="solid"/>
                  <a:miter lim="400000"/>
                </a:ln>
                <a:solidFill>
                  <a:srgbClr val="D4D4D4"/>
                </a:solidFill>
              </a:rPr>
              <a:t> </a:t>
            </a:r>
            <a:r>
              <a:t>currentIndex</a:t>
            </a:r>
            <a:r>
              <a:rPr>
                <a:ln w="0" cap="flat">
                  <a:solidFill>
                    <a:srgbClr val="D4D4D4"/>
                  </a:solidFill>
                  <a:prstDash val="solid"/>
                  <a:miter lim="400000"/>
                </a:ln>
                <a:solidFill>
                  <a:srgbClr val="D4D4D4"/>
                </a:solidFill>
              </a:rPr>
              <a:t> = </a:t>
            </a:r>
            <a:r>
              <a:t>array</a:t>
            </a:r>
            <a:r>
              <a:rPr>
                <a:ln w="0" cap="flat">
                  <a:solidFill>
                    <a:srgbClr val="D4D4D4"/>
                  </a:solidFill>
                  <a:prstDash val="solid"/>
                  <a:miter lim="400000"/>
                </a:ln>
                <a:solidFill>
                  <a:srgbClr val="D4D4D4"/>
                </a:solidFill>
              </a:rPr>
              <a:t>.</a:t>
            </a:r>
            <a:r>
              <a:t>length</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370331">
              <a:lnSpc>
                <a:spcPts val="3600"/>
              </a:lnSpc>
              <a:spcBef>
                <a:spcPts val="0"/>
              </a:spcBef>
              <a:buClrTx/>
              <a:buSzTx/>
              <a:buFontTx/>
              <a:buNone/>
              <a:defRPr sz="1862">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569CD6"/>
                  </a:solidFill>
                  <a:prstDash val="solid"/>
                  <a:miter lim="400000"/>
                </a:ln>
                <a:solidFill>
                  <a:srgbClr val="569CD6"/>
                </a:solidFill>
              </a:rPr>
              <a:t>var</a:t>
            </a:r>
            <a:r>
              <a:rPr>
                <a:ln w="0" cap="flat">
                  <a:solidFill>
                    <a:srgbClr val="D4D4D4"/>
                  </a:solidFill>
                  <a:prstDash val="solid"/>
                  <a:miter lim="400000"/>
                </a:ln>
                <a:solidFill>
                  <a:srgbClr val="D4D4D4"/>
                </a:solidFill>
              </a:rPr>
              <a:t> </a:t>
            </a:r>
            <a:r>
              <a:t>temporaryValue</a:t>
            </a:r>
            <a:r>
              <a:rPr>
                <a:ln w="0" cap="flat">
                  <a:solidFill>
                    <a:srgbClr val="D4D4D4"/>
                  </a:solidFill>
                  <a:prstDash val="solid"/>
                  <a:miter lim="400000"/>
                </a:ln>
                <a:solidFill>
                  <a:srgbClr val="D4D4D4"/>
                </a:solidFill>
              </a:rPr>
              <a:t>, </a:t>
            </a:r>
            <a:r>
              <a:t>randomIndex</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370331">
              <a:lnSpc>
                <a:spcPts val="3600"/>
              </a:lnSpc>
              <a:spcBef>
                <a:spcPts val="0"/>
              </a:spcBef>
              <a:buClrTx/>
              <a:buSzTx/>
              <a:buFontTx/>
              <a:buNone/>
              <a:defRPr sz="1862">
                <a:ln w="0" cap="flat">
                  <a:solidFill>
                    <a:srgbClr val="6A9955"/>
                  </a:solidFill>
                  <a:prstDash val="solid"/>
                  <a:miter lim="400000"/>
                </a:ln>
                <a:solidFill>
                  <a:srgbClr val="6A9955"/>
                </a:solidFill>
                <a:latin typeface="Menlo"/>
                <a:ea typeface="Menlo"/>
                <a:cs typeface="Menlo"/>
                <a:sym typeface="Menlo"/>
              </a:defRPr>
            </a:pPr>
            <a:r>
              <a:rPr>
                <a:ln w="0" cap="flat">
                  <a:solidFill>
                    <a:srgbClr val="D4D4D4"/>
                  </a:solidFill>
                  <a:prstDash val="solid"/>
                  <a:miter lim="400000"/>
                </a:ln>
                <a:solidFill>
                  <a:srgbClr val="D4D4D4"/>
                </a:solidFill>
              </a:rPr>
              <a:t>        </a:t>
            </a:r>
            <a:r>
              <a:t>// While there remain elements to shuffle...</a:t>
            </a:r>
            <a:endParaRPr>
              <a:ln w="0" cap="flat">
                <a:solidFill>
                  <a:srgbClr val="D4D4D4"/>
                </a:solidFill>
                <a:prstDash val="solid"/>
                <a:miter lim="400000"/>
              </a:ln>
              <a:solidFill>
                <a:srgbClr val="D4D4D4"/>
              </a:solidFill>
            </a:endParaRPr>
          </a:p>
          <a:p>
            <a:pPr marL="0" indent="0" defTabSz="370331">
              <a:lnSpc>
                <a:spcPts val="3600"/>
              </a:lnSpc>
              <a:spcBef>
                <a:spcPts val="0"/>
              </a:spcBef>
              <a:buClrTx/>
              <a:buSzTx/>
              <a:buFontTx/>
              <a:buNone/>
              <a:defRPr sz="1862">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C586C0"/>
                  </a:solidFill>
                  <a:prstDash val="solid"/>
                  <a:miter lim="400000"/>
                </a:ln>
                <a:solidFill>
                  <a:srgbClr val="C586C0"/>
                </a:solidFill>
              </a:rPr>
              <a:t>while</a:t>
            </a:r>
            <a:r>
              <a:rPr>
                <a:ln w="0" cap="flat">
                  <a:solidFill>
                    <a:srgbClr val="D4D4D4"/>
                  </a:solidFill>
                  <a:prstDash val="solid"/>
                  <a:miter lim="400000"/>
                </a:ln>
                <a:solidFill>
                  <a:srgbClr val="D4D4D4"/>
                </a:solidFill>
              </a:rPr>
              <a:t> (</a:t>
            </a:r>
            <a:r>
              <a:rPr>
                <a:ln w="0" cap="flat">
                  <a:solidFill>
                    <a:srgbClr val="B5CEA8"/>
                  </a:solidFill>
                  <a:prstDash val="solid"/>
                  <a:miter lim="400000"/>
                </a:ln>
                <a:solidFill>
                  <a:srgbClr val="B5CEA8"/>
                </a:solidFill>
              </a:rPr>
              <a:t>0</a:t>
            </a:r>
            <a:r>
              <a:rPr>
                <a:ln w="0" cap="flat">
                  <a:solidFill>
                    <a:srgbClr val="D4D4D4"/>
                  </a:solidFill>
                  <a:prstDash val="solid"/>
                  <a:miter lim="400000"/>
                </a:ln>
                <a:solidFill>
                  <a:srgbClr val="D4D4D4"/>
                </a:solidFill>
              </a:rPr>
              <a:t> !== </a:t>
            </a:r>
            <a:r>
              <a:t>currentIndex</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370331">
              <a:lnSpc>
                <a:spcPts val="3600"/>
              </a:lnSpc>
              <a:spcBef>
                <a:spcPts val="0"/>
              </a:spcBef>
              <a:buClrTx/>
              <a:buSzTx/>
              <a:buFontTx/>
              <a:buNone/>
              <a:defRPr sz="1862">
                <a:ln w="0" cap="flat">
                  <a:solidFill>
                    <a:srgbClr val="6A9955"/>
                  </a:solidFill>
                  <a:prstDash val="solid"/>
                  <a:miter lim="400000"/>
                </a:ln>
                <a:solidFill>
                  <a:srgbClr val="6A9955"/>
                </a:solidFill>
                <a:latin typeface="Menlo"/>
                <a:ea typeface="Menlo"/>
                <a:cs typeface="Menlo"/>
                <a:sym typeface="Menlo"/>
              </a:defRPr>
            </a:pPr>
            <a:r>
              <a:rPr>
                <a:ln w="0" cap="flat">
                  <a:solidFill>
                    <a:srgbClr val="D4D4D4"/>
                  </a:solidFill>
                  <a:prstDash val="solid"/>
                  <a:miter lim="400000"/>
                </a:ln>
                <a:solidFill>
                  <a:srgbClr val="D4D4D4"/>
                </a:solidFill>
              </a:rPr>
              <a:t>            </a:t>
            </a:r>
            <a:r>
              <a:t>// Pick a remaining element...</a:t>
            </a:r>
            <a:endParaRPr>
              <a:ln w="0" cap="flat">
                <a:solidFill>
                  <a:srgbClr val="D4D4D4"/>
                </a:solidFill>
                <a:prstDash val="solid"/>
                <a:miter lim="400000"/>
              </a:ln>
              <a:solidFill>
                <a:srgbClr val="D4D4D4"/>
              </a:solidFill>
            </a:endParaRPr>
          </a:p>
          <a:p>
            <a:pPr marL="0" indent="0" defTabSz="370331">
              <a:lnSpc>
                <a:spcPts val="3600"/>
              </a:lnSpc>
              <a:spcBef>
                <a:spcPts val="0"/>
              </a:spcBef>
              <a:buClrTx/>
              <a:buSzTx/>
              <a:buFontTx/>
              <a:buNone/>
              <a:defRPr sz="1862">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randomIndex</a:t>
            </a:r>
            <a:r>
              <a:t> = </a:t>
            </a:r>
            <a:r>
              <a:rPr>
                <a:ln w="0" cap="flat">
                  <a:solidFill>
                    <a:srgbClr val="4EC9B0"/>
                  </a:solidFill>
                  <a:prstDash val="solid"/>
                  <a:miter lim="400000"/>
                </a:ln>
                <a:solidFill>
                  <a:srgbClr val="4EC9B0"/>
                </a:solidFill>
              </a:rPr>
              <a:t>Math</a:t>
            </a:r>
            <a:r>
              <a:t>.</a:t>
            </a:r>
            <a:r>
              <a:rPr>
                <a:ln w="0" cap="flat">
                  <a:solidFill>
                    <a:srgbClr val="DCDCAA"/>
                  </a:solidFill>
                  <a:prstDash val="solid"/>
                  <a:miter lim="400000"/>
                </a:ln>
                <a:solidFill>
                  <a:srgbClr val="DCDCAA"/>
                </a:solidFill>
              </a:rPr>
              <a:t>floor</a:t>
            </a:r>
            <a:r>
              <a:t>(</a:t>
            </a:r>
            <a:r>
              <a:rPr>
                <a:ln w="0" cap="flat">
                  <a:solidFill>
                    <a:srgbClr val="4EC9B0"/>
                  </a:solidFill>
                  <a:prstDash val="solid"/>
                  <a:miter lim="400000"/>
                </a:ln>
                <a:solidFill>
                  <a:srgbClr val="4EC9B0"/>
                </a:solidFill>
              </a:rPr>
              <a:t>Math</a:t>
            </a:r>
            <a:r>
              <a:t>.</a:t>
            </a:r>
            <a:r>
              <a:rPr>
                <a:ln w="0" cap="flat">
                  <a:solidFill>
                    <a:srgbClr val="DCDCAA"/>
                  </a:solidFill>
                  <a:prstDash val="solid"/>
                  <a:miter lim="400000"/>
                </a:ln>
                <a:solidFill>
                  <a:srgbClr val="DCDCAA"/>
                </a:solidFill>
              </a:rPr>
              <a:t>random</a:t>
            </a:r>
            <a:r>
              <a:t>() * </a:t>
            </a:r>
            <a:r>
              <a:rPr>
                <a:ln w="0" cap="flat">
                  <a:solidFill>
                    <a:srgbClr val="9CDCFE"/>
                  </a:solidFill>
                  <a:prstDash val="solid"/>
                  <a:miter lim="400000"/>
                </a:ln>
                <a:solidFill>
                  <a:srgbClr val="9CDCFE"/>
                </a:solidFill>
              </a:rPr>
              <a:t>currentIndex</a:t>
            </a:r>
            <a:r>
              <a:t>);</a:t>
            </a:r>
          </a:p>
          <a:p>
            <a:pPr marL="0" indent="0" defTabSz="370331">
              <a:lnSpc>
                <a:spcPts val="3600"/>
              </a:lnSpc>
              <a:spcBef>
                <a:spcPts val="0"/>
              </a:spcBef>
              <a:buClrTx/>
              <a:buSzTx/>
              <a:buFontTx/>
              <a:buNone/>
              <a:defRPr sz="1862">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currentIndex</a:t>
            </a:r>
            <a:r>
              <a:t> -= </a:t>
            </a:r>
            <a:r>
              <a:rPr>
                <a:ln w="0" cap="flat">
                  <a:solidFill>
                    <a:srgbClr val="B5CEA8"/>
                  </a:solidFill>
                  <a:prstDash val="solid"/>
                  <a:miter lim="400000"/>
                </a:ln>
                <a:solidFill>
                  <a:srgbClr val="B5CEA8"/>
                </a:solidFill>
              </a:rPr>
              <a:t>1</a:t>
            </a:r>
            <a:r>
              <a:t>;</a:t>
            </a:r>
          </a:p>
          <a:p>
            <a:pPr marL="0" indent="0" defTabSz="370331">
              <a:lnSpc>
                <a:spcPts val="3600"/>
              </a:lnSpc>
              <a:spcBef>
                <a:spcPts val="0"/>
              </a:spcBef>
              <a:buClrTx/>
              <a:buSzTx/>
              <a:buFontTx/>
              <a:buNone/>
              <a:defRPr sz="1862">
                <a:ln w="0" cap="flat">
                  <a:solidFill>
                    <a:srgbClr val="6A9955"/>
                  </a:solidFill>
                  <a:prstDash val="solid"/>
                  <a:miter lim="400000"/>
                </a:ln>
                <a:solidFill>
                  <a:srgbClr val="6A9955"/>
                </a:solidFill>
                <a:latin typeface="Menlo"/>
                <a:ea typeface="Menlo"/>
                <a:cs typeface="Menlo"/>
                <a:sym typeface="Menlo"/>
              </a:defRPr>
            </a:pPr>
            <a:r>
              <a:rPr>
                <a:ln w="0" cap="flat">
                  <a:solidFill>
                    <a:srgbClr val="D4D4D4"/>
                  </a:solidFill>
                  <a:prstDash val="solid"/>
                  <a:miter lim="400000"/>
                </a:ln>
                <a:solidFill>
                  <a:srgbClr val="D4D4D4"/>
                </a:solidFill>
              </a:rPr>
              <a:t>            </a:t>
            </a:r>
            <a:r>
              <a:t>// And swap it with the current element.</a:t>
            </a:r>
            <a:endParaRPr>
              <a:ln w="0" cap="flat">
                <a:solidFill>
                  <a:srgbClr val="D4D4D4"/>
                </a:solidFill>
                <a:prstDash val="solid"/>
                <a:miter lim="400000"/>
              </a:ln>
              <a:solidFill>
                <a:srgbClr val="D4D4D4"/>
              </a:solidFill>
            </a:endParaRPr>
          </a:p>
          <a:p>
            <a:pPr marL="0" indent="0" defTabSz="370331">
              <a:lnSpc>
                <a:spcPts val="3600"/>
              </a:lnSpc>
              <a:spcBef>
                <a:spcPts val="0"/>
              </a:spcBef>
              <a:buClrTx/>
              <a:buSzTx/>
              <a:buFontTx/>
              <a:buNone/>
              <a:defRPr sz="1862">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temporaryValue</a:t>
            </a:r>
            <a:r>
              <a:rPr>
                <a:ln w="0" cap="flat">
                  <a:solidFill>
                    <a:srgbClr val="D4D4D4"/>
                  </a:solidFill>
                  <a:prstDash val="solid"/>
                  <a:miter lim="400000"/>
                </a:ln>
                <a:solidFill>
                  <a:srgbClr val="D4D4D4"/>
                </a:solidFill>
              </a:rPr>
              <a:t> = </a:t>
            </a:r>
            <a:r>
              <a:t>array</a:t>
            </a:r>
            <a:r>
              <a:rPr>
                <a:ln w="0" cap="flat">
                  <a:solidFill>
                    <a:srgbClr val="D4D4D4"/>
                  </a:solidFill>
                  <a:prstDash val="solid"/>
                  <a:miter lim="400000"/>
                </a:ln>
                <a:solidFill>
                  <a:srgbClr val="D4D4D4"/>
                </a:solidFill>
              </a:rPr>
              <a:t>[</a:t>
            </a:r>
            <a:r>
              <a:t>currentIndex</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370331">
              <a:lnSpc>
                <a:spcPts val="3600"/>
              </a:lnSpc>
              <a:spcBef>
                <a:spcPts val="0"/>
              </a:spcBef>
              <a:buClrTx/>
              <a:buSzTx/>
              <a:buFontTx/>
              <a:buNone/>
              <a:defRPr sz="1862">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array</a:t>
            </a:r>
            <a:r>
              <a:t>[</a:t>
            </a:r>
            <a:r>
              <a:rPr>
                <a:ln w="0" cap="flat">
                  <a:solidFill>
                    <a:srgbClr val="9CDCFE"/>
                  </a:solidFill>
                  <a:prstDash val="solid"/>
                  <a:miter lim="400000"/>
                </a:ln>
                <a:solidFill>
                  <a:srgbClr val="9CDCFE"/>
                </a:solidFill>
              </a:rPr>
              <a:t>currentIndex</a:t>
            </a:r>
            <a:r>
              <a:t>] = </a:t>
            </a:r>
            <a:r>
              <a:rPr>
                <a:ln w="0" cap="flat">
                  <a:solidFill>
                    <a:srgbClr val="9CDCFE"/>
                  </a:solidFill>
                  <a:prstDash val="solid"/>
                  <a:miter lim="400000"/>
                </a:ln>
                <a:solidFill>
                  <a:srgbClr val="9CDCFE"/>
                </a:solidFill>
              </a:rPr>
              <a:t>array</a:t>
            </a:r>
            <a:r>
              <a:t>[</a:t>
            </a:r>
            <a:r>
              <a:rPr>
                <a:ln w="0" cap="flat">
                  <a:solidFill>
                    <a:srgbClr val="9CDCFE"/>
                  </a:solidFill>
                  <a:prstDash val="solid"/>
                  <a:miter lim="400000"/>
                </a:ln>
                <a:solidFill>
                  <a:srgbClr val="9CDCFE"/>
                </a:solidFill>
              </a:rPr>
              <a:t>randomIndex</a:t>
            </a:r>
            <a:r>
              <a:t>];</a:t>
            </a:r>
          </a:p>
          <a:p>
            <a:pPr marL="0" indent="0" defTabSz="370331">
              <a:lnSpc>
                <a:spcPts val="3600"/>
              </a:lnSpc>
              <a:spcBef>
                <a:spcPts val="0"/>
              </a:spcBef>
              <a:buClrTx/>
              <a:buSzTx/>
              <a:buFontTx/>
              <a:buNone/>
              <a:defRPr sz="1862">
                <a:ln w="0" cap="flat">
                  <a:solidFill>
                    <a:srgbClr val="9CDCFE"/>
                  </a:solidFill>
                  <a:prstDash val="solid"/>
                  <a:miter lim="400000"/>
                </a:ln>
                <a:solidFill>
                  <a:srgbClr val="9CDCFE"/>
                </a:solidFill>
                <a:latin typeface="Menlo"/>
                <a:ea typeface="Menlo"/>
                <a:cs typeface="Menlo"/>
                <a:sym typeface="Menlo"/>
              </a:defRPr>
            </a:pPr>
            <a:r>
              <a:rPr>
                <a:ln w="0" cap="flat">
                  <a:solidFill>
                    <a:srgbClr val="D4D4D4"/>
                  </a:solidFill>
                  <a:prstDash val="solid"/>
                  <a:miter lim="400000"/>
                </a:ln>
                <a:solidFill>
                  <a:srgbClr val="D4D4D4"/>
                </a:solidFill>
              </a:rPr>
              <a:t>            </a:t>
            </a:r>
            <a:r>
              <a:t>array</a:t>
            </a:r>
            <a:r>
              <a:rPr>
                <a:ln w="0" cap="flat">
                  <a:solidFill>
                    <a:srgbClr val="D4D4D4"/>
                  </a:solidFill>
                  <a:prstDash val="solid"/>
                  <a:miter lim="400000"/>
                </a:ln>
                <a:solidFill>
                  <a:srgbClr val="D4D4D4"/>
                </a:solidFill>
              </a:rPr>
              <a:t>[</a:t>
            </a:r>
            <a:r>
              <a:t>randomIndex</a:t>
            </a:r>
            <a:r>
              <a:rPr>
                <a:ln w="0" cap="flat">
                  <a:solidFill>
                    <a:srgbClr val="D4D4D4"/>
                  </a:solidFill>
                  <a:prstDash val="solid"/>
                  <a:miter lim="400000"/>
                </a:ln>
                <a:solidFill>
                  <a:srgbClr val="D4D4D4"/>
                </a:solidFill>
              </a:rPr>
              <a:t>] = </a:t>
            </a:r>
            <a:r>
              <a:t>temporaryValue</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370331">
              <a:lnSpc>
                <a:spcPts val="3600"/>
              </a:lnSpc>
              <a:spcBef>
                <a:spcPts val="0"/>
              </a:spcBef>
              <a:buClrTx/>
              <a:buSzTx/>
              <a:buFontTx/>
              <a:buNone/>
              <a:defRPr sz="1862">
                <a:ln w="0" cap="flat">
                  <a:solidFill>
                    <a:srgbClr val="D4D4D4"/>
                  </a:solidFill>
                  <a:prstDash val="solid"/>
                  <a:miter lim="400000"/>
                </a:ln>
                <a:solidFill>
                  <a:srgbClr val="D4D4D4"/>
                </a:solidFill>
                <a:latin typeface="Menlo"/>
                <a:ea typeface="Menlo"/>
                <a:cs typeface="Menlo"/>
                <a:sym typeface="Menlo"/>
              </a:defRPr>
            </a:pPr>
            <a:r>
              <a:t>        }</a:t>
            </a:r>
          </a:p>
          <a:p>
            <a:pPr marL="0" indent="0" defTabSz="370331">
              <a:lnSpc>
                <a:spcPts val="3600"/>
              </a:lnSpc>
              <a:spcBef>
                <a:spcPts val="0"/>
              </a:spcBef>
              <a:buClrTx/>
              <a:buSzTx/>
              <a:buFontTx/>
              <a:buNone/>
              <a:defRPr sz="1862">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return</a:t>
            </a:r>
            <a:r>
              <a:t> </a:t>
            </a:r>
            <a:r>
              <a:rPr>
                <a:ln w="0" cap="flat">
                  <a:solidFill>
                    <a:srgbClr val="9CDCFE"/>
                  </a:solidFill>
                  <a:prstDash val="solid"/>
                  <a:miter lim="400000"/>
                </a:ln>
                <a:solidFill>
                  <a:srgbClr val="9CDCFE"/>
                </a:solidFill>
              </a:rPr>
              <a:t>array</a:t>
            </a:r>
            <a:r>
              <a:t>;</a:t>
            </a:r>
          </a:p>
          <a:p>
            <a:pPr marL="0" indent="0" defTabSz="370331">
              <a:lnSpc>
                <a:spcPts val="3600"/>
              </a:lnSpc>
              <a:spcBef>
                <a:spcPts val="0"/>
              </a:spcBef>
              <a:buClrTx/>
              <a:buSzTx/>
              <a:buFontTx/>
              <a:buNone/>
              <a:defRPr sz="1862">
                <a:ln w="0" cap="flat">
                  <a:solidFill>
                    <a:srgbClr val="D4D4D4"/>
                  </a:solidFill>
                  <a:prstDash val="solid"/>
                  <a:miter lim="400000"/>
                </a:ln>
                <a:solidFill>
                  <a:srgbClr val="D4D4D4"/>
                </a:solidFill>
                <a:latin typeface="Menlo"/>
                <a:ea typeface="Menlo"/>
                <a:cs typeface="Menlo"/>
                <a:sym typeface="Menlo"/>
              </a:defRPr>
            </a:pPr>
            <a:r>
              <a:t>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Game Code"/>
          <p:cNvSpPr txBox="1"/>
          <p:nvPr>
            <p:ph type="body" idx="13"/>
          </p:nvPr>
        </p:nvSpPr>
        <p:spPr>
          <a:prstGeom prst="rect">
            <a:avLst/>
          </a:prstGeom>
        </p:spPr>
        <p:txBody>
          <a:bodyPr/>
          <a:lstStyle/>
          <a:p>
            <a:pPr/>
            <a:r>
              <a:t>Game Code</a:t>
            </a:r>
          </a:p>
        </p:txBody>
      </p:sp>
      <p:sp>
        <p:nvSpPr>
          <p:cNvPr id="303"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304" name="We need to create a clickHandler() method that we called on pointer down on our gameObject:…"/>
          <p:cNvSpPr txBox="1"/>
          <p:nvPr>
            <p:ph type="body" idx="1"/>
          </p:nvPr>
        </p:nvSpPr>
        <p:spPr>
          <a:xfrm>
            <a:off x="406400" y="2285669"/>
            <a:ext cx="12192000" cy="7259638"/>
          </a:xfrm>
          <a:prstGeom prst="rect">
            <a:avLst/>
          </a:prstGeom>
        </p:spPr>
        <p:txBody>
          <a:bodyPr/>
          <a:lstStyle/>
          <a:p>
            <a:pPr lvl="1" marL="0" indent="0" defTabSz="566674">
              <a:spcBef>
                <a:spcPts val="2700"/>
              </a:spcBef>
              <a:buClrTx/>
              <a:buSzTx/>
              <a:buFontTx/>
              <a:buNone/>
              <a:defRPr sz="3298"/>
            </a:pPr>
            <a:r>
              <a:t>We need to create a </a:t>
            </a:r>
            <a:r>
              <a:rPr>
                <a:solidFill>
                  <a:srgbClr val="EA953F"/>
                </a:solidFill>
              </a:rPr>
              <a:t>clickHandler()</a:t>
            </a:r>
            <a:r>
              <a:t> method that we called on pointer down on our gameObject: </a:t>
            </a:r>
          </a:p>
          <a:p>
            <a:pPr marL="0" indent="0" defTabSz="443484">
              <a:lnSpc>
                <a:spcPts val="4500"/>
              </a:lnSpc>
              <a:spcBef>
                <a:spcPts val="0"/>
              </a:spcBef>
              <a:buClrTx/>
              <a:buSzTx/>
              <a:buFontTx/>
              <a:buNone/>
              <a:defRPr sz="2328">
                <a:ln w="0" cap="flat">
                  <a:solidFill>
                    <a:srgbClr val="DCDCAA"/>
                  </a:solidFill>
                  <a:prstDash val="solid"/>
                  <a:miter lim="400000"/>
                </a:ln>
                <a:solidFill>
                  <a:srgbClr val="DCDCAA"/>
                </a:solidFill>
                <a:latin typeface="Menlo"/>
                <a:ea typeface="Menlo"/>
                <a:cs typeface="Menlo"/>
                <a:sym typeface="Menlo"/>
              </a:defRPr>
            </a:pPr>
            <a:r>
              <a:t>clickHandler</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function</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card</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if</a:t>
            </a:r>
            <a:r>
              <a:t> (!</a:t>
            </a:r>
            <a:r>
              <a:rPr>
                <a:ln w="0" cap="flat">
                  <a:solidFill>
                    <a:srgbClr val="9CDCFE"/>
                  </a:solidFill>
                  <a:prstDash val="solid"/>
                  <a:miter lim="400000"/>
                </a:ln>
                <a:solidFill>
                  <a:srgbClr val="9CDCFE"/>
                </a:solidFill>
              </a:rPr>
              <a:t>card</a:t>
            </a:r>
            <a:r>
              <a:t>.</a:t>
            </a:r>
            <a:r>
              <a:rPr>
                <a:ln w="0" cap="flat">
                  <a:solidFill>
                    <a:srgbClr val="9CDCFE"/>
                  </a:solidFill>
                  <a:prstDash val="solid"/>
                  <a:miter lim="400000"/>
                </a:ln>
                <a:solidFill>
                  <a:srgbClr val="9CDCFE"/>
                </a:solidFill>
              </a:rPr>
              <a:t>matched</a:t>
            </a:r>
            <a:r>
              <a:t>) {</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if</a:t>
            </a:r>
            <a:r>
              <a:t> (!</a:t>
            </a:r>
            <a:r>
              <a:rPr>
                <a:ln w="0" cap="flat">
                  <a:solidFill>
                    <a:srgbClr val="9CDCFE"/>
                  </a:solidFill>
                  <a:prstDash val="solid"/>
                  <a:miter lim="400000"/>
                </a:ln>
                <a:solidFill>
                  <a:srgbClr val="9CDCFE"/>
                </a:solidFill>
              </a:rPr>
              <a:t>card</a:t>
            </a:r>
            <a:r>
              <a:t>.</a:t>
            </a:r>
            <a:r>
              <a:rPr>
                <a:ln w="0" cap="flat">
                  <a:solidFill>
                    <a:srgbClr val="9CDCFE"/>
                  </a:solidFill>
                  <a:prstDash val="solid"/>
                  <a:miter lim="400000"/>
                </a:ln>
                <a:solidFill>
                  <a:srgbClr val="9CDCFE"/>
                </a:solidFill>
              </a:rPr>
              <a:t>faceUp</a:t>
            </a:r>
            <a:r>
              <a:t>) {</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DCDCAA"/>
                  </a:solidFill>
                  <a:prstDash val="solid"/>
                  <a:miter lim="400000"/>
                </a:ln>
                <a:solidFill>
                  <a:srgbClr val="DCDCAA"/>
                </a:solidFill>
              </a:rPr>
              <a:t>flipToFront</a:t>
            </a:r>
            <a:r>
              <a:t>(</a:t>
            </a:r>
            <a:r>
              <a:rPr>
                <a:ln w="0" cap="flat">
                  <a:solidFill>
                    <a:srgbClr val="9CDCFE"/>
                  </a:solidFill>
                  <a:prstDash val="solid"/>
                  <a:miter lim="400000"/>
                </a:ln>
                <a:solidFill>
                  <a:srgbClr val="9CDCFE"/>
                </a:solidFill>
              </a:rPr>
              <a:t>card</a:t>
            </a:r>
            <a:r>
              <a:t>);</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card</a:t>
            </a:r>
            <a:r>
              <a:t>.</a:t>
            </a:r>
            <a:r>
              <a:rPr>
                <a:ln w="0" cap="flat">
                  <a:solidFill>
                    <a:srgbClr val="9CDCFE"/>
                  </a:solidFill>
                  <a:prstDash val="solid"/>
                  <a:miter lim="400000"/>
                </a:ln>
                <a:solidFill>
                  <a:srgbClr val="9CDCFE"/>
                </a:solidFill>
              </a:rPr>
              <a:t>faceUp</a:t>
            </a:r>
            <a:r>
              <a:t> = </a:t>
            </a:r>
            <a:r>
              <a:rPr>
                <a:ln w="0" cap="flat">
                  <a:solidFill>
                    <a:srgbClr val="569CD6"/>
                  </a:solidFill>
                  <a:prstDash val="solid"/>
                  <a:miter lim="400000"/>
                </a:ln>
                <a:solidFill>
                  <a:srgbClr val="569CD6"/>
                </a:solidFill>
              </a:rPr>
              <a:t>true</a:t>
            </a:r>
            <a:r>
              <a:t>;</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if</a:t>
            </a: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 {</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 = </a:t>
            </a:r>
            <a:r>
              <a:rPr>
                <a:ln w="0" cap="flat">
                  <a:solidFill>
                    <a:srgbClr val="9CDCFE"/>
                  </a:solidFill>
                  <a:prstDash val="solid"/>
                  <a:miter lim="400000"/>
                </a:ln>
                <a:solidFill>
                  <a:srgbClr val="9CDCFE"/>
                </a:solidFill>
              </a:rPr>
              <a:t>card</a:t>
            </a:r>
            <a:r>
              <a:t>;</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else</a:t>
            </a:r>
            <a:r>
              <a:t> </a:t>
            </a:r>
            <a:r>
              <a:rPr>
                <a:ln w="0" cap="flat">
                  <a:solidFill>
                    <a:srgbClr val="C586C0"/>
                  </a:solidFill>
                  <a:prstDash val="solid"/>
                  <a:miter lim="400000"/>
                </a:ln>
                <a:solidFill>
                  <a:srgbClr val="C586C0"/>
                </a:solidFill>
              </a:rPr>
              <a:t>if</a:t>
            </a:r>
            <a:r>
              <a:t> (</a:t>
            </a:r>
            <a:r>
              <a:rPr>
                <a:ln w="0" cap="flat">
                  <a:solidFill>
                    <a:srgbClr val="9CDCFE"/>
                  </a:solidFill>
                  <a:prstDash val="solid"/>
                  <a:miter lim="400000"/>
                </a:ln>
                <a:solidFill>
                  <a:srgbClr val="9CDCFE"/>
                </a:solidFill>
              </a:rPr>
              <a:t>card</a:t>
            </a:r>
            <a:r>
              <a:t> ===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 {</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6A9955"/>
                  </a:solidFill>
                  <a:prstDash val="solid"/>
                  <a:miter lim="400000"/>
                </a:ln>
                <a:solidFill>
                  <a:srgbClr val="6A9955"/>
                </a:solidFill>
              </a:rPr>
              <a:t>//Do nothing</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 NEXT SLIDE CODE</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p>
          <a:p>
            <a:pPr marL="0" indent="0" defTabSz="443484">
              <a:lnSpc>
                <a:spcPts val="4500"/>
              </a:lnSpc>
              <a:spcBef>
                <a:spcPts val="0"/>
              </a:spcBef>
              <a:buClrTx/>
              <a:buSzTx/>
              <a:buFontTx/>
              <a:buNone/>
              <a:defRPr sz="2328">
                <a:ln w="0" cap="flat">
                  <a:solidFill>
                    <a:srgbClr val="D4D4D4"/>
                  </a:solidFill>
                  <a:prstDash val="solid"/>
                  <a:miter lim="400000"/>
                </a:ln>
                <a:solidFill>
                  <a:srgbClr val="D4D4D4"/>
                </a:solidFill>
                <a:latin typeface="Menlo"/>
                <a:ea typeface="Menlo"/>
                <a:cs typeface="Menlo"/>
                <a:sym typeface="Menlo"/>
              </a:defRPr>
            </a:pPr>
            <a:r>
              <a:t>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Game Code"/>
          <p:cNvSpPr txBox="1"/>
          <p:nvPr>
            <p:ph type="body" idx="13"/>
          </p:nvPr>
        </p:nvSpPr>
        <p:spPr>
          <a:prstGeom prst="rect">
            <a:avLst/>
          </a:prstGeom>
        </p:spPr>
        <p:txBody>
          <a:bodyPr/>
          <a:lstStyle/>
          <a:p>
            <a:pPr/>
            <a:r>
              <a:t>Game Code</a:t>
            </a:r>
          </a:p>
        </p:txBody>
      </p:sp>
      <p:sp>
        <p:nvSpPr>
          <p:cNvPr id="307"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308" name="This code goes in the placeholder on from the previous slide:…"/>
          <p:cNvSpPr txBox="1"/>
          <p:nvPr>
            <p:ph type="body" idx="1"/>
          </p:nvPr>
        </p:nvSpPr>
        <p:spPr>
          <a:xfrm>
            <a:off x="406400" y="2285669"/>
            <a:ext cx="12192000" cy="7259638"/>
          </a:xfrm>
          <a:prstGeom prst="rect">
            <a:avLst/>
          </a:prstGeom>
        </p:spPr>
        <p:txBody>
          <a:bodyPr/>
          <a:lstStyle/>
          <a:p>
            <a:pPr lvl="1" marL="0" indent="0" defTabSz="443991">
              <a:spcBef>
                <a:spcPts val="2100"/>
              </a:spcBef>
              <a:buClrTx/>
              <a:buSzTx/>
              <a:buFontTx/>
              <a:buNone/>
              <a:defRPr sz="2584"/>
            </a:pPr>
            <a:r>
              <a:t>This code goes in the placeholder on from the previous slide: </a:t>
            </a:r>
          </a:p>
          <a:p>
            <a:pPr marL="0" indent="0" defTabSz="347472">
              <a:lnSpc>
                <a:spcPts val="3600"/>
              </a:lnSpc>
              <a:spcBef>
                <a:spcPts val="0"/>
              </a:spcBef>
              <a:buClrTx/>
              <a:buSzTx/>
              <a:buFontTx/>
              <a:buNone/>
              <a:defRPr sz="1900">
                <a:ln w="0" cap="flat">
                  <a:solidFill>
                    <a:srgbClr val="C586C0"/>
                  </a:solidFill>
                  <a:prstDash val="solid"/>
                  <a:miter lim="400000"/>
                </a:ln>
                <a:solidFill>
                  <a:srgbClr val="C586C0"/>
                </a:solidFill>
                <a:latin typeface="Menlo"/>
                <a:ea typeface="Menlo"/>
                <a:cs typeface="Menlo"/>
                <a:sym typeface="Menlo"/>
              </a:defRPr>
            </a:pPr>
            <a:r>
              <a:t>else</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if</a:t>
            </a: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a:t>
            </a:r>
            <a:r>
              <a:rPr>
                <a:ln w="0" cap="flat">
                  <a:solidFill>
                    <a:srgbClr val="9CDCFE"/>
                  </a:solidFill>
                  <a:prstDash val="solid"/>
                  <a:miter lim="400000"/>
                </a:ln>
                <a:solidFill>
                  <a:srgbClr val="9CDCFE"/>
                </a:solidFill>
              </a:rPr>
              <a:t>front</a:t>
            </a:r>
            <a:r>
              <a:t> === </a:t>
            </a:r>
            <a:r>
              <a:rPr>
                <a:ln w="0" cap="flat">
                  <a:solidFill>
                    <a:srgbClr val="9CDCFE"/>
                  </a:solidFill>
                  <a:prstDash val="solid"/>
                  <a:miter lim="400000"/>
                </a:ln>
                <a:solidFill>
                  <a:srgbClr val="9CDCFE"/>
                </a:solidFill>
              </a:rPr>
              <a:t>card</a:t>
            </a:r>
            <a:r>
              <a:t>.</a:t>
            </a:r>
            <a:r>
              <a:rPr>
                <a:ln w="0" cap="flat">
                  <a:solidFill>
                    <a:srgbClr val="9CDCFE"/>
                  </a:solidFill>
                  <a:prstDash val="solid"/>
                  <a:miter lim="400000"/>
                </a:ln>
                <a:solidFill>
                  <a:srgbClr val="9CDCFE"/>
                </a:solidFill>
              </a:rPr>
              <a:t>front</a:t>
            </a:r>
            <a:r>
              <a:t>) {</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a:t>
            </a:r>
            <a:r>
              <a:rPr>
                <a:ln w="0" cap="flat">
                  <a:solidFill>
                    <a:srgbClr val="9CDCFE"/>
                  </a:solidFill>
                  <a:prstDash val="solid"/>
                  <a:miter lim="400000"/>
                </a:ln>
                <a:solidFill>
                  <a:srgbClr val="9CDCFE"/>
                </a:solidFill>
              </a:rPr>
              <a:t>matched</a:t>
            </a:r>
            <a:r>
              <a:t> = </a:t>
            </a:r>
            <a:r>
              <a:rPr>
                <a:ln w="0" cap="flat">
                  <a:solidFill>
                    <a:srgbClr val="569CD6"/>
                  </a:solidFill>
                  <a:prstDash val="solid"/>
                  <a:miter lim="400000"/>
                </a:ln>
                <a:solidFill>
                  <a:srgbClr val="569CD6"/>
                </a:solidFill>
              </a:rPr>
              <a:t>true</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card</a:t>
            </a:r>
            <a:r>
              <a:t>.</a:t>
            </a:r>
            <a:r>
              <a:rPr>
                <a:ln w="0" cap="flat">
                  <a:solidFill>
                    <a:srgbClr val="9CDCFE"/>
                  </a:solidFill>
                  <a:prstDash val="solid"/>
                  <a:miter lim="400000"/>
                </a:ln>
                <a:solidFill>
                  <a:srgbClr val="9CDCFE"/>
                </a:solidFill>
              </a:rPr>
              <a:t>matched</a:t>
            </a:r>
            <a:r>
              <a:t> = </a:t>
            </a:r>
            <a:r>
              <a:rPr>
                <a:ln w="0" cap="flat">
                  <a:solidFill>
                    <a:srgbClr val="569CD6"/>
                  </a:solidFill>
                  <a:prstDash val="solid"/>
                  <a:miter lim="400000"/>
                </a:ln>
                <a:solidFill>
                  <a:srgbClr val="569CD6"/>
                </a:solidFill>
              </a:rPr>
              <a:t>true</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matches</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 = </a:t>
            </a:r>
            <a:r>
              <a:rPr>
                <a:ln w="0" cap="flat">
                  <a:solidFill>
                    <a:srgbClr val="569CD6"/>
                  </a:solidFill>
                  <a:prstDash val="solid"/>
                  <a:miter lim="400000"/>
                </a:ln>
                <a:solidFill>
                  <a:srgbClr val="569CD6"/>
                </a:solidFill>
              </a:rPr>
              <a:t>null</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if</a:t>
            </a: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matches</a:t>
            </a:r>
            <a:r>
              <a:t> &gt;= </a:t>
            </a:r>
            <a:r>
              <a:rPr>
                <a:ln w="0" cap="flat">
                  <a:solidFill>
                    <a:srgbClr val="B5CEA8"/>
                  </a:solidFill>
                  <a:prstDash val="solid"/>
                  <a:miter lim="400000"/>
                </a:ln>
                <a:solidFill>
                  <a:srgbClr val="B5CEA8"/>
                </a:solidFill>
              </a:rPr>
              <a:t>10</a:t>
            </a:r>
            <a:r>
              <a:t>) {</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DCDCAA"/>
                  </a:solidFill>
                  <a:prstDash val="solid"/>
                  <a:miter lim="400000"/>
                </a:ln>
                <a:solidFill>
                  <a:srgbClr val="DCDCAA"/>
                </a:solidFill>
              </a:rPr>
              <a:t>setTimeout</a:t>
            </a:r>
            <a:r>
              <a:t>(() </a:t>
            </a:r>
            <a:r>
              <a:rPr>
                <a:ln w="0" cap="flat">
                  <a:solidFill>
                    <a:srgbClr val="569CD6"/>
                  </a:solidFill>
                  <a:prstDash val="solid"/>
                  <a:miter lim="400000"/>
                </a:ln>
                <a:solidFill>
                  <a:srgbClr val="569CD6"/>
                </a:solidFill>
              </a:rPr>
              <a:t>=&gt;</a:t>
            </a:r>
            <a:r>
              <a:t> {</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scene</a:t>
            </a:r>
            <a:r>
              <a:t>.</a:t>
            </a:r>
            <a:r>
              <a:rPr>
                <a:ln w="0" cap="flat">
                  <a:solidFill>
                    <a:srgbClr val="DCDCAA"/>
                  </a:solidFill>
                  <a:prstDash val="solid"/>
                  <a:miter lim="400000"/>
                </a:ln>
                <a:solidFill>
                  <a:srgbClr val="DCDCAA"/>
                </a:solidFill>
              </a:rPr>
              <a:t>start</a:t>
            </a:r>
            <a:r>
              <a:t>(</a:t>
            </a:r>
            <a:r>
              <a:rPr>
                <a:ln w="0" cap="flat">
                  <a:solidFill>
                    <a:srgbClr val="9CDCFE"/>
                  </a:solidFill>
                  <a:prstDash val="solid"/>
                  <a:miter lim="400000"/>
                </a:ln>
                <a:solidFill>
                  <a:srgbClr val="9CDCFE"/>
                </a:solidFill>
              </a:rPr>
              <a:t>game_over_scene</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scene</a:t>
            </a:r>
            <a:r>
              <a:t>.</a:t>
            </a:r>
            <a:r>
              <a:rPr>
                <a:ln w="0" cap="flat">
                  <a:solidFill>
                    <a:srgbClr val="DCDCAA"/>
                  </a:solidFill>
                  <a:prstDash val="solid"/>
                  <a:miter lim="400000"/>
                </a:ln>
                <a:solidFill>
                  <a:srgbClr val="DCDCAA"/>
                </a:solidFill>
              </a:rPr>
              <a:t>stop</a:t>
            </a:r>
            <a:r>
              <a:t>(</a:t>
            </a:r>
            <a:r>
              <a:rPr>
                <a:ln w="0" cap="flat">
                  <a:solidFill>
                    <a:srgbClr val="9CDCFE"/>
                  </a:solidFill>
                  <a:prstDash val="solid"/>
                  <a:miter lim="400000"/>
                </a:ln>
                <a:solidFill>
                  <a:srgbClr val="9CDCFE"/>
                </a:solidFill>
              </a:rPr>
              <a:t>game_scene</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 </a:t>
            </a:r>
            <a:r>
              <a:rPr>
                <a:ln w="0" cap="flat">
                  <a:solidFill>
                    <a:srgbClr val="B5CEA8"/>
                  </a:solidFill>
                  <a:prstDash val="solid"/>
                  <a:miter lim="400000"/>
                </a:ln>
                <a:solidFill>
                  <a:srgbClr val="B5CEA8"/>
                </a:solidFill>
              </a:rPr>
              <a:t>5000</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C586C0"/>
                  </a:solidFill>
                  <a:prstDash val="solid"/>
                  <a:miter lim="400000"/>
                </a:ln>
                <a:solidFill>
                  <a:srgbClr val="C586C0"/>
                </a:solidFill>
              </a:rPr>
              <a:t>else</a:t>
            </a:r>
            <a:r>
              <a:t> {</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DCDCAA"/>
                  </a:solidFill>
                  <a:prstDash val="solid"/>
                  <a:miter lim="400000"/>
                </a:ln>
                <a:solidFill>
                  <a:srgbClr val="DCDCAA"/>
                </a:solidFill>
              </a:rPr>
              <a:t>flipToBack</a:t>
            </a:r>
            <a:r>
              <a:t>(</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a:t>
            </a:r>
            <a:r>
              <a:rPr>
                <a:ln w="0" cap="flat">
                  <a:solidFill>
                    <a:srgbClr val="9CDCFE"/>
                  </a:solidFill>
                  <a:prstDash val="solid"/>
                  <a:miter lim="400000"/>
                </a:ln>
                <a:solidFill>
                  <a:srgbClr val="9CDCFE"/>
                </a:solidFill>
              </a:rPr>
              <a:t>faceUp</a:t>
            </a:r>
            <a:r>
              <a:t> = </a:t>
            </a:r>
            <a:r>
              <a:rPr>
                <a:ln w="0" cap="flat">
                  <a:solidFill>
                    <a:srgbClr val="569CD6"/>
                  </a:solidFill>
                  <a:prstDash val="solid"/>
                  <a:miter lim="400000"/>
                </a:ln>
                <a:solidFill>
                  <a:srgbClr val="569CD6"/>
                </a:solidFill>
              </a:rPr>
              <a:t>false</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DCDCAA"/>
                  </a:solidFill>
                  <a:prstDash val="solid"/>
                  <a:miter lim="400000"/>
                </a:ln>
                <a:solidFill>
                  <a:srgbClr val="DCDCAA"/>
                </a:solidFill>
              </a:rPr>
              <a:t>flipToBack</a:t>
            </a:r>
            <a:r>
              <a:t>(</a:t>
            </a:r>
            <a:r>
              <a:rPr>
                <a:ln w="0" cap="flat">
                  <a:solidFill>
                    <a:srgbClr val="9CDCFE"/>
                  </a:solidFill>
                  <a:prstDash val="solid"/>
                  <a:miter lim="400000"/>
                </a:ln>
                <a:solidFill>
                  <a:srgbClr val="9CDCFE"/>
                </a:solidFill>
              </a:rPr>
              <a:t>card</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card</a:t>
            </a:r>
            <a:r>
              <a:t>.</a:t>
            </a:r>
            <a:r>
              <a:rPr>
                <a:ln w="0" cap="flat">
                  <a:solidFill>
                    <a:srgbClr val="9CDCFE"/>
                  </a:solidFill>
                  <a:prstDash val="solid"/>
                  <a:miter lim="400000"/>
                </a:ln>
                <a:solidFill>
                  <a:srgbClr val="9CDCFE"/>
                </a:solidFill>
              </a:rPr>
              <a:t>faceUp</a:t>
            </a:r>
            <a:r>
              <a:t> = </a:t>
            </a:r>
            <a:r>
              <a:rPr>
                <a:ln w="0" cap="flat">
                  <a:solidFill>
                    <a:srgbClr val="569CD6"/>
                  </a:solidFill>
                  <a:prstDash val="solid"/>
                  <a:miter lim="400000"/>
                </a:ln>
                <a:solidFill>
                  <a:srgbClr val="569CD6"/>
                </a:solidFill>
              </a:rPr>
              <a:t>false</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card1</a:t>
            </a:r>
            <a:r>
              <a:t> = </a:t>
            </a:r>
            <a:r>
              <a:rPr>
                <a:ln w="0" cap="flat">
                  <a:solidFill>
                    <a:srgbClr val="569CD6"/>
                  </a:solidFill>
                  <a:prstDash val="solid"/>
                  <a:miter lim="400000"/>
                </a:ln>
                <a:solidFill>
                  <a:srgbClr val="569CD6"/>
                </a:solidFill>
              </a:rPr>
              <a:t>null</a:t>
            </a:r>
            <a:r>
              <a:t>;</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      }</a:t>
            </a:r>
          </a:p>
          <a:p>
            <a:pPr marL="0" indent="0" defTabSz="347472">
              <a:lnSpc>
                <a:spcPts val="3600"/>
              </a:lnSpc>
              <a:spcBef>
                <a:spcPts val="0"/>
              </a:spcBef>
              <a:buClrTx/>
              <a:buSzTx/>
              <a:buFontTx/>
              <a:buNone/>
              <a:defRPr sz="1900">
                <a:ln w="0" cap="flat">
                  <a:solidFill>
                    <a:srgbClr val="D4D4D4"/>
                  </a:solidFill>
                  <a:prstDash val="solid"/>
                  <a:miter lim="400000"/>
                </a:ln>
                <a:solidFill>
                  <a:srgbClr val="D4D4D4"/>
                </a:solidFill>
                <a:latin typeface="Menlo"/>
                <a:ea typeface="Menlo"/>
                <a:cs typeface="Menlo"/>
                <a:sym typeface="Menlo"/>
              </a:defRPr>
            </a:pPr>
            <a:r>
              <a:t>}</a:t>
            </a:r>
          </a:p>
          <a:p>
            <a:pPr marL="0" indent="0" defTabSz="347472">
              <a:lnSpc>
                <a:spcPts val="3500"/>
              </a:lnSpc>
              <a:spcBef>
                <a:spcPts val="0"/>
              </a:spcBef>
              <a:buClrTx/>
              <a:buSzTx/>
              <a:buFontTx/>
              <a:buNone/>
              <a:defRPr sz="1824">
                <a:ln w="0" cap="flat">
                  <a:solidFill>
                    <a:srgbClr val="D4D4D4"/>
                  </a:solidFill>
                  <a:prstDash val="solid"/>
                  <a:miter lim="400000"/>
                </a:ln>
                <a:solidFill>
                  <a:srgbClr val="D4D4D4"/>
                </a:solidFill>
                <a:latin typeface="Menlo"/>
                <a:ea typeface="Menlo"/>
                <a:cs typeface="Menlo"/>
                <a:sym typeface="Menlo"/>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Game Code"/>
          <p:cNvSpPr txBox="1"/>
          <p:nvPr>
            <p:ph type="body" idx="13"/>
          </p:nvPr>
        </p:nvSpPr>
        <p:spPr>
          <a:prstGeom prst="rect">
            <a:avLst/>
          </a:prstGeom>
        </p:spPr>
        <p:txBody>
          <a:bodyPr/>
          <a:lstStyle/>
          <a:p>
            <a:pPr/>
            <a:r>
              <a:t>Game Code</a:t>
            </a:r>
          </a:p>
        </p:txBody>
      </p:sp>
      <p:sp>
        <p:nvSpPr>
          <p:cNvPr id="311"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312" name="Now for the first of our animation functions:…"/>
          <p:cNvSpPr txBox="1"/>
          <p:nvPr>
            <p:ph type="body" idx="1"/>
          </p:nvPr>
        </p:nvSpPr>
        <p:spPr>
          <a:xfrm>
            <a:off x="406400" y="2285669"/>
            <a:ext cx="12192000" cy="7259638"/>
          </a:xfrm>
          <a:prstGeom prst="rect">
            <a:avLst/>
          </a:prstGeom>
        </p:spPr>
        <p:txBody>
          <a:bodyPr/>
          <a:lstStyle/>
          <a:p>
            <a:pPr lvl="1" marL="0" indent="0" defTabSz="438150">
              <a:spcBef>
                <a:spcPts val="2100"/>
              </a:spcBef>
              <a:buClrTx/>
              <a:buSzTx/>
              <a:buFontTx/>
              <a:buNone/>
              <a:defRPr sz="2550"/>
            </a:pPr>
            <a:r>
              <a:t>Now for the first of our animation functions: </a:t>
            </a:r>
          </a:p>
          <a:p>
            <a:pPr marL="0" indent="0" defTabSz="342900">
              <a:lnSpc>
                <a:spcPts val="3600"/>
              </a:lnSpc>
              <a:spcBef>
                <a:spcPts val="0"/>
              </a:spcBef>
              <a:buClrTx/>
              <a:buSzTx/>
              <a:buFontTx/>
              <a:buNone/>
              <a:defRPr sz="1875">
                <a:ln w="0" cap="flat">
                  <a:solidFill>
                    <a:srgbClr val="DCDCAA"/>
                  </a:solidFill>
                  <a:prstDash val="solid"/>
                  <a:miter lim="400000"/>
                </a:ln>
                <a:solidFill>
                  <a:srgbClr val="DCDCAA"/>
                </a:solidFill>
                <a:latin typeface="Menlo"/>
                <a:ea typeface="Menlo"/>
                <a:cs typeface="Menlo"/>
                <a:sym typeface="Menlo"/>
              </a:defRPr>
            </a:pPr>
            <a:r>
              <a:t>flipToBack</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function</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card</a:t>
            </a:r>
            <a:r>
              <a:rPr>
                <a:ln w="0" cap="flat">
                  <a:solidFill>
                    <a:srgbClr val="D4D4D4"/>
                  </a:solidFill>
                  <a:prstDash val="solid"/>
                  <a:miter lim="400000"/>
                </a:ln>
                <a:solidFill>
                  <a:srgbClr val="D4D4D4"/>
                </a:solidFill>
              </a:rPr>
              <a:t>) {</a:t>
            </a:r>
            <a:endParaRPr>
              <a:ln w="0" cap="flat">
                <a:solidFill>
                  <a:srgbClr val="D4D4D4"/>
                </a:solidFill>
                <a:prstDash val="solid"/>
                <a:miter lim="400000"/>
              </a:ln>
              <a:solidFill>
                <a:srgbClr val="D4D4D4"/>
              </a:solidFill>
            </a:endParaRP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tweens</a:t>
            </a:r>
            <a:r>
              <a:t>.</a:t>
            </a:r>
            <a:r>
              <a:rPr>
                <a:ln w="0" cap="flat">
                  <a:solidFill>
                    <a:srgbClr val="DCDCAA"/>
                  </a:solidFill>
                  <a:prstDash val="solid"/>
                  <a:miter lim="400000"/>
                </a:ln>
                <a:solidFill>
                  <a:srgbClr val="DCDCAA"/>
                </a:solidFill>
              </a:rPr>
              <a:t>add</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targets:</a:t>
            </a:r>
            <a:r>
              <a:t> </a:t>
            </a:r>
            <a:r>
              <a:rPr>
                <a:ln w="0" cap="flat">
                  <a:solidFill>
                    <a:srgbClr val="9CDCFE"/>
                  </a:solidFill>
                  <a:prstDash val="solid"/>
                  <a:miter lim="400000"/>
                </a:ln>
                <a:solidFill>
                  <a:srgbClr val="9CDCFE"/>
                </a:solidFill>
              </a:rPr>
              <a:t>card</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scaleX:</a:t>
            </a:r>
            <a:r>
              <a:t> </a:t>
            </a:r>
            <a:r>
              <a:rPr>
                <a:ln w="0" cap="flat">
                  <a:solidFill>
                    <a:srgbClr val="B5CEA8"/>
                  </a:solidFill>
                  <a:prstDash val="solid"/>
                  <a:miter lim="400000"/>
                </a:ln>
                <a:solidFill>
                  <a:srgbClr val="B5CEA8"/>
                </a:solidFill>
              </a:rPr>
              <a:t>0</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scaleY:</a:t>
            </a:r>
            <a:r>
              <a:t> </a:t>
            </a:r>
            <a:r>
              <a:rPr>
                <a:ln w="0" cap="flat">
                  <a:solidFill>
                    <a:srgbClr val="B5CEA8"/>
                  </a:solidFill>
                  <a:prstDash val="solid"/>
                  <a:miter lim="400000"/>
                </a:ln>
                <a:solidFill>
                  <a:srgbClr val="B5CEA8"/>
                </a:solidFill>
              </a:rPr>
              <a:t>.8</a:t>
            </a:r>
            <a:r>
              <a:t>,</a:t>
            </a:r>
          </a:p>
          <a:p>
            <a:pPr marL="0" indent="0" defTabSz="342900">
              <a:lnSpc>
                <a:spcPts val="3600"/>
              </a:lnSpc>
              <a:spcBef>
                <a:spcPts val="0"/>
              </a:spcBef>
              <a:buClrTx/>
              <a:buSzTx/>
              <a:buFontTx/>
              <a:buNone/>
              <a:defRPr sz="1875">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ease:</a:t>
            </a:r>
            <a:r>
              <a:rPr>
                <a:ln w="0" cap="flat">
                  <a:solidFill>
                    <a:srgbClr val="D4D4D4"/>
                  </a:solidFill>
                  <a:prstDash val="solid"/>
                  <a:miter lim="400000"/>
                </a:ln>
                <a:solidFill>
                  <a:srgbClr val="D4D4D4"/>
                </a:solidFill>
              </a:rPr>
              <a:t> </a:t>
            </a:r>
            <a:r>
              <a:t>'Sine.easeInOut'</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delay:</a:t>
            </a:r>
            <a:r>
              <a:t> </a:t>
            </a:r>
            <a:r>
              <a:rPr>
                <a:ln w="0" cap="flat">
                  <a:solidFill>
                    <a:srgbClr val="B5CEA8"/>
                  </a:solidFill>
                  <a:prstDash val="solid"/>
                  <a:miter lim="400000"/>
                </a:ln>
                <a:solidFill>
                  <a:srgbClr val="B5CEA8"/>
                </a:solidFill>
              </a:rPr>
              <a:t>1000</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duration:</a:t>
            </a:r>
            <a:r>
              <a:t> </a:t>
            </a:r>
            <a:r>
              <a:rPr>
                <a:ln w="0" cap="flat">
                  <a:solidFill>
                    <a:srgbClr val="B5CEA8"/>
                  </a:solidFill>
                  <a:prstDash val="solid"/>
                  <a:miter lim="400000"/>
                </a:ln>
                <a:solidFill>
                  <a:srgbClr val="B5CEA8"/>
                </a:solidFill>
              </a:rPr>
              <a:t>150</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yoyo:</a:t>
            </a:r>
            <a:r>
              <a:t> </a:t>
            </a:r>
            <a:r>
              <a:rPr>
                <a:ln w="0" cap="flat">
                  <a:solidFill>
                    <a:srgbClr val="569CD6"/>
                  </a:solidFill>
                  <a:prstDash val="solid"/>
                  <a:miter lim="400000"/>
                </a:ln>
                <a:solidFill>
                  <a:srgbClr val="569CD6"/>
                </a:solidFill>
              </a:rPr>
              <a:t>false</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repeat:</a:t>
            </a:r>
            <a:r>
              <a:t> </a:t>
            </a:r>
            <a:r>
              <a:rPr>
                <a:ln w="0" cap="flat">
                  <a:solidFill>
                    <a:srgbClr val="B5CEA8"/>
                  </a:solidFill>
                  <a:prstDash val="solid"/>
                  <a:miter lim="400000"/>
                </a:ln>
                <a:solidFill>
                  <a:srgbClr val="B5CEA8"/>
                </a:solidFill>
              </a:rPr>
              <a:t>0</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DCDCAA"/>
                  </a:solidFill>
                  <a:prstDash val="solid"/>
                  <a:miter lim="400000"/>
                </a:ln>
                <a:solidFill>
                  <a:srgbClr val="DCDCAA"/>
                </a:solidFill>
              </a:rPr>
              <a:t>onComplete</a:t>
            </a:r>
            <a:r>
              <a:rPr>
                <a:ln w="0" cap="flat">
                  <a:solidFill>
                    <a:srgbClr val="9CDCFE"/>
                  </a:solidFill>
                  <a:prstDash val="solid"/>
                  <a:miter lim="400000"/>
                </a:ln>
                <a:solidFill>
                  <a:srgbClr val="9CDCFE"/>
                </a:solidFill>
              </a:rPr>
              <a:t>:</a:t>
            </a:r>
            <a:r>
              <a:t> () </a:t>
            </a:r>
            <a:r>
              <a:rPr>
                <a:ln w="0" cap="flat">
                  <a:solidFill>
                    <a:srgbClr val="569CD6"/>
                  </a:solidFill>
                  <a:prstDash val="solid"/>
                  <a:miter lim="400000"/>
                </a:ln>
                <a:solidFill>
                  <a:srgbClr val="569CD6"/>
                </a:solidFill>
              </a:rPr>
              <a:t>=&gt;</a:t>
            </a:r>
            <a:r>
              <a:t> {</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card</a:t>
            </a:r>
            <a:r>
              <a:t>.</a:t>
            </a:r>
            <a:r>
              <a:rPr>
                <a:ln w="0" cap="flat">
                  <a:solidFill>
                    <a:srgbClr val="DCDCAA"/>
                  </a:solidFill>
                  <a:prstDash val="solid"/>
                  <a:miter lim="400000"/>
                </a:ln>
                <a:solidFill>
                  <a:srgbClr val="DCDCAA"/>
                </a:solidFill>
              </a:rPr>
              <a:t>setTexture</a:t>
            </a:r>
            <a:r>
              <a:t>(</a:t>
            </a:r>
            <a:r>
              <a:rPr>
                <a:ln w="0" cap="flat">
                  <a:solidFill>
                    <a:srgbClr val="CE9178"/>
                  </a:solidFill>
                  <a:prstDash val="solid"/>
                  <a:miter lim="400000"/>
                </a:ln>
                <a:solidFill>
                  <a:srgbClr val="CE9178"/>
                </a:solidFill>
              </a:rPr>
              <a:t>'Back'</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tweens</a:t>
            </a:r>
            <a:r>
              <a:t>.</a:t>
            </a:r>
            <a:r>
              <a:rPr>
                <a:ln w="0" cap="flat">
                  <a:solidFill>
                    <a:srgbClr val="DCDCAA"/>
                  </a:solidFill>
                  <a:prstDash val="solid"/>
                  <a:miter lim="400000"/>
                </a:ln>
                <a:solidFill>
                  <a:srgbClr val="DCDCAA"/>
                </a:solidFill>
              </a:rPr>
              <a:t>add</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targets:</a:t>
            </a:r>
            <a:r>
              <a:t> </a:t>
            </a:r>
            <a:r>
              <a:rPr>
                <a:ln w="0" cap="flat">
                  <a:solidFill>
                    <a:srgbClr val="9CDCFE"/>
                  </a:solidFill>
                  <a:prstDash val="solid"/>
                  <a:miter lim="400000"/>
                </a:ln>
                <a:solidFill>
                  <a:srgbClr val="9CDCFE"/>
                </a:solidFill>
              </a:rPr>
              <a:t>card</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scaleX:</a:t>
            </a:r>
            <a:r>
              <a:t> </a:t>
            </a:r>
            <a:r>
              <a:rPr>
                <a:ln w="0" cap="flat">
                  <a:solidFill>
                    <a:srgbClr val="B5CEA8"/>
                  </a:solidFill>
                  <a:prstDash val="solid"/>
                  <a:miter lim="400000"/>
                </a:ln>
                <a:solidFill>
                  <a:srgbClr val="B5CEA8"/>
                </a:solidFill>
              </a:rPr>
              <a:t>.6</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scaleY:</a:t>
            </a:r>
            <a:r>
              <a:t> </a:t>
            </a:r>
            <a:r>
              <a:rPr>
                <a:ln w="0" cap="flat">
                  <a:solidFill>
                    <a:srgbClr val="B5CEA8"/>
                  </a:solidFill>
                  <a:prstDash val="solid"/>
                  <a:miter lim="400000"/>
                </a:ln>
                <a:solidFill>
                  <a:srgbClr val="B5CEA8"/>
                </a:solidFill>
              </a:rPr>
              <a:t>.6</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ease:</a:t>
            </a:r>
            <a:r>
              <a:t> </a:t>
            </a:r>
            <a:r>
              <a:rPr>
                <a:ln w="0" cap="flat">
                  <a:solidFill>
                    <a:srgbClr val="CE9178"/>
                  </a:solidFill>
                  <a:prstDash val="solid"/>
                  <a:miter lim="400000"/>
                </a:ln>
                <a:solidFill>
                  <a:srgbClr val="CE9178"/>
                </a:solidFill>
              </a:rPr>
              <a:t>'Sine.easeInOut'</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duration:</a:t>
            </a:r>
            <a:r>
              <a:t> </a:t>
            </a:r>
            <a:r>
              <a:rPr>
                <a:ln w="0" cap="flat">
                  <a:solidFill>
                    <a:srgbClr val="B5CEA8"/>
                  </a:solidFill>
                  <a:prstDash val="solid"/>
                  <a:miter lim="400000"/>
                </a:ln>
                <a:solidFill>
                  <a:srgbClr val="B5CEA8"/>
                </a:solidFill>
              </a:rPr>
              <a:t>150</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yoyo:</a:t>
            </a:r>
            <a:r>
              <a:t> </a:t>
            </a:r>
            <a:r>
              <a:rPr>
                <a:ln w="0" cap="flat">
                  <a:solidFill>
                    <a:srgbClr val="569CD6"/>
                  </a:solidFill>
                  <a:prstDash val="solid"/>
                  <a:miter lim="400000"/>
                </a:ln>
                <a:solidFill>
                  <a:srgbClr val="569CD6"/>
                </a:solidFill>
              </a:rPr>
              <a:t>false</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repeat:</a:t>
            </a:r>
            <a:r>
              <a:t> </a:t>
            </a:r>
            <a:r>
              <a:rPr>
                <a:ln w="0" cap="flat">
                  <a:solidFill>
                    <a:srgbClr val="B5CEA8"/>
                  </a:solidFill>
                  <a:prstDash val="solid"/>
                  <a:miter lim="400000"/>
                </a:ln>
                <a:solidFill>
                  <a:srgbClr val="B5CEA8"/>
                </a:solidFill>
              </a:rPr>
              <a:t>0</a:t>
            </a:r>
            <a:r>
              <a:t>,</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p>
          <a:p>
            <a:pPr marL="0" indent="0" defTabSz="342900">
              <a:lnSpc>
                <a:spcPts val="3600"/>
              </a:lnSpc>
              <a:spcBef>
                <a:spcPts val="0"/>
              </a:spcBef>
              <a:buClrTx/>
              <a:buSzTx/>
              <a:buFontTx/>
              <a:buNone/>
              <a:defRPr sz="1875">
                <a:ln w="0" cap="flat">
                  <a:solidFill>
                    <a:srgbClr val="D4D4D4"/>
                  </a:solidFill>
                  <a:prstDash val="solid"/>
                  <a:miter lim="400000"/>
                </a:ln>
                <a:solidFill>
                  <a:srgbClr val="D4D4D4"/>
                </a:solidFill>
                <a:latin typeface="Menlo"/>
                <a:ea typeface="Menlo"/>
                <a:cs typeface="Menlo"/>
                <a:sym typeface="Menlo"/>
              </a:defRPr>
            </a:pPr>
            <a:r>
              <a:t>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Game Code"/>
          <p:cNvSpPr txBox="1"/>
          <p:nvPr>
            <p:ph type="body" idx="13"/>
          </p:nvPr>
        </p:nvSpPr>
        <p:spPr>
          <a:prstGeom prst="rect">
            <a:avLst/>
          </a:prstGeom>
        </p:spPr>
        <p:txBody>
          <a:bodyPr/>
          <a:lstStyle/>
          <a:p>
            <a:pPr/>
            <a:r>
              <a:t>Game Code</a:t>
            </a:r>
          </a:p>
        </p:txBody>
      </p:sp>
      <p:sp>
        <p:nvSpPr>
          <p:cNvPr id="315"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316" name="And the second:…"/>
          <p:cNvSpPr txBox="1"/>
          <p:nvPr>
            <p:ph type="body" idx="1"/>
          </p:nvPr>
        </p:nvSpPr>
        <p:spPr>
          <a:xfrm>
            <a:off x="406400" y="2285669"/>
            <a:ext cx="12192000" cy="7259638"/>
          </a:xfrm>
          <a:prstGeom prst="rect">
            <a:avLst/>
          </a:prstGeom>
        </p:spPr>
        <p:txBody>
          <a:bodyPr/>
          <a:lstStyle/>
          <a:p>
            <a:pPr lvl="1" marL="0" indent="0" defTabSz="549148">
              <a:spcBef>
                <a:spcPts val="2600"/>
              </a:spcBef>
              <a:buClrTx/>
              <a:buSzTx/>
              <a:buFontTx/>
              <a:buNone/>
              <a:defRPr sz="3196"/>
            </a:pPr>
            <a:r>
              <a:t>And the second: </a:t>
            </a:r>
          </a:p>
          <a:p>
            <a:pPr marL="0" indent="0" defTabSz="429768">
              <a:lnSpc>
                <a:spcPts val="3900"/>
              </a:lnSpc>
              <a:spcBef>
                <a:spcPts val="0"/>
              </a:spcBef>
              <a:buClrTx/>
              <a:buSzTx/>
              <a:buFontTx/>
              <a:buNone/>
              <a:defRPr sz="1879">
                <a:ln w="0" cap="flat">
                  <a:solidFill>
                    <a:srgbClr val="DCDCAA"/>
                  </a:solidFill>
                  <a:prstDash val="solid"/>
                  <a:miter lim="400000"/>
                </a:ln>
                <a:solidFill>
                  <a:srgbClr val="DCDCAA"/>
                </a:solidFill>
                <a:latin typeface="Menlo"/>
                <a:ea typeface="Menlo"/>
                <a:cs typeface="Menlo"/>
                <a:sym typeface="Menlo"/>
              </a:defRPr>
            </a:pPr>
            <a:r>
              <a:t>flipToFront</a:t>
            </a:r>
            <a:r>
              <a:rPr>
                <a:ln w="0" cap="flat">
                  <a:solidFill>
                    <a:srgbClr val="D4D4D4"/>
                  </a:solidFill>
                  <a:prstDash val="solid"/>
                  <a:miter lim="400000"/>
                </a:ln>
                <a:solidFill>
                  <a:srgbClr val="D4D4D4"/>
                </a:solidFill>
              </a:rPr>
              <a:t> = </a:t>
            </a:r>
            <a:r>
              <a:rPr>
                <a:ln w="0" cap="flat">
                  <a:solidFill>
                    <a:srgbClr val="569CD6"/>
                  </a:solidFill>
                  <a:prstDash val="solid"/>
                  <a:miter lim="400000"/>
                </a:ln>
                <a:solidFill>
                  <a:srgbClr val="569CD6"/>
                </a:solidFill>
              </a:rPr>
              <a:t>function</a:t>
            </a: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card</a:t>
            </a:r>
            <a:r>
              <a:rPr>
                <a:ln w="0" cap="flat">
                  <a:solidFill>
                    <a:srgbClr val="D4D4D4"/>
                  </a:solidFill>
                  <a:prstDash val="solid"/>
                  <a:miter lim="400000"/>
                </a:ln>
                <a:solidFill>
                  <a:srgbClr val="D4D4D4"/>
                </a:solidFill>
              </a:rPr>
              <a:t>) {</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tweens</a:t>
            </a:r>
            <a:r>
              <a:t>.</a:t>
            </a:r>
            <a:r>
              <a:rPr>
                <a:ln w="0" cap="flat">
                  <a:solidFill>
                    <a:srgbClr val="DCDCAA"/>
                  </a:solidFill>
                  <a:prstDash val="solid"/>
                  <a:miter lim="400000"/>
                </a:ln>
                <a:solidFill>
                  <a:srgbClr val="DCDCAA"/>
                </a:solidFill>
              </a:rPr>
              <a:t>add</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targets:</a:t>
            </a:r>
            <a:r>
              <a:t> </a:t>
            </a:r>
            <a:r>
              <a:rPr>
                <a:ln w="0" cap="flat">
                  <a:solidFill>
                    <a:srgbClr val="9CDCFE"/>
                  </a:solidFill>
                  <a:prstDash val="solid"/>
                  <a:miter lim="400000"/>
                </a:ln>
                <a:solidFill>
                  <a:srgbClr val="9CDCFE"/>
                </a:solidFill>
              </a:rPr>
              <a:t>card</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scaleX:</a:t>
            </a:r>
            <a:r>
              <a:t> </a:t>
            </a:r>
            <a:r>
              <a:rPr>
                <a:ln w="0" cap="flat">
                  <a:solidFill>
                    <a:srgbClr val="B5CEA8"/>
                  </a:solidFill>
                  <a:prstDash val="solid"/>
                  <a:miter lim="400000"/>
                </a:ln>
                <a:solidFill>
                  <a:srgbClr val="B5CEA8"/>
                </a:solidFill>
              </a:rPr>
              <a:t>0</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scaleY:</a:t>
            </a:r>
            <a:r>
              <a:t> </a:t>
            </a:r>
            <a:r>
              <a:rPr>
                <a:ln w="0" cap="flat">
                  <a:solidFill>
                    <a:srgbClr val="B5CEA8"/>
                  </a:solidFill>
                  <a:prstDash val="solid"/>
                  <a:miter lim="400000"/>
                </a:ln>
                <a:solidFill>
                  <a:srgbClr val="B5CEA8"/>
                </a:solidFill>
              </a:rPr>
              <a:t>.8</a:t>
            </a:r>
            <a:r>
              <a:t>,</a:t>
            </a:r>
          </a:p>
          <a:p>
            <a:pPr marL="0" indent="0" defTabSz="429768">
              <a:lnSpc>
                <a:spcPts val="3900"/>
              </a:lnSpc>
              <a:spcBef>
                <a:spcPts val="0"/>
              </a:spcBef>
              <a:buClrTx/>
              <a:buSzTx/>
              <a:buFontTx/>
              <a:buNone/>
              <a:defRPr sz="1879">
                <a:ln w="0" cap="flat">
                  <a:solidFill>
                    <a:srgbClr val="CE9178"/>
                  </a:solidFill>
                  <a:prstDash val="solid"/>
                  <a:miter lim="400000"/>
                </a:ln>
                <a:solidFill>
                  <a:srgbClr val="CE9178"/>
                </a:solidFill>
                <a:latin typeface="Menlo"/>
                <a:ea typeface="Menlo"/>
                <a:cs typeface="Menlo"/>
                <a:sym typeface="Menlo"/>
              </a:defRPr>
            </a:pPr>
            <a:r>
              <a:rPr>
                <a:ln w="0" cap="flat">
                  <a:solidFill>
                    <a:srgbClr val="D4D4D4"/>
                  </a:solidFill>
                  <a:prstDash val="solid"/>
                  <a:miter lim="400000"/>
                </a:ln>
                <a:solidFill>
                  <a:srgbClr val="D4D4D4"/>
                </a:solidFill>
              </a:rPr>
              <a:t>            </a:t>
            </a:r>
            <a:r>
              <a:rPr>
                <a:ln w="0" cap="flat">
                  <a:solidFill>
                    <a:srgbClr val="9CDCFE"/>
                  </a:solidFill>
                  <a:prstDash val="solid"/>
                  <a:miter lim="400000"/>
                </a:ln>
                <a:solidFill>
                  <a:srgbClr val="9CDCFE"/>
                </a:solidFill>
              </a:rPr>
              <a:t>ease:</a:t>
            </a:r>
            <a:r>
              <a:rPr>
                <a:ln w="0" cap="flat">
                  <a:solidFill>
                    <a:srgbClr val="D4D4D4"/>
                  </a:solidFill>
                  <a:prstDash val="solid"/>
                  <a:miter lim="400000"/>
                </a:ln>
                <a:solidFill>
                  <a:srgbClr val="D4D4D4"/>
                </a:solidFill>
              </a:rPr>
              <a:t> </a:t>
            </a:r>
            <a:r>
              <a:t>'Sine.easeInOut'</a:t>
            </a:r>
            <a:r>
              <a:rPr>
                <a:ln w="0" cap="flat">
                  <a:solidFill>
                    <a:srgbClr val="D4D4D4"/>
                  </a:solidFill>
                  <a:prstDash val="solid"/>
                  <a:miter lim="400000"/>
                </a:ln>
                <a:solidFill>
                  <a:srgbClr val="D4D4D4"/>
                </a:solidFill>
              </a:rPr>
              <a:t>,</a:t>
            </a:r>
            <a:endParaRPr>
              <a:ln w="0" cap="flat">
                <a:solidFill>
                  <a:srgbClr val="D4D4D4"/>
                </a:solidFill>
                <a:prstDash val="solid"/>
                <a:miter lim="400000"/>
              </a:ln>
              <a:solidFill>
                <a:srgbClr val="D4D4D4"/>
              </a:solidFill>
            </a:endParaRP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duration:</a:t>
            </a:r>
            <a:r>
              <a:t> </a:t>
            </a:r>
            <a:r>
              <a:rPr>
                <a:ln w="0" cap="flat">
                  <a:solidFill>
                    <a:srgbClr val="B5CEA8"/>
                  </a:solidFill>
                  <a:prstDash val="solid"/>
                  <a:miter lim="400000"/>
                </a:ln>
                <a:solidFill>
                  <a:srgbClr val="B5CEA8"/>
                </a:solidFill>
              </a:rPr>
              <a:t>150</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yoyo:</a:t>
            </a:r>
            <a:r>
              <a:t> </a:t>
            </a:r>
            <a:r>
              <a:rPr>
                <a:ln w="0" cap="flat">
                  <a:solidFill>
                    <a:srgbClr val="569CD6"/>
                  </a:solidFill>
                  <a:prstDash val="solid"/>
                  <a:miter lim="400000"/>
                </a:ln>
                <a:solidFill>
                  <a:srgbClr val="569CD6"/>
                </a:solidFill>
              </a:rPr>
              <a:t>false</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repeat:</a:t>
            </a:r>
            <a:r>
              <a:t> </a:t>
            </a:r>
            <a:r>
              <a:rPr>
                <a:ln w="0" cap="flat">
                  <a:solidFill>
                    <a:srgbClr val="B5CEA8"/>
                  </a:solidFill>
                  <a:prstDash val="solid"/>
                  <a:miter lim="400000"/>
                </a:ln>
                <a:solidFill>
                  <a:srgbClr val="B5CEA8"/>
                </a:solidFill>
              </a:rPr>
              <a:t>0</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DCDCAA"/>
                  </a:solidFill>
                  <a:prstDash val="solid"/>
                  <a:miter lim="400000"/>
                </a:ln>
                <a:solidFill>
                  <a:srgbClr val="DCDCAA"/>
                </a:solidFill>
              </a:rPr>
              <a:t>onComplete</a:t>
            </a:r>
            <a:r>
              <a:rPr>
                <a:ln w="0" cap="flat">
                  <a:solidFill>
                    <a:srgbClr val="9CDCFE"/>
                  </a:solidFill>
                  <a:prstDash val="solid"/>
                  <a:miter lim="400000"/>
                </a:ln>
                <a:solidFill>
                  <a:srgbClr val="9CDCFE"/>
                </a:solidFill>
              </a:rPr>
              <a:t>:</a:t>
            </a:r>
            <a:r>
              <a:t> () </a:t>
            </a:r>
            <a:r>
              <a:rPr>
                <a:ln w="0" cap="flat">
                  <a:solidFill>
                    <a:srgbClr val="569CD6"/>
                  </a:solidFill>
                  <a:prstDash val="solid"/>
                  <a:miter lim="400000"/>
                </a:ln>
                <a:solidFill>
                  <a:srgbClr val="569CD6"/>
                </a:solidFill>
              </a:rPr>
              <a:t>=&gt;</a:t>
            </a:r>
            <a:r>
              <a:t> {</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card</a:t>
            </a:r>
            <a:r>
              <a:t>.</a:t>
            </a:r>
            <a:r>
              <a:rPr>
                <a:ln w="0" cap="flat">
                  <a:solidFill>
                    <a:srgbClr val="DCDCAA"/>
                  </a:solidFill>
                  <a:prstDash val="solid"/>
                  <a:miter lim="400000"/>
                </a:ln>
                <a:solidFill>
                  <a:srgbClr val="DCDCAA"/>
                </a:solidFill>
              </a:rPr>
              <a:t>setTexture</a:t>
            </a:r>
            <a:r>
              <a:t>(</a:t>
            </a:r>
            <a:r>
              <a:rPr>
                <a:ln w="0" cap="flat">
                  <a:solidFill>
                    <a:srgbClr val="9CDCFE"/>
                  </a:solidFill>
                  <a:prstDash val="solid"/>
                  <a:miter lim="400000"/>
                </a:ln>
                <a:solidFill>
                  <a:srgbClr val="9CDCFE"/>
                </a:solidFill>
              </a:rPr>
              <a:t>card</a:t>
            </a:r>
            <a:r>
              <a:t>.</a:t>
            </a:r>
            <a:r>
              <a:rPr>
                <a:ln w="0" cap="flat">
                  <a:solidFill>
                    <a:srgbClr val="9CDCFE"/>
                  </a:solidFill>
                  <a:prstDash val="solid"/>
                  <a:miter lim="400000"/>
                </a:ln>
                <a:solidFill>
                  <a:srgbClr val="9CDCFE"/>
                </a:solidFill>
              </a:rPr>
              <a:t>front</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569CD6"/>
                  </a:solidFill>
                  <a:prstDash val="solid"/>
                  <a:miter lim="400000"/>
                </a:ln>
                <a:solidFill>
                  <a:srgbClr val="569CD6"/>
                </a:solidFill>
              </a:rPr>
              <a:t>this</a:t>
            </a:r>
            <a:r>
              <a:t>.</a:t>
            </a:r>
            <a:r>
              <a:rPr>
                <a:ln w="0" cap="flat">
                  <a:solidFill>
                    <a:srgbClr val="9CDCFE"/>
                  </a:solidFill>
                  <a:prstDash val="solid"/>
                  <a:miter lim="400000"/>
                </a:ln>
                <a:solidFill>
                  <a:srgbClr val="9CDCFE"/>
                </a:solidFill>
              </a:rPr>
              <a:t>tweens</a:t>
            </a:r>
            <a:r>
              <a:t>.</a:t>
            </a:r>
            <a:r>
              <a:rPr>
                <a:ln w="0" cap="flat">
                  <a:solidFill>
                    <a:srgbClr val="DCDCAA"/>
                  </a:solidFill>
                  <a:prstDash val="solid"/>
                  <a:miter lim="400000"/>
                </a:ln>
                <a:solidFill>
                  <a:srgbClr val="DCDCAA"/>
                </a:solidFill>
              </a:rPr>
              <a:t>add</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targets:</a:t>
            </a:r>
            <a:r>
              <a:t> </a:t>
            </a:r>
            <a:r>
              <a:rPr>
                <a:ln w="0" cap="flat">
                  <a:solidFill>
                    <a:srgbClr val="9CDCFE"/>
                  </a:solidFill>
                  <a:prstDash val="solid"/>
                  <a:miter lim="400000"/>
                </a:ln>
                <a:solidFill>
                  <a:srgbClr val="9CDCFE"/>
                </a:solidFill>
              </a:rPr>
              <a:t>card</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scaleX:</a:t>
            </a:r>
            <a:r>
              <a:t> </a:t>
            </a:r>
            <a:r>
              <a:rPr>
                <a:ln w="0" cap="flat">
                  <a:solidFill>
                    <a:srgbClr val="B5CEA8"/>
                  </a:solidFill>
                  <a:prstDash val="solid"/>
                  <a:miter lim="400000"/>
                </a:ln>
                <a:solidFill>
                  <a:srgbClr val="B5CEA8"/>
                </a:solidFill>
              </a:rPr>
              <a:t>.6</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scaleY:</a:t>
            </a:r>
            <a:r>
              <a:t> </a:t>
            </a:r>
            <a:r>
              <a:rPr>
                <a:ln w="0" cap="flat">
                  <a:solidFill>
                    <a:srgbClr val="B5CEA8"/>
                  </a:solidFill>
                  <a:prstDash val="solid"/>
                  <a:miter lim="400000"/>
                </a:ln>
                <a:solidFill>
                  <a:srgbClr val="B5CEA8"/>
                </a:solidFill>
              </a:rPr>
              <a:t>.6</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ease:</a:t>
            </a:r>
            <a:r>
              <a:t> </a:t>
            </a:r>
            <a:r>
              <a:rPr>
                <a:ln w="0" cap="flat">
                  <a:solidFill>
                    <a:srgbClr val="CE9178"/>
                  </a:solidFill>
                  <a:prstDash val="solid"/>
                  <a:miter lim="400000"/>
                </a:ln>
                <a:solidFill>
                  <a:srgbClr val="CE9178"/>
                </a:solidFill>
              </a:rPr>
              <a:t>'Sine.easeInOut'</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duration:</a:t>
            </a:r>
            <a:r>
              <a:t> </a:t>
            </a:r>
            <a:r>
              <a:rPr>
                <a:ln w="0" cap="flat">
                  <a:solidFill>
                    <a:srgbClr val="B5CEA8"/>
                  </a:solidFill>
                  <a:prstDash val="solid"/>
                  <a:miter lim="400000"/>
                </a:ln>
                <a:solidFill>
                  <a:srgbClr val="B5CEA8"/>
                </a:solidFill>
              </a:rPr>
              <a:t>150</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yoyo:</a:t>
            </a:r>
            <a:r>
              <a:t> </a:t>
            </a:r>
            <a:r>
              <a:rPr>
                <a:ln w="0" cap="flat">
                  <a:solidFill>
                    <a:srgbClr val="569CD6"/>
                  </a:solidFill>
                  <a:prstDash val="solid"/>
                  <a:miter lim="400000"/>
                </a:ln>
                <a:solidFill>
                  <a:srgbClr val="569CD6"/>
                </a:solidFill>
              </a:rPr>
              <a:t>false</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r>
              <a:rPr>
                <a:ln w="0" cap="flat">
                  <a:solidFill>
                    <a:srgbClr val="9CDCFE"/>
                  </a:solidFill>
                  <a:prstDash val="solid"/>
                  <a:miter lim="400000"/>
                </a:ln>
                <a:solidFill>
                  <a:srgbClr val="9CDCFE"/>
                </a:solidFill>
              </a:rPr>
              <a:t>repeat:</a:t>
            </a:r>
            <a:r>
              <a:t> </a:t>
            </a:r>
            <a:r>
              <a:rPr>
                <a:ln w="0" cap="flat">
                  <a:solidFill>
                    <a:srgbClr val="B5CEA8"/>
                  </a:solidFill>
                  <a:prstDash val="solid"/>
                  <a:miter lim="400000"/>
                </a:ln>
                <a:solidFill>
                  <a:srgbClr val="B5CEA8"/>
                </a:solidFill>
              </a:rPr>
              <a:t>0</a:t>
            </a:r>
            <a:r>
              <a:t>,</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p>
          <a:p>
            <a:pPr marL="0" indent="0" defTabSz="429768">
              <a:lnSpc>
                <a:spcPts val="3900"/>
              </a:lnSpc>
              <a:spcBef>
                <a:spcPts val="0"/>
              </a:spcBef>
              <a:buClrTx/>
              <a:buSzTx/>
              <a:buFontTx/>
              <a:buNone/>
              <a:defRPr sz="1879">
                <a:ln w="0" cap="flat">
                  <a:solidFill>
                    <a:srgbClr val="D4D4D4"/>
                  </a:solidFill>
                  <a:prstDash val="solid"/>
                  <a:miter lim="400000"/>
                </a:ln>
                <a:solidFill>
                  <a:srgbClr val="D4D4D4"/>
                </a:solidFill>
                <a:latin typeface="Menlo"/>
                <a:ea typeface="Menlo"/>
                <a:cs typeface="Menlo"/>
                <a:sym typeface="Menlo"/>
              </a:defRPr>
            </a:pPr>
            <a:r>
              <a:t>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Game Code"/>
          <p:cNvSpPr txBox="1"/>
          <p:nvPr>
            <p:ph type="body" idx="13"/>
          </p:nvPr>
        </p:nvSpPr>
        <p:spPr>
          <a:prstGeom prst="rect">
            <a:avLst/>
          </a:prstGeom>
        </p:spPr>
        <p:txBody>
          <a:bodyPr/>
          <a:lstStyle/>
          <a:p>
            <a:pPr/>
            <a:r>
              <a:t>Game Code</a:t>
            </a:r>
          </a:p>
        </p:txBody>
      </p:sp>
      <p:sp>
        <p:nvSpPr>
          <p:cNvPr id="319" name="Step 3"/>
          <p:cNvSpPr txBox="1"/>
          <p:nvPr>
            <p:ph type="title"/>
          </p:nvPr>
        </p:nvSpPr>
        <p:spPr>
          <a:prstGeom prst="rect">
            <a:avLst/>
          </a:prstGeom>
        </p:spPr>
        <p:txBody>
          <a:bodyPr/>
          <a:lstStyle>
            <a:lvl1pPr defTabSz="467359">
              <a:spcBef>
                <a:spcPts val="2200"/>
              </a:spcBef>
              <a:defRPr sz="4800"/>
            </a:lvl1pPr>
          </a:lstStyle>
          <a:p>
            <a:pPr/>
            <a:r>
              <a:t>Step 3</a:t>
            </a:r>
          </a:p>
        </p:txBody>
      </p:sp>
      <p:sp>
        <p:nvSpPr>
          <p:cNvPr id="320" name="With that, we should be able to ‘npm start’ and play our currently very minimal game"/>
          <p:cNvSpPr txBox="1"/>
          <p:nvPr>
            <p:ph type="body" sz="quarter" idx="1"/>
          </p:nvPr>
        </p:nvSpPr>
        <p:spPr>
          <a:xfrm>
            <a:off x="406400" y="2285669"/>
            <a:ext cx="12192000" cy="1324174"/>
          </a:xfrm>
          <a:prstGeom prst="rect">
            <a:avLst/>
          </a:prstGeom>
        </p:spPr>
        <p:txBody>
          <a:bodyPr/>
          <a:lstStyle/>
          <a:p>
            <a:pPr lvl="1" marL="0" indent="0">
              <a:buClrTx/>
              <a:buSzTx/>
              <a:buFontTx/>
              <a:buNone/>
            </a:pPr>
            <a:r>
              <a:t>With that, we should be able to ‘</a:t>
            </a:r>
            <a:r>
              <a:rPr>
                <a:solidFill>
                  <a:srgbClr val="EA953F"/>
                </a:solidFill>
              </a:rPr>
              <a:t>npm start</a:t>
            </a:r>
            <a:r>
              <a:t>’ and play our currently very minimal game</a:t>
            </a:r>
          </a:p>
        </p:txBody>
      </p:sp>
      <p:pic>
        <p:nvPicPr>
          <p:cNvPr id="321" name="demo.gif" descr="demo.gif"/>
          <p:cNvPicPr>
            <a:picLocks noChangeAspect="0"/>
          </p:cNvPicPr>
          <p:nvPr/>
        </p:nvPicPr>
        <p:blipFill>
          <a:blip r:embed="rId2">
            <a:extLst/>
          </a:blip>
          <a:stretch>
            <a:fillRect/>
          </a:stretch>
        </p:blipFill>
        <p:spPr>
          <a:xfrm>
            <a:off x="1376888" y="4064062"/>
            <a:ext cx="9235024" cy="51947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Great success"/>
          <p:cNvSpPr txBox="1"/>
          <p:nvPr>
            <p:ph type="body" idx="13"/>
          </p:nvPr>
        </p:nvSpPr>
        <p:spPr>
          <a:prstGeom prst="rect">
            <a:avLst/>
          </a:prstGeom>
        </p:spPr>
        <p:txBody>
          <a:bodyPr/>
          <a:lstStyle/>
          <a:p>
            <a:pPr/>
            <a:r>
              <a:t>Great success</a:t>
            </a:r>
          </a:p>
        </p:txBody>
      </p:sp>
      <p:sp>
        <p:nvSpPr>
          <p:cNvPr id="324" name="Questions?"/>
          <p:cNvSpPr txBox="1"/>
          <p:nvPr>
            <p:ph type="title"/>
          </p:nvPr>
        </p:nvSpPr>
        <p:spPr>
          <a:xfrm>
            <a:off x="2579422" y="1316566"/>
            <a:ext cx="6829956" cy="2060841"/>
          </a:xfrm>
          <a:prstGeom prst="rect">
            <a:avLst/>
          </a:prstGeom>
        </p:spPr>
        <p:txBody>
          <a:bodyPr/>
          <a:lstStyle>
            <a:lvl1pPr>
              <a:defRPr sz="13900"/>
            </a:lvl1pPr>
          </a:lstStyle>
          <a:p>
            <a:pPr/>
            <a:r>
              <a:t>Questions?</a:t>
            </a:r>
          </a:p>
        </p:txBody>
      </p:sp>
      <p:sp>
        <p:nvSpPr>
          <p:cNvPr id="325" name="Going Further…"/>
          <p:cNvSpPr txBox="1"/>
          <p:nvPr/>
        </p:nvSpPr>
        <p:spPr>
          <a:xfrm>
            <a:off x="301889" y="3373966"/>
            <a:ext cx="12192002" cy="60158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549148">
              <a:spcBef>
                <a:spcPts val="2600"/>
              </a:spcBef>
              <a:defRPr sz="3196"/>
            </a:pPr>
            <a:r>
              <a:t>Going Further</a:t>
            </a:r>
          </a:p>
          <a:p>
            <a:pPr marL="417830" indent="-417830" defTabSz="549148">
              <a:spcBef>
                <a:spcPts val="2600"/>
              </a:spcBef>
              <a:buClr>
                <a:schemeClr val="accent1"/>
              </a:buClr>
              <a:buSzPct val="104999"/>
              <a:buFont typeface="Avenir Next"/>
              <a:buChar char="‣"/>
              <a:defRPr sz="3196"/>
            </a:pPr>
            <a:r>
              <a:t>Sound effects</a:t>
            </a:r>
          </a:p>
          <a:p>
            <a:pPr marL="417830" indent="-417830" defTabSz="549148">
              <a:spcBef>
                <a:spcPts val="2600"/>
              </a:spcBef>
              <a:buClr>
                <a:schemeClr val="accent1"/>
              </a:buClr>
              <a:buSzPct val="104999"/>
              <a:buFont typeface="Avenir Next"/>
              <a:buChar char="‣"/>
              <a:defRPr sz="3196"/>
            </a:pPr>
            <a:r>
              <a:t>Scoring</a:t>
            </a:r>
          </a:p>
          <a:p>
            <a:pPr marL="417830" indent="-417830" defTabSz="549148">
              <a:spcBef>
                <a:spcPts val="2600"/>
              </a:spcBef>
              <a:buClr>
                <a:schemeClr val="accent1"/>
              </a:buClr>
              <a:buSzPct val="104999"/>
              <a:buFont typeface="Avenir Next"/>
              <a:buChar char="‣"/>
              <a:defRPr sz="3196"/>
            </a:pPr>
            <a:r>
              <a:t>Different levels of difficulty</a:t>
            </a:r>
          </a:p>
          <a:p>
            <a:pPr marL="417830" indent="-417830" defTabSz="549148">
              <a:spcBef>
                <a:spcPts val="2600"/>
              </a:spcBef>
              <a:buClr>
                <a:schemeClr val="accent1"/>
              </a:buClr>
              <a:buSzPct val="104999"/>
              <a:buFont typeface="Avenir Next"/>
              <a:buChar char="‣"/>
              <a:defRPr sz="3196"/>
            </a:pPr>
            <a:r>
              <a:t>Timer</a:t>
            </a:r>
          </a:p>
          <a:p>
            <a:pPr marL="417830" indent="-417830" defTabSz="549148">
              <a:spcBef>
                <a:spcPts val="2600"/>
              </a:spcBef>
              <a:buClr>
                <a:schemeClr val="accent1"/>
              </a:buClr>
              <a:buSzPct val="104999"/>
              <a:buFont typeface="Avenir Next"/>
              <a:buChar char="‣"/>
              <a:defRPr sz="3196"/>
            </a:pPr>
            <a:r>
              <a:t>Menu Screen, Game Over Screen animations</a:t>
            </a:r>
          </a:p>
          <a:p>
            <a:pPr marL="417830" indent="-417830" defTabSz="549148">
              <a:spcBef>
                <a:spcPts val="2600"/>
              </a:spcBef>
              <a:buClr>
                <a:schemeClr val="accent1"/>
              </a:buClr>
              <a:buSzPct val="104999"/>
              <a:buFont typeface="Avenir Next"/>
              <a:buChar char="‣"/>
              <a:defRPr sz="3196"/>
            </a:pPr>
            <a:r>
              <a:t>That AAA Polish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Great success"/>
          <p:cNvSpPr txBox="1"/>
          <p:nvPr>
            <p:ph type="body" idx="13"/>
          </p:nvPr>
        </p:nvSpPr>
        <p:spPr>
          <a:prstGeom prst="rect">
            <a:avLst/>
          </a:prstGeom>
        </p:spPr>
        <p:txBody>
          <a:bodyPr/>
          <a:lstStyle/>
          <a:p>
            <a:pPr/>
            <a:r>
              <a:t>Great success</a:t>
            </a:r>
          </a:p>
        </p:txBody>
      </p:sp>
      <p:sp>
        <p:nvSpPr>
          <p:cNvPr id="328" name="Thanks!"/>
          <p:cNvSpPr txBox="1"/>
          <p:nvPr>
            <p:ph type="title"/>
          </p:nvPr>
        </p:nvSpPr>
        <p:spPr>
          <a:xfrm>
            <a:off x="4055136" y="4546291"/>
            <a:ext cx="4894528" cy="2060841"/>
          </a:xfrm>
          <a:prstGeom prst="rect">
            <a:avLst/>
          </a:prstGeom>
        </p:spPr>
        <p:txBody>
          <a:bodyPr/>
          <a:lstStyle>
            <a:lvl1pPr>
              <a:defRPr sz="13900"/>
            </a:lvl1pPr>
          </a:lstStyle>
          <a:p>
            <a:pPr/>
            <a:r>
              <a:t>Thanks!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What?"/>
          <p:cNvSpPr txBox="1"/>
          <p:nvPr>
            <p:ph type="body" idx="13"/>
          </p:nvPr>
        </p:nvSpPr>
        <p:spPr>
          <a:prstGeom prst="rect">
            <a:avLst/>
          </a:prstGeom>
        </p:spPr>
        <p:txBody>
          <a:bodyPr/>
          <a:lstStyle/>
          <a:p>
            <a:pPr/>
            <a:r>
              <a:t>What?</a:t>
            </a:r>
          </a:p>
        </p:txBody>
      </p:sp>
      <p:sp>
        <p:nvSpPr>
          <p:cNvPr id="181" name="Javascript Card Match game"/>
          <p:cNvSpPr txBox="1"/>
          <p:nvPr>
            <p:ph type="title"/>
          </p:nvPr>
        </p:nvSpPr>
        <p:spPr>
          <a:prstGeom prst="rect">
            <a:avLst/>
          </a:prstGeom>
        </p:spPr>
        <p:txBody>
          <a:bodyPr/>
          <a:lstStyle>
            <a:lvl1pPr defTabSz="467359">
              <a:spcBef>
                <a:spcPts val="2200"/>
              </a:spcBef>
              <a:defRPr sz="4800"/>
            </a:lvl1pPr>
          </a:lstStyle>
          <a:p>
            <a:pPr/>
            <a:r>
              <a:t>Javascript Card Match game</a:t>
            </a:r>
          </a:p>
        </p:txBody>
      </p:sp>
      <p:pic>
        <p:nvPicPr>
          <p:cNvPr id="182" name="demo.gif" descr="demo.gif"/>
          <p:cNvPicPr>
            <a:picLocks noChangeAspect="0"/>
          </p:cNvPicPr>
          <p:nvPr/>
        </p:nvPicPr>
        <p:blipFill>
          <a:blip r:embed="rId2">
            <a:extLst/>
          </a:blip>
          <a:stretch>
            <a:fillRect/>
          </a:stretch>
        </p:blipFill>
        <p:spPr>
          <a:xfrm>
            <a:off x="503764" y="2429667"/>
            <a:ext cx="11997272" cy="674846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equirements"/>
          <p:cNvSpPr txBox="1"/>
          <p:nvPr>
            <p:ph type="body" idx="13"/>
          </p:nvPr>
        </p:nvSpPr>
        <p:spPr>
          <a:prstGeom prst="rect">
            <a:avLst/>
          </a:prstGeom>
        </p:spPr>
        <p:txBody>
          <a:bodyPr/>
          <a:lstStyle/>
          <a:p>
            <a:pPr/>
            <a:r>
              <a:t>Requirements</a:t>
            </a:r>
          </a:p>
        </p:txBody>
      </p:sp>
      <p:sp>
        <p:nvSpPr>
          <p:cNvPr id="185" name="Card Match"/>
          <p:cNvSpPr txBox="1"/>
          <p:nvPr>
            <p:ph type="title"/>
          </p:nvPr>
        </p:nvSpPr>
        <p:spPr>
          <a:prstGeom prst="rect">
            <a:avLst/>
          </a:prstGeom>
        </p:spPr>
        <p:txBody>
          <a:bodyPr/>
          <a:lstStyle>
            <a:lvl1pPr defTabSz="467359">
              <a:spcBef>
                <a:spcPts val="2200"/>
              </a:spcBef>
              <a:defRPr sz="4800"/>
            </a:lvl1pPr>
          </a:lstStyle>
          <a:p>
            <a:pPr/>
            <a:r>
              <a:t>Card Match</a:t>
            </a:r>
          </a:p>
        </p:txBody>
      </p:sp>
      <p:sp>
        <p:nvSpPr>
          <p:cNvPr id="186" name="Extra:…"/>
          <p:cNvSpPr txBox="1"/>
          <p:nvPr>
            <p:ph type="body" sz="half" idx="1"/>
          </p:nvPr>
        </p:nvSpPr>
        <p:spPr>
          <a:xfrm>
            <a:off x="6690055" y="2873727"/>
            <a:ext cx="5394393" cy="6108701"/>
          </a:xfrm>
          <a:prstGeom prst="rect">
            <a:avLst/>
          </a:prstGeom>
        </p:spPr>
        <p:txBody>
          <a:bodyPr/>
          <a:lstStyle/>
          <a:p>
            <a:pPr marL="297815" indent="-297815" defTabSz="391414">
              <a:spcBef>
                <a:spcPts val="1800"/>
              </a:spcBef>
              <a:defRPr sz="2278"/>
            </a:pPr>
            <a:r>
              <a:t>Extra:</a:t>
            </a:r>
          </a:p>
          <a:p>
            <a:pPr lvl="1" marL="595630" indent="-297815" defTabSz="391414">
              <a:spcBef>
                <a:spcPts val="1800"/>
              </a:spcBef>
              <a:defRPr sz="2278"/>
            </a:pPr>
            <a:r>
              <a:t>Different game modes</a:t>
            </a:r>
          </a:p>
          <a:p>
            <a:pPr lvl="1" marL="595630" indent="-297815" defTabSz="391414">
              <a:spcBef>
                <a:spcPts val="1800"/>
              </a:spcBef>
              <a:defRPr sz="2278"/>
            </a:pPr>
            <a:r>
              <a:t>Variable card counts</a:t>
            </a:r>
          </a:p>
          <a:p>
            <a:pPr lvl="1" marL="595630" indent="-297815" defTabSz="391414">
              <a:spcBef>
                <a:spcPts val="1800"/>
              </a:spcBef>
              <a:defRPr sz="2278"/>
            </a:pPr>
            <a:r>
              <a:t>Scale for variable screen resolutions </a:t>
            </a:r>
          </a:p>
          <a:p>
            <a:pPr marL="297815" indent="-297815" defTabSz="391414">
              <a:spcBef>
                <a:spcPts val="1800"/>
              </a:spcBef>
              <a:defRPr sz="2278"/>
            </a:pPr>
            <a:r>
              <a:t>Base game Variables:</a:t>
            </a:r>
          </a:p>
          <a:p>
            <a:pPr lvl="1" marL="595630" indent="-297815" defTabSz="391414">
              <a:spcBef>
                <a:spcPts val="1800"/>
              </a:spcBef>
              <a:defRPr sz="2278"/>
            </a:pPr>
            <a:r>
              <a:t>20 cards (10 pairs) : rows of 4x5</a:t>
            </a:r>
          </a:p>
          <a:p>
            <a:pPr lvl="1" marL="595630" indent="-297815" defTabSz="391414">
              <a:spcBef>
                <a:spcPts val="1800"/>
              </a:spcBef>
              <a:defRPr sz="2278"/>
            </a:pPr>
            <a:r>
              <a:t>once you see a card once, the next time you have to match it to get points</a:t>
            </a:r>
          </a:p>
          <a:p>
            <a:pPr lvl="1" marL="595630" indent="-297815" defTabSz="391414">
              <a:spcBef>
                <a:spcPts val="1800"/>
              </a:spcBef>
              <a:defRPr sz="2278"/>
            </a:pPr>
            <a:r>
              <a:t>10 points possible</a:t>
            </a:r>
          </a:p>
        </p:txBody>
      </p:sp>
      <p:sp>
        <p:nvSpPr>
          <p:cNvPr id="187" name="Custom Cards (I’ve got these pre-created)…"/>
          <p:cNvSpPr txBox="1"/>
          <p:nvPr/>
        </p:nvSpPr>
        <p:spPr>
          <a:xfrm>
            <a:off x="585131" y="2791177"/>
            <a:ext cx="5292703" cy="627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61470" indent="-261470">
              <a:buClr>
                <a:schemeClr val="accent1"/>
              </a:buClr>
              <a:buSzPct val="104999"/>
              <a:buFont typeface="Avenir Next"/>
              <a:buChar char="‣"/>
            </a:pPr>
            <a:r>
              <a:t>Custom Cards (I’ve got these pre-created)</a:t>
            </a:r>
          </a:p>
          <a:p>
            <a:pPr marL="261470" indent="-261470">
              <a:buClr>
                <a:schemeClr val="accent1"/>
              </a:buClr>
              <a:buSzPct val="104999"/>
              <a:buFont typeface="Avenir Next"/>
              <a:buChar char="‣"/>
            </a:pPr>
            <a:r>
              <a:t>Different Screens:</a:t>
            </a:r>
          </a:p>
          <a:p>
            <a:pPr lvl="1" marL="705970" indent="-261470">
              <a:buClr>
                <a:schemeClr val="accent1"/>
              </a:buClr>
              <a:buSzPct val="104999"/>
              <a:buFont typeface="Avenir Next"/>
              <a:buChar char="‣"/>
            </a:pPr>
            <a:r>
              <a:t>Main/Menu</a:t>
            </a:r>
          </a:p>
          <a:p>
            <a:pPr lvl="1" marL="705970" indent="-261470">
              <a:buClr>
                <a:schemeClr val="accent1"/>
              </a:buClr>
              <a:buSzPct val="104999"/>
              <a:buFont typeface="Avenir Next"/>
              <a:buChar char="‣"/>
            </a:pPr>
            <a:r>
              <a:t>Game</a:t>
            </a:r>
          </a:p>
          <a:p>
            <a:pPr lvl="1" marL="705970" indent="-261470">
              <a:buClr>
                <a:schemeClr val="accent1"/>
              </a:buClr>
              <a:buSzPct val="104999"/>
              <a:buFont typeface="Avenir Next"/>
              <a:buChar char="‣"/>
            </a:pPr>
            <a:r>
              <a:t>Game over</a:t>
            </a:r>
          </a:p>
          <a:p>
            <a:pPr marL="261470" indent="-261470">
              <a:buClr>
                <a:schemeClr val="accent1"/>
              </a:buClr>
              <a:buSzPct val="104999"/>
              <a:buFont typeface="Avenir Next"/>
              <a:buChar char="‣"/>
            </a:pPr>
            <a:r>
              <a:t>Sounds:</a:t>
            </a:r>
          </a:p>
          <a:p>
            <a:pPr lvl="1" marL="705970" indent="-261470">
              <a:buClr>
                <a:schemeClr val="accent1"/>
              </a:buClr>
              <a:buSzPct val="104999"/>
              <a:buFont typeface="Avenir Next"/>
              <a:buChar char="‣"/>
            </a:pPr>
            <a:r>
              <a:t>Game, Title Screen, Game Over Music</a:t>
            </a:r>
          </a:p>
          <a:p>
            <a:pPr lvl="1" marL="705970" indent="-261470">
              <a:buClr>
                <a:schemeClr val="accent1"/>
              </a:buClr>
              <a:buSzPct val="104999"/>
              <a:buFont typeface="Avenir Next"/>
              <a:buChar char="‣"/>
            </a:pPr>
            <a:r>
              <a:t>Flip, Match, Not Match Sound</a:t>
            </a:r>
          </a:p>
          <a:p>
            <a:pPr marL="261470" indent="-261470">
              <a:buClr>
                <a:schemeClr val="accent1"/>
              </a:buClr>
              <a:buSzPct val="104999"/>
              <a:buFont typeface="Avenir Next"/>
              <a:buChar char="‣"/>
            </a:pPr>
            <a:r>
              <a:t>Animations:</a:t>
            </a:r>
          </a:p>
          <a:p>
            <a:pPr lvl="1" marL="705970" indent="-261470">
              <a:buClr>
                <a:schemeClr val="accent1"/>
              </a:buClr>
              <a:buSzPct val="104999"/>
              <a:buFont typeface="Avenir Next"/>
              <a:buChar char="‣"/>
            </a:pPr>
            <a:r>
              <a:t>Card Flips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etting up Electron"/>
          <p:cNvSpPr txBox="1"/>
          <p:nvPr>
            <p:ph type="body" idx="13"/>
          </p:nvPr>
        </p:nvSpPr>
        <p:spPr>
          <a:prstGeom prst="rect">
            <a:avLst/>
          </a:prstGeom>
        </p:spPr>
        <p:txBody>
          <a:bodyPr/>
          <a:lstStyle/>
          <a:p>
            <a:pPr/>
            <a:r>
              <a:t>Setting up Electron</a:t>
            </a:r>
          </a:p>
        </p:txBody>
      </p:sp>
      <p:sp>
        <p:nvSpPr>
          <p:cNvPr id="190" name="Electron"/>
          <p:cNvSpPr txBox="1"/>
          <p:nvPr>
            <p:ph type="title"/>
          </p:nvPr>
        </p:nvSpPr>
        <p:spPr>
          <a:prstGeom prst="rect">
            <a:avLst/>
          </a:prstGeom>
        </p:spPr>
        <p:txBody>
          <a:bodyPr/>
          <a:lstStyle>
            <a:lvl1pPr defTabSz="467359">
              <a:spcBef>
                <a:spcPts val="2200"/>
              </a:spcBef>
              <a:defRPr sz="4800"/>
            </a:lvl1pPr>
          </a:lstStyle>
          <a:p>
            <a:pPr/>
            <a:r>
              <a:t>Electron</a:t>
            </a:r>
          </a:p>
        </p:txBody>
      </p:sp>
      <p:sp>
        <p:nvSpPr>
          <p:cNvPr id="191" name="Electron is a framework for creating desktop applications from web technology( js + html5 + css). I wanted something a little more than putting out games that are hosted somewhere, where you have to have an internet connection etc to see what it is, so with deciding on testing out Phaser, Electron was a natural choice."/>
          <p:cNvSpPr txBox="1"/>
          <p:nvPr>
            <p:ph type="body" idx="1"/>
          </p:nvPr>
        </p:nvSpPr>
        <p:spPr>
          <a:prstGeom prst="rect">
            <a:avLst/>
          </a:prstGeom>
        </p:spPr>
        <p:txBody>
          <a:bodyPr/>
          <a:lstStyle>
            <a:lvl1pPr marL="0" indent="0">
              <a:buClrTx/>
              <a:buSzTx/>
              <a:buFontTx/>
              <a:buNone/>
            </a:lvl1pPr>
          </a:lstStyle>
          <a:p>
            <a:pPr/>
            <a:r>
              <a:t>Electron is a framework for creating desktop applications from web technology( js + html5 + css). I wanted something a little more than putting out games that are hosted somewhere, where you have to have an internet connection etc to see what it is, so with deciding on testing out Phaser, Electron was a natural choice. </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etting up Electron"/>
          <p:cNvSpPr txBox="1"/>
          <p:nvPr>
            <p:ph type="body" idx="13"/>
          </p:nvPr>
        </p:nvSpPr>
        <p:spPr>
          <a:prstGeom prst="rect">
            <a:avLst/>
          </a:prstGeom>
        </p:spPr>
        <p:txBody>
          <a:bodyPr/>
          <a:lstStyle/>
          <a:p>
            <a:pPr/>
            <a:r>
              <a:t>Setting up Electron</a:t>
            </a:r>
          </a:p>
        </p:txBody>
      </p:sp>
      <p:sp>
        <p:nvSpPr>
          <p:cNvPr id="194" name="Phaser 3"/>
          <p:cNvSpPr txBox="1"/>
          <p:nvPr>
            <p:ph type="title"/>
          </p:nvPr>
        </p:nvSpPr>
        <p:spPr>
          <a:prstGeom prst="rect">
            <a:avLst/>
          </a:prstGeom>
        </p:spPr>
        <p:txBody>
          <a:bodyPr/>
          <a:lstStyle>
            <a:lvl1pPr defTabSz="467359">
              <a:spcBef>
                <a:spcPts val="2200"/>
              </a:spcBef>
              <a:defRPr sz="4800"/>
            </a:lvl1pPr>
          </a:lstStyle>
          <a:p>
            <a:pPr/>
            <a:r>
              <a:t>Phaser 3</a:t>
            </a:r>
          </a:p>
        </p:txBody>
      </p:sp>
      <p:sp>
        <p:nvSpPr>
          <p:cNvPr id="195" name="Phaser is an open source framework for creating games with web technology (js + html5 + css ).  I've fiddled with it in the past, and wanted to make something more cool + to have a concrete example to share on how easy it is to use phaser to make games in technology that all of my developer colleagues and friends should be familiar with."/>
          <p:cNvSpPr txBox="1"/>
          <p:nvPr>
            <p:ph type="body" idx="1"/>
          </p:nvPr>
        </p:nvSpPr>
        <p:spPr>
          <a:prstGeom prst="rect">
            <a:avLst/>
          </a:prstGeom>
        </p:spPr>
        <p:txBody>
          <a:bodyPr/>
          <a:lstStyle>
            <a:lvl1pPr marL="0" indent="0">
              <a:buClrTx/>
              <a:buSzTx/>
              <a:buFontTx/>
              <a:buNone/>
            </a:lvl1pPr>
          </a:lstStyle>
          <a:p>
            <a:pPr/>
            <a:r>
              <a:t>Phaser is an open source framework for creating games with web technology (js + html5 + css ).  I've fiddled with it in the past, and wanted to make something more cool + to have a concrete example to share on how easy it is to use phaser to make games in technology that all of my developer colleagues and friends should be familiar with.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etting Up Electron"/>
          <p:cNvSpPr txBox="1"/>
          <p:nvPr>
            <p:ph type="body" idx="13"/>
          </p:nvPr>
        </p:nvSpPr>
        <p:spPr>
          <a:prstGeom prst="rect">
            <a:avLst/>
          </a:prstGeom>
        </p:spPr>
        <p:txBody>
          <a:bodyPr/>
          <a:lstStyle/>
          <a:p>
            <a:pPr/>
            <a:r>
              <a:t>Setting Up Electron</a:t>
            </a:r>
          </a:p>
        </p:txBody>
      </p:sp>
      <p:sp>
        <p:nvSpPr>
          <p:cNvPr id="198" name="Step 1"/>
          <p:cNvSpPr txBox="1"/>
          <p:nvPr>
            <p:ph type="title"/>
          </p:nvPr>
        </p:nvSpPr>
        <p:spPr>
          <a:prstGeom prst="rect">
            <a:avLst/>
          </a:prstGeom>
        </p:spPr>
        <p:txBody>
          <a:bodyPr/>
          <a:lstStyle>
            <a:lvl1pPr defTabSz="467359">
              <a:spcBef>
                <a:spcPts val="2200"/>
              </a:spcBef>
              <a:defRPr sz="4800"/>
            </a:lvl1pPr>
          </a:lstStyle>
          <a:p>
            <a:pPr/>
            <a:r>
              <a:t>Step 1</a:t>
            </a:r>
          </a:p>
        </p:txBody>
      </p:sp>
      <p:sp>
        <p:nvSpPr>
          <p:cNvPr id="199" name="Open a new terminal…"/>
          <p:cNvSpPr txBox="1"/>
          <p:nvPr>
            <p:ph type="body" idx="1"/>
          </p:nvPr>
        </p:nvSpPr>
        <p:spPr>
          <a:prstGeom prst="rect">
            <a:avLst/>
          </a:prstGeom>
        </p:spPr>
        <p:txBody>
          <a:bodyPr/>
          <a:lstStyle/>
          <a:p>
            <a:pPr marL="333375" indent="-333375" defTabSz="438150">
              <a:spcBef>
                <a:spcPts val="2100"/>
              </a:spcBef>
              <a:defRPr sz="2550"/>
            </a:pPr>
            <a:r>
              <a:t>Open a new terminal</a:t>
            </a:r>
          </a:p>
          <a:p>
            <a:pPr marL="333375" indent="-333375" defTabSz="438150">
              <a:spcBef>
                <a:spcPts val="2100"/>
              </a:spcBef>
              <a:defRPr sz="2550"/>
            </a:pPr>
            <a:r>
              <a:t>Navigate to wherever you want your project to live `</a:t>
            </a:r>
            <a:r>
              <a:rPr>
                <a:solidFill>
                  <a:srgbClr val="EA953F"/>
                </a:solidFill>
                <a:latin typeface="Copperplate"/>
                <a:ea typeface="Copperplate"/>
                <a:cs typeface="Copperplate"/>
                <a:sym typeface="Copperplate"/>
              </a:rPr>
              <a:t>cd {The_Promised_Land}</a:t>
            </a:r>
            <a:r>
              <a:t>`</a:t>
            </a:r>
          </a:p>
          <a:p>
            <a:pPr marL="333375" indent="-333375" defTabSz="438150">
              <a:spcBef>
                <a:spcPts val="2100"/>
              </a:spcBef>
              <a:defRPr sz="2550"/>
            </a:pPr>
            <a:r>
              <a:t>Create a new directory where you want your project `</a:t>
            </a:r>
            <a:r>
              <a:rPr>
                <a:solidFill>
                  <a:srgbClr val="EA953F"/>
                </a:solidFill>
              </a:rPr>
              <a:t>mkdir {your_project_name}</a:t>
            </a:r>
            <a:r>
              <a:t>`</a:t>
            </a:r>
          </a:p>
          <a:p>
            <a:pPr marL="333375" indent="-333375" defTabSz="438150">
              <a:spcBef>
                <a:spcPts val="2100"/>
              </a:spcBef>
              <a:defRPr sz="2550"/>
            </a:pPr>
            <a:r>
              <a:t>Open that folder in VSCode (or your environment of choice if not using VSCode) `</a:t>
            </a:r>
            <a:r>
              <a:rPr>
                <a:solidFill>
                  <a:srgbClr val="EA953F"/>
                </a:solidFill>
              </a:rPr>
              <a:t>code {your_project_name}</a:t>
            </a:r>
            <a:r>
              <a:t>`</a:t>
            </a:r>
          </a:p>
          <a:p>
            <a:pPr marL="333375" indent="-333375" defTabSz="438150">
              <a:spcBef>
                <a:spcPts val="2100"/>
              </a:spcBef>
              <a:defRPr sz="2550"/>
            </a:pPr>
            <a:r>
              <a:t>Open our integrated terminal in VSCode (via the VSCode Terminal menu option or ctrl + ~ )</a:t>
            </a:r>
          </a:p>
          <a:p>
            <a:pPr lvl="1" marL="666750" indent="-333375" defTabSz="438150">
              <a:spcBef>
                <a:spcPts val="2100"/>
              </a:spcBef>
              <a:defRPr sz="2550"/>
            </a:pPr>
            <a:r>
              <a:t>From here on all terminal/cmd commands are entered in the integrated terminal in VSCode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etting Up Electron"/>
          <p:cNvSpPr txBox="1"/>
          <p:nvPr>
            <p:ph type="body" idx="13"/>
          </p:nvPr>
        </p:nvSpPr>
        <p:spPr>
          <a:prstGeom prst="rect">
            <a:avLst/>
          </a:prstGeom>
        </p:spPr>
        <p:txBody>
          <a:bodyPr/>
          <a:lstStyle/>
          <a:p>
            <a:pPr/>
            <a:r>
              <a:t>Setting Up Electron</a:t>
            </a:r>
          </a:p>
        </p:txBody>
      </p:sp>
      <p:sp>
        <p:nvSpPr>
          <p:cNvPr id="202" name="Step 1"/>
          <p:cNvSpPr txBox="1"/>
          <p:nvPr>
            <p:ph type="title"/>
          </p:nvPr>
        </p:nvSpPr>
        <p:spPr>
          <a:prstGeom prst="rect">
            <a:avLst/>
          </a:prstGeom>
        </p:spPr>
        <p:txBody>
          <a:bodyPr/>
          <a:lstStyle>
            <a:lvl1pPr defTabSz="467359">
              <a:spcBef>
                <a:spcPts val="2200"/>
              </a:spcBef>
              <a:defRPr sz="4800"/>
            </a:lvl1pPr>
          </a:lstStyle>
          <a:p>
            <a:pPr/>
            <a:r>
              <a:t>Step 1</a:t>
            </a:r>
          </a:p>
        </p:txBody>
      </p:sp>
      <p:sp>
        <p:nvSpPr>
          <p:cNvPr id="203" name="My Install methods for Electron and Phaser are going to be via npm, so when we reference the js files, we're going to reference our node_modules folder.…"/>
          <p:cNvSpPr txBox="1"/>
          <p:nvPr>
            <p:ph type="body" idx="1"/>
          </p:nvPr>
        </p:nvSpPr>
        <p:spPr>
          <a:prstGeom prst="rect">
            <a:avLst/>
          </a:prstGeom>
        </p:spPr>
        <p:txBody>
          <a:bodyPr/>
          <a:lstStyle/>
          <a:p>
            <a:pPr marL="368934" indent="-368934" defTabSz="484886">
              <a:spcBef>
                <a:spcPts val="2300"/>
              </a:spcBef>
              <a:defRPr sz="2822"/>
            </a:pPr>
            <a:r>
              <a:t>My Install methods for Electron and Phaser are going to be via npm, so when we reference the js files, we're going to reference our node_modules folder. </a:t>
            </a:r>
          </a:p>
          <a:p>
            <a:pPr marL="368934" indent="-368934" defTabSz="484886">
              <a:spcBef>
                <a:spcPts val="2300"/>
              </a:spcBef>
              <a:defRPr sz="2822"/>
            </a:pPr>
            <a:r>
              <a:t>Install Node : https://nodejs.org/</a:t>
            </a:r>
          </a:p>
          <a:p>
            <a:pPr marL="368934" indent="-368934" defTabSz="484886">
              <a:spcBef>
                <a:spcPts val="2300"/>
              </a:spcBef>
              <a:defRPr sz="2822"/>
            </a:pPr>
            <a:r>
              <a:t>With node installed, you should be able to run `</a:t>
            </a:r>
            <a:r>
              <a:rPr>
                <a:solidFill>
                  <a:srgbClr val="EA953F"/>
                </a:solidFill>
              </a:rPr>
              <a:t>npm init</a:t>
            </a:r>
            <a:r>
              <a:t>` to start a new project in your folder, run through the options in the terminal/cmd line, and after that you should have a package.json ready to go.</a:t>
            </a:r>
          </a:p>
          <a:p>
            <a:pPr marL="368934" indent="-368934" defTabSz="484886">
              <a:spcBef>
                <a:spcPts val="2300"/>
              </a:spcBef>
              <a:defRPr sz="2822"/>
            </a:pPr>
            <a:r>
              <a:t>Install Electron </a:t>
            </a:r>
            <a:r>
              <a:rPr u="sng">
                <a:solidFill>
                  <a:schemeClr val="accent1"/>
                </a:solidFill>
                <a:hlinkClick r:id="rId2" invalidUrl="" action="" tgtFrame="" tooltip="" history="1" highlightClick="0" endSnd="0"/>
              </a:rPr>
              <a:t>https://electronjs.org/</a:t>
            </a:r>
            <a:r>
              <a:t>  `</a:t>
            </a:r>
            <a:r>
              <a:rPr>
                <a:solidFill>
                  <a:srgbClr val="EA953F"/>
                </a:solidFill>
              </a:rPr>
              <a:t>npm install electron</a:t>
            </a:r>
            <a:r>
              <a:t>`</a:t>
            </a:r>
          </a:p>
          <a:p>
            <a:pPr marL="368934" indent="-368934" defTabSz="484886">
              <a:spcBef>
                <a:spcPts val="2300"/>
              </a:spcBef>
              <a:defRPr sz="2822"/>
            </a:pPr>
            <a:r>
              <a:t>Install  Phaser </a:t>
            </a:r>
            <a:r>
              <a:rPr u="sng">
                <a:solidFill>
                  <a:schemeClr val="accent1"/>
                </a:solidFill>
                <a:hlinkClick r:id="rId3" invalidUrl="" action="" tgtFrame="" tooltip="" history="1" highlightClick="0" endSnd="0"/>
              </a:rPr>
              <a:t>https://phaser.io/</a:t>
            </a:r>
            <a:r>
              <a:t>  - https://phaser.io/download/stable `</a:t>
            </a:r>
            <a:r>
              <a:rPr>
                <a:solidFill>
                  <a:srgbClr val="EA953F"/>
                </a:solidFill>
              </a:rPr>
              <a:t>npm install phaser</a:t>
            </a:r>
            <a:r>
              <a: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