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93" r:id="rId4"/>
    <p:sldId id="288" r:id="rId5"/>
    <p:sldId id="297" r:id="rId6"/>
    <p:sldId id="299" r:id="rId7"/>
    <p:sldId id="298" r:id="rId8"/>
    <p:sldId id="301" r:id="rId9"/>
    <p:sldId id="304" r:id="rId10"/>
    <p:sldId id="302" r:id="rId11"/>
    <p:sldId id="303" r:id="rId12"/>
    <p:sldId id="334" r:id="rId13"/>
    <p:sldId id="294" r:id="rId14"/>
    <p:sldId id="307" r:id="rId15"/>
    <p:sldId id="310" r:id="rId16"/>
    <p:sldId id="335" r:id="rId17"/>
    <p:sldId id="336" r:id="rId18"/>
    <p:sldId id="337" r:id="rId19"/>
    <p:sldId id="295" r:id="rId20"/>
    <p:sldId id="338" r:id="rId21"/>
    <p:sldId id="332" r:id="rId22"/>
  </p:sldIdLst>
  <p:sldSz cx="9144000" cy="5143500" type="screen16x9"/>
  <p:notesSz cx="6858000" cy="9144000"/>
  <p:embeddedFontLst>
    <p:embeddedFont>
      <p:font typeface="WenQuanYi Zen Hei Mono" panose="02010600030101010101" charset="-122"/>
      <p:regular r:id="rId24"/>
    </p:embeddedFont>
    <p:embeddedFont>
      <p:font typeface="Anaheim" panose="02010600030101010101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SemiBold" panose="00000700000000000000" pitchFamily="2" charset="0"/>
      <p:regular r:id="rId35"/>
      <p:bold r:id="rId36"/>
      <p:italic r:id="rId37"/>
      <p:boldItalic r:id="rId38"/>
    </p:embeddedFont>
    <p:embeddedFont>
      <p:font typeface="Syne" panose="02010600030101010101" charset="0"/>
      <p:regular r:id="rId39"/>
      <p:bold r:id="rId40"/>
    </p:embeddedFont>
    <p:embeddedFont>
      <p:font typeface="仿宋" panose="02010609060101010101" pitchFamily="49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楷体" panose="02010609060101010101" pitchFamily="49" charset="-122"/>
      <p:regular r:id="rId43"/>
    </p:embeddedFont>
    <p:embeddedFont>
      <p:font typeface="微软雅黑 Light" panose="020B0502040204020203" pitchFamily="34" charset="-122"/>
      <p:regular r:id="rId44"/>
    </p:embeddedFont>
    <p:embeddedFont>
      <p:font typeface="幼圆" panose="02010509060101010101" pitchFamily="49" charset="-122"/>
      <p:regular r:id="rId45"/>
    </p:embeddedFont>
    <p:embeddedFont>
      <p:font typeface="幼圆" panose="02010509060101010101" pitchFamily="49" charset="-122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3F8735"/>
    <a:srgbClr val="B57E1B"/>
    <a:srgbClr val="D9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0C538-71A0-4A08-B298-4F55B078CE72}">
  <a:tblStyle styleId="{B1F0C538-71A0-4A08-B298-4F55B078CE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A17F31F-8E62-C263-FCB6-8DA706CF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4BD3D9DE-3B52-A490-9A42-6861B2C32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8D631165-AD38-E29A-9411-91440D6C5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01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B4D16800-C632-EB34-CF2F-2A96C0CA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5AA52E57-EC26-BA44-BA2E-CBEC3AC2F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C0D3D4E5-C4F9-49E9-17E9-A20C8DADC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66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24BC2D1-E062-444F-0D42-7A488B34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7605C9AE-04A9-7485-9F89-AAF136DA6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E18127C-06B8-788D-2B99-C712D2E9A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745349-9B6C-3E4E-E62A-F741855C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475DFD9B-E590-8867-4667-E51D392E1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38EA7E02-A92D-F021-9054-C6A16C671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78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19535839-1AA6-6CD6-49F8-A7E793B1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9A7E5FEB-E8B7-9E5F-7562-E1BAA5C65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1400226-960C-2CA2-1C74-4F6F05FDA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2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638A8BA-2B0A-6489-6C7A-B18CD0CAB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087DDF66-8EB1-EE5D-B3F4-593BD33E2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11BF7A79-D74D-5084-C55C-0B900BBE2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66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BE4A5AD-7F4B-A543-F10C-B54D17FA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1043450A-7AFC-5409-EB61-70A18D329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220198A-A36C-A730-218F-42562AA72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116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E533580B-312F-B3EF-39DF-2A6C5597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3CB38A0D-4CDF-8001-6D3C-00FC1D590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9858AAA9-910B-BFE4-3C6B-48E58D443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412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B746D66F-45AF-9FE1-8BB2-F2F82DEA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5e18421cc_13_10:notes">
            <a:extLst>
              <a:ext uri="{FF2B5EF4-FFF2-40B4-BE49-F238E27FC236}">
                <a16:creationId xmlns:a16="http://schemas.microsoft.com/office/drawing/2014/main" id="{7950B258-1DDE-071E-7948-125ADFED3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5e18421cc_13_10:notes">
            <a:extLst>
              <a:ext uri="{FF2B5EF4-FFF2-40B4-BE49-F238E27FC236}">
                <a16:creationId xmlns:a16="http://schemas.microsoft.com/office/drawing/2014/main" id="{AF1A0242-7DFE-B6F1-6F83-8E16D9741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1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D4532B24-A75D-20C1-5E91-38486042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FBA89E7A-9AFA-F4D5-E2C0-A870450AD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B8A352C-166D-EBE4-E39E-5DCC9EEF8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0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E6CC3BC2-283F-91AE-40AC-2D99EF3B7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76018692-2A0E-4522-5EA0-168EC3DEE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5017374A-71EA-5BB1-9E6D-1D97EE11E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4EE6949-F08C-9A08-01F9-2939F262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FBB4B97C-2680-40D9-CB33-18B12B994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BE30193-DE92-A990-F084-0F6E2845C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71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242865F-F13B-06A5-E64A-6A37A6179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07FA5BC9-0327-0EA5-F22C-9593ADC34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3D1114F8-12F2-DA9A-9C8A-EE5D55802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5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33EA17B-5CA8-227C-9EBC-34C65E20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C9763FA2-5AA3-7CE0-C43A-AD6918CFB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4D4F6F4-E84B-52CA-8DE0-366A99C67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4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97AE99-BD1F-380D-12CF-6B8F298F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29DB59EB-292A-F69E-05CA-78EBEBAE5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F8DC535F-69A0-B2F0-6CCE-5EB6E4B0C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55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89E7EA4-A9E4-6128-432E-15CE2902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3CA1B45D-DA2E-18A0-B90D-CED88FAB24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DA2AFCF2-9D9C-7341-0D48-9F5256BC8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2262875" y="717850"/>
            <a:ext cx="46182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2262826" y="1598974"/>
            <a:ext cx="4618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599551" y="-981734"/>
            <a:ext cx="10520569" cy="6804543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1837150" y="3355150"/>
            <a:ext cx="546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03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9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1819800" y="1978302"/>
            <a:ext cx="5504400" cy="987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实现向量类</a:t>
            </a:r>
            <a:endParaRPr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name="adj1" fmla="val 20606760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B5298732-0F12-8DB3-B68C-3776E609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7A6948E-D88A-DB9B-B170-81EEC5477454}"/>
              </a:ext>
            </a:extLst>
          </p:cNvPr>
          <p:cNvSpPr txBox="1">
            <a:spLocks/>
          </p:cNvSpPr>
          <p:nvPr/>
        </p:nvSpPr>
        <p:spPr>
          <a:xfrm>
            <a:off x="413679" y="800769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      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std::</a:t>
            </a:r>
            <a:r>
              <a:rPr lang="en-US" altLang="zh-CN" sz="1000" dirty="0" err="1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cin.clear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fflush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number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")_{"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'}'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FC5F386E-5636-D64B-0CE6-DA9D3D03C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重载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&lt;&lt; &amp; &gt;&gt; for std::stream</a:t>
            </a:r>
            <a:endParaRPr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ED0652-B2FC-B23E-82DE-BB823D5F16C8}"/>
              </a:ext>
            </a:extLst>
          </p:cNvPr>
          <p:cNvGrpSpPr/>
          <p:nvPr/>
        </p:nvGrpSpPr>
        <p:grpSpPr>
          <a:xfrm rot="18908405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48BC971-8F0F-FC19-7F0C-E9030B56BCD4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38B47F07-1038-9DFB-394B-C2F81EAFA0F3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659C4573-34E7-C2A9-19E7-718989E33232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3DFB6E25-A12C-F0FC-7D00-9983817A413C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" name="Google Shape;381;p31">
            <a:extLst>
              <a:ext uri="{FF2B5EF4-FFF2-40B4-BE49-F238E27FC236}">
                <a16:creationId xmlns:a16="http://schemas.microsoft.com/office/drawing/2014/main" id="{1DC9D015-9F8C-B282-3F29-99BBF25C4C41}"/>
              </a:ext>
            </a:extLst>
          </p:cNvPr>
          <p:cNvSpPr txBox="1"/>
          <p:nvPr/>
        </p:nvSpPr>
        <p:spPr>
          <a:xfrm>
            <a:off x="5672820" y="890865"/>
            <a:ext cx="3102637" cy="268766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重载后</a:t>
            </a: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方可</a:t>
            </a:r>
            <a:endParaRPr lang="en-US" altLang="zh-CN" sz="1200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r>
              <a:rPr lang="en-US" altLang="zh-CN" sz="1100" dirty="0" err="1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int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v1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3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, 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  <a:sym typeface="Poppins"/>
              </a:rPr>
              <a:t>int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  <a:sym typeface="Poppins"/>
              </a:rPr>
              <a:t>-1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});</a:t>
            </a:r>
          </a:p>
          <a:p>
            <a:r>
              <a:rPr lang="pt-BR" altLang="zh-CN" sz="11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cout 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v1 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pt-BR" altLang="zh-CN" sz="11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pt-BR" altLang="zh-CN" sz="1100" dirty="0">
                <a:solidFill>
                  <a:srgbClr val="FF936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\r\n</a:t>
            </a:r>
            <a:r>
              <a:rPr lang="pt-BR" altLang="zh-CN" sz="11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pt-BR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100" dirty="0" err="1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double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10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</a:p>
          <a:p>
            <a:r>
              <a:rPr lang="en-US" altLang="zh-CN" sz="11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100" dirty="0" err="1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cin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endParaRPr lang="en-US" altLang="zh-CN" sz="1200" dirty="0">
              <a:solidFill>
                <a:srgbClr val="ABB2BF"/>
              </a:solidFill>
              <a:latin typeface="WenQuanYi Zen Hei Mono" panose="02000603000000000000" pitchFamily="2" charset="-122"/>
              <a:ea typeface="WenQuanYi Zen Hei Mono" panose="02000603000000000000" pitchFamily="2" charset="-122"/>
            </a:endParaRPr>
          </a:p>
        </p:txBody>
      </p: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C6F89E81-9C1A-D589-C8F7-3106C4F5CECA}"/>
              </a:ext>
            </a:extLst>
          </p:cNvPr>
          <p:cNvSpPr txBox="1">
            <a:spLocks/>
          </p:cNvSpPr>
          <p:nvPr/>
        </p:nvSpPr>
        <p:spPr>
          <a:xfrm>
            <a:off x="-7134469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[]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0" name="Google Shape;361;p29">
            <a:extLst>
              <a:ext uri="{FF2B5EF4-FFF2-40B4-BE49-F238E27FC236}">
                <a16:creationId xmlns:a16="http://schemas.microsoft.com/office/drawing/2014/main" id="{53874047-9F37-E2DA-77E3-3626ABE7FDBA}"/>
              </a:ext>
            </a:extLst>
          </p:cNvPr>
          <p:cNvSpPr txBox="1">
            <a:spLocks/>
          </p:cNvSpPr>
          <p:nvPr/>
        </p:nvSpPr>
        <p:spPr>
          <a:xfrm>
            <a:off x="9310414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7BF80-4825-3892-E6BF-D0813CF598A7}"/>
              </a:ext>
            </a:extLst>
          </p:cNvPr>
          <p:cNvSpPr txBox="1"/>
          <p:nvPr/>
        </p:nvSpPr>
        <p:spPr>
          <a:xfrm>
            <a:off x="13423947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&gt;::operator!=(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50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B3CFB1E-1E9C-6E77-5473-89A1CDAA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8150E7A-CA95-95A4-D23B-00EC032D5FE3}"/>
              </a:ext>
            </a:extLst>
          </p:cNvPr>
          <p:cNvSpPr txBox="1">
            <a:spLocks/>
          </p:cNvSpPr>
          <p:nvPr/>
        </p:nvSpPr>
        <p:spPr>
          <a:xfrm>
            <a:off x="486280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DF1BE0FC-0BDD-449B-F0CE-9784DBE8D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比较运算符重载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D14988-5E0C-09D1-177F-ADF7E6BC7C65}"/>
              </a:ext>
            </a:extLst>
          </p:cNvPr>
          <p:cNvGrpSpPr/>
          <p:nvPr/>
        </p:nvGrpSpPr>
        <p:grpSpPr>
          <a:xfrm rot="11622154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38E15C48-90D9-3D8F-B088-95B6E3C066B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634A5773-608C-9D89-8434-9E02FC8DE36C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FAD74CFD-C347-5364-6F5F-A78C0296A92C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4866D299-2A98-74AF-337C-339A0CA825A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8030DC-6AED-3ADB-E841-E4AF675F0A83}"/>
              </a:ext>
            </a:extLst>
          </p:cNvPr>
          <p:cNvSpPr txBox="1"/>
          <p:nvPr/>
        </p:nvSpPr>
        <p:spPr>
          <a:xfrm>
            <a:off x="4599813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10B1FE"/>
                </a:solidFill>
                <a:effectLst/>
              </a:rPr>
              <a:t>b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ool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&gt;::operator!=(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const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7A82DA"/>
                </a:solidFill>
                <a:effectLst/>
              </a:rPr>
              <a:t>{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true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]!=</a:t>
            </a:r>
            <a:r>
              <a:rPr lang="en-US" altLang="zh-CN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])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true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false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7A82DA"/>
                </a:solidFill>
                <a:effectLst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</a:endParaRPr>
          </a:p>
        </p:txBody>
      </p:sp>
      <p:sp>
        <p:nvSpPr>
          <p:cNvPr id="15" name="Google Shape;362;p29">
            <a:extLst>
              <a:ext uri="{FF2B5EF4-FFF2-40B4-BE49-F238E27FC236}">
                <a16:creationId xmlns:a16="http://schemas.microsoft.com/office/drawing/2014/main" id="{E64833DA-D6B4-0335-3BBA-856E667F54C3}"/>
              </a:ext>
            </a:extLst>
          </p:cNvPr>
          <p:cNvSpPr txBox="1"/>
          <p:nvPr/>
        </p:nvSpPr>
        <p:spPr>
          <a:xfrm>
            <a:off x="1664374" y="3798465"/>
            <a:ext cx="5193626" cy="422696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复杂度</a:t>
            </a:r>
            <a:r>
              <a:rPr lang="en-US" altLang="zh-CN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O(n)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6" name="Google Shape;364;p29">
            <a:extLst>
              <a:ext uri="{FF2B5EF4-FFF2-40B4-BE49-F238E27FC236}">
                <a16:creationId xmlns:a16="http://schemas.microsoft.com/office/drawing/2014/main" id="{E8743B99-DA84-5FAF-1304-B16B58DE3E79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chemeClr val="bg1">
              <a:lumMod val="10000"/>
              <a:lumOff val="90000"/>
              <a:alpha val="50196"/>
            </a:scheme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7" name="Google Shape;365;p29">
            <a:extLst>
              <a:ext uri="{FF2B5EF4-FFF2-40B4-BE49-F238E27FC236}">
                <a16:creationId xmlns:a16="http://schemas.microsoft.com/office/drawing/2014/main" id="{E642FC6C-1241-9AF6-D161-A580E59C7B02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>
            <a:off x="1041099" y="4009813"/>
            <a:ext cx="623275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" name="Google Shape;361;p29">
            <a:extLst>
              <a:ext uri="{FF2B5EF4-FFF2-40B4-BE49-F238E27FC236}">
                <a16:creationId xmlns:a16="http://schemas.microsoft.com/office/drawing/2014/main" id="{62C0AEE2-FC56-8DB7-72FC-B27F2EEFD2E9}"/>
              </a:ext>
            </a:extLst>
          </p:cNvPr>
          <p:cNvSpPr txBox="1">
            <a:spLocks/>
          </p:cNvSpPr>
          <p:nvPr/>
        </p:nvSpPr>
        <p:spPr>
          <a:xfrm>
            <a:off x="9222138" y="894642"/>
            <a:ext cx="4397706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&gt;::operator+(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"Add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]+=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&gt;::operator-(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"Minus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251364-D531-0A7C-4280-C6865691D4A0}"/>
              </a:ext>
            </a:extLst>
          </p:cNvPr>
          <p:cNvSpPr txBox="1"/>
          <p:nvPr/>
        </p:nvSpPr>
        <p:spPr>
          <a:xfrm>
            <a:off x="13766739" y="894642"/>
            <a:ext cx="3729289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r>
              <a:rPr lang="en-US" altLang="zh-CN" sz="11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dirty="0">
                <a:solidFill>
                  <a:srgbClr val="ABB2BF"/>
                </a:solidFill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</a:rPr>
              <a:t>"Multiply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10B1FE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=*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this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</p:txBody>
      </p:sp>
      <p:sp>
        <p:nvSpPr>
          <p:cNvPr id="21" name="Google Shape;361;p29">
            <a:extLst>
              <a:ext uri="{FF2B5EF4-FFF2-40B4-BE49-F238E27FC236}">
                <a16:creationId xmlns:a16="http://schemas.microsoft.com/office/drawing/2014/main" id="{3DD3ECB8-595A-8A02-5BBC-82D3A0D3F3EE}"/>
              </a:ext>
            </a:extLst>
          </p:cNvPr>
          <p:cNvSpPr txBox="1">
            <a:spLocks/>
          </p:cNvSpPr>
          <p:nvPr/>
        </p:nvSpPr>
        <p:spPr>
          <a:xfrm>
            <a:off x="-5237289" y="894642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class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      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</a:t>
            </a: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')'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39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AC9ABC3-D868-04AB-5905-AEA2FD54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FF66FB8-D511-578B-7942-6E97D7E7B0BD}"/>
              </a:ext>
            </a:extLst>
          </p:cNvPr>
          <p:cNvSpPr txBox="1">
            <a:spLocks/>
          </p:cNvSpPr>
          <p:nvPr/>
        </p:nvSpPr>
        <p:spPr>
          <a:xfrm>
            <a:off x="435055" y="962439"/>
            <a:ext cx="4331646" cy="3708649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&gt;::operator+(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"Add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]+=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&gt;::operator-(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"Minus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=*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AFC55FE9-BD52-042F-AAFB-AF19489EE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算数运算符重载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E65A6E-9B1B-5FBF-5B61-7665EAD0D5CF}"/>
              </a:ext>
            </a:extLst>
          </p:cNvPr>
          <p:cNvGrpSpPr/>
          <p:nvPr/>
        </p:nvGrpSpPr>
        <p:grpSpPr>
          <a:xfrm rot="1045473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9470991-B65F-F56E-88E9-FB3D983B110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0861D6BC-9CA4-6A95-1281-EA3DD6904D8F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C7114DEC-9539-9FDC-769A-73CE18F7F5F8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67EC43B2-1AA3-F411-917E-3093D5E26D1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F9B2EDB-8D30-2623-128E-7EE93EEF8892}"/>
              </a:ext>
            </a:extLst>
          </p:cNvPr>
          <p:cNvSpPr txBox="1"/>
          <p:nvPr/>
        </p:nvSpPr>
        <p:spPr>
          <a:xfrm>
            <a:off x="4825808" y="894642"/>
            <a:ext cx="3883138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 </a:t>
            </a:r>
            <a:r>
              <a:rPr lang="en-US" altLang="zh-CN" sz="1100" b="0" dirty="0">
                <a:solidFill>
                  <a:srgbClr val="CCCC00"/>
                </a:solidFill>
                <a:effectLst/>
              </a:rPr>
              <a:t>{</a:t>
            </a: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</a:p>
          <a:p>
            <a:r>
              <a:rPr lang="en-US" altLang="zh-CN" sz="1100" dirty="0">
                <a:solidFill>
                  <a:srgbClr val="7A82DA"/>
                </a:solidFill>
              </a:rPr>
              <a:t>       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</a:rPr>
              <a:t>"Multiply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}</a:t>
            </a:r>
          </a:p>
          <a:p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Ts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,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{</a:t>
            </a: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}</a:t>
            </a:r>
          </a:p>
        </p:txBody>
      </p:sp>
      <p:sp>
        <p:nvSpPr>
          <p:cNvPr id="11" name="Google Shape;361;p29">
            <a:extLst>
              <a:ext uri="{FF2B5EF4-FFF2-40B4-BE49-F238E27FC236}">
                <a16:creationId xmlns:a16="http://schemas.microsoft.com/office/drawing/2014/main" id="{2A235B12-7772-5225-A575-2FBC78851FC6}"/>
              </a:ext>
            </a:extLst>
          </p:cNvPr>
          <p:cNvSpPr txBox="1">
            <a:spLocks/>
          </p:cNvSpPr>
          <p:nvPr/>
        </p:nvSpPr>
        <p:spPr>
          <a:xfrm>
            <a:off x="-8163266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BA5B04-4EAA-13B3-FE07-CBD1C1CA8D3B}"/>
              </a:ext>
            </a:extLst>
          </p:cNvPr>
          <p:cNvSpPr txBox="1"/>
          <p:nvPr/>
        </p:nvSpPr>
        <p:spPr>
          <a:xfrm>
            <a:off x="-4049733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&gt;::operator!=(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38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CC9F8-1CEB-DE53-6ED8-5D619ADC3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A76D-A573-C6A2-F370-DE9C5507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特色功能</a:t>
            </a:r>
            <a:br>
              <a:rPr lang="en-US" altLang="zh-CN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805155-21CA-BDD7-E4D1-A5226A101BC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P2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118D0913-BB4B-D6C5-A339-DADF40AA5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5C1FB-4FE9-BBEA-529D-4E5B422DEB01}"/>
              </a:ext>
            </a:extLst>
          </p:cNvPr>
          <p:cNvGrpSpPr/>
          <p:nvPr/>
        </p:nvGrpSpPr>
        <p:grpSpPr>
          <a:xfrm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5" name="Google Shape;479;p40">
              <a:extLst>
                <a:ext uri="{FF2B5EF4-FFF2-40B4-BE49-F238E27FC236}">
                  <a16:creationId xmlns:a16="http://schemas.microsoft.com/office/drawing/2014/main" id="{2D95AF09-DACB-976E-8ED3-2E09971A8126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1;p40">
              <a:extLst>
                <a:ext uri="{FF2B5EF4-FFF2-40B4-BE49-F238E27FC236}">
                  <a16:creationId xmlns:a16="http://schemas.microsoft.com/office/drawing/2014/main" id="{E7EC764A-A45B-6B21-1A96-F6515B6E1C84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483;p40">
              <a:extLst>
                <a:ext uri="{FF2B5EF4-FFF2-40B4-BE49-F238E27FC236}">
                  <a16:creationId xmlns:a16="http://schemas.microsoft.com/office/drawing/2014/main" id="{3AC2F6CE-6E36-719B-D353-3DD7E80DC6FE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6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D3EB0FB-CEBB-A0B5-B732-CA7BF61F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81DA6BDB-CF5E-3187-DB6E-8CF87596C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特色功能总览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6ACCB43C-61F7-D6AB-3CF4-4C9EEA92C0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9" y="1245075"/>
            <a:ext cx="7510263" cy="1386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1.vec&lt;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&gt;::Set()			</a:t>
            </a:r>
            <a:r>
              <a:rPr lang="en-US" altLang="zh-CN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终端化赋予各维度值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2.vec&lt;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Rand()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			</a:t>
            </a:r>
            <a:r>
              <a:rPr 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 随机化赋予各维度值</a:t>
            </a:r>
            <a:endParaRPr lang="en-US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vec&lt;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&gt;::Show()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			</a:t>
            </a:r>
            <a:r>
              <a:rPr 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终端化列举向量实例信息</a:t>
            </a:r>
            <a:endParaRPr lang="en-US" altLang="zh-CN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4.</a:t>
            </a:r>
            <a:r>
              <a:rPr lang="zh-CN" altLang="en-US" sz="1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Arial"/>
              </a:rPr>
              <a:t>异或运算符重载</a:t>
            </a:r>
            <a:r>
              <a:rPr lang="en-US" altLang="zh-CN" sz="16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	</a:t>
            </a:r>
            <a:r>
              <a:rPr lang="en-US" altLang="zh-CN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		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求解向量外积</a:t>
            </a:r>
            <a:endParaRPr lang="en-US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</p:txBody>
      </p:sp>
      <p:sp>
        <p:nvSpPr>
          <p:cNvPr id="362" name="Google Shape;362;p29">
            <a:extLst>
              <a:ext uri="{FF2B5EF4-FFF2-40B4-BE49-F238E27FC236}">
                <a16:creationId xmlns:a16="http://schemas.microsoft.com/office/drawing/2014/main" id="{87DB4D57-06A8-2E1F-4E5B-F9624AFECCA1}"/>
              </a:ext>
            </a:extLst>
          </p:cNvPr>
          <p:cNvSpPr txBox="1"/>
          <p:nvPr/>
        </p:nvSpPr>
        <p:spPr>
          <a:xfrm>
            <a:off x="1878710" y="2905324"/>
            <a:ext cx="5139711" cy="141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</a:p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Set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Rand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 = v1 </a:t>
            </a:r>
            <a:r>
              <a:rPr lang="en-US" altLang="zh-CN" sz="12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^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v2;</a:t>
            </a:r>
          </a:p>
          <a:p>
            <a:r>
              <a:rPr lang="en-US" altLang="zh-CN" sz="1200" dirty="0" err="1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r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Show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4" name="Google Shape;364;p29">
            <a:extLst>
              <a:ext uri="{FF2B5EF4-FFF2-40B4-BE49-F238E27FC236}">
                <a16:creationId xmlns:a16="http://schemas.microsoft.com/office/drawing/2014/main" id="{D1976E2E-5A32-8D95-B6A5-B0499BF8E384}"/>
              </a:ext>
            </a:extLst>
          </p:cNvPr>
          <p:cNvSpPr/>
          <p:nvPr/>
        </p:nvSpPr>
        <p:spPr>
          <a:xfrm>
            <a:off x="770516" y="3336754"/>
            <a:ext cx="547140" cy="547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non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solidFill>
                    <a:schemeClr val="bg1">
                      <a:lumMod val="10000"/>
                      <a:lumOff val="90000"/>
                    </a:schemeClr>
                  </a:solidFill>
                </a:ln>
                <a:solidFill>
                  <a:srgbClr val="000000">
                    <a:alpha val="0"/>
                  </a:srgbClr>
                </a:solidFill>
                <a:latin typeface="Consolas" panose="020B0609020204030204" pitchFamily="49" charset="0"/>
                <a:ea typeface="Poppins"/>
                <a:cs typeface="Poppins"/>
                <a:sym typeface="Poppins"/>
              </a:rPr>
              <a:t>eg</a:t>
            </a:r>
            <a:endParaRPr sz="2400" b="1" dirty="0">
              <a:ln>
                <a:solidFill>
                  <a:schemeClr val="bg1">
                    <a:lumMod val="10000"/>
                    <a:lumOff val="90000"/>
                  </a:schemeClr>
                </a:solidFill>
              </a:ln>
              <a:solidFill>
                <a:srgbClr val="000000">
                  <a:alpha val="0"/>
                </a:srgbClr>
              </a:solidFill>
              <a:latin typeface="Consolas" panose="020B0609020204030204" pitchFamily="49" charset="0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>
            <a:extLst>
              <a:ext uri="{FF2B5EF4-FFF2-40B4-BE49-F238E27FC236}">
                <a16:creationId xmlns:a16="http://schemas.microsoft.com/office/drawing/2014/main" id="{00EE8FD2-A784-9D96-DD04-8142E387B7D7}"/>
              </a:ext>
            </a:extLst>
          </p:cNvPr>
          <p:cNvCxnSpPr>
            <a:cxnSpLocks/>
            <a:stCxn id="364" idx="6"/>
            <a:endCxn id="362" idx="1"/>
          </p:cNvCxnSpPr>
          <p:nvPr/>
        </p:nvCxnSpPr>
        <p:spPr>
          <a:xfrm>
            <a:off x="1317656" y="3610324"/>
            <a:ext cx="5610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E291ED-E77B-620D-990A-2F9E1F1A088B}"/>
              </a:ext>
            </a:extLst>
          </p:cNvPr>
          <p:cNvGrpSpPr/>
          <p:nvPr/>
        </p:nvGrpSpPr>
        <p:grpSpPr>
          <a:xfrm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9" name="Google Shape;479;p40">
              <a:extLst>
                <a:ext uri="{FF2B5EF4-FFF2-40B4-BE49-F238E27FC236}">
                  <a16:creationId xmlns:a16="http://schemas.microsoft.com/office/drawing/2014/main" id="{00A7D278-D604-8955-A62F-72C30619BEEC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" name="Google Shape;481;p40">
              <a:extLst>
                <a:ext uri="{FF2B5EF4-FFF2-40B4-BE49-F238E27FC236}">
                  <a16:creationId xmlns:a16="http://schemas.microsoft.com/office/drawing/2014/main" id="{00D1F44C-DEEC-09EA-8C71-AE4F43FD433A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3;p40">
              <a:extLst>
                <a:ext uri="{FF2B5EF4-FFF2-40B4-BE49-F238E27FC236}">
                  <a16:creationId xmlns:a16="http://schemas.microsoft.com/office/drawing/2014/main" id="{3952A328-8A9C-041B-1BA7-EE9A3608B745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0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AAF2235-F190-69F6-8DA5-3F6B1D283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4CA23E78-1292-9FBC-2DEF-10BDC6EF1986}"/>
              </a:ext>
            </a:extLst>
          </p:cNvPr>
          <p:cNvSpPr txBox="1">
            <a:spLocks/>
          </p:cNvSpPr>
          <p:nvPr/>
        </p:nvSpPr>
        <p:spPr>
          <a:xfrm>
            <a:off x="679609" y="1432245"/>
            <a:ext cx="5115602" cy="204924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void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3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3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&lt;T&gt;::Set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printf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zh-CN" altLang="en-US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请输入</a:t>
            </a:r>
            <a:r>
              <a:rPr lang="en-US" altLang="zh-CN" sz="1300" b="0" dirty="0">
                <a:solidFill>
                  <a:srgbClr val="9F7E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%d</a:t>
            </a:r>
            <a:r>
              <a:rPr lang="zh-CN" altLang="en-US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个向量值</a:t>
            </a:r>
            <a:r>
              <a:rPr lang="en-US" altLang="zh-CN" sz="1300" b="0" dirty="0">
                <a:solidFill>
                  <a:srgbClr val="FF936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\</a:t>
            </a:r>
            <a:r>
              <a:rPr lang="en-US" altLang="zh-CN" sz="1300" b="0" dirty="0" err="1">
                <a:solidFill>
                  <a:srgbClr val="FF936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</a:t>
            </a:r>
            <a:r>
              <a:rPr lang="en-US" altLang="zh-CN" sz="13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en-US" altLang="zh-CN" sz="13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3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3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while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3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3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cin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++];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36CB6CAB-5C84-F024-C6AB-1E9465463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&gt;::Set()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7C141F-E516-AC6E-6F0F-C2156CDCE290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9155AF60-2126-4E70-6975-F2593DFC7418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E0E41313-A3C4-BC08-6D40-C5934AD6DB13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9DAF6A53-EDD4-623F-B9EF-79CB2DDB0EAC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09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594E4E2C-3C3D-9637-817D-0BDB4394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BE114A14-A76B-CB98-082A-85F6EEE16794}"/>
              </a:ext>
            </a:extLst>
          </p:cNvPr>
          <p:cNvSpPr txBox="1">
            <a:spLocks/>
          </p:cNvSpPr>
          <p:nvPr/>
        </p:nvSpPr>
        <p:spPr>
          <a:xfrm>
            <a:off x="679609" y="1432245"/>
            <a:ext cx="6479804" cy="196796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-500~500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之间的数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A3BF21CF-26E8-591F-7348-FBE9AB8F2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&gt;::Rand()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DE6AFE-ABCB-9646-F152-ED591BBC9DB6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2681B73A-5EF2-7CF9-3079-97D1CF8A9AFA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493B09FD-C178-B265-CB7C-D87557218395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E604258B-62A1-23C6-BD2E-B305E779C512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56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>
          <a:extLst>
            <a:ext uri="{FF2B5EF4-FFF2-40B4-BE49-F238E27FC236}">
              <a16:creationId xmlns:a16="http://schemas.microsoft.com/office/drawing/2014/main" id="{D7DE2D05-4408-9489-6323-27081CC3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362BB385-218A-66D8-5A86-F5EB651E6D47}"/>
              </a:ext>
            </a:extLst>
          </p:cNvPr>
          <p:cNvSpPr txBox="1">
            <a:spLocks/>
          </p:cNvSpPr>
          <p:nvPr/>
        </p:nvSpPr>
        <p:spPr>
          <a:xfrm>
            <a:off x="679609" y="1076644"/>
            <a:ext cx="6479804" cy="3593569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dimension!"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该向量为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维向量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各个维度分别为：</a:t>
            </a:r>
            <a:r>
              <a:rPr lang="en-US" altLang="zh-C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B01287C3-EA1A-EAEC-72F2-72290FCF0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&gt;::Show()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1097DC-93E6-0609-FEA2-EE9C0335A361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EE3E99E8-C4FD-3508-9322-E423A9B668A5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4DA65B00-52CD-094A-BD45-16224BF5230E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95EC4D73-D86C-1358-A4CE-E3E257E6875D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69580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63E7E3A6-68BB-A13B-7B1D-01442499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177649DD-F593-C436-17F1-E0FE43C0CA97}"/>
              </a:ext>
            </a:extLst>
          </p:cNvPr>
          <p:cNvSpPr txBox="1">
            <a:spLocks/>
          </p:cNvSpPr>
          <p:nvPr/>
        </p:nvSpPr>
        <p:spPr>
          <a:xfrm>
            <a:off x="679609" y="991978"/>
            <a:ext cx="7879410" cy="251999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^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"Cross product is only defined for 3D vectors."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b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</a:b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454AAB63-1C49-641D-F78E-CBA59D061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operator^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7FA4FC-8648-1349-C8B1-1CE4448887A8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514B64F0-E1DD-4684-E47E-4AA19CA27F40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BAA6C7C8-957A-22A0-EB51-3EE439491171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20C5D115-EF16-605B-1A80-45AE5CD7F172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" name="Google Shape;362;p29">
            <a:extLst>
              <a:ext uri="{FF2B5EF4-FFF2-40B4-BE49-F238E27FC236}">
                <a16:creationId xmlns:a16="http://schemas.microsoft.com/office/drawing/2014/main" id="{B5A8A1FA-071E-AA58-2F76-400F8621A507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实现求解向量外积的功能。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3" name="Google Shape;364;p29">
            <a:extLst>
              <a:ext uri="{FF2B5EF4-FFF2-40B4-BE49-F238E27FC236}">
                <a16:creationId xmlns:a16="http://schemas.microsoft.com/office/drawing/2014/main" id="{C7CCD557-DE59-638B-DD33-84FF64B6BAA1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4" name="Google Shape;365;p29">
            <a:extLst>
              <a:ext uri="{FF2B5EF4-FFF2-40B4-BE49-F238E27FC236}">
                <a16:creationId xmlns:a16="http://schemas.microsoft.com/office/drawing/2014/main" id="{04FF4290-2666-F6A0-E6E5-A9C3A2D30941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33110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A3BE-289E-6C1B-8264-713060D1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0FD1-D318-F075-1537-34864E20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测试设计</a:t>
            </a:r>
            <a:br>
              <a:rPr lang="en-US" altLang="zh-CN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88F3CF-946A-6C07-30C5-5798185C4D5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P3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2C7DAC8-12B7-38B7-8693-3C2F19FBD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BA7E-AA17-A5FE-C401-36C9E45CD742}"/>
              </a:ext>
            </a:extLst>
          </p:cNvPr>
          <p:cNvSpPr/>
          <p:nvPr/>
        </p:nvSpPr>
        <p:spPr>
          <a:xfrm>
            <a:off x="8084875" y="4065707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BAD86-FFDC-B063-13FC-A4B2CEF1EAFD}"/>
              </a:ext>
            </a:extLst>
          </p:cNvPr>
          <p:cNvSpPr/>
          <p:nvPr/>
        </p:nvSpPr>
        <p:spPr>
          <a:xfrm>
            <a:off x="8328276" y="4325310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0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目录</a:t>
            </a:r>
            <a:endParaRPr dirty="0"/>
          </a:p>
        </p:txBody>
      </p:sp>
      <p:sp>
        <p:nvSpPr>
          <p:cNvPr id="362" name="Google Shape;362;p29"/>
          <p:cNvSpPr txBox="1"/>
          <p:nvPr/>
        </p:nvSpPr>
        <p:spPr>
          <a:xfrm>
            <a:off x="1949206" y="152085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None/>
              <a:defRPr sz="180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</a:defRPr>
            </a:lvl1pPr>
          </a:lstStyle>
          <a:p>
            <a:r>
              <a:rPr lang="en-US" altLang="zh-CN" dirty="0">
                <a:sym typeface="Poppins SemiBold"/>
              </a:rPr>
              <a:t>	</a:t>
            </a:r>
            <a:r>
              <a:rPr lang="zh-CN" altLang="en-US" dirty="0">
                <a:sym typeface="Poppins SemiBold"/>
              </a:rPr>
              <a:t>基本介绍</a:t>
            </a:r>
            <a:endParaRPr dirty="0">
              <a:sym typeface="Poppins SemiBold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903231" y="1633503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cxnSpLocks/>
            <a:stCxn id="364" idx="6"/>
            <a:endCxn id="362" idx="1"/>
          </p:cNvCxnSpPr>
          <p:nvPr/>
        </p:nvCxnSpPr>
        <p:spPr>
          <a:xfrm>
            <a:off x="1325931" y="184485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" name="Google Shape;362;p29">
            <a:extLst>
              <a:ext uri="{FF2B5EF4-FFF2-40B4-BE49-F238E27FC236}">
                <a16:creationId xmlns:a16="http://schemas.microsoft.com/office/drawing/2014/main" id="{BCBD8C6A-F176-3C78-A407-05EDF97C8E48}"/>
              </a:ext>
            </a:extLst>
          </p:cNvPr>
          <p:cNvSpPr txBox="1"/>
          <p:nvPr/>
        </p:nvSpPr>
        <p:spPr>
          <a:xfrm>
            <a:off x="2101606" y="238020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None/>
              <a:defRPr sz="180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</a:defRPr>
            </a:lvl1pPr>
          </a:lstStyle>
          <a:p>
            <a:r>
              <a:rPr lang="en-US" altLang="zh-CN" dirty="0">
                <a:sym typeface="Poppins SemiBold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特色功能</a:t>
            </a:r>
            <a:endParaRPr dirty="0">
              <a:sym typeface="Poppins SemiBold"/>
            </a:endParaRPr>
          </a:p>
        </p:txBody>
      </p:sp>
      <p:sp>
        <p:nvSpPr>
          <p:cNvPr id="4" name="Google Shape;364;p29">
            <a:extLst>
              <a:ext uri="{FF2B5EF4-FFF2-40B4-BE49-F238E27FC236}">
                <a16:creationId xmlns:a16="http://schemas.microsoft.com/office/drawing/2014/main" id="{D45D8956-2BAB-03DB-E1BF-CF124AE41989}"/>
              </a:ext>
            </a:extLst>
          </p:cNvPr>
          <p:cNvSpPr/>
          <p:nvPr/>
        </p:nvSpPr>
        <p:spPr>
          <a:xfrm>
            <a:off x="1055631" y="2492853"/>
            <a:ext cx="422700" cy="4227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" name="Google Shape;365;p29">
            <a:extLst>
              <a:ext uri="{FF2B5EF4-FFF2-40B4-BE49-F238E27FC236}">
                <a16:creationId xmlns:a16="http://schemas.microsoft.com/office/drawing/2014/main" id="{5836B9D7-67BB-856C-8713-23C8706A048F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1478331" y="270420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" name="Google Shape;362;p29">
            <a:extLst>
              <a:ext uri="{FF2B5EF4-FFF2-40B4-BE49-F238E27FC236}">
                <a16:creationId xmlns:a16="http://schemas.microsoft.com/office/drawing/2014/main" id="{03A788DE-EE6C-1571-9DAD-676C8AB31E04}"/>
              </a:ext>
            </a:extLst>
          </p:cNvPr>
          <p:cNvSpPr txBox="1"/>
          <p:nvPr/>
        </p:nvSpPr>
        <p:spPr>
          <a:xfrm>
            <a:off x="2254006" y="323955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测试设计</a:t>
            </a:r>
            <a:endParaRPr sz="16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</p:txBody>
      </p:sp>
      <p:sp>
        <p:nvSpPr>
          <p:cNvPr id="7" name="Google Shape;364;p29">
            <a:extLst>
              <a:ext uri="{FF2B5EF4-FFF2-40B4-BE49-F238E27FC236}">
                <a16:creationId xmlns:a16="http://schemas.microsoft.com/office/drawing/2014/main" id="{BCE3CDED-0240-AFEC-0416-842EDC55E3CE}"/>
              </a:ext>
            </a:extLst>
          </p:cNvPr>
          <p:cNvSpPr/>
          <p:nvPr/>
        </p:nvSpPr>
        <p:spPr>
          <a:xfrm>
            <a:off x="1208031" y="3352203"/>
            <a:ext cx="422700" cy="42270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" name="Google Shape;365;p29">
            <a:extLst>
              <a:ext uri="{FF2B5EF4-FFF2-40B4-BE49-F238E27FC236}">
                <a16:creationId xmlns:a16="http://schemas.microsoft.com/office/drawing/2014/main" id="{F0CFC0A2-9618-E28E-1901-9642C657920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1630731" y="356355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6AA8A316-FAF9-31A7-F552-5B11BBBA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C075FB10-B434-CEC0-8E53-1D5352D1E500}"/>
              </a:ext>
            </a:extLst>
          </p:cNvPr>
          <p:cNvSpPr txBox="1">
            <a:spLocks/>
          </p:cNvSpPr>
          <p:nvPr/>
        </p:nvSpPr>
        <p:spPr>
          <a:xfrm>
            <a:off x="679609" y="1311752"/>
            <a:ext cx="7879410" cy="251999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200" dirty="0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dirty="0" err="1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conio.h</a:t>
            </a:r>
            <a:r>
              <a:rPr lang="zh-CN" altLang="en-US" sz="1200" dirty="0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函数限制输入格式</a:t>
            </a:r>
            <a:endParaRPr lang="en-US" altLang="zh-CN" sz="1200" dirty="0">
              <a:solidFill>
                <a:srgbClr val="10B1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windows.h</a:t>
            </a:r>
            <a:r>
              <a:rPr lang="zh-CN" altLang="en-US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函数设置彩色终端</a:t>
            </a:r>
            <a:endParaRPr lang="en-US" altLang="zh-CN" sz="1200" b="0" dirty="0">
              <a:solidFill>
                <a:srgbClr val="10B1F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测试功能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3.1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创建一个随机维度随机值的向量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3.2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创建一个指定维度的向量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3.3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直接创建一个指定维度的向量并设定各维度值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3.4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为已经创建的向量的各个维度值进行设置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3.5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为已经存在的向量随机设值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3.6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展示指定编号的向量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3.7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展示所有存在的向量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3.8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测试向量运算符重载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&lt;&lt;,&gt;&gt;,+,+=,-,-=,*,*=,[],==,!=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BB6D700A-841C-0B51-32FE-41C009CE4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测试终端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AB5549-26D4-57AD-7528-662BDEB2A2D1}"/>
              </a:ext>
            </a:extLst>
          </p:cNvPr>
          <p:cNvSpPr/>
          <p:nvPr/>
        </p:nvSpPr>
        <p:spPr>
          <a:xfrm flipH="1">
            <a:off x="8084875" y="4065707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841F8A-17CF-C1FC-5D9F-97D2EAC7DE9E}"/>
              </a:ext>
            </a:extLst>
          </p:cNvPr>
          <p:cNvSpPr/>
          <p:nvPr/>
        </p:nvSpPr>
        <p:spPr>
          <a:xfrm flipV="1">
            <a:off x="8328276" y="4325310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SSB Series Symbols - DDR [FANMADE] by MamonStar761 on DeviantArt">
            <a:extLst>
              <a:ext uri="{FF2B5EF4-FFF2-40B4-BE49-F238E27FC236}">
                <a16:creationId xmlns:a16="http://schemas.microsoft.com/office/drawing/2014/main" id="{C859666D-B368-BB84-4107-00E52294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8895663" y="5093756"/>
            <a:ext cx="179069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DE0EF68-3351-B31B-13E9-3AE018E39315}"/>
              </a:ext>
            </a:extLst>
          </p:cNvPr>
          <p:cNvSpPr/>
          <p:nvPr/>
        </p:nvSpPr>
        <p:spPr>
          <a:xfrm flipV="1">
            <a:off x="-682359" y="5202085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7F8C05-61C7-A101-7424-581D91F99D35}"/>
              </a:ext>
            </a:extLst>
          </p:cNvPr>
          <p:cNvSpPr/>
          <p:nvPr/>
        </p:nvSpPr>
        <p:spPr>
          <a:xfrm flipH="1">
            <a:off x="-438958" y="5461688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Google Shape;479;p40">
            <a:extLst>
              <a:ext uri="{FF2B5EF4-FFF2-40B4-BE49-F238E27FC236}">
                <a16:creationId xmlns:a16="http://schemas.microsoft.com/office/drawing/2014/main" id="{2EA2ED02-A04A-823A-1135-5209BD8449EE}"/>
              </a:ext>
            </a:extLst>
          </p:cNvPr>
          <p:cNvSpPr/>
          <p:nvPr/>
        </p:nvSpPr>
        <p:spPr>
          <a:xfrm rot="5400000" flipH="1">
            <a:off x="-1297124" y="2145227"/>
            <a:ext cx="1716330" cy="7492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481;p40">
            <a:extLst>
              <a:ext uri="{FF2B5EF4-FFF2-40B4-BE49-F238E27FC236}">
                <a16:creationId xmlns:a16="http://schemas.microsoft.com/office/drawing/2014/main" id="{F24BD180-1420-F02B-9F6A-49E81AFDED07}"/>
              </a:ext>
            </a:extLst>
          </p:cNvPr>
          <p:cNvSpPr/>
          <p:nvPr/>
        </p:nvSpPr>
        <p:spPr>
          <a:xfrm rot="5400000" flipH="1">
            <a:off x="-1342562" y="3733498"/>
            <a:ext cx="1459847" cy="51893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483;p40">
            <a:extLst>
              <a:ext uri="{FF2B5EF4-FFF2-40B4-BE49-F238E27FC236}">
                <a16:creationId xmlns:a16="http://schemas.microsoft.com/office/drawing/2014/main" id="{5E92D250-ED87-28D4-BB96-3A8A2AC4A072}"/>
              </a:ext>
            </a:extLst>
          </p:cNvPr>
          <p:cNvSpPr/>
          <p:nvPr/>
        </p:nvSpPr>
        <p:spPr>
          <a:xfrm rot="5400000" flipH="1">
            <a:off x="-1282140" y="4980887"/>
            <a:ext cx="1196540" cy="25989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432;p36">
            <a:extLst>
              <a:ext uri="{FF2B5EF4-FFF2-40B4-BE49-F238E27FC236}">
                <a16:creationId xmlns:a16="http://schemas.microsoft.com/office/drawing/2014/main" id="{8A686A40-B956-FC37-0DE5-4ABB6F6F8389}"/>
              </a:ext>
            </a:extLst>
          </p:cNvPr>
          <p:cNvSpPr/>
          <p:nvPr/>
        </p:nvSpPr>
        <p:spPr>
          <a:xfrm rot="17631067">
            <a:off x="5063491" y="-1484733"/>
            <a:ext cx="1460648" cy="1459634"/>
          </a:xfrm>
          <a:prstGeom prst="arc">
            <a:avLst>
              <a:gd name="adj1" fmla="val 13708974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433;p36">
            <a:extLst>
              <a:ext uri="{FF2B5EF4-FFF2-40B4-BE49-F238E27FC236}">
                <a16:creationId xmlns:a16="http://schemas.microsoft.com/office/drawing/2014/main" id="{90DA3249-8734-860C-103A-5870ABE07F85}"/>
              </a:ext>
            </a:extLst>
          </p:cNvPr>
          <p:cNvSpPr/>
          <p:nvPr/>
        </p:nvSpPr>
        <p:spPr>
          <a:xfrm rot="21136472">
            <a:off x="5154997" y="-1393275"/>
            <a:ext cx="1277623" cy="1276609"/>
          </a:xfrm>
          <a:prstGeom prst="arc">
            <a:avLst>
              <a:gd name="adj1" fmla="val 15405299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" name="Google Shape;434;p36">
            <a:extLst>
              <a:ext uri="{FF2B5EF4-FFF2-40B4-BE49-F238E27FC236}">
                <a16:creationId xmlns:a16="http://schemas.microsoft.com/office/drawing/2014/main" id="{5131E94A-823B-0D1B-B753-1F01A73FB9EE}"/>
              </a:ext>
            </a:extLst>
          </p:cNvPr>
          <p:cNvSpPr/>
          <p:nvPr/>
        </p:nvSpPr>
        <p:spPr>
          <a:xfrm rot="2573209">
            <a:off x="5232222" y="-1316116"/>
            <a:ext cx="1123244" cy="1122230"/>
          </a:xfrm>
          <a:prstGeom prst="arc">
            <a:avLst>
              <a:gd name="adj1" fmla="val 1683488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435;p36">
            <a:extLst>
              <a:ext uri="{FF2B5EF4-FFF2-40B4-BE49-F238E27FC236}">
                <a16:creationId xmlns:a16="http://schemas.microsoft.com/office/drawing/2014/main" id="{A24C75C1-12E3-89D9-4606-A9D1C30CA4A5}"/>
              </a:ext>
            </a:extLst>
          </p:cNvPr>
          <p:cNvSpPr/>
          <p:nvPr/>
        </p:nvSpPr>
        <p:spPr>
          <a:xfrm rot="5883351">
            <a:off x="5320525" y="-1227889"/>
            <a:ext cx="946557" cy="945796"/>
          </a:xfrm>
          <a:prstGeom prst="arc">
            <a:avLst>
              <a:gd name="adj1" fmla="val 1839140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458;p39">
            <a:extLst>
              <a:ext uri="{FF2B5EF4-FFF2-40B4-BE49-F238E27FC236}">
                <a16:creationId xmlns:a16="http://schemas.microsoft.com/office/drawing/2014/main" id="{3C0D5C3D-7688-90F0-964B-2F89A19162FD}"/>
              </a:ext>
            </a:extLst>
          </p:cNvPr>
          <p:cNvSpPr txBox="1">
            <a:spLocks/>
          </p:cNvSpPr>
          <p:nvPr/>
        </p:nvSpPr>
        <p:spPr>
          <a:xfrm>
            <a:off x="-5051904" y="467703"/>
            <a:ext cx="904305" cy="9585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buClr>
                <a:srgbClr val="000000"/>
              </a:buClr>
              <a:buFont typeface="Arial"/>
            </a:pPr>
            <a:r>
              <a:rPr lang="zh-CN" altLang="en-US" sz="6000" dirty="0">
                <a:solidFill>
                  <a:srgbClr val="242424"/>
                </a:solidFill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Arial"/>
              </a:rPr>
              <a:t>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826C3-ED17-E2EE-8339-C08FBD0233DF}"/>
              </a:ext>
            </a:extLst>
          </p:cNvPr>
          <p:cNvSpPr txBox="1"/>
          <p:nvPr/>
        </p:nvSpPr>
        <p:spPr>
          <a:xfrm>
            <a:off x="-3752786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谢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9DAEE8-1067-39D5-A68B-73567C130457}"/>
              </a:ext>
            </a:extLst>
          </p:cNvPr>
          <p:cNvSpPr txBox="1"/>
          <p:nvPr/>
        </p:nvSpPr>
        <p:spPr>
          <a:xfrm>
            <a:off x="-2326589" y="465150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聆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01985E-3B27-9C07-8D27-7A757CB53D87}"/>
              </a:ext>
            </a:extLst>
          </p:cNvPr>
          <p:cNvSpPr txBox="1"/>
          <p:nvPr/>
        </p:nvSpPr>
        <p:spPr>
          <a:xfrm>
            <a:off x="-1002198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45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>
          <a:extLst>
            <a:ext uri="{FF2B5EF4-FFF2-40B4-BE49-F238E27FC236}">
              <a16:creationId xmlns:a16="http://schemas.microsoft.com/office/drawing/2014/main" id="{9BC60249-51C9-C160-19A4-EA10DEEF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3F84CD-CA93-1FC5-E491-7679385BAE6E}"/>
              </a:ext>
            </a:extLst>
          </p:cNvPr>
          <p:cNvSpPr/>
          <p:nvPr/>
        </p:nvSpPr>
        <p:spPr>
          <a:xfrm>
            <a:off x="1878542" y="3469641"/>
            <a:ext cx="5246158" cy="68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Google Shape;458;p39">
            <a:extLst>
              <a:ext uri="{FF2B5EF4-FFF2-40B4-BE49-F238E27FC236}">
                <a16:creationId xmlns:a16="http://schemas.microsoft.com/office/drawing/2014/main" id="{BBD7E7F1-FEC5-F6DD-3D41-E73BF9ADF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9476" y="467703"/>
            <a:ext cx="904305" cy="9585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</a:rPr>
              <a:t>感</a:t>
            </a:r>
            <a:endParaRPr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Minecraft AE" panose="02000604000000000000" pitchFamily="2" charset="2"/>
            </a:endParaRPr>
          </a:p>
        </p:txBody>
      </p:sp>
      <p:sp>
        <p:nvSpPr>
          <p:cNvPr id="459" name="Google Shape;459;p39">
            <a:extLst>
              <a:ext uri="{FF2B5EF4-FFF2-40B4-BE49-F238E27FC236}">
                <a16:creationId xmlns:a16="http://schemas.microsoft.com/office/drawing/2014/main" id="{19ACB0C9-B5A1-2BBA-4C67-47B2498274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2826" y="1598973"/>
            <a:ext cx="4618200" cy="1697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组：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4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；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主题：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实现向量类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；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组员：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设计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+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测试：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焦艺峰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，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 PPT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：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刁文涵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，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报告：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刘威龙</a:t>
            </a:r>
            <a:endParaRPr lang="en-US" altLang="zh-CN" b="1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}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</p:txBody>
      </p:sp>
      <p:sp>
        <p:nvSpPr>
          <p:cNvPr id="460" name="Google Shape;460;p39">
            <a:extLst>
              <a:ext uri="{FF2B5EF4-FFF2-40B4-BE49-F238E27FC236}">
                <a16:creationId xmlns:a16="http://schemas.microsoft.com/office/drawing/2014/main" id="{3314066E-05E1-3CB6-8C6A-E085D55C847C}"/>
              </a:ext>
            </a:extLst>
          </p:cNvPr>
          <p:cNvSpPr txBox="1"/>
          <p:nvPr/>
        </p:nvSpPr>
        <p:spPr>
          <a:xfrm>
            <a:off x="1837213" y="4460663"/>
            <a:ext cx="5469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"/>
                <a:sym typeface="Poppins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Poppins"/>
              <a:sym typeface="Poppins"/>
            </a:endParaRPr>
          </a:p>
        </p:txBody>
      </p:sp>
      <p:pic>
        <p:nvPicPr>
          <p:cNvPr id="2" name="Picture 2" descr="SSB Series Symbols - DDR [FANMADE] by MamonStar761 on DeviantArt">
            <a:extLst>
              <a:ext uri="{FF2B5EF4-FFF2-40B4-BE49-F238E27FC236}">
                <a16:creationId xmlns:a16="http://schemas.microsoft.com/office/drawing/2014/main" id="{DA2E51BD-F32E-8080-7B49-8C2EDB8C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7345469" y="3424568"/>
            <a:ext cx="1453622" cy="145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E1889CF-F862-677A-5323-9902AD487A6B}"/>
              </a:ext>
            </a:extLst>
          </p:cNvPr>
          <p:cNvSpPr/>
          <p:nvPr/>
        </p:nvSpPr>
        <p:spPr>
          <a:xfrm>
            <a:off x="-682359" y="-546782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6B026E-E06A-EA9D-5409-61E13700F1B7}"/>
              </a:ext>
            </a:extLst>
          </p:cNvPr>
          <p:cNvSpPr/>
          <p:nvPr/>
        </p:nvSpPr>
        <p:spPr>
          <a:xfrm>
            <a:off x="-438958" y="-287179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C0571-8D4D-966F-C49F-9B73597D045C}"/>
              </a:ext>
            </a:extLst>
          </p:cNvPr>
          <p:cNvSpPr txBox="1"/>
          <p:nvPr/>
        </p:nvSpPr>
        <p:spPr>
          <a:xfrm>
            <a:off x="2037347" y="3974788"/>
            <a:ext cx="51286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CREDITS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: This presentation template was created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Slidesgo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, and includes icons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Flaticon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, and infographics &amp; images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Freepik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 and content by Swetha Tandri</a:t>
            </a:r>
          </a:p>
        </p:txBody>
      </p:sp>
      <p:sp>
        <p:nvSpPr>
          <p:cNvPr id="15" name="Google Shape;479;p40">
            <a:extLst>
              <a:ext uri="{FF2B5EF4-FFF2-40B4-BE49-F238E27FC236}">
                <a16:creationId xmlns:a16="http://schemas.microsoft.com/office/drawing/2014/main" id="{DF6223F0-2014-F052-5DF9-33347F499D72}"/>
              </a:ext>
            </a:extLst>
          </p:cNvPr>
          <p:cNvSpPr/>
          <p:nvPr/>
        </p:nvSpPr>
        <p:spPr>
          <a:xfrm rot="16200000">
            <a:off x="404202" y="2145227"/>
            <a:ext cx="1716330" cy="7492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481;p40">
            <a:extLst>
              <a:ext uri="{FF2B5EF4-FFF2-40B4-BE49-F238E27FC236}">
                <a16:creationId xmlns:a16="http://schemas.microsoft.com/office/drawing/2014/main" id="{E4C1CC52-0824-F840-CC90-0ABAD2935E2A}"/>
              </a:ext>
            </a:extLst>
          </p:cNvPr>
          <p:cNvSpPr/>
          <p:nvPr/>
        </p:nvSpPr>
        <p:spPr>
          <a:xfrm rot="16200000">
            <a:off x="532561" y="2260472"/>
            <a:ext cx="1459847" cy="51893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483;p40">
            <a:extLst>
              <a:ext uri="{FF2B5EF4-FFF2-40B4-BE49-F238E27FC236}">
                <a16:creationId xmlns:a16="http://schemas.microsoft.com/office/drawing/2014/main" id="{BF4B5A73-1635-C833-C147-3557138CD400}"/>
              </a:ext>
            </a:extLst>
          </p:cNvPr>
          <p:cNvSpPr/>
          <p:nvPr/>
        </p:nvSpPr>
        <p:spPr>
          <a:xfrm rot="16200000">
            <a:off x="664171" y="2390084"/>
            <a:ext cx="1196540" cy="25989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432;p36">
            <a:extLst>
              <a:ext uri="{FF2B5EF4-FFF2-40B4-BE49-F238E27FC236}">
                <a16:creationId xmlns:a16="http://schemas.microsoft.com/office/drawing/2014/main" id="{DC24E1CE-AD9D-F895-6127-20831BE74EDF}"/>
              </a:ext>
            </a:extLst>
          </p:cNvPr>
          <p:cNvSpPr/>
          <p:nvPr/>
        </p:nvSpPr>
        <p:spPr>
          <a:xfrm rot="11700000">
            <a:off x="7958988" y="-485667"/>
            <a:ext cx="1460648" cy="1459634"/>
          </a:xfrm>
          <a:prstGeom prst="arc">
            <a:avLst>
              <a:gd name="adj1" fmla="val 13708974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433;p36">
            <a:extLst>
              <a:ext uri="{FF2B5EF4-FFF2-40B4-BE49-F238E27FC236}">
                <a16:creationId xmlns:a16="http://schemas.microsoft.com/office/drawing/2014/main" id="{24118133-4123-C877-8E2E-7143FBC61C6B}"/>
              </a:ext>
            </a:extLst>
          </p:cNvPr>
          <p:cNvSpPr/>
          <p:nvPr/>
        </p:nvSpPr>
        <p:spPr>
          <a:xfrm rot="11700000">
            <a:off x="8050479" y="-394104"/>
            <a:ext cx="1277623" cy="1276609"/>
          </a:xfrm>
          <a:prstGeom prst="arc">
            <a:avLst>
              <a:gd name="adj1" fmla="val 15405299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434;p36">
            <a:extLst>
              <a:ext uri="{FF2B5EF4-FFF2-40B4-BE49-F238E27FC236}">
                <a16:creationId xmlns:a16="http://schemas.microsoft.com/office/drawing/2014/main" id="{8ED6AC52-831E-1BB4-0677-982AE4242AF2}"/>
              </a:ext>
            </a:extLst>
          </p:cNvPr>
          <p:cNvSpPr/>
          <p:nvPr/>
        </p:nvSpPr>
        <p:spPr>
          <a:xfrm rot="11700000">
            <a:off x="8127622" y="-316905"/>
            <a:ext cx="1123244" cy="1122230"/>
          </a:xfrm>
          <a:prstGeom prst="arc">
            <a:avLst>
              <a:gd name="adj1" fmla="val 1683488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" name="Google Shape;435;p36">
            <a:extLst>
              <a:ext uri="{FF2B5EF4-FFF2-40B4-BE49-F238E27FC236}">
                <a16:creationId xmlns:a16="http://schemas.microsoft.com/office/drawing/2014/main" id="{9FBBA879-4EF7-6B96-0F38-981B5BFBDB0B}"/>
              </a:ext>
            </a:extLst>
          </p:cNvPr>
          <p:cNvSpPr/>
          <p:nvPr/>
        </p:nvSpPr>
        <p:spPr>
          <a:xfrm rot="11700000">
            <a:off x="8216007" y="-228677"/>
            <a:ext cx="946557" cy="945796"/>
          </a:xfrm>
          <a:prstGeom prst="arc">
            <a:avLst>
              <a:gd name="adj1" fmla="val 1839140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BB384-CC99-F29F-D55E-A06433936FFF}"/>
              </a:ext>
            </a:extLst>
          </p:cNvPr>
          <p:cNvSpPr txBox="1"/>
          <p:nvPr/>
        </p:nvSpPr>
        <p:spPr>
          <a:xfrm>
            <a:off x="3534946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谢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BF9EBE-A461-4239-5E0A-B887229CE4C7}"/>
              </a:ext>
            </a:extLst>
          </p:cNvPr>
          <p:cNvSpPr txBox="1"/>
          <p:nvPr/>
        </p:nvSpPr>
        <p:spPr>
          <a:xfrm>
            <a:off x="4407577" y="465150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聆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49B61A-0C31-9447-D3B8-F7EC494A6F7A}"/>
              </a:ext>
            </a:extLst>
          </p:cNvPr>
          <p:cNvSpPr txBox="1"/>
          <p:nvPr/>
        </p:nvSpPr>
        <p:spPr>
          <a:xfrm>
            <a:off x="5271325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5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CB0D-B451-C390-9EDE-7B93CABA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942D8-A63A-E3CB-5A20-AE04041C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基本介绍</a:t>
            </a:r>
            <a:b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C79CDC-2E8B-9EB1-26D0-313E4DBC88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P1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EB9EFF7-B6B8-E67E-4297-C676063FE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4AAC78-E4F5-9B4E-B643-E8F76926FD62}"/>
              </a:ext>
            </a:extLst>
          </p:cNvPr>
          <p:cNvGrpSpPr/>
          <p:nvPr/>
        </p:nvGrpSpPr>
        <p:grpSpPr>
          <a:xfrm rot="4618517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8" name="Google Shape;432;p36">
              <a:extLst>
                <a:ext uri="{FF2B5EF4-FFF2-40B4-BE49-F238E27FC236}">
                  <a16:creationId xmlns:a16="http://schemas.microsoft.com/office/drawing/2014/main" id="{ECD36286-5979-25C9-B9CD-E38695CB20D0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" name="Google Shape;433;p36">
              <a:extLst>
                <a:ext uri="{FF2B5EF4-FFF2-40B4-BE49-F238E27FC236}">
                  <a16:creationId xmlns:a16="http://schemas.microsoft.com/office/drawing/2014/main" id="{E0C234D2-08B6-62D2-F32E-D674B4A47111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" name="Google Shape;434;p36">
              <a:extLst>
                <a:ext uri="{FF2B5EF4-FFF2-40B4-BE49-F238E27FC236}">
                  <a16:creationId xmlns:a16="http://schemas.microsoft.com/office/drawing/2014/main" id="{3C2E5D4A-61B5-A07F-6B63-6F00C98CD0E9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435;p36">
              <a:extLst>
                <a:ext uri="{FF2B5EF4-FFF2-40B4-BE49-F238E27FC236}">
                  <a16:creationId xmlns:a16="http://schemas.microsoft.com/office/drawing/2014/main" id="{E90520F2-6E66-09F3-F7C0-090AA85CDB19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398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DC7B7990-98FB-CE7A-699B-5BC34E25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F170CC3F-7AA4-7754-5582-C4B8D3C87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结构介绍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3C43F56F-5E23-5FFF-4B53-A23B4C9A15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325672"/>
            <a:ext cx="59193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名称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vec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&lt;T&gt;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成员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300" dirty="0">
                <a:latin typeface="幼圆" panose="02010509060101010101" pitchFamily="49" charset="-122"/>
                <a:ea typeface="幼圆" panose="02010509060101010101" pitchFamily="49" charset="-122"/>
              </a:rPr>
              <a:t>元素存储：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 *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Arial"/>
              </a:rPr>
              <a:t>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300" dirty="0">
                <a:latin typeface="幼圆" panose="02010509060101010101" pitchFamily="49" charset="-122"/>
                <a:ea typeface="幼圆" panose="02010509060101010101" pitchFamily="49" charset="-122"/>
              </a:rPr>
              <a:t>向量维度：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int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Arial"/>
              </a:rPr>
              <a:t>dimension</a:t>
            </a:r>
            <a:endParaRPr sz="1200" dirty="0">
              <a:solidFill>
                <a:srgbClr val="FFC000"/>
              </a:solidFill>
              <a:latin typeface="Consolas" panose="020B0609020204030204" pitchFamily="49" charset="0"/>
              <a:cs typeface="Poppins SemiBold"/>
              <a:sym typeface="Arial"/>
            </a:endParaRPr>
          </a:p>
        </p:txBody>
      </p:sp>
      <p:sp>
        <p:nvSpPr>
          <p:cNvPr id="362" name="Google Shape;362;p29">
            <a:extLst>
              <a:ext uri="{FF2B5EF4-FFF2-40B4-BE49-F238E27FC236}">
                <a16:creationId xmlns:a16="http://schemas.microsoft.com/office/drawing/2014/main" id="{0CB92D79-3156-BCE2-E1C4-2734B2B2C9DC}"/>
              </a:ext>
            </a:extLst>
          </p:cNvPr>
          <p:cNvSpPr txBox="1"/>
          <p:nvPr/>
        </p:nvSpPr>
        <p:spPr>
          <a:xfrm>
            <a:off x="1874700" y="2571750"/>
            <a:ext cx="4764600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A 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T *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p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to </a:t>
            </a:r>
            <a:r>
              <a:rPr lang="en-US" altLang="zh-CN" sz="1200" dirty="0">
                <a:solidFill>
                  <a:srgbClr val="D979DB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{1.1, 2.2, 3.3, 4.4}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With 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int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dimension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 == </a:t>
            </a:r>
            <a:r>
              <a:rPr lang="en-US" altLang="zh-CN" sz="1200" dirty="0">
                <a:solidFill>
                  <a:srgbClr val="D979DB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		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 </a:t>
            </a:r>
            <a:endParaRPr lang="zh-CN" altLang="en-US" sz="1200" dirty="0">
              <a:solidFill>
                <a:srgbClr val="92D050"/>
              </a:solidFill>
              <a:latin typeface="Consolas" panose="020B0609020204030204" pitchFamily="49" charset="0"/>
              <a:cs typeface="Poppins SemiBold"/>
              <a:sym typeface="Poppins SemiBold"/>
            </a:endParaRPr>
          </a:p>
        </p:txBody>
      </p:sp>
      <p:sp>
        <p:nvSpPr>
          <p:cNvPr id="364" name="Google Shape;364;p29">
            <a:extLst>
              <a:ext uri="{FF2B5EF4-FFF2-40B4-BE49-F238E27FC236}">
                <a16:creationId xmlns:a16="http://schemas.microsoft.com/office/drawing/2014/main" id="{5A0B2A0E-1A9E-5EB6-706E-41B919AFDDDC}"/>
              </a:ext>
            </a:extLst>
          </p:cNvPr>
          <p:cNvSpPr/>
          <p:nvPr/>
        </p:nvSpPr>
        <p:spPr>
          <a:xfrm>
            <a:off x="828725" y="2684400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>
            <a:extLst>
              <a:ext uri="{FF2B5EF4-FFF2-40B4-BE49-F238E27FC236}">
                <a16:creationId xmlns:a16="http://schemas.microsoft.com/office/drawing/2014/main" id="{E743687A-6A6A-8112-D495-FFF6E11C288C}"/>
              </a:ext>
            </a:extLst>
          </p:cNvPr>
          <p:cNvCxnSpPr>
            <a:stCxn id="364" idx="6"/>
            <a:endCxn id="362" idx="1"/>
          </p:cNvCxnSpPr>
          <p:nvPr/>
        </p:nvCxnSpPr>
        <p:spPr>
          <a:xfrm>
            <a:off x="1251425" y="2895750"/>
            <a:ext cx="62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" name="Google Shape;363;p29">
            <a:extLst>
              <a:ext uri="{FF2B5EF4-FFF2-40B4-BE49-F238E27FC236}">
                <a16:creationId xmlns:a16="http://schemas.microsoft.com/office/drawing/2014/main" id="{883C2E5B-0721-7016-31F2-228A31DA91EC}"/>
              </a:ext>
            </a:extLst>
          </p:cNvPr>
          <p:cNvSpPr txBox="1"/>
          <p:nvPr/>
        </p:nvSpPr>
        <p:spPr>
          <a:xfrm>
            <a:off x="720000" y="3528625"/>
            <a:ext cx="707272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"/>
                <a:sym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CN" altLang="en-US" dirty="0"/>
              <a:t>基本函数：</a:t>
            </a:r>
            <a:endParaRPr lang="en-US" altLang="zh-CN" dirty="0"/>
          </a:p>
          <a:p>
            <a:r>
              <a:rPr lang="en-US" altLang="zh-CN" sz="1300" b="0" dirty="0"/>
              <a:t>    </a:t>
            </a:r>
            <a:r>
              <a:rPr lang="zh-CN" altLang="en-US" sz="1300" b="0" dirty="0"/>
              <a:t>构造函数、析构函数、</a:t>
            </a:r>
            <a:r>
              <a:rPr lang="en-US" altLang="zh-CN" sz="1300" b="0" dirty="0"/>
              <a:t>operator=</a:t>
            </a:r>
            <a:r>
              <a:rPr lang="zh-CN" altLang="en-US" sz="1300" b="0" dirty="0"/>
              <a:t>、</a:t>
            </a:r>
            <a:r>
              <a:rPr lang="en-US" altLang="zh-CN" sz="1300" b="0" dirty="0"/>
              <a:t>operator[]</a:t>
            </a:r>
            <a:r>
              <a:rPr lang="zh-CN" altLang="en-US" sz="1300" b="0" dirty="0"/>
              <a:t>、</a:t>
            </a:r>
            <a:r>
              <a:rPr lang="en-US" altLang="zh-CN" sz="1300" b="0" dirty="0"/>
              <a:t>operator&lt;&lt; for std::</a:t>
            </a:r>
            <a:r>
              <a:rPr lang="en-US" altLang="zh-CN" sz="1300" b="0" dirty="0" err="1"/>
              <a:t>ostream</a:t>
            </a:r>
            <a:endParaRPr lang="zh-CN" altLang="en-US" sz="1300" b="0" dirty="0"/>
          </a:p>
          <a:p>
            <a:r>
              <a:rPr lang="zh-CN" altLang="en-US" sz="1300" b="0" dirty="0"/>
              <a:t>    比较运算符重载、算术运算符重载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0DDEED-8685-A222-105D-C1D2D0E474A0}"/>
              </a:ext>
            </a:extLst>
          </p:cNvPr>
          <p:cNvGrpSpPr/>
          <p:nvPr/>
        </p:nvGrpSpPr>
        <p:grpSpPr>
          <a:xfrm rot="13495156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4" name="Google Shape;432;p36">
              <a:extLst>
                <a:ext uri="{FF2B5EF4-FFF2-40B4-BE49-F238E27FC236}">
                  <a16:creationId xmlns:a16="http://schemas.microsoft.com/office/drawing/2014/main" id="{A6809942-20E9-92F1-1035-0C20F0B240E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3;p36">
              <a:extLst>
                <a:ext uri="{FF2B5EF4-FFF2-40B4-BE49-F238E27FC236}">
                  <a16:creationId xmlns:a16="http://schemas.microsoft.com/office/drawing/2014/main" id="{72CD7326-8781-74F7-23DF-CCC9DC6A43DF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4;p36">
              <a:extLst>
                <a:ext uri="{FF2B5EF4-FFF2-40B4-BE49-F238E27FC236}">
                  <a16:creationId xmlns:a16="http://schemas.microsoft.com/office/drawing/2014/main" id="{CBEEADD0-1FEC-8069-93BC-CE7668EAC989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" name="Google Shape;435;p36">
              <a:extLst>
                <a:ext uri="{FF2B5EF4-FFF2-40B4-BE49-F238E27FC236}">
                  <a16:creationId xmlns:a16="http://schemas.microsoft.com/office/drawing/2014/main" id="{D48928D0-D9E8-FDA1-0832-FDB318508D66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63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3CC387B-CEC8-C854-58C1-6D5E6A3B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0B89AFC1-B9EE-0134-AA42-C4915C240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一般构造函数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5E792F1C-27F4-2541-E24A-4D2D229097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98" y="1325671"/>
            <a:ext cx="6707231" cy="3249806"/>
          </a:xfrm>
          <a:prstGeom prst="rect">
            <a:avLst/>
          </a:prstGeom>
          <a:ln w="3175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构造函数：自定义维度与默认元素初始化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inline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25E705-8FCB-D5E0-12FE-D2E0944DCE35}"/>
              </a:ext>
            </a:extLst>
          </p:cNvPr>
          <p:cNvGrpSpPr/>
          <p:nvPr/>
        </p:nvGrpSpPr>
        <p:grpSpPr>
          <a:xfrm rot="19974758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5BC4F0F2-97F8-CF11-3806-ECA994F47488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36FDFF53-1BF6-D4DF-F272-55410E0A60D4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09CBC1E7-E4C6-36B6-50DF-0BAE7884058E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AFE7BA54-E508-609A-3B9D-57A43FEE5ED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8DCB8E1E-0E22-E28C-1DB6-56D31C6B6592}"/>
              </a:ext>
            </a:extLst>
          </p:cNvPr>
          <p:cNvSpPr txBox="1">
            <a:spLocks/>
          </p:cNvSpPr>
          <p:nvPr/>
        </p:nvSpPr>
        <p:spPr>
          <a:xfrm>
            <a:off x="9439487" y="1325671"/>
            <a:ext cx="3953601" cy="1393191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2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3D1B448-2557-EDA4-3CDA-C7189634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48D5D5C1-E5D3-42D7-06F6-FF07444E4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析构函数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75C680-75D7-32CE-3767-B391EF869307}"/>
              </a:ext>
            </a:extLst>
          </p:cNvPr>
          <p:cNvGrpSpPr/>
          <p:nvPr/>
        </p:nvGrpSpPr>
        <p:grpSpPr>
          <a:xfrm rot="18908405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5A4EBEE4-A96B-6565-458B-02200EB4E4B2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9CA27F5B-A8E9-1950-0453-8BC43FC0BE20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C177AF82-1419-A01A-8BE0-47E8C11B0058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729651EB-95DB-810D-3A44-DB97857BF709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07AAA1C1-AABA-B899-0F16-874FBA62A77C}"/>
              </a:ext>
            </a:extLst>
          </p:cNvPr>
          <p:cNvSpPr txBox="1">
            <a:spLocks/>
          </p:cNvSpPr>
          <p:nvPr/>
        </p:nvSpPr>
        <p:spPr>
          <a:xfrm>
            <a:off x="618399" y="1325671"/>
            <a:ext cx="3953601" cy="1761733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18" name="Google Shape;362;p29">
            <a:extLst>
              <a:ext uri="{FF2B5EF4-FFF2-40B4-BE49-F238E27FC236}">
                <a16:creationId xmlns:a16="http://schemas.microsoft.com/office/drawing/2014/main" id="{42E2BE27-010A-ADBF-7D37-5321E4AAABBA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因为是</a:t>
            </a: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new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的分配内存，需要用户手动删除</a:t>
            </a:r>
            <a:endParaRPr lang="en-US" altLang="zh-CN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delete[] p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是非常重要的，防止内存溢出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9" name="Google Shape;364;p29">
            <a:extLst>
              <a:ext uri="{FF2B5EF4-FFF2-40B4-BE49-F238E27FC236}">
                <a16:creationId xmlns:a16="http://schemas.microsoft.com/office/drawing/2014/main" id="{A12D184D-9396-3B61-806A-4A1487935279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20" name="Google Shape;365;p29">
            <a:extLst>
              <a:ext uri="{FF2B5EF4-FFF2-40B4-BE49-F238E27FC236}">
                <a16:creationId xmlns:a16="http://schemas.microsoft.com/office/drawing/2014/main" id="{4C4E46E1-0D38-98E1-149A-A11B604E7F48}"/>
              </a:ext>
            </a:extLst>
          </p:cNvPr>
          <p:cNvCxnSpPr>
            <a:stCxn id="19" idx="6"/>
            <a:endCxn id="18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" name="Google Shape;361;p29">
            <a:extLst>
              <a:ext uri="{FF2B5EF4-FFF2-40B4-BE49-F238E27FC236}">
                <a16:creationId xmlns:a16="http://schemas.microsoft.com/office/drawing/2014/main" id="{CB0B879C-E233-6FBE-595F-10B69DC9D121}"/>
              </a:ext>
            </a:extLst>
          </p:cNvPr>
          <p:cNvSpPr txBox="1">
            <a:spLocks/>
          </p:cNvSpPr>
          <p:nvPr/>
        </p:nvSpPr>
        <p:spPr>
          <a:xfrm>
            <a:off x="9226971" y="1141456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Google Shape;361;p29">
            <a:extLst>
              <a:ext uri="{FF2B5EF4-FFF2-40B4-BE49-F238E27FC236}">
                <a16:creationId xmlns:a16="http://schemas.microsoft.com/office/drawing/2014/main" id="{AF53C984-F573-640E-C388-79DE93462C30}"/>
              </a:ext>
            </a:extLst>
          </p:cNvPr>
          <p:cNvSpPr txBox="1">
            <a:spLocks/>
          </p:cNvSpPr>
          <p:nvPr/>
        </p:nvSpPr>
        <p:spPr>
          <a:xfrm>
            <a:off x="-8511384" y="1325671"/>
            <a:ext cx="6707231" cy="3249806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构造函数：自定义维度与默认元素初始化</a:t>
            </a:r>
            <a:endParaRPr lang="en-US" altLang="zh-CN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inline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>
                <a:solidFill>
                  <a:srgbClr val="3FC56B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10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5AC8FD27-7B74-CDAF-780B-59D1FF841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6D8394F5-F46E-95CC-17CD-EAB68F4FA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特殊构造函数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2C8E0A-8FD7-5A9B-8DF4-E6C60CCD4DF0}"/>
              </a:ext>
            </a:extLst>
          </p:cNvPr>
          <p:cNvGrpSpPr/>
          <p:nvPr/>
        </p:nvGrpSpPr>
        <p:grpSpPr>
          <a:xfrm rot="8677519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9F94C86E-07B8-923D-F470-227C89FE9EFE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B38AAF2D-177A-8FDE-579F-0D2347EC3140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EF56D6AD-DF48-9021-29E8-071ADFFBF5B0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DB290755-1763-DE3A-FB99-DF1F4248964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09268EC3-969B-E3AB-F713-0028D7DEC77F}"/>
              </a:ext>
            </a:extLst>
          </p:cNvPr>
          <p:cNvSpPr txBox="1">
            <a:spLocks/>
          </p:cNvSpPr>
          <p:nvPr/>
        </p:nvSpPr>
        <p:spPr>
          <a:xfrm>
            <a:off x="618399" y="1141456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Google Shape;362;p29">
            <a:extLst>
              <a:ext uri="{FF2B5EF4-FFF2-40B4-BE49-F238E27FC236}">
                <a16:creationId xmlns:a16="http://schemas.microsoft.com/office/drawing/2014/main" id="{983E0673-ABF6-F522-7D57-E4C14DE0E2C2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对于移动构造函数，一定要将旧实例的</a:t>
            </a: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buffer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指到</a:t>
            </a:r>
            <a:r>
              <a:rPr lang="en-US" altLang="zh-CN" dirty="0" err="1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nullptr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上，防止在析构时多次</a:t>
            </a: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delete[] buffer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8" name="Google Shape;364;p29">
            <a:extLst>
              <a:ext uri="{FF2B5EF4-FFF2-40B4-BE49-F238E27FC236}">
                <a16:creationId xmlns:a16="http://schemas.microsoft.com/office/drawing/2014/main" id="{BFD6737D-254D-9262-8BD2-32F36D45979D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9" name="Google Shape;365;p29">
            <a:extLst>
              <a:ext uri="{FF2B5EF4-FFF2-40B4-BE49-F238E27FC236}">
                <a16:creationId xmlns:a16="http://schemas.microsoft.com/office/drawing/2014/main" id="{83E81FC9-8646-935E-A9F1-1FEFBA2D6CC8}"/>
              </a:ext>
            </a:extLst>
          </p:cNvPr>
          <p:cNvCxnSpPr>
            <a:stCxn id="18" idx="6"/>
            <a:endCxn id="17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0A21C176-A520-42E7-AADD-F121E44DCB48}"/>
              </a:ext>
            </a:extLst>
          </p:cNvPr>
          <p:cNvSpPr txBox="1">
            <a:spLocks/>
          </p:cNvSpPr>
          <p:nvPr/>
        </p:nvSpPr>
        <p:spPr>
          <a:xfrm>
            <a:off x="9286077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8" name="Google Shape;361;p29">
            <a:extLst>
              <a:ext uri="{FF2B5EF4-FFF2-40B4-BE49-F238E27FC236}">
                <a16:creationId xmlns:a16="http://schemas.microsoft.com/office/drawing/2014/main" id="{76E36FA5-4C82-7325-2F51-DA16A19AFE4F}"/>
              </a:ext>
            </a:extLst>
          </p:cNvPr>
          <p:cNvSpPr txBox="1">
            <a:spLocks/>
          </p:cNvSpPr>
          <p:nvPr/>
        </p:nvSpPr>
        <p:spPr>
          <a:xfrm>
            <a:off x="-3998800" y="1325671"/>
            <a:ext cx="3953601" cy="1761733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0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9BCF7A9-88BB-14C4-EA22-B51917083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8AA4CA17-6A75-687C-3B7D-BAF20ABC1983}"/>
              </a:ext>
            </a:extLst>
          </p:cNvPr>
          <p:cNvSpPr txBox="1">
            <a:spLocks/>
          </p:cNvSpPr>
          <p:nvPr/>
        </p:nvSpPr>
        <p:spPr>
          <a:xfrm>
            <a:off x="559293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13970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50077A64-26CE-CD90-EB58-1445355F1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operator=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E20017-4011-04E2-62C9-3C75A5C672B0}"/>
              </a:ext>
            </a:extLst>
          </p:cNvPr>
          <p:cNvGrpSpPr/>
          <p:nvPr/>
        </p:nvGrpSpPr>
        <p:grpSpPr>
          <a:xfrm rot="13393409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43932D0-4E2D-4377-D63D-BA963436714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2A932DBF-975C-7771-0AD8-1AE90C053084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F4871DD0-6E57-63F8-2A91-73270CBBF38C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C8832C59-DBB7-AB3C-C721-59A2C9FA9D6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" name="Google Shape;381;p31">
            <a:extLst>
              <a:ext uri="{FF2B5EF4-FFF2-40B4-BE49-F238E27FC236}">
                <a16:creationId xmlns:a16="http://schemas.microsoft.com/office/drawing/2014/main" id="{0BFF84C1-098E-816F-759D-C4576EF8AF0B}"/>
              </a:ext>
            </a:extLst>
          </p:cNvPr>
          <p:cNvSpPr txBox="1"/>
          <p:nvPr/>
        </p:nvSpPr>
        <p:spPr>
          <a:xfrm>
            <a:off x="7191734" y="1583843"/>
            <a:ext cx="1197222" cy="268766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复制运算符</a:t>
            </a: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对已构造实例的重新赋值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注意删除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旧数据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避免内存泄漏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</p:txBody>
      </p:sp>
      <p:sp>
        <p:nvSpPr>
          <p:cNvPr id="10" name="Google Shape;382;p31">
            <a:extLst>
              <a:ext uri="{FF2B5EF4-FFF2-40B4-BE49-F238E27FC236}">
                <a16:creationId xmlns:a16="http://schemas.microsoft.com/office/drawing/2014/main" id="{7736A515-061D-E66A-CB67-30CAE1994524}"/>
              </a:ext>
            </a:extLst>
          </p:cNvPr>
          <p:cNvSpPr/>
          <p:nvPr/>
        </p:nvSpPr>
        <p:spPr>
          <a:xfrm>
            <a:off x="7578995" y="827832"/>
            <a:ext cx="422700" cy="4227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1">
                      <a:lumMod val="25000"/>
                      <a:lumOff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cxnSp>
        <p:nvCxnSpPr>
          <p:cNvPr id="11" name="Google Shape;383;p31">
            <a:extLst>
              <a:ext uri="{FF2B5EF4-FFF2-40B4-BE49-F238E27FC236}">
                <a16:creationId xmlns:a16="http://schemas.microsoft.com/office/drawing/2014/main" id="{DA6514AD-3263-2051-1AB1-6ECA881A4777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790345" y="1250532"/>
            <a:ext cx="0" cy="333311"/>
          </a:xfrm>
          <a:prstGeom prst="straightConnector1">
            <a:avLst/>
          </a:prstGeom>
          <a:noFill/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" name="Google Shape;361;p29">
            <a:extLst>
              <a:ext uri="{FF2B5EF4-FFF2-40B4-BE49-F238E27FC236}">
                <a16:creationId xmlns:a16="http://schemas.microsoft.com/office/drawing/2014/main" id="{97856B32-8AB1-B3D9-9E11-5AC95996A348}"/>
              </a:ext>
            </a:extLst>
          </p:cNvPr>
          <p:cNvSpPr txBox="1">
            <a:spLocks/>
          </p:cNvSpPr>
          <p:nvPr/>
        </p:nvSpPr>
        <p:spPr>
          <a:xfrm>
            <a:off x="-5064840" y="1250532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Google Shape;361;p29">
            <a:extLst>
              <a:ext uri="{FF2B5EF4-FFF2-40B4-BE49-F238E27FC236}">
                <a16:creationId xmlns:a16="http://schemas.microsoft.com/office/drawing/2014/main" id="{935AC872-958B-CB84-B04D-1467FF5BB7DB}"/>
              </a:ext>
            </a:extLst>
          </p:cNvPr>
          <p:cNvSpPr txBox="1">
            <a:spLocks/>
          </p:cNvSpPr>
          <p:nvPr/>
        </p:nvSpPr>
        <p:spPr>
          <a:xfrm>
            <a:off x="9369520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[]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17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4BD191FB-2B4E-C480-F080-40196D430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8E5C0B0-67B3-1BF7-1EEB-95EA64C95C44}"/>
              </a:ext>
            </a:extLst>
          </p:cNvPr>
          <p:cNvSpPr txBox="1">
            <a:spLocks/>
          </p:cNvSpPr>
          <p:nvPr/>
        </p:nvSpPr>
        <p:spPr>
          <a:xfrm>
            <a:off x="559293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8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8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8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&gt;::operator[](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8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&gt;=</a:t>
            </a:r>
            <a:r>
              <a:rPr lang="en-US" altLang="zh-CN" sz="18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93B70628-05A4-E11A-5A7E-ECBFF55908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operator[]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EB47A2-542D-3870-8533-63BA2CAC7FA8}"/>
              </a:ext>
            </a:extLst>
          </p:cNvPr>
          <p:cNvGrpSpPr/>
          <p:nvPr/>
        </p:nvGrpSpPr>
        <p:grpSpPr>
          <a:xfrm rot="14696150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9B76DF7E-3B8F-1DE7-A29D-9E760F58BEC3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66713133-2C6A-115E-A95A-0B2CAFDB66AA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3DFA7F80-6892-5550-2E85-F3AE4D29548B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E8773C82-CEF0-31F3-974A-077D6695904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" name="Google Shape;362;p29">
            <a:extLst>
              <a:ext uri="{FF2B5EF4-FFF2-40B4-BE49-F238E27FC236}">
                <a16:creationId xmlns:a16="http://schemas.microsoft.com/office/drawing/2014/main" id="{6524F956-BFA5-30E0-0325-FCBA6BFAD128}"/>
              </a:ext>
            </a:extLst>
          </p:cNvPr>
          <p:cNvSpPr txBox="1"/>
          <p:nvPr/>
        </p:nvSpPr>
        <p:spPr>
          <a:xfrm>
            <a:off x="1664374" y="3798465"/>
            <a:ext cx="5193626" cy="422696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已经做了异常处理。防止访问索引超向量维度。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5" name="Google Shape;364;p29">
            <a:extLst>
              <a:ext uri="{FF2B5EF4-FFF2-40B4-BE49-F238E27FC236}">
                <a16:creationId xmlns:a16="http://schemas.microsoft.com/office/drawing/2014/main" id="{0B8365B7-57A9-3521-5BD8-72783413EC06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chemeClr val="bg1">
              <a:lumMod val="10000"/>
              <a:lumOff val="90000"/>
              <a:alpha val="50196"/>
            </a:scheme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6" name="Google Shape;365;p29">
            <a:extLst>
              <a:ext uri="{FF2B5EF4-FFF2-40B4-BE49-F238E27FC236}">
                <a16:creationId xmlns:a16="http://schemas.microsoft.com/office/drawing/2014/main" id="{8EA9E781-25AB-F90B-E1E7-C69145433C0D}"/>
              </a:ext>
            </a:extLst>
          </p:cNvPr>
          <p:cNvCxnSpPr>
            <a:cxnSpLocks/>
            <a:stCxn id="15" idx="6"/>
            <a:endCxn id="14" idx="1"/>
          </p:cNvCxnSpPr>
          <p:nvPr/>
        </p:nvCxnSpPr>
        <p:spPr>
          <a:xfrm>
            <a:off x="1041099" y="4009813"/>
            <a:ext cx="623275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" name="Google Shape;361;p29">
            <a:extLst>
              <a:ext uri="{FF2B5EF4-FFF2-40B4-BE49-F238E27FC236}">
                <a16:creationId xmlns:a16="http://schemas.microsoft.com/office/drawing/2014/main" id="{B6C54D1C-0680-21C0-E3C4-94DAD16DA536}"/>
              </a:ext>
            </a:extLst>
          </p:cNvPr>
          <p:cNvSpPr txBox="1">
            <a:spLocks/>
          </p:cNvSpPr>
          <p:nvPr/>
        </p:nvSpPr>
        <p:spPr>
          <a:xfrm>
            <a:off x="-5679496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98FB058E-DBB1-D96F-CC0F-22E9EE8CC317}"/>
              </a:ext>
            </a:extLst>
          </p:cNvPr>
          <p:cNvSpPr txBox="1">
            <a:spLocks/>
          </p:cNvSpPr>
          <p:nvPr/>
        </p:nvSpPr>
        <p:spPr>
          <a:xfrm>
            <a:off x="9289689" y="800769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fflush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")_{"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'}'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10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11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2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3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4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5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6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7.xml><?xml version="1.0" encoding="utf-8"?>
<a:themeOverride xmlns:a="http://schemas.openxmlformats.org/drawingml/2006/main">
  <a:clrScheme name="BNN4">
    <a:dk1>
      <a:srgbClr val="E9E9E9"/>
    </a:dk1>
    <a:lt1>
      <a:srgbClr val="060115"/>
    </a:lt1>
    <a:dk2>
      <a:srgbClr val="9A79FE"/>
    </a:dk2>
    <a:lt2>
      <a:srgbClr val="7030A0"/>
    </a:lt2>
    <a:accent1>
      <a:srgbClr val="1D0222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D3C4FF"/>
    </a:folHlink>
  </a:clrScheme>
</a:themeOverride>
</file>

<file path=ppt/theme/themeOverride18.xml><?xml version="1.0" encoding="utf-8"?>
<a:themeOverride xmlns:a="http://schemas.openxmlformats.org/drawingml/2006/main">
  <a:clrScheme name="BNN4">
    <a:dk1>
      <a:srgbClr val="E9E9E9"/>
    </a:dk1>
    <a:lt1>
      <a:srgbClr val="060115"/>
    </a:lt1>
    <a:dk2>
      <a:srgbClr val="9A79FE"/>
    </a:dk2>
    <a:lt2>
      <a:srgbClr val="7030A0"/>
    </a:lt2>
    <a:accent1>
      <a:srgbClr val="1D0222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D3C4FF"/>
    </a:folHlink>
  </a:clrScheme>
</a:themeOverride>
</file>

<file path=ppt/theme/themeOverride2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3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4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5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6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7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8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9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3229</Words>
  <Application>Microsoft Office PowerPoint</Application>
  <PresentationFormat>全屏显示(16:9)</PresentationFormat>
  <Paragraphs>452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Anaheim</vt:lpstr>
      <vt:lpstr>楷体</vt:lpstr>
      <vt:lpstr>微软雅黑 Light</vt:lpstr>
      <vt:lpstr>幼圆</vt:lpstr>
      <vt:lpstr>仿宋</vt:lpstr>
      <vt:lpstr>Consolas</vt:lpstr>
      <vt:lpstr>WenQuanYi Zen Hei Mono</vt:lpstr>
      <vt:lpstr>Poppins SemiBold</vt:lpstr>
      <vt:lpstr>Arial</vt:lpstr>
      <vt:lpstr>华文细黑</vt:lpstr>
      <vt:lpstr>Poppins</vt:lpstr>
      <vt:lpstr>Syne</vt:lpstr>
      <vt:lpstr>幼圆</vt:lpstr>
      <vt:lpstr>Intro to Iteration by Slidesgo</vt:lpstr>
      <vt:lpstr>实现向量类</vt:lpstr>
      <vt:lpstr>目录</vt:lpstr>
      <vt:lpstr>基本介绍 </vt:lpstr>
      <vt:lpstr>结构介绍</vt:lpstr>
      <vt:lpstr>一般构造函数</vt:lpstr>
      <vt:lpstr>析构函数</vt:lpstr>
      <vt:lpstr>特殊构造函数</vt:lpstr>
      <vt:lpstr>operator=</vt:lpstr>
      <vt:lpstr>operator[]</vt:lpstr>
      <vt:lpstr>重载&lt;&lt; &amp; &gt;&gt; for std::stream</vt:lpstr>
      <vt:lpstr>比较运算符重载</vt:lpstr>
      <vt:lpstr>算数运算符重载</vt:lpstr>
      <vt:lpstr>特色功能 </vt:lpstr>
      <vt:lpstr>特色功能总览</vt:lpstr>
      <vt:lpstr>vec&lt;T&gt;::Set()</vt:lpstr>
      <vt:lpstr>vec&lt;T&gt;::Rand()</vt:lpstr>
      <vt:lpstr>vec&lt;T&gt;::Show()</vt:lpstr>
      <vt:lpstr>operator^</vt:lpstr>
      <vt:lpstr>测试设计 </vt:lpstr>
      <vt:lpstr>测试终端</vt:lpstr>
      <vt:lpstr>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exp-jiao</dc:creator>
  <cp:lastModifiedBy>explorer xx</cp:lastModifiedBy>
  <cp:revision>334</cp:revision>
  <dcterms:modified xsi:type="dcterms:W3CDTF">2024-10-15T11:58:01Z</dcterms:modified>
</cp:coreProperties>
</file>