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60" r:id="rId2"/>
    <p:sldId id="276" r:id="rId3"/>
    <p:sldId id="268" r:id="rId4"/>
    <p:sldId id="270" r:id="rId5"/>
    <p:sldId id="271" r:id="rId6"/>
    <p:sldId id="264" r:id="rId7"/>
    <p:sldId id="265" r:id="rId8"/>
    <p:sldId id="262" r:id="rId9"/>
    <p:sldId id="263" r:id="rId10"/>
    <p:sldId id="267" r:id="rId11"/>
    <p:sldId id="259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56E"/>
    <a:srgbClr val="D00045"/>
    <a:srgbClr val="F20051"/>
    <a:srgbClr val="FF6699"/>
    <a:srgbClr val="FF47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2" autoAdjust="0"/>
    <p:restoredTop sz="81887" autoAdjust="0"/>
  </p:normalViewPr>
  <p:slideViewPr>
    <p:cSldViewPr snapToGrid="0">
      <p:cViewPr varScale="1">
        <p:scale>
          <a:sx n="88" d="100"/>
          <a:sy n="88" d="100"/>
        </p:scale>
        <p:origin x="10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621C51-4C6E-4C7C-8DE8-DDE80BD9C320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70160-8292-4EA0-9176-063DE5A7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27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70160-8292-4EA0-9176-063DE5A711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13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70160-8292-4EA0-9176-063DE5A711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26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70160-8292-4EA0-9176-063DE5A711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37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70160-8292-4EA0-9176-063DE5A7119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91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70160-8292-4EA0-9176-063DE5A711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08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70160-8292-4EA0-9176-063DE5A7119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53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70160-8292-4EA0-9176-063DE5A7119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16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70160-8292-4EA0-9176-063DE5A7119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64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1973421070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70160-8292-4EA0-9176-063DE5A7119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59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EC07A-7A58-48EF-82E5-5DBFE5F2CF6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382C-862B-4952-97BE-59D69EAED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6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EC07A-7A58-48EF-82E5-5DBFE5F2CF6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382C-862B-4952-97BE-59D69EAED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5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EC07A-7A58-48EF-82E5-5DBFE5F2CF6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382C-862B-4952-97BE-59D69EAED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4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EC07A-7A58-48EF-82E5-5DBFE5F2CF6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382C-862B-4952-97BE-59D69EAED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40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EC07A-7A58-48EF-82E5-5DBFE5F2CF6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382C-862B-4952-97BE-59D69EAED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97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EC07A-7A58-48EF-82E5-5DBFE5F2CF6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382C-862B-4952-97BE-59D69EAED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21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EC07A-7A58-48EF-82E5-5DBFE5F2CF6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382C-862B-4952-97BE-59D69EAED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33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EC07A-7A58-48EF-82E5-5DBFE5F2CF6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382C-862B-4952-97BE-59D69EAED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52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EC07A-7A58-48EF-82E5-5DBFE5F2CF6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382C-862B-4952-97BE-59D69EAED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00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EC07A-7A58-48EF-82E5-5DBFE5F2CF6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382C-862B-4952-97BE-59D69EAED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56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EC07A-7A58-48EF-82E5-5DBFE5F2CF6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382C-862B-4952-97BE-59D69EAED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13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EC07A-7A58-48EF-82E5-5DBFE5F2CF6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9382C-862B-4952-97BE-59D69EAED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26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ebrtc.github.io/webrtc-org/testing/wireshark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44384" y="1408429"/>
            <a:ext cx="10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【Text】</a:t>
            </a:r>
            <a:endParaRPr lang="en-US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10741" y="2006182"/>
            <a:ext cx="828932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Today, my company started to use a new video chat application which can be used </a:t>
            </a:r>
            <a:endParaRPr lang="en-US" altLang="ja-JP" b="1" dirty="0" smtClean="0"/>
          </a:p>
          <a:p>
            <a:r>
              <a:rPr lang="en-US" altLang="ja-JP" b="1" dirty="0" smtClean="0"/>
              <a:t>from </a:t>
            </a:r>
            <a:r>
              <a:rPr lang="en-US" altLang="ja-JP" b="1" dirty="0"/>
              <a:t>a web browser (Chrome) for working from home</a:t>
            </a:r>
            <a:r>
              <a:rPr lang="en-US" altLang="ja-JP" b="1" dirty="0" smtClean="0"/>
              <a:t>.</a:t>
            </a:r>
          </a:p>
          <a:p>
            <a:endParaRPr lang="en-US" altLang="ja-JP" b="1" dirty="0"/>
          </a:p>
          <a:p>
            <a:r>
              <a:rPr lang="en-US" altLang="ja-JP" b="1" dirty="0"/>
              <a:t>After trying out the new video chat application at local network without </a:t>
            </a:r>
            <a:r>
              <a:rPr lang="en-US" altLang="ja-JP" b="1" dirty="0" smtClean="0"/>
              <a:t>turning on</a:t>
            </a:r>
          </a:p>
          <a:p>
            <a:r>
              <a:rPr lang="en-US" altLang="ja-JP" b="1" dirty="0" smtClean="0"/>
              <a:t>a </a:t>
            </a:r>
            <a:r>
              <a:rPr lang="en-US" altLang="ja-JP" b="1" dirty="0"/>
              <a:t>microphone, I left my room to eat lunch without shutting down the </a:t>
            </a:r>
            <a:r>
              <a:rPr lang="en-US" altLang="ja-JP" b="1" dirty="0" smtClean="0"/>
              <a:t>web browser. </a:t>
            </a:r>
            <a:endParaRPr lang="en-US" altLang="ja-JP" b="1" dirty="0"/>
          </a:p>
          <a:p>
            <a:endParaRPr lang="en-US" altLang="ja-JP" b="1" dirty="0"/>
          </a:p>
          <a:p>
            <a:r>
              <a:rPr lang="en-US" altLang="ja-JP" b="1" dirty="0"/>
              <a:t>Following is the </a:t>
            </a:r>
            <a:r>
              <a:rPr lang="en-US" altLang="ja-JP" b="1" dirty="0" err="1"/>
              <a:t>pcap</a:t>
            </a:r>
            <a:r>
              <a:rPr lang="en-US" altLang="ja-JP" b="1" dirty="0"/>
              <a:t> file that was captured during the lunch time.</a:t>
            </a:r>
            <a:endParaRPr lang="en-US" altLang="ja-JP" b="1" dirty="0" smtClean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73" y="4499460"/>
            <a:ext cx="1750620" cy="1750620"/>
          </a:xfrm>
          <a:prstGeom prst="rect">
            <a:avLst/>
          </a:prstGeom>
        </p:spPr>
      </p:pic>
      <p:sp>
        <p:nvSpPr>
          <p:cNvPr id="8" name="四角形吹き出し 7"/>
          <p:cNvSpPr/>
          <p:nvPr/>
        </p:nvSpPr>
        <p:spPr>
          <a:xfrm>
            <a:off x="344384" y="1858060"/>
            <a:ext cx="8568046" cy="2266906"/>
          </a:xfrm>
          <a:prstGeom prst="wedgeRectCallout">
            <a:avLst>
              <a:gd name="adj1" fmla="val -41185"/>
              <a:gd name="adj2" fmla="val 65036"/>
            </a:avLst>
          </a:prstGeom>
          <a:noFill/>
          <a:ln w="38100">
            <a:solidFill>
              <a:srgbClr val="FF25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486887" y="5044051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【file】</a:t>
            </a:r>
            <a:endParaRPr lang="en-US" b="1" dirty="0"/>
          </a:p>
        </p:txBody>
      </p:sp>
      <p:sp>
        <p:nvSpPr>
          <p:cNvPr id="2" name="正方形/長方形 1"/>
          <p:cNvSpPr/>
          <p:nvPr/>
        </p:nvSpPr>
        <p:spPr>
          <a:xfrm>
            <a:off x="4627726" y="5413383"/>
            <a:ext cx="2087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v</a:t>
            </a:r>
            <a:r>
              <a:rPr lang="en-US" dirty="0" err="1" smtClean="0"/>
              <a:t>ideochat_wfh.pcap</a:t>
            </a:r>
            <a:endParaRPr lang="en-US" dirty="0" smtClea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44384" y="290945"/>
            <a:ext cx="26353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solidFill>
                  <a:srgbClr val="FF256E"/>
                </a:solidFill>
              </a:rPr>
              <a:t>Challenge</a:t>
            </a:r>
            <a:endParaRPr lang="en-US" sz="4800" dirty="0">
              <a:solidFill>
                <a:srgbClr val="FF25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35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219"/>
          <a:stretch/>
        </p:blipFill>
        <p:spPr>
          <a:xfrm>
            <a:off x="758017" y="1205771"/>
            <a:ext cx="7123595" cy="158895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" name="正方形/長方形 1"/>
          <p:cNvSpPr/>
          <p:nvPr/>
        </p:nvSpPr>
        <p:spPr>
          <a:xfrm>
            <a:off x="30608" y="3093595"/>
            <a:ext cx="6805068" cy="19082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ja-JP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b="1" u="sng" dirty="0" err="1" smtClean="0"/>
              <a:t>RED_Payload_type</a:t>
            </a:r>
            <a:r>
              <a:rPr lang="ja-JP" altLang="en-US" b="1" u="sng" dirty="0"/>
              <a:t> </a:t>
            </a:r>
            <a:r>
              <a:rPr lang="en-US" altLang="ja-JP" b="1" u="sng" dirty="0" smtClean="0"/>
              <a:t>can be identified from [1]</a:t>
            </a:r>
            <a:endParaRPr lang="en-US" altLang="ja-JP" b="1" u="sng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1600" b="1" dirty="0" smtClean="0">
                <a:solidFill>
                  <a:srgbClr val="002060"/>
                </a:solidFill>
              </a:rPr>
              <a:t>114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ja-JP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b="1" u="sng" dirty="0" smtClean="0"/>
              <a:t>SSRC can be identified from [2] or [3]</a:t>
            </a:r>
            <a:endParaRPr lang="en-US" altLang="ja-JP" b="1" u="sng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1600" b="1" dirty="0" smtClean="0">
                <a:solidFill>
                  <a:srgbClr val="002060"/>
                </a:solidFill>
              </a:rPr>
              <a:t>0x75a0040e</a:t>
            </a:r>
            <a:r>
              <a:rPr lang="en-US" altLang="ja-JP" sz="1600" b="1" dirty="0" smtClean="0">
                <a:solidFill>
                  <a:srgbClr val="FF256E"/>
                </a:solidFill>
              </a:rPr>
              <a:t> or </a:t>
            </a:r>
            <a:r>
              <a:rPr lang="en-US" altLang="ja-JP" sz="1600" b="1" dirty="0" smtClean="0">
                <a:solidFill>
                  <a:srgbClr val="002060"/>
                </a:solidFill>
              </a:rPr>
              <a:t>0xb11e35d6</a:t>
            </a:r>
            <a:r>
              <a:rPr lang="en-US" altLang="ja-JP" sz="1600" b="1" dirty="0" smtClean="0">
                <a:solidFill>
                  <a:srgbClr val="FF256E"/>
                </a:solidFill>
              </a:rPr>
              <a:t> </a:t>
            </a:r>
            <a:r>
              <a:rPr lang="en-US" altLang="ja-JP" sz="1600" b="1" dirty="0" smtClean="0"/>
              <a:t> (</a:t>
            </a:r>
            <a:r>
              <a:rPr lang="en-US" sz="1600" b="1" dirty="0" smtClean="0">
                <a:solidFill>
                  <a:srgbClr val="002060"/>
                </a:solidFill>
              </a:rPr>
              <a:t>1973421070</a:t>
            </a:r>
            <a:r>
              <a:rPr lang="en-US" sz="1600" dirty="0" smtClean="0"/>
              <a:t> </a:t>
            </a:r>
            <a:r>
              <a:rPr lang="en-US" altLang="ja-JP" sz="1600" b="1" dirty="0" smtClean="0">
                <a:solidFill>
                  <a:srgbClr val="FF256E"/>
                </a:solidFill>
              </a:rPr>
              <a:t>or </a:t>
            </a:r>
            <a:r>
              <a:rPr lang="en-US" sz="1600" b="1" dirty="0">
                <a:solidFill>
                  <a:srgbClr val="002060"/>
                </a:solidFill>
              </a:rPr>
              <a:t>2971547094</a:t>
            </a:r>
            <a:r>
              <a:rPr lang="en-US" altLang="ja-JP" sz="1600" b="1" dirty="0" smtClean="0">
                <a:solidFill>
                  <a:srgbClr val="FF256E"/>
                </a:solidFill>
              </a:rPr>
              <a:t> in Decimal</a:t>
            </a:r>
            <a:r>
              <a:rPr lang="en-US" altLang="ja-JP" sz="1600" b="1" dirty="0" smtClean="0"/>
              <a:t>)</a:t>
            </a:r>
            <a:endParaRPr lang="en-US" altLang="ja-JP" sz="16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ja-JP" b="1" dirty="0"/>
          </a:p>
        </p:txBody>
      </p:sp>
      <p:sp>
        <p:nvSpPr>
          <p:cNvPr id="10" name="四角形吹き出し 9"/>
          <p:cNvSpPr/>
          <p:nvPr/>
        </p:nvSpPr>
        <p:spPr>
          <a:xfrm>
            <a:off x="5798589" y="2082350"/>
            <a:ext cx="724798" cy="404736"/>
          </a:xfrm>
          <a:prstGeom prst="wedgeRectCallout">
            <a:avLst>
              <a:gd name="adj1" fmla="val -45352"/>
              <a:gd name="adj2" fmla="val -78355"/>
            </a:avLst>
          </a:prstGeom>
          <a:solidFill>
            <a:srgbClr val="FF256E"/>
          </a:solidFill>
          <a:ln w="38100">
            <a:solidFill>
              <a:srgbClr val="FF25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b="1" dirty="0" smtClean="0">
                <a:solidFill>
                  <a:schemeClr val="bg1"/>
                </a:solidFill>
              </a:rPr>
              <a:t>[</a:t>
            </a:r>
            <a:r>
              <a:rPr lang="ja-JP" altLang="en-US" sz="2000" b="1" dirty="0" smtClean="0">
                <a:solidFill>
                  <a:schemeClr val="bg1"/>
                </a:solidFill>
              </a:rPr>
              <a:t>１</a:t>
            </a:r>
            <a:r>
              <a:rPr lang="en-US" altLang="ja-JP" sz="2000" b="1" dirty="0" smtClean="0">
                <a:solidFill>
                  <a:schemeClr val="bg1"/>
                </a:solidFill>
              </a:rPr>
              <a:t>]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四角形吹き出し 10"/>
          <p:cNvSpPr/>
          <p:nvPr/>
        </p:nvSpPr>
        <p:spPr>
          <a:xfrm>
            <a:off x="3862506" y="1121942"/>
            <a:ext cx="724798" cy="404736"/>
          </a:xfrm>
          <a:prstGeom prst="wedgeRectCallout">
            <a:avLst>
              <a:gd name="adj1" fmla="val 34749"/>
              <a:gd name="adj2" fmla="val 113502"/>
            </a:avLst>
          </a:prstGeom>
          <a:solidFill>
            <a:srgbClr val="FF256E"/>
          </a:solidFill>
          <a:ln w="38100">
            <a:solidFill>
              <a:srgbClr val="FF25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b="1" dirty="0" smtClean="0">
                <a:solidFill>
                  <a:schemeClr val="bg1"/>
                </a:solidFill>
              </a:rPr>
              <a:t>[</a:t>
            </a:r>
            <a:r>
              <a:rPr lang="ja-JP" altLang="en-US" sz="2000" b="1" dirty="0" smtClean="0">
                <a:solidFill>
                  <a:schemeClr val="bg1"/>
                </a:solidFill>
              </a:rPr>
              <a:t>２</a:t>
            </a:r>
            <a:r>
              <a:rPr lang="en-US" altLang="ja-JP" sz="2000" b="1" dirty="0" smtClean="0">
                <a:solidFill>
                  <a:schemeClr val="bg1"/>
                </a:solidFill>
              </a:rPr>
              <a:t>]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44384" y="290945"/>
            <a:ext cx="36048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>
                <a:solidFill>
                  <a:srgbClr val="FF256E"/>
                </a:solidFill>
              </a:rPr>
              <a:t>Writeup</a:t>
            </a:r>
            <a:r>
              <a:rPr lang="ja-JP" altLang="en-US" sz="4800" dirty="0">
                <a:solidFill>
                  <a:srgbClr val="FF256E"/>
                </a:solidFill>
              </a:rPr>
              <a:t> </a:t>
            </a:r>
            <a:r>
              <a:rPr lang="en-US" altLang="ja-JP" sz="4800" dirty="0" smtClean="0">
                <a:solidFill>
                  <a:srgbClr val="FF256E"/>
                </a:solidFill>
              </a:rPr>
              <a:t>[8/9]</a:t>
            </a:r>
            <a:endParaRPr lang="en-US" sz="4800" dirty="0">
              <a:solidFill>
                <a:srgbClr val="FF256E"/>
              </a:solidFill>
            </a:endParaRPr>
          </a:p>
        </p:txBody>
      </p:sp>
      <p:sp>
        <p:nvSpPr>
          <p:cNvPr id="13" name="四角形吹き出し 12"/>
          <p:cNvSpPr/>
          <p:nvPr/>
        </p:nvSpPr>
        <p:spPr>
          <a:xfrm>
            <a:off x="3715566" y="2389992"/>
            <a:ext cx="724798" cy="404736"/>
          </a:xfrm>
          <a:prstGeom prst="wedgeRectCallout">
            <a:avLst>
              <a:gd name="adj1" fmla="val 51770"/>
              <a:gd name="adj2" fmla="val -85527"/>
            </a:avLst>
          </a:prstGeom>
          <a:solidFill>
            <a:srgbClr val="FF256E"/>
          </a:solidFill>
          <a:ln w="38100">
            <a:solidFill>
              <a:srgbClr val="FF25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b="1" dirty="0" smtClean="0">
                <a:solidFill>
                  <a:schemeClr val="bg1"/>
                </a:solidFill>
              </a:rPr>
              <a:t>[</a:t>
            </a:r>
            <a:r>
              <a:rPr lang="ja-JP" altLang="en-US" sz="2000" b="1" dirty="0" smtClean="0">
                <a:solidFill>
                  <a:schemeClr val="bg1"/>
                </a:solidFill>
              </a:rPr>
              <a:t>３</a:t>
            </a:r>
            <a:r>
              <a:rPr lang="en-US" altLang="ja-JP" sz="2000" b="1" dirty="0" smtClean="0">
                <a:solidFill>
                  <a:schemeClr val="bg1"/>
                </a:solidFill>
              </a:rPr>
              <a:t>]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169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239260" y="3649247"/>
            <a:ext cx="846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solidFill>
                  <a:srgbClr val="002060"/>
                </a:solidFill>
              </a:rPr>
              <a:t>R</a:t>
            </a:r>
            <a:r>
              <a:rPr lang="en-US" altLang="ja-JP" sz="2000" b="1" dirty="0" smtClean="0">
                <a:solidFill>
                  <a:srgbClr val="002060"/>
                </a:solidFill>
              </a:rPr>
              <a:t>esult</a:t>
            </a:r>
            <a:endParaRPr lang="en-US" altLang="ja-JP" sz="2000" b="1" dirty="0">
              <a:solidFill>
                <a:srgbClr val="00206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48927" y="1527930"/>
            <a:ext cx="7832750" cy="8019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./</a:t>
            </a:r>
            <a:r>
              <a:rPr lang="en-US" dirty="0" err="1"/>
              <a:t>video_replay</a:t>
            </a:r>
            <a:r>
              <a:rPr lang="en-US" dirty="0"/>
              <a:t> -</a:t>
            </a:r>
            <a:r>
              <a:rPr lang="en-US" dirty="0" err="1"/>
              <a:t>input_file</a:t>
            </a:r>
            <a:r>
              <a:rPr lang="en-US" dirty="0"/>
              <a:t> </a:t>
            </a:r>
            <a:r>
              <a:rPr lang="en-US" dirty="0" err="1" smtClean="0"/>
              <a:t>videochat</a:t>
            </a:r>
            <a:r>
              <a:rPr lang="en-US" dirty="0" err="1" smtClean="0"/>
              <a:t>_wfh</a:t>
            </a:r>
            <a:r>
              <a:rPr lang="en-US" dirty="0" err="1" smtClean="0"/>
              <a:t>.pcap</a:t>
            </a:r>
            <a:r>
              <a:rPr lang="en-US" dirty="0" smtClean="0"/>
              <a:t> </a:t>
            </a:r>
            <a:r>
              <a:rPr lang="en-US" dirty="0"/>
              <a:t>-codec VP8 </a:t>
            </a:r>
            <a:r>
              <a:rPr lang="en-US" dirty="0" smtClean="0"/>
              <a:t>-</a:t>
            </a:r>
            <a:r>
              <a:rPr lang="en-US" dirty="0" err="1" smtClean="0"/>
              <a:t>media_payload_type</a:t>
            </a:r>
            <a:r>
              <a:rPr lang="en-US" dirty="0" smtClean="0"/>
              <a:t> </a:t>
            </a:r>
            <a:r>
              <a:rPr lang="en-US" dirty="0"/>
              <a:t>96 -</a:t>
            </a:r>
            <a:r>
              <a:rPr lang="en-US" dirty="0" err="1"/>
              <a:t>red_payload_type</a:t>
            </a:r>
            <a:r>
              <a:rPr lang="en-US" dirty="0"/>
              <a:t> 114 -</a:t>
            </a:r>
            <a:r>
              <a:rPr lang="en-US" dirty="0" err="1"/>
              <a:t>ssrc</a:t>
            </a:r>
            <a:r>
              <a:rPr lang="en-US" dirty="0"/>
              <a:t> </a:t>
            </a:r>
            <a:r>
              <a:rPr lang="en-US" dirty="0" smtClean="0"/>
              <a:t>2971547094</a:t>
            </a:r>
            <a:endParaRPr 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39260" y="1099548"/>
            <a:ext cx="2086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solidFill>
                  <a:srgbClr val="002060"/>
                </a:solidFill>
              </a:rPr>
              <a:t>Actual commands</a:t>
            </a:r>
            <a:endParaRPr lang="en-US" altLang="ja-JP" sz="2000" b="1" dirty="0">
              <a:solidFill>
                <a:srgbClr val="00206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815346" y="2358176"/>
            <a:ext cx="449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 smtClean="0"/>
              <a:t>or</a:t>
            </a:r>
            <a:endParaRPr lang="en-US" altLang="ja-JP" sz="2000" b="1" dirty="0"/>
          </a:p>
        </p:txBody>
      </p:sp>
      <p:sp>
        <p:nvSpPr>
          <p:cNvPr id="10" name="正方形/長方形 9"/>
          <p:cNvSpPr/>
          <p:nvPr/>
        </p:nvSpPr>
        <p:spPr>
          <a:xfrm>
            <a:off x="348927" y="2732663"/>
            <a:ext cx="7832750" cy="8019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./</a:t>
            </a:r>
            <a:r>
              <a:rPr lang="en-US" dirty="0" err="1"/>
              <a:t>video_replay</a:t>
            </a:r>
            <a:r>
              <a:rPr lang="en-US" dirty="0"/>
              <a:t> -</a:t>
            </a:r>
            <a:r>
              <a:rPr lang="en-US" dirty="0" err="1"/>
              <a:t>input_file</a:t>
            </a:r>
            <a:r>
              <a:rPr lang="en-US" dirty="0"/>
              <a:t> </a:t>
            </a:r>
            <a:r>
              <a:rPr lang="en-US" dirty="0" err="1" smtClean="0"/>
              <a:t>videochat</a:t>
            </a:r>
            <a:r>
              <a:rPr lang="en-US" dirty="0" err="1" smtClean="0"/>
              <a:t>_wfh</a:t>
            </a:r>
            <a:r>
              <a:rPr lang="en-US" dirty="0" err="1" smtClean="0"/>
              <a:t>.pcap</a:t>
            </a:r>
            <a:r>
              <a:rPr lang="en-US" dirty="0" smtClean="0"/>
              <a:t> </a:t>
            </a:r>
            <a:r>
              <a:rPr lang="en-US" dirty="0"/>
              <a:t>-codec VP8 </a:t>
            </a:r>
            <a:r>
              <a:rPr lang="en-US" dirty="0" smtClean="0"/>
              <a:t>-</a:t>
            </a:r>
            <a:r>
              <a:rPr lang="en-US" dirty="0" err="1" smtClean="0"/>
              <a:t>media_payload_type</a:t>
            </a:r>
            <a:r>
              <a:rPr lang="en-US" dirty="0" smtClean="0"/>
              <a:t> </a:t>
            </a:r>
            <a:r>
              <a:rPr lang="en-US" dirty="0"/>
              <a:t>96 -</a:t>
            </a:r>
            <a:r>
              <a:rPr lang="en-US" dirty="0" err="1"/>
              <a:t>red_payload_type</a:t>
            </a:r>
            <a:r>
              <a:rPr lang="en-US" dirty="0"/>
              <a:t> 114 -</a:t>
            </a:r>
            <a:r>
              <a:rPr lang="en-US" dirty="0" err="1"/>
              <a:t>ssrc</a:t>
            </a:r>
            <a:r>
              <a:rPr lang="en-US" dirty="0"/>
              <a:t> </a:t>
            </a:r>
            <a:r>
              <a:rPr lang="en-US" dirty="0" smtClean="0"/>
              <a:t>1973421070</a:t>
            </a:r>
            <a:endParaRPr 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830" y="3707305"/>
            <a:ext cx="4370943" cy="3089410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344384" y="290945"/>
            <a:ext cx="36048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>
                <a:solidFill>
                  <a:srgbClr val="FF256E"/>
                </a:solidFill>
              </a:rPr>
              <a:t>Writeup</a:t>
            </a:r>
            <a:r>
              <a:rPr lang="ja-JP" altLang="en-US" sz="4800" dirty="0">
                <a:solidFill>
                  <a:srgbClr val="FF256E"/>
                </a:solidFill>
              </a:rPr>
              <a:t> </a:t>
            </a:r>
            <a:r>
              <a:rPr lang="en-US" altLang="ja-JP" sz="4800" dirty="0" smtClean="0">
                <a:solidFill>
                  <a:srgbClr val="FF256E"/>
                </a:solidFill>
              </a:rPr>
              <a:t>[9/9]</a:t>
            </a:r>
            <a:endParaRPr lang="en-US" sz="4800" dirty="0">
              <a:solidFill>
                <a:srgbClr val="FF25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308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44384" y="290945"/>
            <a:ext cx="10983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256E"/>
                </a:solidFill>
              </a:rPr>
              <a:t>flag</a:t>
            </a:r>
            <a:endParaRPr lang="en-US" sz="4800" dirty="0">
              <a:solidFill>
                <a:srgbClr val="FF256E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1509985" y="2826292"/>
            <a:ext cx="588924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8000" b="1" dirty="0" smtClean="0">
                <a:solidFill>
                  <a:srgbClr val="FF256E"/>
                </a:solidFill>
              </a:rPr>
              <a:t>flag{w3bRTC</a:t>
            </a:r>
            <a:r>
              <a:rPr lang="en-US" altLang="ja-JP" sz="8000" b="1" dirty="0">
                <a:solidFill>
                  <a:srgbClr val="FF256E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3003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/>
          <p:cNvSpPr txBox="1"/>
          <p:nvPr/>
        </p:nvSpPr>
        <p:spPr>
          <a:xfrm>
            <a:off x="344384" y="186014"/>
            <a:ext cx="47460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>
                <a:solidFill>
                  <a:srgbClr val="FF256E"/>
                </a:solidFill>
              </a:rPr>
              <a:t>Writeup</a:t>
            </a:r>
            <a:r>
              <a:rPr lang="ja-JP" altLang="en-US" sz="4800" dirty="0">
                <a:solidFill>
                  <a:srgbClr val="FF256E"/>
                </a:solidFill>
              </a:rPr>
              <a:t> </a:t>
            </a:r>
            <a:r>
              <a:rPr lang="en-US" altLang="ja-JP" sz="4800" dirty="0" smtClean="0">
                <a:solidFill>
                  <a:srgbClr val="FF256E"/>
                </a:solidFill>
              </a:rPr>
              <a:t>Summary</a:t>
            </a:r>
            <a:endParaRPr lang="en-US" sz="4800" dirty="0">
              <a:solidFill>
                <a:srgbClr val="FF256E"/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84" y="1121943"/>
            <a:ext cx="4467459" cy="8323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四角形吹き出し 3"/>
          <p:cNvSpPr/>
          <p:nvPr/>
        </p:nvSpPr>
        <p:spPr>
          <a:xfrm>
            <a:off x="112426" y="2541033"/>
            <a:ext cx="9031574" cy="3237675"/>
          </a:xfrm>
          <a:prstGeom prst="wedgeRectCallout">
            <a:avLst>
              <a:gd name="adj1" fmla="val -21852"/>
              <a:gd name="adj2" fmla="val -30715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000" u="sng" dirty="0" smtClean="0">
                <a:solidFill>
                  <a:schemeClr val="tx1"/>
                </a:solidFill>
              </a:rPr>
              <a:t>The video chat application is based on </a:t>
            </a:r>
            <a:r>
              <a:rPr lang="en-US" altLang="ja-JP" sz="2000" b="1" u="sng" dirty="0" err="1" smtClean="0">
                <a:solidFill>
                  <a:schemeClr val="tx1"/>
                </a:solidFill>
              </a:rPr>
              <a:t>WebRTC</a:t>
            </a:r>
            <a:endParaRPr lang="en-US" altLang="ja-JP" sz="2000" b="1" u="sng" dirty="0" smtClean="0">
              <a:solidFill>
                <a:schemeClr val="tx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dirty="0" err="1" smtClean="0">
                <a:solidFill>
                  <a:schemeClr val="tx1"/>
                </a:solidFill>
              </a:rPr>
              <a:t>WebRTC</a:t>
            </a:r>
            <a:r>
              <a:rPr lang="en-US" altLang="ja-JP" dirty="0" smtClean="0">
                <a:solidFill>
                  <a:schemeClr val="tx1"/>
                </a:solidFill>
              </a:rPr>
              <a:t> </a:t>
            </a:r>
            <a:r>
              <a:rPr lang="en-US" altLang="ja-JP" dirty="0">
                <a:solidFill>
                  <a:schemeClr val="tx1"/>
                </a:solidFill>
              </a:rPr>
              <a:t>(Web Real-Time Communication) is a free, open-source project providing web browsers and mobile applications with real-time communication (RTC) via simple application programming interfaces (APIs). It allows audio and video communication to work inside web pages by allowing direct peer-to-peer communication, eliminating the need to install plugins or download native apps</a:t>
            </a:r>
            <a:r>
              <a:rPr lang="en-US" altLang="ja-JP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ja-JP" sz="2000" dirty="0" smtClean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000" u="sng" dirty="0" smtClean="0">
                <a:solidFill>
                  <a:schemeClr val="tx1"/>
                </a:solidFill>
              </a:rPr>
              <a:t>The video can be reconstructed from the captured packet using a tool called </a:t>
            </a:r>
            <a:r>
              <a:rPr lang="en-US" altLang="ja-JP" sz="2000" b="1" u="sng" dirty="0" err="1" smtClean="0">
                <a:solidFill>
                  <a:schemeClr val="tx1"/>
                </a:solidFill>
              </a:rPr>
              <a:t>video_replay</a:t>
            </a:r>
            <a:r>
              <a:rPr lang="en-US" altLang="ja-JP" sz="2000" b="1" u="sng" dirty="0" smtClean="0">
                <a:solidFill>
                  <a:schemeClr val="tx1"/>
                </a:solidFill>
              </a:rPr>
              <a:t>,</a:t>
            </a:r>
            <a:r>
              <a:rPr lang="en-US" altLang="ja-JP" sz="2000" u="sng" dirty="0" smtClean="0">
                <a:solidFill>
                  <a:schemeClr val="tx1"/>
                </a:solidFill>
              </a:rPr>
              <a:t> which has been published at </a:t>
            </a:r>
            <a:r>
              <a:rPr lang="en-US" altLang="ja-JP" sz="2000" u="sng" dirty="0" err="1" smtClean="0">
                <a:solidFill>
                  <a:schemeClr val="tx1"/>
                </a:solidFill>
              </a:rPr>
              <a:t>WebRTC</a:t>
            </a:r>
            <a:r>
              <a:rPr lang="en-US" altLang="ja-JP" sz="2000" u="sng" dirty="0" smtClean="0">
                <a:solidFill>
                  <a:schemeClr val="tx1"/>
                </a:solidFill>
              </a:rPr>
              <a:t> official web site.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2000" dirty="0" smtClean="0">
                <a:solidFill>
                  <a:schemeClr val="tx1"/>
                </a:solidFill>
              </a:rPr>
              <a:t>By the default, a web browser (Chrome) encrypts the 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WebRTC</a:t>
            </a:r>
            <a:r>
              <a:rPr lang="en-US" altLang="ja-JP" sz="2000" dirty="0" smtClean="0">
                <a:solidFill>
                  <a:schemeClr val="tx1"/>
                </a:solidFill>
              </a:rPr>
              <a:t> packets. However, I have turned off the encryption by using following option to create this challenge.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1600" b="1" dirty="0">
                <a:solidFill>
                  <a:schemeClr val="tx1"/>
                </a:solidFill>
              </a:rPr>
              <a:t>C:\Users\username\AppData\Local\Google\Chrome\Application\chrome.exe --disable-</a:t>
            </a:r>
            <a:r>
              <a:rPr lang="en-US" altLang="ja-JP" sz="1600" b="1" dirty="0" err="1">
                <a:solidFill>
                  <a:schemeClr val="tx1"/>
                </a:solidFill>
              </a:rPr>
              <a:t>webrtc</a:t>
            </a:r>
            <a:r>
              <a:rPr lang="en-US" altLang="ja-JP" sz="1600" b="1" dirty="0">
                <a:solidFill>
                  <a:schemeClr val="tx1"/>
                </a:solidFill>
              </a:rPr>
              <a:t>-encryption</a:t>
            </a:r>
            <a:endParaRPr lang="en-US" altLang="ja-JP" sz="16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42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26078" y="1192926"/>
            <a:ext cx="3937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solidFill>
                  <a:srgbClr val="FF256E"/>
                </a:solidFill>
              </a:rPr>
              <a:t>Open </a:t>
            </a:r>
            <a:r>
              <a:rPr lang="en-US" altLang="ja-JP" sz="2000" b="1" dirty="0" smtClean="0">
                <a:solidFill>
                  <a:srgbClr val="FF256E"/>
                </a:solidFill>
              </a:rPr>
              <a:t>the </a:t>
            </a:r>
            <a:r>
              <a:rPr lang="en-US" altLang="ja-JP" sz="2000" b="1" dirty="0" err="1" smtClean="0">
                <a:solidFill>
                  <a:srgbClr val="FF256E"/>
                </a:solidFill>
              </a:rPr>
              <a:t>pcap</a:t>
            </a:r>
            <a:r>
              <a:rPr lang="en-US" altLang="ja-JP" sz="2000" b="1" dirty="0" smtClean="0">
                <a:solidFill>
                  <a:srgbClr val="FF256E"/>
                </a:solidFill>
              </a:rPr>
              <a:t> </a:t>
            </a:r>
            <a:r>
              <a:rPr lang="en-US" altLang="ja-JP" sz="2000" b="1" dirty="0" smtClean="0">
                <a:solidFill>
                  <a:srgbClr val="FF256E"/>
                </a:solidFill>
              </a:rPr>
              <a:t>file using </a:t>
            </a:r>
            <a:r>
              <a:rPr lang="en-US" altLang="ja-JP" sz="2000" b="1" dirty="0" err="1" smtClean="0">
                <a:solidFill>
                  <a:srgbClr val="FF256E"/>
                </a:solidFill>
              </a:rPr>
              <a:t>wireshark</a:t>
            </a:r>
            <a:r>
              <a:rPr lang="en-US" altLang="ja-JP" sz="2000" b="1" dirty="0" smtClean="0">
                <a:solidFill>
                  <a:srgbClr val="FF256E"/>
                </a:solidFill>
              </a:rPr>
              <a:t>.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44384" y="290945"/>
            <a:ext cx="36048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>
                <a:solidFill>
                  <a:srgbClr val="FF256E"/>
                </a:solidFill>
              </a:rPr>
              <a:t>Writeup</a:t>
            </a:r>
            <a:r>
              <a:rPr lang="ja-JP" altLang="en-US" sz="4800" dirty="0">
                <a:solidFill>
                  <a:srgbClr val="FF256E"/>
                </a:solidFill>
              </a:rPr>
              <a:t> </a:t>
            </a:r>
            <a:r>
              <a:rPr lang="en-US" altLang="ja-JP" sz="4800" dirty="0" smtClean="0">
                <a:solidFill>
                  <a:srgbClr val="FF256E"/>
                </a:solidFill>
              </a:rPr>
              <a:t>[1/9]</a:t>
            </a:r>
            <a:endParaRPr lang="en-US" sz="4800" dirty="0">
              <a:solidFill>
                <a:srgbClr val="FF256E"/>
              </a:solidFill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27" y="1593036"/>
            <a:ext cx="7942985" cy="509505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511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258622" y="1642631"/>
            <a:ext cx="5637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solidFill>
                  <a:srgbClr val="FF256E"/>
                </a:solidFill>
              </a:rPr>
              <a:t>Clack “Analyze” tab, and select “Enabled Protocols”</a:t>
            </a:r>
            <a:endParaRPr lang="en-US" altLang="ja-JP" sz="2000" b="1" dirty="0" smtClean="0">
              <a:solidFill>
                <a:srgbClr val="FF256E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4384" y="290945"/>
            <a:ext cx="36048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>
                <a:solidFill>
                  <a:srgbClr val="FF256E"/>
                </a:solidFill>
              </a:rPr>
              <a:t>Writeup</a:t>
            </a:r>
            <a:r>
              <a:rPr lang="ja-JP" altLang="en-US" sz="4800" dirty="0">
                <a:solidFill>
                  <a:srgbClr val="FF256E"/>
                </a:solidFill>
              </a:rPr>
              <a:t> </a:t>
            </a:r>
            <a:r>
              <a:rPr lang="en-US" altLang="ja-JP" sz="4800" dirty="0" smtClean="0">
                <a:solidFill>
                  <a:srgbClr val="FF256E"/>
                </a:solidFill>
              </a:rPr>
              <a:t>[2/9]</a:t>
            </a:r>
            <a:endParaRPr lang="en-US" sz="4800" dirty="0">
              <a:solidFill>
                <a:srgbClr val="FF256E"/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98" y="2157828"/>
            <a:ext cx="7412636" cy="425592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59930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85" y="1266110"/>
            <a:ext cx="8214610" cy="524948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" name="四角形吹き出し 4"/>
          <p:cNvSpPr/>
          <p:nvPr/>
        </p:nvSpPr>
        <p:spPr>
          <a:xfrm>
            <a:off x="1648918" y="4971736"/>
            <a:ext cx="5876143" cy="499673"/>
          </a:xfrm>
          <a:prstGeom prst="wedgeRectCallout">
            <a:avLst>
              <a:gd name="adj1" fmla="val -42857"/>
              <a:gd name="adj2" fmla="val -119710"/>
            </a:avLst>
          </a:prstGeom>
          <a:solidFill>
            <a:srgbClr val="FF256E"/>
          </a:solidFill>
          <a:ln w="38100">
            <a:solidFill>
              <a:srgbClr val="FF25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b="1" dirty="0" smtClean="0">
                <a:solidFill>
                  <a:schemeClr val="bg1"/>
                </a:solidFill>
              </a:rPr>
              <a:t> </a:t>
            </a:r>
            <a:r>
              <a:rPr lang="en-US" altLang="ja-JP" sz="2000" b="1" dirty="0" smtClean="0">
                <a:solidFill>
                  <a:schemeClr val="bg1"/>
                </a:solidFill>
              </a:rPr>
              <a:t>check the “</a:t>
            </a:r>
            <a:r>
              <a:rPr lang="en-US" altLang="ja-JP" sz="2000" b="1" dirty="0" err="1" smtClean="0">
                <a:solidFill>
                  <a:schemeClr val="bg1"/>
                </a:solidFill>
              </a:rPr>
              <a:t>rtp_udp</a:t>
            </a:r>
            <a:r>
              <a:rPr lang="en-US" altLang="ja-JP" sz="2000" b="1" dirty="0" smtClean="0">
                <a:solidFill>
                  <a:schemeClr val="bg1"/>
                </a:solidFill>
              </a:rPr>
              <a:t>” box </a:t>
            </a:r>
            <a:r>
              <a:rPr lang="ja-JP" altLang="en-US" sz="2000" b="1" dirty="0" smtClean="0">
                <a:solidFill>
                  <a:schemeClr val="bg1"/>
                </a:solidFill>
              </a:rPr>
              <a:t>→ </a:t>
            </a:r>
            <a:r>
              <a:rPr lang="en-US" altLang="ja-JP" sz="2000" b="1" dirty="0" smtClean="0">
                <a:solidFill>
                  <a:schemeClr val="bg1"/>
                </a:solidFill>
              </a:rPr>
              <a:t>click “OK” button</a:t>
            </a:r>
            <a:endParaRPr lang="en-US" altLang="ja-JP" sz="2000" b="1" dirty="0" smtClean="0">
              <a:solidFill>
                <a:schemeClr val="bg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4384" y="290945"/>
            <a:ext cx="36048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>
                <a:solidFill>
                  <a:srgbClr val="FF256E"/>
                </a:solidFill>
              </a:rPr>
              <a:t>Writeup</a:t>
            </a:r>
            <a:r>
              <a:rPr lang="ja-JP" altLang="en-US" sz="4800" dirty="0">
                <a:solidFill>
                  <a:srgbClr val="FF256E"/>
                </a:solidFill>
              </a:rPr>
              <a:t> </a:t>
            </a:r>
            <a:r>
              <a:rPr lang="en-US" altLang="ja-JP" sz="4800" dirty="0" smtClean="0">
                <a:solidFill>
                  <a:srgbClr val="FF256E"/>
                </a:solidFill>
              </a:rPr>
              <a:t>[3/9]</a:t>
            </a:r>
            <a:endParaRPr lang="en-US" sz="4800" dirty="0">
              <a:solidFill>
                <a:srgbClr val="FF25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566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326078" y="1192926"/>
            <a:ext cx="6269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solidFill>
                  <a:srgbClr val="FF256E"/>
                </a:solidFill>
              </a:rPr>
              <a:t>Click </a:t>
            </a:r>
            <a:r>
              <a:rPr lang="en-US" altLang="ja-JP" sz="2000" b="1" dirty="0" smtClean="0">
                <a:solidFill>
                  <a:srgbClr val="FF256E"/>
                </a:solidFill>
              </a:rPr>
              <a:t>”</a:t>
            </a:r>
            <a:r>
              <a:rPr lang="en-US" altLang="ja-JP" sz="2000" b="1" dirty="0" err="1" smtClean="0">
                <a:solidFill>
                  <a:srgbClr val="FF256E"/>
                </a:solidFill>
              </a:rPr>
              <a:t>Tehephony</a:t>
            </a:r>
            <a:r>
              <a:rPr lang="en-US" altLang="ja-JP" sz="2000" b="1" dirty="0" smtClean="0">
                <a:solidFill>
                  <a:srgbClr val="FF256E"/>
                </a:solidFill>
              </a:rPr>
              <a:t>” </a:t>
            </a:r>
            <a:r>
              <a:rPr lang="ja-JP" altLang="en-US" sz="2000" b="1" dirty="0">
                <a:solidFill>
                  <a:srgbClr val="FF256E"/>
                </a:solidFill>
              </a:rPr>
              <a:t> </a:t>
            </a:r>
            <a:r>
              <a:rPr lang="en-US" altLang="ja-JP" sz="2000" b="1" dirty="0" smtClean="0">
                <a:solidFill>
                  <a:srgbClr val="FF256E"/>
                </a:solidFill>
              </a:rPr>
              <a:t>tab, and select “RTP ”-&gt; “</a:t>
            </a:r>
            <a:r>
              <a:rPr lang="en-US" altLang="ja-JP" sz="2000" b="1" dirty="0" smtClean="0">
                <a:solidFill>
                  <a:srgbClr val="FF256E"/>
                </a:solidFill>
              </a:rPr>
              <a:t>RTP Stream”</a:t>
            </a:r>
            <a:endParaRPr lang="en-US" altLang="ja-JP" sz="2000" b="1" dirty="0" smtClean="0">
              <a:solidFill>
                <a:srgbClr val="FF256E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4384" y="290945"/>
            <a:ext cx="36048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>
                <a:solidFill>
                  <a:srgbClr val="FF256E"/>
                </a:solidFill>
              </a:rPr>
              <a:t>Writeup</a:t>
            </a:r>
            <a:r>
              <a:rPr lang="ja-JP" altLang="en-US" sz="4800" dirty="0">
                <a:solidFill>
                  <a:srgbClr val="FF256E"/>
                </a:solidFill>
              </a:rPr>
              <a:t> </a:t>
            </a:r>
            <a:r>
              <a:rPr lang="en-US" altLang="ja-JP" sz="4800" dirty="0" smtClean="0">
                <a:solidFill>
                  <a:srgbClr val="FF256E"/>
                </a:solidFill>
              </a:rPr>
              <a:t>[4/9]</a:t>
            </a:r>
            <a:endParaRPr lang="en-US" sz="4800" dirty="0">
              <a:solidFill>
                <a:srgbClr val="FF256E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69" y="1866387"/>
            <a:ext cx="7321090" cy="470031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35787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219"/>
          <a:stretch/>
        </p:blipFill>
        <p:spPr>
          <a:xfrm>
            <a:off x="888646" y="1514007"/>
            <a:ext cx="7123595" cy="158895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9" name="四角形吹き出し 8"/>
          <p:cNvSpPr/>
          <p:nvPr/>
        </p:nvSpPr>
        <p:spPr>
          <a:xfrm>
            <a:off x="584616" y="1121942"/>
            <a:ext cx="8177135" cy="641902"/>
          </a:xfrm>
          <a:prstGeom prst="wedgeRectCallout">
            <a:avLst>
              <a:gd name="adj1" fmla="val -1412"/>
              <a:gd name="adj2" fmla="val 106933"/>
            </a:avLst>
          </a:prstGeom>
          <a:solidFill>
            <a:srgbClr val="FF256E"/>
          </a:solidFill>
          <a:ln w="38100">
            <a:solidFill>
              <a:srgbClr val="FF25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b="1" dirty="0" smtClean="0">
                <a:solidFill>
                  <a:schemeClr val="bg1"/>
                </a:solidFill>
              </a:rPr>
              <a:t> </a:t>
            </a:r>
            <a:r>
              <a:rPr lang="en-US" altLang="ja-JP" sz="2000" b="1" dirty="0" smtClean="0">
                <a:solidFill>
                  <a:schemeClr val="bg1"/>
                </a:solidFill>
              </a:rPr>
              <a:t>chat window 1</a:t>
            </a:r>
          </a:p>
          <a:p>
            <a:pPr algn="ctr"/>
            <a:r>
              <a:rPr lang="en-US" altLang="ja-JP" sz="2000" b="1" dirty="0" smtClean="0">
                <a:solidFill>
                  <a:schemeClr val="bg1"/>
                </a:solidFill>
              </a:rPr>
              <a:t>Video Stream (SSRC 0x75a005e) &amp; Audio Stream (SSRC 0x1c79ad7d)</a:t>
            </a:r>
            <a:endParaRPr lang="en-US" altLang="ja-JP" sz="2000" b="1" dirty="0" smtClean="0">
              <a:solidFill>
                <a:schemeClr val="bg1"/>
              </a:solidFill>
            </a:endParaRPr>
          </a:p>
        </p:txBody>
      </p:sp>
      <p:sp>
        <p:nvSpPr>
          <p:cNvPr id="12" name="四角形吹き出し 11"/>
          <p:cNvSpPr/>
          <p:nvPr/>
        </p:nvSpPr>
        <p:spPr>
          <a:xfrm>
            <a:off x="944380" y="2038662"/>
            <a:ext cx="7156767" cy="397240"/>
          </a:xfrm>
          <a:prstGeom prst="wedgeRectCallout">
            <a:avLst>
              <a:gd name="adj1" fmla="val -16244"/>
              <a:gd name="adj2" fmla="val 7513"/>
            </a:avLst>
          </a:prstGeom>
          <a:noFill/>
          <a:ln w="38100">
            <a:solidFill>
              <a:srgbClr val="FF25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四角形吹き出し 12"/>
          <p:cNvSpPr/>
          <p:nvPr/>
        </p:nvSpPr>
        <p:spPr>
          <a:xfrm>
            <a:off x="944380" y="2438401"/>
            <a:ext cx="7156767" cy="397240"/>
          </a:xfrm>
          <a:prstGeom prst="wedgeRectCallout">
            <a:avLst>
              <a:gd name="adj1" fmla="val -16244"/>
              <a:gd name="adj2" fmla="val 7513"/>
            </a:avLst>
          </a:prstGeom>
          <a:noFill/>
          <a:ln w="38100">
            <a:solidFill>
              <a:srgbClr val="FF25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四角形吹き出し 13"/>
          <p:cNvSpPr/>
          <p:nvPr/>
        </p:nvSpPr>
        <p:spPr>
          <a:xfrm>
            <a:off x="1037596" y="4872881"/>
            <a:ext cx="2530062" cy="1514943"/>
          </a:xfrm>
          <a:prstGeom prst="wedgeRectCallout">
            <a:avLst>
              <a:gd name="adj1" fmla="val -16244"/>
              <a:gd name="adj2" fmla="val 7513"/>
            </a:avLst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四角形吹き出し 15"/>
          <p:cNvSpPr/>
          <p:nvPr/>
        </p:nvSpPr>
        <p:spPr>
          <a:xfrm>
            <a:off x="584616" y="2954381"/>
            <a:ext cx="8177135" cy="641902"/>
          </a:xfrm>
          <a:prstGeom prst="wedgeRectCallout">
            <a:avLst>
              <a:gd name="adj1" fmla="val -3612"/>
              <a:gd name="adj2" fmla="val -74051"/>
            </a:avLst>
          </a:prstGeom>
          <a:solidFill>
            <a:srgbClr val="FF256E"/>
          </a:solidFill>
          <a:ln w="38100">
            <a:solidFill>
              <a:srgbClr val="FF25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b="1" dirty="0" smtClean="0">
                <a:solidFill>
                  <a:schemeClr val="bg1"/>
                </a:solidFill>
              </a:rPr>
              <a:t> </a:t>
            </a:r>
            <a:r>
              <a:rPr lang="en-US" altLang="ja-JP" sz="2000" b="1" dirty="0" smtClean="0">
                <a:solidFill>
                  <a:schemeClr val="bg1"/>
                </a:solidFill>
              </a:rPr>
              <a:t>chat window 2</a:t>
            </a:r>
          </a:p>
          <a:p>
            <a:pPr algn="ctr"/>
            <a:r>
              <a:rPr lang="en-US" altLang="ja-JP" sz="2000" b="1" dirty="0" smtClean="0">
                <a:solidFill>
                  <a:schemeClr val="bg1"/>
                </a:solidFill>
              </a:rPr>
              <a:t>Video Stream (SSRC 0xb11e35d6) &amp; Audio Stream (SSRC 0x75d699b)</a:t>
            </a:r>
            <a:endParaRPr lang="en-US" altLang="ja-JP" sz="2000" b="1" dirty="0" smtClean="0">
              <a:solidFill>
                <a:schemeClr val="bg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584616" y="3745430"/>
            <a:ext cx="8502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Since the microphone was turned off, ther</a:t>
            </a:r>
            <a:r>
              <a:rPr lang="en-US" dirty="0" smtClean="0"/>
              <a:t>e are (almost) no packets on the audio stream </a:t>
            </a:r>
            <a:endParaRPr lang="en-US" dirty="0" smtClean="0"/>
          </a:p>
        </p:txBody>
      </p:sp>
      <p:sp>
        <p:nvSpPr>
          <p:cNvPr id="18" name="四角形吹き出し 17"/>
          <p:cNvSpPr/>
          <p:nvPr/>
        </p:nvSpPr>
        <p:spPr>
          <a:xfrm>
            <a:off x="1189996" y="5025282"/>
            <a:ext cx="781211" cy="712242"/>
          </a:xfrm>
          <a:prstGeom prst="wedgeRectCallout">
            <a:avLst>
              <a:gd name="adj1" fmla="val -16244"/>
              <a:gd name="adj2" fmla="val 7513"/>
            </a:avLst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435" y="5064020"/>
            <a:ext cx="566331" cy="566331"/>
          </a:xfrm>
          <a:prstGeom prst="rect">
            <a:avLst/>
          </a:prstGeom>
        </p:spPr>
      </p:pic>
      <p:sp>
        <p:nvSpPr>
          <p:cNvPr id="23" name="四角形吹き出し 22"/>
          <p:cNvSpPr/>
          <p:nvPr/>
        </p:nvSpPr>
        <p:spPr>
          <a:xfrm>
            <a:off x="584615" y="4376059"/>
            <a:ext cx="8177135" cy="2200223"/>
          </a:xfrm>
          <a:prstGeom prst="wedgeRectCallout">
            <a:avLst>
              <a:gd name="adj1" fmla="val -16244"/>
              <a:gd name="adj2" fmla="val 7513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四角形吹き出し 23"/>
          <p:cNvSpPr/>
          <p:nvPr/>
        </p:nvSpPr>
        <p:spPr>
          <a:xfrm>
            <a:off x="5293752" y="4872881"/>
            <a:ext cx="2530062" cy="1514943"/>
          </a:xfrm>
          <a:prstGeom prst="wedgeRectCallout">
            <a:avLst>
              <a:gd name="adj1" fmla="val -16244"/>
              <a:gd name="adj2" fmla="val 7513"/>
            </a:avLst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四角形吹き出し 24"/>
          <p:cNvSpPr/>
          <p:nvPr/>
        </p:nvSpPr>
        <p:spPr>
          <a:xfrm>
            <a:off x="5446152" y="5025282"/>
            <a:ext cx="781211" cy="712242"/>
          </a:xfrm>
          <a:prstGeom prst="wedgeRectCallout">
            <a:avLst>
              <a:gd name="adj1" fmla="val -16244"/>
              <a:gd name="adj2" fmla="val 7513"/>
            </a:avLst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591" y="5064020"/>
            <a:ext cx="566331" cy="566331"/>
          </a:xfrm>
          <a:prstGeom prst="rect">
            <a:avLst/>
          </a:prstGeom>
        </p:spPr>
      </p:pic>
      <p:sp>
        <p:nvSpPr>
          <p:cNvPr id="27" name="正方形/長方形 26"/>
          <p:cNvSpPr/>
          <p:nvPr/>
        </p:nvSpPr>
        <p:spPr>
          <a:xfrm>
            <a:off x="1604484" y="4516931"/>
            <a:ext cx="1532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Chat window1</a:t>
            </a:r>
            <a:endParaRPr lang="en-US" dirty="0" smtClean="0"/>
          </a:p>
        </p:txBody>
      </p:sp>
      <p:sp>
        <p:nvSpPr>
          <p:cNvPr id="28" name="正方形/長方形 27"/>
          <p:cNvSpPr/>
          <p:nvPr/>
        </p:nvSpPr>
        <p:spPr>
          <a:xfrm>
            <a:off x="5792291" y="4516931"/>
            <a:ext cx="1532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Chat window2</a:t>
            </a:r>
            <a:endParaRPr lang="en-US" dirty="0" smtClean="0"/>
          </a:p>
        </p:txBody>
      </p:sp>
      <p:sp>
        <p:nvSpPr>
          <p:cNvPr id="30" name="下矢印 29"/>
          <p:cNvSpPr/>
          <p:nvPr/>
        </p:nvSpPr>
        <p:spPr>
          <a:xfrm rot="16200000">
            <a:off x="4373034" y="4378940"/>
            <a:ext cx="188371" cy="1240079"/>
          </a:xfrm>
          <a:prstGeom prst="downArrow">
            <a:avLst>
              <a:gd name="adj1" fmla="val 50000"/>
              <a:gd name="adj2" fmla="val 146314"/>
            </a:avLst>
          </a:prstGeom>
          <a:solidFill>
            <a:srgbClr val="FF25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下矢印 30"/>
          <p:cNvSpPr/>
          <p:nvPr/>
        </p:nvSpPr>
        <p:spPr>
          <a:xfrm rot="16200000">
            <a:off x="4373034" y="4632960"/>
            <a:ext cx="188371" cy="1240079"/>
          </a:xfrm>
          <a:prstGeom prst="downArrow">
            <a:avLst>
              <a:gd name="adj1" fmla="val 50000"/>
              <a:gd name="adj2" fmla="val 146314"/>
            </a:avLst>
          </a:prstGeom>
          <a:solidFill>
            <a:srgbClr val="FF25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下矢印 31"/>
          <p:cNvSpPr/>
          <p:nvPr/>
        </p:nvSpPr>
        <p:spPr>
          <a:xfrm rot="5400000">
            <a:off x="4285332" y="5349082"/>
            <a:ext cx="217717" cy="1240079"/>
          </a:xfrm>
          <a:prstGeom prst="downArrow">
            <a:avLst>
              <a:gd name="adj1" fmla="val 50000"/>
              <a:gd name="adj2" fmla="val 113843"/>
            </a:avLst>
          </a:prstGeom>
          <a:solidFill>
            <a:srgbClr val="FF25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下矢印 32"/>
          <p:cNvSpPr/>
          <p:nvPr/>
        </p:nvSpPr>
        <p:spPr>
          <a:xfrm rot="5400000">
            <a:off x="4285331" y="5630004"/>
            <a:ext cx="217717" cy="1240079"/>
          </a:xfrm>
          <a:prstGeom prst="downArrow">
            <a:avLst>
              <a:gd name="adj1" fmla="val 50000"/>
              <a:gd name="adj2" fmla="val 113843"/>
            </a:avLst>
          </a:prstGeom>
          <a:solidFill>
            <a:srgbClr val="FF25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正方形/長方形 33"/>
          <p:cNvSpPr/>
          <p:nvPr/>
        </p:nvSpPr>
        <p:spPr>
          <a:xfrm>
            <a:off x="3839123" y="4681579"/>
            <a:ext cx="10160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Video stream</a:t>
            </a:r>
            <a:endParaRPr lang="en-US" dirty="0" smtClean="0"/>
          </a:p>
        </p:txBody>
      </p:sp>
      <p:sp>
        <p:nvSpPr>
          <p:cNvPr id="35" name="正方形/長方形 34"/>
          <p:cNvSpPr/>
          <p:nvPr/>
        </p:nvSpPr>
        <p:spPr>
          <a:xfrm>
            <a:off x="3845882" y="4966170"/>
            <a:ext cx="10224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Audio</a:t>
            </a:r>
            <a:r>
              <a:rPr lang="en-US" sz="1200" dirty="0" smtClean="0"/>
              <a:t> stream</a:t>
            </a:r>
            <a:endParaRPr lang="en-US" dirty="0" smtClean="0"/>
          </a:p>
        </p:txBody>
      </p:sp>
      <p:sp>
        <p:nvSpPr>
          <p:cNvPr id="36" name="正方形/長方形 35"/>
          <p:cNvSpPr/>
          <p:nvPr/>
        </p:nvSpPr>
        <p:spPr>
          <a:xfrm>
            <a:off x="3942419" y="5669437"/>
            <a:ext cx="10160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Video stream</a:t>
            </a:r>
            <a:endParaRPr lang="en-US" dirty="0" smtClean="0"/>
          </a:p>
        </p:txBody>
      </p:sp>
      <p:sp>
        <p:nvSpPr>
          <p:cNvPr id="37" name="正方形/長方形 36"/>
          <p:cNvSpPr/>
          <p:nvPr/>
        </p:nvSpPr>
        <p:spPr>
          <a:xfrm>
            <a:off x="3961186" y="5975783"/>
            <a:ext cx="10224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Audio</a:t>
            </a:r>
            <a:r>
              <a:rPr lang="en-US" sz="1200" dirty="0" smtClean="0"/>
              <a:t> stream</a:t>
            </a:r>
            <a:endParaRPr lang="en-US" dirty="0" smtClean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44384" y="290945"/>
            <a:ext cx="36048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>
                <a:solidFill>
                  <a:srgbClr val="FF256E"/>
                </a:solidFill>
              </a:rPr>
              <a:t>Writeup</a:t>
            </a:r>
            <a:r>
              <a:rPr lang="ja-JP" altLang="en-US" sz="4800" dirty="0">
                <a:solidFill>
                  <a:srgbClr val="FF256E"/>
                </a:solidFill>
              </a:rPr>
              <a:t> </a:t>
            </a:r>
            <a:r>
              <a:rPr lang="en-US" altLang="ja-JP" sz="4800" dirty="0" smtClean="0">
                <a:solidFill>
                  <a:srgbClr val="FF256E"/>
                </a:solidFill>
              </a:rPr>
              <a:t>[5/9]</a:t>
            </a:r>
            <a:endParaRPr lang="en-US" sz="4800" dirty="0">
              <a:solidFill>
                <a:srgbClr val="FF25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762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/>
          <p:cNvSpPr txBox="1"/>
          <p:nvPr/>
        </p:nvSpPr>
        <p:spPr>
          <a:xfrm>
            <a:off x="344384" y="2209523"/>
            <a:ext cx="7978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/>
              <a:t>1</a:t>
            </a:r>
            <a:r>
              <a:rPr lang="en-US" altLang="ja-JP" sz="2000" b="1" dirty="0" smtClean="0"/>
              <a:t>. </a:t>
            </a:r>
            <a:r>
              <a:rPr lang="en-US" altLang="ja-JP" sz="2000" b="1" dirty="0" smtClean="0"/>
              <a:t>Read and follow the following web page to create correct environment</a:t>
            </a:r>
            <a:endParaRPr lang="en-US" altLang="ja-JP" sz="2000" b="1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344384" y="3829986"/>
            <a:ext cx="7832750" cy="21510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$</a:t>
            </a:r>
            <a:r>
              <a:rPr lang="en-US" dirty="0" err="1" smtClean="0">
                <a:solidFill>
                  <a:schemeClr val="bg1"/>
                </a:solidFill>
              </a:rPr>
              <a:t>mkdir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webrtc</a:t>
            </a:r>
            <a:r>
              <a:rPr lang="en-US" dirty="0">
                <a:solidFill>
                  <a:schemeClr val="bg1"/>
                </a:solidFill>
              </a:rPr>
              <a:t>-checkout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$cd </a:t>
            </a:r>
            <a:r>
              <a:rPr lang="en-US" dirty="0" err="1">
                <a:solidFill>
                  <a:schemeClr val="bg1"/>
                </a:solidFill>
              </a:rPr>
              <a:t>webrtc</a:t>
            </a:r>
            <a:r>
              <a:rPr lang="en-US" dirty="0">
                <a:solidFill>
                  <a:schemeClr val="bg1"/>
                </a:solidFill>
              </a:rPr>
              <a:t>-checkout/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$fetch </a:t>
            </a:r>
            <a:r>
              <a:rPr lang="en-US" dirty="0">
                <a:solidFill>
                  <a:schemeClr val="bg1"/>
                </a:solidFill>
              </a:rPr>
              <a:t>--</a:t>
            </a:r>
            <a:r>
              <a:rPr lang="en-US" dirty="0" err="1">
                <a:solidFill>
                  <a:schemeClr val="bg1"/>
                </a:solidFill>
              </a:rPr>
              <a:t>nohooks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webrtc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$</a:t>
            </a:r>
            <a:r>
              <a:rPr lang="en-US" dirty="0" err="1" smtClean="0">
                <a:solidFill>
                  <a:schemeClr val="bg1"/>
                </a:solidFill>
              </a:rPr>
              <a:t>gclient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sync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$cd </a:t>
            </a:r>
            <a:r>
              <a:rPr lang="en-US" dirty="0" err="1">
                <a:solidFill>
                  <a:schemeClr val="bg1"/>
                </a:solidFill>
              </a:rPr>
              <a:t>src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$</a:t>
            </a:r>
            <a:r>
              <a:rPr lang="en-US" dirty="0" err="1" smtClean="0">
                <a:solidFill>
                  <a:schemeClr val="bg1"/>
                </a:solidFill>
              </a:rPr>
              <a:t>gn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gen out/Default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$ninja </a:t>
            </a:r>
            <a:r>
              <a:rPr lang="en-US" dirty="0">
                <a:solidFill>
                  <a:schemeClr val="bg1"/>
                </a:solidFill>
              </a:rPr>
              <a:t>-C out/Default </a:t>
            </a:r>
            <a:r>
              <a:rPr lang="en-US" dirty="0" err="1" smtClean="0">
                <a:solidFill>
                  <a:schemeClr val="bg1"/>
                </a:solidFill>
              </a:rPr>
              <a:t>video_replay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54831" y="2659000"/>
            <a:ext cx="92414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http://webrtc.github.io/webrtc-org/native-code/development/prerequisite-sw/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61550" y="1747858"/>
            <a:ext cx="5040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ja-JP" sz="2400" b="1" u="sng" dirty="0" smtClean="0">
                <a:solidFill>
                  <a:srgbClr val="FF256E"/>
                </a:solidFill>
              </a:rPr>
              <a:t>How to build </a:t>
            </a:r>
            <a:r>
              <a:rPr lang="ja-JP" altLang="en-US" sz="2400" b="1" u="sng" dirty="0" smtClean="0">
                <a:solidFill>
                  <a:srgbClr val="FF256E"/>
                </a:solidFill>
              </a:rPr>
              <a:t>＆</a:t>
            </a:r>
            <a:r>
              <a:rPr lang="en-US" altLang="ja-JP" sz="2400" b="1" u="sng" dirty="0" smtClean="0">
                <a:solidFill>
                  <a:srgbClr val="FF256E"/>
                </a:solidFill>
              </a:rPr>
              <a:t>install </a:t>
            </a:r>
            <a:r>
              <a:rPr lang="en-US" altLang="ja-JP" sz="2400" b="1" u="sng" dirty="0" err="1" smtClean="0">
                <a:solidFill>
                  <a:srgbClr val="FF256E"/>
                </a:solidFill>
              </a:rPr>
              <a:t>video_replay</a:t>
            </a:r>
            <a:endParaRPr lang="en-US" altLang="ja-JP" sz="2400" b="1" u="sng" dirty="0" smtClean="0">
              <a:solidFill>
                <a:srgbClr val="FF256E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44384" y="3242009"/>
            <a:ext cx="3659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/>
              <a:t>2. </a:t>
            </a:r>
            <a:r>
              <a:rPr lang="en-US" altLang="ja-JP" sz="2000" b="1" dirty="0" smtClean="0"/>
              <a:t>Execute following commands.</a:t>
            </a:r>
            <a:endParaRPr lang="en-US" altLang="ja-JP" sz="2000" b="1" dirty="0" smtClea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69452" y="1098326"/>
            <a:ext cx="7070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solidFill>
                  <a:srgbClr val="FF256E"/>
                </a:solidFill>
              </a:rPr>
              <a:t>Reconstruc</a:t>
            </a:r>
            <a:r>
              <a:rPr lang="en-US" altLang="ja-JP" sz="2800" b="1" dirty="0" smtClean="0">
                <a:solidFill>
                  <a:srgbClr val="FF256E"/>
                </a:solidFill>
              </a:rPr>
              <a:t>t the video data using </a:t>
            </a:r>
            <a:r>
              <a:rPr lang="en-US" altLang="ja-JP" sz="2800" b="1" dirty="0" err="1" smtClean="0">
                <a:solidFill>
                  <a:srgbClr val="FF256E"/>
                </a:solidFill>
              </a:rPr>
              <a:t>video_replay</a:t>
            </a:r>
            <a:endParaRPr lang="en-US" altLang="ja-JP" sz="2800" b="1" dirty="0" smtClean="0">
              <a:solidFill>
                <a:srgbClr val="FF256E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44384" y="290945"/>
            <a:ext cx="36048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>
                <a:solidFill>
                  <a:srgbClr val="FF256E"/>
                </a:solidFill>
              </a:rPr>
              <a:t>Writeup</a:t>
            </a:r>
            <a:r>
              <a:rPr lang="ja-JP" altLang="en-US" sz="4800" dirty="0">
                <a:solidFill>
                  <a:srgbClr val="FF256E"/>
                </a:solidFill>
              </a:rPr>
              <a:t> </a:t>
            </a:r>
            <a:r>
              <a:rPr lang="en-US" altLang="ja-JP" sz="4800" dirty="0" smtClean="0">
                <a:solidFill>
                  <a:srgbClr val="FF256E"/>
                </a:solidFill>
              </a:rPr>
              <a:t>[6/9]</a:t>
            </a:r>
            <a:endParaRPr lang="en-US" sz="4800" dirty="0">
              <a:solidFill>
                <a:srgbClr val="FF25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157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176540" y="1027922"/>
            <a:ext cx="6948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ja-JP" sz="2400" b="1" u="sng" dirty="0" smtClean="0">
                <a:solidFill>
                  <a:srgbClr val="FF256E"/>
                </a:solidFill>
              </a:rPr>
              <a:t>How to use </a:t>
            </a:r>
            <a:r>
              <a:rPr lang="en-US" altLang="ja-JP" sz="2400" b="1" u="sng" dirty="0" err="1" smtClean="0">
                <a:solidFill>
                  <a:srgbClr val="FF256E"/>
                </a:solidFill>
              </a:rPr>
              <a:t>video_replay</a:t>
            </a:r>
            <a:r>
              <a:rPr lang="ja-JP" altLang="en-US" sz="2400" b="1" u="sng" dirty="0" smtClean="0">
                <a:solidFill>
                  <a:srgbClr val="FF256E"/>
                </a:solidFill>
              </a:rPr>
              <a:t> </a:t>
            </a:r>
            <a:r>
              <a:rPr lang="en-US" altLang="ja-JP" sz="1600" b="1" u="sng" dirty="0">
                <a:solidFill>
                  <a:srgbClr val="FF256E"/>
                </a:solidFill>
              </a:rPr>
              <a:t>(/</a:t>
            </a:r>
            <a:r>
              <a:rPr lang="en-US" altLang="ja-JP" sz="1600" b="1" u="sng" dirty="0" err="1" smtClean="0">
                <a:solidFill>
                  <a:srgbClr val="FF256E"/>
                </a:solidFill>
              </a:rPr>
              <a:t>webrtc</a:t>
            </a:r>
            <a:r>
              <a:rPr lang="en-US" altLang="ja-JP" sz="1600" b="1" u="sng" dirty="0" smtClean="0">
                <a:solidFill>
                  <a:srgbClr val="FF256E"/>
                </a:solidFill>
              </a:rPr>
              <a:t>-checkout/</a:t>
            </a:r>
            <a:r>
              <a:rPr lang="en-US" altLang="ja-JP" sz="1600" b="1" u="sng" dirty="0" err="1" smtClean="0">
                <a:solidFill>
                  <a:srgbClr val="FF256E"/>
                </a:solidFill>
              </a:rPr>
              <a:t>src</a:t>
            </a:r>
            <a:r>
              <a:rPr lang="en-US" altLang="ja-JP" sz="1600" b="1" u="sng" dirty="0" smtClean="0">
                <a:solidFill>
                  <a:srgbClr val="FF256E"/>
                </a:solidFill>
              </a:rPr>
              <a:t>/out/Default/ )</a:t>
            </a:r>
            <a:endParaRPr lang="en-US" altLang="ja-JP" sz="2400" b="1" u="sng" dirty="0" smtClean="0">
              <a:solidFill>
                <a:srgbClr val="FF256E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4343" y="2754656"/>
            <a:ext cx="9144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b="1" u="sng" dirty="0" smtClean="0">
                <a:solidFill>
                  <a:srgbClr val="FF256E"/>
                </a:solidFill>
              </a:rPr>
              <a:t>./</a:t>
            </a:r>
            <a:r>
              <a:rPr lang="en-US" altLang="ja-JP" b="1" u="sng" dirty="0" err="1" smtClean="0">
                <a:solidFill>
                  <a:srgbClr val="FF256E"/>
                </a:solidFill>
              </a:rPr>
              <a:t>video_replay</a:t>
            </a:r>
            <a:endParaRPr lang="en-US" altLang="ja-JP" b="1" u="sng" dirty="0">
              <a:solidFill>
                <a:srgbClr val="FF256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1600" b="1" dirty="0" smtClean="0"/>
              <a:t>Program name</a:t>
            </a:r>
            <a:endParaRPr lang="en-US" altLang="ja-JP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b="1" u="sng" dirty="0" smtClean="0">
                <a:solidFill>
                  <a:srgbClr val="FF256E"/>
                </a:solidFill>
              </a:rPr>
              <a:t>-</a:t>
            </a:r>
            <a:r>
              <a:rPr lang="en-US" altLang="ja-JP" b="1" u="sng" dirty="0" err="1" smtClean="0">
                <a:solidFill>
                  <a:srgbClr val="FF256E"/>
                </a:solidFill>
              </a:rPr>
              <a:t>input_file</a:t>
            </a:r>
            <a:endParaRPr lang="en-US" altLang="ja-JP" b="1" u="sng" dirty="0">
              <a:solidFill>
                <a:srgbClr val="FF256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1600" b="1" dirty="0" smtClean="0"/>
              <a:t>Target file name</a:t>
            </a:r>
            <a:r>
              <a:rPr lang="ja-JP" altLang="en-US" sz="1600" b="1" dirty="0" smtClean="0"/>
              <a:t> </a:t>
            </a:r>
            <a:r>
              <a:rPr lang="en-US" altLang="ja-JP" sz="1600" b="1" dirty="0" smtClean="0"/>
              <a:t>(</a:t>
            </a:r>
            <a:r>
              <a:rPr lang="en-US" altLang="ja-JP" sz="1600" b="1" dirty="0" err="1" smtClean="0">
                <a:solidFill>
                  <a:srgbClr val="FF256E"/>
                </a:solidFill>
              </a:rPr>
              <a:t>videochat_wfh.pcap</a:t>
            </a:r>
            <a:r>
              <a:rPr lang="en-US" altLang="ja-JP" sz="1600" b="1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b="1" u="sng" dirty="0" smtClean="0">
                <a:solidFill>
                  <a:srgbClr val="FF256E"/>
                </a:solidFill>
              </a:rPr>
              <a:t>-codec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b="1" dirty="0" smtClean="0"/>
              <a:t>Type of codec (Generally the codec is </a:t>
            </a:r>
            <a:r>
              <a:rPr lang="en-US" altLang="ja-JP" b="1" dirty="0" smtClean="0">
                <a:solidFill>
                  <a:srgbClr val="FF256E"/>
                </a:solidFill>
              </a:rPr>
              <a:t>VP8</a:t>
            </a:r>
            <a:r>
              <a:rPr lang="en-US" altLang="ja-JP" b="1" dirty="0" smtClean="0"/>
              <a:t>)</a:t>
            </a:r>
            <a:endParaRPr lang="en-US" altLang="ja-JP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b="1" dirty="0" smtClean="0">
                <a:solidFill>
                  <a:srgbClr val="FF256E"/>
                </a:solidFill>
              </a:rPr>
              <a:t>-</a:t>
            </a:r>
            <a:r>
              <a:rPr lang="en-US" altLang="ja-JP" b="1" dirty="0" err="1" smtClean="0">
                <a:solidFill>
                  <a:srgbClr val="FF256E"/>
                </a:solidFill>
              </a:rPr>
              <a:t>media_payload_type</a:t>
            </a:r>
            <a:endParaRPr lang="en-US" altLang="ja-JP" b="1" dirty="0" smtClean="0">
              <a:solidFill>
                <a:srgbClr val="FF256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b="1" dirty="0" smtClean="0"/>
              <a:t>Payload Type</a:t>
            </a:r>
            <a:r>
              <a:rPr lang="ja-JP" altLang="en-US" b="1" dirty="0"/>
              <a:t> </a:t>
            </a:r>
            <a:r>
              <a:rPr lang="en-US" altLang="ja-JP" b="1" dirty="0" smtClean="0"/>
              <a:t>number  (The Google Chrome sets </a:t>
            </a:r>
            <a:r>
              <a:rPr lang="en-US" altLang="ja-JP" b="1" dirty="0" smtClean="0">
                <a:solidFill>
                  <a:srgbClr val="FF256E"/>
                </a:solidFill>
              </a:rPr>
              <a:t>96</a:t>
            </a:r>
            <a:r>
              <a:rPr lang="en-US" altLang="ja-JP" b="1" dirty="0" smtClean="0"/>
              <a:t> for the VP8)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hlinkClick r:id="rId3"/>
              </a:rPr>
              <a:t>http://webrtc.github.io/webrtc-org/testing/wireshark</a:t>
            </a:r>
            <a:r>
              <a:rPr lang="en-US" altLang="ja-JP" sz="1600" dirty="0" smtClean="0">
                <a:hlinkClick r:id="rId3"/>
              </a:rPr>
              <a:t>/</a:t>
            </a:r>
            <a:endParaRPr lang="en-US" altLang="ja-JP" sz="1600" dirty="0" smtClean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ja-JP" sz="1400" b="1" dirty="0" smtClean="0"/>
              <a:t>“</a:t>
            </a:r>
            <a:r>
              <a:rPr lang="en-US" sz="1400" dirty="0"/>
              <a:t>The ones we are interested in typically have a payload type </a:t>
            </a:r>
            <a:r>
              <a:rPr lang="en-US" sz="1400" b="1" dirty="0"/>
              <a:t>96</a:t>
            </a:r>
            <a:r>
              <a:rPr lang="en-US" sz="1400" dirty="0"/>
              <a:t> (VP8 in Chrome)</a:t>
            </a:r>
            <a:r>
              <a:rPr lang="en-US" altLang="ja-JP" sz="1400" b="1" dirty="0" smtClean="0"/>
              <a:t>”</a:t>
            </a:r>
            <a:endParaRPr lang="en-US" altLang="ja-JP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b="1" dirty="0" smtClean="0">
                <a:solidFill>
                  <a:srgbClr val="FF256E"/>
                </a:solidFill>
              </a:rPr>
              <a:t>-</a:t>
            </a:r>
            <a:r>
              <a:rPr lang="en-US" altLang="ja-JP" b="1" dirty="0" err="1" smtClean="0">
                <a:solidFill>
                  <a:srgbClr val="FF256E"/>
                </a:solidFill>
              </a:rPr>
              <a:t>red_payload_type</a:t>
            </a:r>
            <a:endParaRPr lang="en-US" altLang="ja-JP" b="1" dirty="0" smtClean="0">
              <a:solidFill>
                <a:srgbClr val="FF256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RED stands for </a:t>
            </a:r>
            <a:r>
              <a:rPr lang="en-US" b="1" dirty="0" err="1"/>
              <a:t>REDundant</a:t>
            </a:r>
            <a:r>
              <a:rPr lang="en-US" b="1" dirty="0"/>
              <a:t> coding and it is a RTP payload format defined in RFC 2198 for encoding redundant audio or video data</a:t>
            </a:r>
            <a:r>
              <a:rPr lang="en-US" altLang="ja-JP" dirty="0" smtClean="0"/>
              <a:t>  </a:t>
            </a:r>
            <a:r>
              <a:rPr lang="en-US" altLang="ja-JP" b="1" dirty="0"/>
              <a:t>(details are written in </a:t>
            </a:r>
            <a:r>
              <a:rPr lang="en-US" altLang="ja-JP" b="1" dirty="0" smtClean="0"/>
              <a:t>the next </a:t>
            </a:r>
            <a:r>
              <a:rPr lang="en-US" altLang="ja-JP" b="1" dirty="0"/>
              <a:t>slide</a:t>
            </a:r>
            <a:r>
              <a:rPr lang="en-US" altLang="ja-JP" b="1" dirty="0" smtClean="0"/>
              <a:t>)</a:t>
            </a:r>
            <a:endParaRPr lang="en-US" altLang="ja-JP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b="1" u="sng" dirty="0" smtClean="0">
                <a:solidFill>
                  <a:srgbClr val="FF256E"/>
                </a:solidFill>
              </a:rPr>
              <a:t>-</a:t>
            </a:r>
            <a:r>
              <a:rPr lang="en-US" altLang="ja-JP" b="1" u="sng" dirty="0" err="1" smtClean="0">
                <a:solidFill>
                  <a:srgbClr val="FF256E"/>
                </a:solidFill>
              </a:rPr>
              <a:t>ssrc</a:t>
            </a:r>
            <a:endParaRPr lang="en-US" altLang="ja-JP" b="1" u="sng" dirty="0" smtClean="0">
              <a:solidFill>
                <a:srgbClr val="FF256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b="1" dirty="0"/>
              <a:t>synchronization source </a:t>
            </a:r>
            <a:r>
              <a:rPr lang="en-US" altLang="ja-JP" b="1" dirty="0" smtClean="0"/>
              <a:t>identifier  (details are written in the next slide)</a:t>
            </a:r>
            <a:endParaRPr lang="en-US" altLang="ja-JP" b="1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6540" y="2292991"/>
            <a:ext cx="4969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ja-JP" sz="2400" b="1" u="sng" dirty="0" smtClean="0">
                <a:solidFill>
                  <a:srgbClr val="FF256E"/>
                </a:solidFill>
              </a:rPr>
              <a:t>Options and the actual parameters</a:t>
            </a:r>
            <a:endParaRPr lang="en-US" altLang="ja-JP" sz="2400" b="1" u="sng" dirty="0" smtClean="0">
              <a:solidFill>
                <a:srgbClr val="FF256E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76540" y="1579009"/>
            <a:ext cx="8622686" cy="646331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./</a:t>
            </a:r>
            <a:r>
              <a:rPr lang="en-US" dirty="0" err="1"/>
              <a:t>video_replay</a:t>
            </a:r>
            <a:r>
              <a:rPr lang="en-US" dirty="0"/>
              <a:t> -</a:t>
            </a:r>
            <a:r>
              <a:rPr lang="en-US" dirty="0" err="1"/>
              <a:t>input_file</a:t>
            </a:r>
            <a:r>
              <a:rPr lang="en-US" b="1" dirty="0"/>
              <a:t> </a:t>
            </a:r>
            <a:r>
              <a:rPr lang="en-US" b="1" dirty="0" smtClean="0"/>
              <a:t>[target </a:t>
            </a:r>
            <a:r>
              <a:rPr lang="en-US" b="1" dirty="0" smtClean="0"/>
              <a:t>file</a:t>
            </a:r>
            <a:r>
              <a:rPr lang="en-US" b="1" dirty="0" smtClean="0"/>
              <a:t>]</a:t>
            </a:r>
            <a:r>
              <a:rPr lang="en-US" dirty="0" smtClean="0"/>
              <a:t> </a:t>
            </a:r>
            <a:r>
              <a:rPr lang="en-US" dirty="0"/>
              <a:t>-codec </a:t>
            </a:r>
            <a:r>
              <a:rPr lang="en-US" b="1" dirty="0" smtClean="0"/>
              <a:t>[</a:t>
            </a:r>
            <a:r>
              <a:rPr lang="en-US" b="1" dirty="0" smtClean="0"/>
              <a:t>Type of codec</a:t>
            </a:r>
            <a:r>
              <a:rPr lang="en-US" b="1" dirty="0" smtClean="0"/>
              <a:t>]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err="1"/>
              <a:t>media_payload_type</a:t>
            </a:r>
            <a:r>
              <a:rPr lang="en-US" dirty="0"/>
              <a:t> </a:t>
            </a:r>
            <a:r>
              <a:rPr lang="en-US" b="1" dirty="0" smtClean="0"/>
              <a:t>[</a:t>
            </a:r>
            <a:r>
              <a:rPr lang="en-US" altLang="ja-JP" b="1" dirty="0" smtClean="0"/>
              <a:t>Payload </a:t>
            </a:r>
            <a:r>
              <a:rPr lang="en-US" b="1" dirty="0" smtClean="0"/>
              <a:t>Type]</a:t>
            </a:r>
            <a:r>
              <a:rPr lang="en-US" dirty="0" smtClean="0"/>
              <a:t> </a:t>
            </a:r>
            <a:r>
              <a:rPr lang="en-US" dirty="0"/>
              <a:t>-</a:t>
            </a:r>
            <a:r>
              <a:rPr lang="en-US" dirty="0" err="1"/>
              <a:t>red_payload_type</a:t>
            </a:r>
            <a:r>
              <a:rPr lang="en-US" dirty="0"/>
              <a:t> </a:t>
            </a:r>
            <a:r>
              <a:rPr lang="en-US" b="1" dirty="0" smtClean="0"/>
              <a:t>[Payload Type</a:t>
            </a:r>
            <a:r>
              <a:rPr lang="en-US" b="1" dirty="0"/>
              <a:t>]</a:t>
            </a:r>
            <a:r>
              <a:rPr lang="en-US" dirty="0" smtClean="0"/>
              <a:t> </a:t>
            </a:r>
            <a:r>
              <a:rPr lang="en-US" dirty="0"/>
              <a:t>-</a:t>
            </a:r>
            <a:r>
              <a:rPr lang="en-US" dirty="0" err="1"/>
              <a:t>ssrc</a:t>
            </a:r>
            <a:r>
              <a:rPr lang="en-US" dirty="0"/>
              <a:t> </a:t>
            </a:r>
            <a:r>
              <a:rPr lang="en-US" b="1" dirty="0" smtClean="0"/>
              <a:t>[</a:t>
            </a:r>
            <a:r>
              <a:rPr lang="en-US" b="1" dirty="0" smtClean="0"/>
              <a:t>id</a:t>
            </a:r>
            <a:r>
              <a:rPr lang="en-US" b="1" dirty="0" smtClean="0"/>
              <a:t>]</a:t>
            </a:r>
            <a:endParaRPr lang="en-US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44384" y="290945"/>
            <a:ext cx="36048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>
                <a:solidFill>
                  <a:srgbClr val="FF256E"/>
                </a:solidFill>
              </a:rPr>
              <a:t>Writeup</a:t>
            </a:r>
            <a:r>
              <a:rPr lang="ja-JP" altLang="en-US" sz="4800" dirty="0">
                <a:solidFill>
                  <a:srgbClr val="FF256E"/>
                </a:solidFill>
              </a:rPr>
              <a:t> </a:t>
            </a:r>
            <a:r>
              <a:rPr lang="en-US" altLang="ja-JP" sz="4800" dirty="0" smtClean="0">
                <a:solidFill>
                  <a:srgbClr val="FF256E"/>
                </a:solidFill>
              </a:rPr>
              <a:t>[7/9]</a:t>
            </a:r>
            <a:endParaRPr lang="en-US" sz="4800" dirty="0">
              <a:solidFill>
                <a:srgbClr val="FF25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799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21045</TotalTime>
  <Words>613</Words>
  <Application>Microsoft Office PowerPoint</Application>
  <PresentationFormat>画面に合わせる (4:3)</PresentationFormat>
  <Paragraphs>98</Paragraphs>
  <Slides>12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9" baseType="lpstr">
      <vt:lpstr>游ゴシック</vt:lpstr>
      <vt:lpstr>游ゴシック Light</vt:lpstr>
      <vt:lpstr>Arial</vt:lpstr>
      <vt:lpstr>Calibri</vt:lpstr>
      <vt:lpstr>Calibri Light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中島明日香</dc:creator>
  <cp:lastModifiedBy>中島明日香</cp:lastModifiedBy>
  <cp:revision>693</cp:revision>
  <dcterms:created xsi:type="dcterms:W3CDTF">2020-08-25T02:30:25Z</dcterms:created>
  <dcterms:modified xsi:type="dcterms:W3CDTF">2021-02-09T09:26:59Z</dcterms:modified>
</cp:coreProperties>
</file>