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0" r:id="rId5"/>
    <p:sldId id="271" r:id="rId6"/>
    <p:sldId id="258" r:id="rId7"/>
    <p:sldId id="268" r:id="rId8"/>
    <p:sldId id="272" r:id="rId9"/>
    <p:sldId id="274" r:id="rId10"/>
    <p:sldId id="275" r:id="rId11"/>
    <p:sldId id="273" r:id="rId12"/>
    <p:sldId id="277" r:id="rId13"/>
    <p:sldId id="278" r:id="rId14"/>
    <p:sldId id="276" r:id="rId15"/>
    <p:sldId id="280" r:id="rId16"/>
    <p:sldId id="281" r:id="rId17"/>
    <p:sldId id="285" r:id="rId18"/>
    <p:sldId id="291" r:id="rId19"/>
    <p:sldId id="295" r:id="rId20"/>
    <p:sldId id="294" r:id="rId21"/>
    <p:sldId id="279" r:id="rId22"/>
    <p:sldId id="289" r:id="rId23"/>
    <p:sldId id="290" r:id="rId24"/>
    <p:sldId id="286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F2696-F187-0541-A588-73EC960D4E40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36A0-6237-9C4C-A0FC-7F0728FA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R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Image OPTION 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Image OPTION 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708"/>
            <a:ext cx="5181600" cy="4659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7708"/>
            <a:ext cx="5181600" cy="4659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321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70504"/>
            <a:ext cx="5157787" cy="381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321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370504"/>
            <a:ext cx="5183188" cy="381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0815"/>
            <a:ext cx="6172200" cy="4330236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816"/>
            <a:ext cx="3932237" cy="4338173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30815"/>
            <a:ext cx="6172200" cy="4330236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816"/>
            <a:ext cx="3932237" cy="4338173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51710"/>
            <a:ext cx="10515601" cy="46252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9788771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 rot="5400000">
            <a:off x="8680953" y="3037970"/>
            <a:ext cx="5811841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7832" t="39298" r="17794" b="36389"/>
          <a:stretch/>
        </p:blipFill>
        <p:spPr>
          <a:xfrm>
            <a:off x="824345" y="6318322"/>
            <a:ext cx="1766456" cy="471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P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Option 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8184"/>
            <a:ext cx="12192000" cy="6876183"/>
          </a:xfrm>
          <a:prstGeom prst="rect">
            <a:avLst/>
          </a:prstGeom>
          <a:solidFill>
            <a:srgbClr val="0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 Option 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5055"/>
            <a:ext cx="12192000" cy="286789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A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0249" y="6332931"/>
            <a:ext cx="38404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33" b="0" i="0">
                <a:solidFill>
                  <a:schemeClr val="bg1"/>
                </a:solidFill>
                <a:latin typeface="+mn-lt"/>
                <a:cs typeface="Proxima Nova Bold"/>
              </a:defRPr>
            </a:lvl1pPr>
          </a:lstStyle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384" y="1620981"/>
            <a:ext cx="11126909" cy="4423747"/>
          </a:xfrm>
        </p:spPr>
        <p:txBody>
          <a:bodyPr/>
          <a:lstStyle>
            <a:lvl1pPr marL="239173" indent="-239173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706932" indent="-228589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34477" indent="-177792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48801" indent="-213773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116562" indent="-203190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Imag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8184"/>
            <a:ext cx="12192000" cy="6876183"/>
          </a:xfrm>
          <a:prstGeom prst="rect">
            <a:avLst/>
          </a:prstGeom>
          <a:solidFill>
            <a:srgbClr val="0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87" y="3182397"/>
            <a:ext cx="973387" cy="973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09" y="3901910"/>
            <a:ext cx="882343" cy="88234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12000" y="2163135"/>
            <a:ext cx="7295127" cy="800031"/>
          </a:xfrm>
        </p:spPr>
        <p:txBody>
          <a:bodyPr>
            <a:noAutofit/>
          </a:bodyPr>
          <a:lstStyle>
            <a:lvl1pPr marL="0" indent="0" algn="l">
              <a:buNone/>
              <a:defRPr sz="5333" b="0" i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12075" y="3399186"/>
            <a:ext cx="4572000" cy="517281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812075" y="4084442"/>
            <a:ext cx="4572000" cy="517281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P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QV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P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707"/>
            <a:ext cx="10515600" cy="465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Image OPTION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Image OPTION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Image OPTION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4CE49C0-4FFE-2B40-9CC4-D2997AC5B3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7708"/>
            <a:ext cx="10515600" cy="465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/>
          <a:srcRect l="17832" t="39298" r="17794" b="36389"/>
          <a:stretch/>
        </p:blipFill>
        <p:spPr>
          <a:xfrm>
            <a:off x="824345" y="6318322"/>
            <a:ext cx="1766456" cy="47168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5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8AC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6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82" y="4708345"/>
            <a:ext cx="8724900" cy="124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1287DF-3552-4276-A8F2-A4C869895C1E}"/>
              </a:ext>
            </a:extLst>
          </p:cNvPr>
          <p:cNvSpPr txBox="1"/>
          <p:nvPr/>
        </p:nvSpPr>
        <p:spPr>
          <a:xfrm>
            <a:off x="1618892" y="2237117"/>
            <a:ext cx="90404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Hunting Secrets in Code</a:t>
            </a:r>
            <a:endParaRPr lang="en-US" sz="72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48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Some secrets scanning tools: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Git-secrets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TruffleHog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Gitleaks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Detect-secrets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Talisman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2400">
                <a:latin typeface="Calibri"/>
                <a:cs typeface="Arial"/>
              </a:rPr>
              <a:t>And many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What are some Scanners to check my code?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8" y="2802420"/>
            <a:ext cx="10515600" cy="1256850"/>
          </a:xfrm>
        </p:spPr>
        <p:txBody>
          <a:bodyPr/>
          <a:lstStyle/>
          <a:p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Proactive 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Need to? No.</a:t>
            </a:r>
            <a:endParaRPr lang="en-US">
              <a:latin typeface="Arial"/>
              <a:cs typeface="Arial"/>
            </a:endParaRPr>
          </a:p>
          <a:p>
            <a:pPr marL="685165" lvl="1" indent="-227965">
              <a:lnSpc>
                <a:spcPct val="160000"/>
              </a:lnSpc>
            </a:pPr>
            <a:r>
              <a:rPr lang="en-GB" sz="2650">
                <a:latin typeface="Calibri"/>
                <a:cs typeface="Arial"/>
              </a:rPr>
              <a:t>Automated Scans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650">
                <a:latin typeface="Calibri"/>
                <a:cs typeface="Arial"/>
              </a:rPr>
              <a:t>Integrated Scans in Deployment Pipelines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650">
                <a:latin typeface="Calibri"/>
                <a:cs typeface="Arial"/>
              </a:rPr>
              <a:t>Periodic Scans</a:t>
            </a:r>
            <a:endParaRPr lang="en-GB" sz="2650" dirty="0">
              <a:latin typeface="Calibri"/>
              <a:cs typeface="Arial"/>
            </a:endParaRPr>
          </a:p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Should you? Yes. (We'll get back to this later)</a:t>
            </a:r>
            <a:endParaRPr lang="en-GB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Do I need to run a scan before I push my Code?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GB" sz="9600">
                <a:latin typeface="Calibri"/>
                <a:cs typeface="Arial"/>
              </a:rPr>
              <a:t>No!</a:t>
            </a:r>
            <a:endParaRPr lang="en-US"/>
          </a:p>
          <a:p>
            <a:pPr marL="0" indent="0" algn="ctr">
              <a:lnSpc>
                <a:spcPct val="160000"/>
              </a:lnSpc>
              <a:buNone/>
            </a:pPr>
            <a:r>
              <a:rPr lang="en-GB">
                <a:latin typeface="Calibri"/>
                <a:cs typeface="Arial"/>
              </a:rPr>
              <a:t>(Unless you want to)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Do I need to pay for a CI/CD Server for running scans?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Do I need to pay for a CI/CD Server for running scans?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371DA49-9E89-446C-92CA-3603986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133600"/>
            <a:ext cx="33528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96307-F961-4272-A4D6-2300332457CF}"/>
              </a:ext>
            </a:extLst>
          </p:cNvPr>
          <p:cNvSpPr txBox="1"/>
          <p:nvPr/>
        </p:nvSpPr>
        <p:spPr>
          <a:xfrm>
            <a:off x="5198248" y="508939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To the rescue...</a:t>
            </a:r>
          </a:p>
        </p:txBody>
      </p:sp>
    </p:spTree>
    <p:extLst>
      <p:ext uri="{BB962C8B-B14F-4D97-AF65-F5344CB8AC3E}">
        <p14:creationId xmlns:p14="http://schemas.microsoft.com/office/powerpoint/2010/main" val="116206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Write a </a:t>
            </a:r>
            <a:r>
              <a:rPr lang="en-GB" b="1">
                <a:latin typeface="Calibri"/>
                <a:cs typeface="Arial"/>
              </a:rPr>
              <a:t>Workflow</a:t>
            </a:r>
          </a:p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Create "</a:t>
            </a:r>
            <a:r>
              <a:rPr lang="en-GB" b="1">
                <a:latin typeface="Calibri"/>
                <a:cs typeface="Arial"/>
              </a:rPr>
              <a:t>.github/workflows/</a:t>
            </a:r>
            <a:r>
              <a:rPr lang="en-GB">
                <a:latin typeface="Calibri"/>
                <a:cs typeface="Arial"/>
              </a:rPr>
              <a:t>" in the Project's root directory</a:t>
            </a:r>
          </a:p>
          <a:p>
            <a:pPr marL="227965" indent="-227965">
              <a:lnSpc>
                <a:spcPct val="160000"/>
              </a:lnSpc>
            </a:pPr>
            <a:r>
              <a:rPr lang="en-GB" b="1">
                <a:latin typeface="Calibri"/>
                <a:cs typeface="Arial"/>
              </a:rPr>
              <a:t>Commit</a:t>
            </a:r>
            <a:r>
              <a:rPr lang="en-GB">
                <a:latin typeface="Calibri"/>
                <a:cs typeface="Arial"/>
              </a:rPr>
              <a:t> Workflow to the above directory</a:t>
            </a:r>
          </a:p>
          <a:p>
            <a:pPr marL="227965" indent="-227965">
              <a:lnSpc>
                <a:spcPct val="160000"/>
              </a:lnSpc>
            </a:pPr>
            <a:r>
              <a:rPr lang="en-GB" b="1">
                <a:latin typeface="Calibri"/>
                <a:cs typeface="Arial"/>
              </a:rPr>
              <a:t>Trigger</a:t>
            </a:r>
            <a:r>
              <a:rPr lang="en-GB">
                <a:latin typeface="Calibri"/>
                <a:cs typeface="Arial"/>
              </a:rPr>
              <a:t> the required event</a:t>
            </a:r>
            <a:endParaRPr lang="en-GB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Implementing Scanning on GitHub 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name: TruffleHog Scan </a:t>
            </a:r>
            <a:endParaRPr lang="en-US" sz="140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on: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 push: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 branches: [ master ]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jobs: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 scan: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 runs-on: ubuntu-18.04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 steps: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 - uses: actions/checkout@v2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 dirty="0">
                <a:ea typeface="+mn-lt"/>
                <a:cs typeface="+mn-lt"/>
              </a:rPr>
              <a:t>    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 - name: Setting up Python 3.x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 dirty="0">
                <a:ea typeface="+mn-lt"/>
                <a:cs typeface="+mn-lt"/>
              </a:rPr>
              <a:t>          </a:t>
            </a:r>
            <a:r>
              <a:rPr lang="en-GB" sz="1400">
                <a:ea typeface="+mn-lt"/>
                <a:cs typeface="+mn-lt"/>
              </a:rPr>
              <a:t>uses: actions/setup-python@v1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   with: </a:t>
            </a:r>
            <a:endParaRPr lang="en-GB" sz="1400" dirty="0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           python-version: '3.x'</a:t>
            </a:r>
            <a:endParaRPr lang="en-GB" sz="1400" dirty="0">
              <a:cs typeface="Arial"/>
            </a:endParaRPr>
          </a:p>
          <a:p>
            <a:pPr marL="0" indent="0">
              <a:lnSpc>
                <a:spcPct val="160000"/>
              </a:lnSpc>
              <a:buNone/>
            </a:pPr>
            <a:endParaRPr lang="en-GB" sz="1400" b="1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A Sample Workflow</a:t>
            </a:r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3B29C3-01B3-42AD-B2EB-DF39032D5A45}"/>
              </a:ext>
            </a:extLst>
          </p:cNvPr>
          <p:cNvSpPr txBox="1">
            <a:spLocks/>
          </p:cNvSpPr>
          <p:nvPr/>
        </p:nvSpPr>
        <p:spPr>
          <a:xfrm>
            <a:off x="5782408" y="981377"/>
            <a:ext cx="4878754" cy="5196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 - name: Installing TruffleHog </a:t>
            </a:r>
            <a:endParaRPr lang="en-US">
              <a:ea typeface="+mn-lt"/>
              <a:cs typeface="+mn-lt"/>
            </a:endParaRPr>
          </a:p>
          <a:p>
            <a:pPr marL="227965" indent="-227965">
              <a:buNone/>
            </a:pPr>
            <a:r>
              <a:rPr lang="en-GB" sz="1400" dirty="0">
                <a:ea typeface="+mn-lt"/>
                <a:cs typeface="+mn-lt"/>
              </a:rPr>
              <a:t>        </a:t>
            </a:r>
            <a:r>
              <a:rPr lang="en-GB" sz="1400">
                <a:ea typeface="+mn-lt"/>
                <a:cs typeface="+mn-lt"/>
              </a:rPr>
              <a:t>run: pip install trufflehog </a:t>
            </a:r>
            <a:endParaRPr lang="en-GB">
              <a:cs typeface="Arial"/>
            </a:endParaRPr>
          </a:p>
          <a:p>
            <a:pPr marL="227965" indent="-227965">
              <a:buNone/>
            </a:pPr>
            <a:r>
              <a:rPr lang="en-GB" sz="1400" dirty="0">
                <a:ea typeface="+mn-lt"/>
                <a:cs typeface="+mn-lt"/>
              </a:rPr>
              <a:t>     </a:t>
            </a:r>
            <a:endParaRPr lang="en-GB">
              <a:cs typeface="Arial"/>
            </a:endParaRPr>
          </a:p>
          <a:p>
            <a:pPr marL="227965" indent="-227965">
              <a:buNone/>
            </a:pPr>
            <a:r>
              <a:rPr lang="en-GB" sz="1400">
                <a:ea typeface="+mn-lt"/>
                <a:cs typeface="+mn-lt"/>
              </a:rPr>
              <a:t>    - name: Running TruffleHog </a:t>
            </a:r>
            <a:endParaRPr lang="en-GB">
              <a:cs typeface="Arial"/>
            </a:endParaRPr>
          </a:p>
          <a:p>
            <a:pPr marL="227965" indent="-227965">
              <a:buNone/>
            </a:pPr>
            <a:r>
              <a:rPr lang="en-GB" sz="1400" dirty="0">
                <a:ea typeface="+mn-lt"/>
                <a:cs typeface="+mn-lt"/>
              </a:rPr>
              <a:t>        run: </a:t>
            </a:r>
            <a:r>
              <a:rPr lang="en-GB" sz="1400">
                <a:ea typeface="+mn-lt"/>
                <a:cs typeface="+mn-lt"/>
              </a:rPr>
              <a:t>trufflehog &lt;Git Repository URL&gt;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37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Implementing Scanning with Existing CI/CD Setup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DC67CF-E73D-4C24-A4C6-988B0D09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1" y="2774323"/>
            <a:ext cx="1578748" cy="13109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D84BB4F-D584-4BD0-AB44-541E9114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30" y="2812158"/>
            <a:ext cx="1149723" cy="105775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82703CC-31A3-44F6-9C3C-22601C113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42" r="-312" b="7962"/>
          <a:stretch/>
        </p:blipFill>
        <p:spPr>
          <a:xfrm>
            <a:off x="9993995" y="2423461"/>
            <a:ext cx="1576522" cy="141360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5FCDA60-FAB0-4AD7-9167-DA893E5B3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004" y="2363109"/>
            <a:ext cx="2945422" cy="161802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EEC369-6B46-4DB0-9CE8-E11FA07AD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706" y="4475425"/>
            <a:ext cx="1307856" cy="110270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D0F4794-0643-494A-9C2B-44E2DF8DB2AE}"/>
              </a:ext>
            </a:extLst>
          </p:cNvPr>
          <p:cNvSpPr/>
          <p:nvPr/>
        </p:nvSpPr>
        <p:spPr>
          <a:xfrm>
            <a:off x="1777257" y="3186684"/>
            <a:ext cx="976923" cy="483576"/>
          </a:xfrm>
          <a:prstGeom prst="rightArrow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BDB3AE-104C-42BD-92B6-B011D003024B}"/>
              </a:ext>
            </a:extLst>
          </p:cNvPr>
          <p:cNvSpPr/>
          <p:nvPr/>
        </p:nvSpPr>
        <p:spPr>
          <a:xfrm>
            <a:off x="4468679" y="3186683"/>
            <a:ext cx="976923" cy="483576"/>
          </a:xfrm>
          <a:prstGeom prst="rightArrow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5D6DBD-B4C7-4474-A00E-BFB7722FEA98}"/>
              </a:ext>
            </a:extLst>
          </p:cNvPr>
          <p:cNvSpPr/>
          <p:nvPr/>
        </p:nvSpPr>
        <p:spPr>
          <a:xfrm>
            <a:off x="8825756" y="3186682"/>
            <a:ext cx="976923" cy="483576"/>
          </a:xfrm>
          <a:prstGeom prst="rightArrow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9BFBDE11-87C9-4423-AFA5-982CAD9D7D35}"/>
              </a:ext>
            </a:extLst>
          </p:cNvPr>
          <p:cNvSpPr/>
          <p:nvPr/>
        </p:nvSpPr>
        <p:spPr>
          <a:xfrm>
            <a:off x="7688150" y="4372316"/>
            <a:ext cx="849923" cy="732692"/>
          </a:xfrm>
          <a:prstGeom prst="bentUpArrow">
            <a:avLst/>
          </a:prstGeom>
          <a:noFill/>
          <a:ln w="57150">
            <a:solidFill>
              <a:srgbClr val="008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6E7F31B3-B06F-453A-9CEC-B878E28DE329}"/>
              </a:ext>
            </a:extLst>
          </p:cNvPr>
          <p:cNvSpPr/>
          <p:nvPr/>
        </p:nvSpPr>
        <p:spPr>
          <a:xfrm rot="5400000">
            <a:off x="5929688" y="4430931"/>
            <a:ext cx="849923" cy="732692"/>
          </a:xfrm>
          <a:prstGeom prst="bentUpArrow">
            <a:avLst/>
          </a:prstGeom>
          <a:noFill/>
          <a:ln w="57150">
            <a:solidFill>
              <a:srgbClr val="008A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25239-7A8C-4AA7-9A41-517EE0E23DD3}"/>
              </a:ext>
            </a:extLst>
          </p:cNvPr>
          <p:cNvSpPr txBox="1"/>
          <p:nvPr/>
        </p:nvSpPr>
        <p:spPr>
          <a:xfrm>
            <a:off x="2019545" y="2947622"/>
            <a:ext cx="35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1</a:t>
            </a:r>
            <a:endParaRPr lang="en-US" b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2259E-B43F-42B2-A8B5-C1E5DDF6F205}"/>
              </a:ext>
            </a:extLst>
          </p:cNvPr>
          <p:cNvSpPr txBox="1"/>
          <p:nvPr/>
        </p:nvSpPr>
        <p:spPr>
          <a:xfrm>
            <a:off x="4701198" y="2947621"/>
            <a:ext cx="35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38412-C843-4098-ABEC-041074180E90}"/>
              </a:ext>
            </a:extLst>
          </p:cNvPr>
          <p:cNvSpPr txBox="1"/>
          <p:nvPr/>
        </p:nvSpPr>
        <p:spPr>
          <a:xfrm>
            <a:off x="5629274" y="4613274"/>
            <a:ext cx="35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7456D-E0F7-4A42-B853-B76C4D5F29AD}"/>
              </a:ext>
            </a:extLst>
          </p:cNvPr>
          <p:cNvSpPr txBox="1"/>
          <p:nvPr/>
        </p:nvSpPr>
        <p:spPr>
          <a:xfrm>
            <a:off x="8540504" y="4613273"/>
            <a:ext cx="35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4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AB75C-66FC-466E-9D61-C243AB942C3E}"/>
              </a:ext>
            </a:extLst>
          </p:cNvPr>
          <p:cNvSpPr txBox="1"/>
          <p:nvPr/>
        </p:nvSpPr>
        <p:spPr>
          <a:xfrm>
            <a:off x="9053389" y="2947619"/>
            <a:ext cx="35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8" y="2802420"/>
            <a:ext cx="10515600" cy="1256850"/>
          </a:xfrm>
        </p:spPr>
        <p:txBody>
          <a:bodyPr/>
          <a:lstStyle/>
          <a:p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Other ways of Mitigation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8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Pre-commit Hooks</a:t>
            </a:r>
          </a:p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Pre-push Hooks</a:t>
            </a:r>
          </a:p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Push Rejection</a:t>
            </a:r>
            <a:endParaRPr lang="en-GB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Other Mitigation Methods</a:t>
            </a:r>
            <a:endParaRPr lang="en-GB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2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 anchor="ctr">
            <a:normAutofit/>
          </a:bodyPr>
          <a:lstStyle/>
          <a:p>
            <a:r>
              <a:rPr lang="en-GB" sz="2700"/>
              <a:t>~# whoami</a:t>
            </a:r>
            <a:endParaRPr lang="en-US" sz="2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0C123C-2CB9-49CA-B1BB-45300CB15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0081"/>
          <a:stretch/>
        </p:blipFill>
        <p:spPr>
          <a:xfrm>
            <a:off x="1580990" y="1991557"/>
            <a:ext cx="3196558" cy="2872719"/>
          </a:xfr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A9820C7-AFBA-4DAB-8149-620F3C2C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708"/>
            <a:ext cx="5181600" cy="465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27965" indent="-227965"/>
            <a:r>
              <a:rPr lang="en-US" dirty="0">
                <a:cs typeface="Arial"/>
              </a:rPr>
              <a:t>Ayush</a:t>
            </a:r>
          </a:p>
          <a:p>
            <a:pPr marL="227965" indent="-227965"/>
            <a:endParaRPr lang="en-US" dirty="0">
              <a:cs typeface="Arial"/>
            </a:endParaRPr>
          </a:p>
          <a:p>
            <a:pPr marL="227965" indent="-227965"/>
            <a:r>
              <a:rPr lang="en-US" dirty="0">
                <a:cs typeface="Arial"/>
              </a:rPr>
              <a:t>DevSecOps Engineer @appseccouk</a:t>
            </a:r>
          </a:p>
          <a:p>
            <a:pPr marL="227965" indent="-227965"/>
            <a:endParaRPr lang="en-US" dirty="0">
              <a:cs typeface="Arial"/>
            </a:endParaRPr>
          </a:p>
          <a:p>
            <a:pPr marL="227965" indent="-227965"/>
            <a:r>
              <a:rPr lang="en-US" dirty="0" err="1">
                <a:cs typeface="Arial"/>
              </a:rPr>
              <a:t>Winja</a:t>
            </a:r>
            <a:r>
              <a:rPr lang="en-US" dirty="0">
                <a:cs typeface="Arial"/>
              </a:rPr>
              <a:t> CTF Co-Organizer</a:t>
            </a:r>
          </a:p>
        </p:txBody>
      </p:sp>
    </p:spTree>
    <p:extLst>
      <p:ext uri="{BB962C8B-B14F-4D97-AF65-F5344CB8AC3E}">
        <p14:creationId xmlns:p14="http://schemas.microsoft.com/office/powerpoint/2010/main" val="216532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Git Hooks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650">
                <a:latin typeface="Calibri"/>
                <a:cs typeface="Arial"/>
              </a:rPr>
              <a:t>Individual Developer's Discipline</a:t>
            </a:r>
            <a:endParaRPr lang="en-GB" sz="2650" dirty="0">
              <a:latin typeface="Calibri"/>
              <a:cs typeface="Arial"/>
            </a:endParaRPr>
          </a:p>
          <a:p>
            <a:pPr marL="227965" indent="-227965">
              <a:lnSpc>
                <a:spcPct val="160000"/>
              </a:lnSpc>
            </a:pPr>
            <a:r>
              <a:rPr lang="en-GB">
                <a:latin typeface="Calibri"/>
                <a:cs typeface="Arial"/>
              </a:rPr>
              <a:t>Central Scanning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2650">
                <a:latin typeface="Calibri"/>
                <a:cs typeface="Arial"/>
              </a:rPr>
              <a:t>Easier to Implement and Manage</a:t>
            </a:r>
            <a:endParaRPr lang="en-GB" sz="2650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Why does everyone not use Git Hooks already?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8" y="2802420"/>
            <a:ext cx="10515600" cy="1256850"/>
          </a:xfrm>
        </p:spPr>
        <p:txBody>
          <a:bodyPr/>
          <a:lstStyle/>
          <a:p>
            <a:r>
              <a:rPr lang="en-GB" sz="7200" dirty="0">
                <a:solidFill>
                  <a:schemeClr val="bg1"/>
                </a:solidFill>
                <a:latin typeface="Calibri"/>
                <a:cs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783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21" y="1595551"/>
            <a:ext cx="11194561" cy="1199340"/>
          </a:xfrm>
        </p:spPr>
        <p:txBody>
          <a:bodyPr/>
          <a:lstStyle/>
          <a:p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Questions? </a:t>
            </a:r>
            <a:endParaRPr lang="en-GB" sz="7200">
              <a:solidFill>
                <a:schemeClr val="bg1"/>
              </a:solidFill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002C0D-42A5-4778-BA99-1DF973AA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3869836"/>
            <a:ext cx="533156" cy="53804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FEDEB8A-2860-481A-8D62-505C3F7B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96" y="4794250"/>
            <a:ext cx="529981" cy="5397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9539D4-0074-46D1-9B03-A0BEE0CBD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17" y="5591663"/>
            <a:ext cx="531691" cy="5365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EE589F8-8E15-4C94-9FD4-1769A29D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269" y="4874846"/>
            <a:ext cx="534865" cy="45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F3B56-CBE0-41E3-A7B7-585538C71D28}"/>
              </a:ext>
            </a:extLst>
          </p:cNvPr>
          <p:cNvSpPr txBox="1"/>
          <p:nvPr/>
        </p:nvSpPr>
        <p:spPr>
          <a:xfrm>
            <a:off x="2941516" y="3454399"/>
            <a:ext cx="87659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Nunito"/>
              </a:rPr>
              <a:t>/ayushpriya10                                 /in/ayushpriya10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Nunito"/>
              </a:rPr>
              <a:t>@ayushpriya10                     </a:t>
            </a:r>
            <a:r>
              <a:rPr lang="en-US" sz="2800" b="1" dirty="0">
                <a:solidFill>
                  <a:schemeClr val="bg1"/>
                </a:solidFill>
                <a:latin typeface="Nunito"/>
                <a:ea typeface="+mn-lt"/>
                <a:cs typeface="+mn-lt"/>
              </a:rPr>
              <a:t>         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@ayushpriya10</a:t>
            </a:r>
            <a:br>
              <a:rPr lang="en-US" sz="2800" dirty="0"/>
            </a:br>
            <a:endParaRPr lang="en-US" sz="2800" b="1" dirty="0">
              <a:solidFill>
                <a:schemeClr val="bg1"/>
              </a:solidFill>
              <a:latin typeface="Nunito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unito"/>
              </a:rPr>
              <a:t>@ayushpriya10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85800F5-1AC9-429A-B6A2-F635520A9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246" y="3869592"/>
            <a:ext cx="530470" cy="5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Challenges in Secrets Management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Necessity of Secrets Scanning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Impact of Leaked Secrets</a:t>
            </a:r>
          </a:p>
          <a:p>
            <a:pPr marL="227965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Available Tools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Tools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Features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Metrics</a:t>
            </a:r>
          </a:p>
          <a:p>
            <a:pPr marL="227965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Automation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Calibri"/>
              </a:rPr>
              <a:t>GitHub Actions</a:t>
            </a:r>
            <a:endParaRPr lang="en-GB" sz="1500" dirty="0">
              <a:latin typeface="Calibri"/>
              <a:ea typeface="+mn-lt"/>
              <a:cs typeface="+mn-lt"/>
            </a:endParaRPr>
          </a:p>
          <a:p>
            <a:pPr marL="685165" lvl="1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Integration with Existing CI/CD Setup</a:t>
            </a:r>
          </a:p>
          <a:p>
            <a:pPr marL="227965" indent="-227965">
              <a:lnSpc>
                <a:spcPct val="160000"/>
              </a:lnSpc>
            </a:pPr>
            <a:r>
              <a:rPr lang="en-GB" sz="1500">
                <a:latin typeface="Calibri"/>
                <a:ea typeface="+mn-lt"/>
                <a:cs typeface="+mn-lt"/>
              </a:rPr>
              <a:t>Miscellaneous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Outline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8" y="2802420"/>
            <a:ext cx="10515600" cy="1256850"/>
          </a:xfrm>
        </p:spPr>
        <p:txBody>
          <a:bodyPr/>
          <a:lstStyle/>
          <a:p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Challenges in Secrets Management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ea typeface="+mn-lt"/>
                <a:cs typeface="+mn-lt"/>
              </a:rPr>
              <a:t>Striving for Automation of Operations/Actions</a:t>
            </a:r>
          </a:p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Embedding credentials/sensitive information in Code</a:t>
            </a:r>
          </a:p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"Git never forgets"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How do Secrets get Leaked (in Code)?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ea typeface="+mn-lt"/>
                <a:cs typeface="+mn-lt"/>
              </a:rPr>
              <a:t>Backbone of Authentication and Authorization</a:t>
            </a:r>
            <a:endParaRPr lang="en-US">
              <a:latin typeface="Arial"/>
              <a:ea typeface="+mn-lt"/>
              <a:cs typeface="+mn-lt"/>
            </a:endParaRPr>
          </a:p>
          <a:p>
            <a:pPr marL="685165" lvl="1" indent="-227965">
              <a:lnSpc>
                <a:spcPct val="160000"/>
              </a:lnSpc>
            </a:pPr>
            <a:r>
              <a:rPr lang="en-GB" sz="1850">
                <a:latin typeface="Calibri"/>
                <a:cs typeface="Arial"/>
              </a:rPr>
              <a:t>Who can I </a:t>
            </a:r>
            <a:r>
              <a:rPr lang="en-GB" sz="1850" u="sng">
                <a:latin typeface="Calibri"/>
                <a:cs typeface="Arial"/>
              </a:rPr>
              <a:t>impersonate</a:t>
            </a:r>
            <a:r>
              <a:rPr lang="en-GB" sz="1850">
                <a:latin typeface="Calibri"/>
                <a:cs typeface="Arial"/>
              </a:rPr>
              <a:t>?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850">
                <a:latin typeface="Calibri"/>
                <a:cs typeface="Arial"/>
              </a:rPr>
              <a:t>What can I </a:t>
            </a:r>
            <a:r>
              <a:rPr lang="en-GB" sz="1850" u="sng">
                <a:latin typeface="Calibri"/>
                <a:cs typeface="Arial"/>
              </a:rPr>
              <a:t>access</a:t>
            </a:r>
            <a:r>
              <a:rPr lang="en-GB" sz="1850">
                <a:latin typeface="Calibri"/>
                <a:cs typeface="Arial"/>
              </a:rPr>
              <a:t>?</a:t>
            </a:r>
          </a:p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Reduce Attribution</a:t>
            </a:r>
            <a:endParaRPr lang="en-GB" sz="2400" dirty="0">
              <a:latin typeface="Calibri"/>
              <a:cs typeface="Arial"/>
            </a:endParaRPr>
          </a:p>
          <a:p>
            <a:pPr marL="685165" lvl="1" indent="-227965">
              <a:lnSpc>
                <a:spcPct val="160000"/>
              </a:lnSpc>
            </a:pPr>
            <a:r>
              <a:rPr lang="en-GB" sz="1850">
                <a:latin typeface="Calibri"/>
                <a:cs typeface="Arial"/>
              </a:rPr>
              <a:t>Created </a:t>
            </a:r>
            <a:r>
              <a:rPr lang="en-GB" sz="1850" b="1">
                <a:latin typeface="Calibri"/>
                <a:cs typeface="Arial"/>
              </a:rPr>
              <a:t>ambiguity</a:t>
            </a:r>
            <a:r>
              <a:rPr lang="en-GB" sz="1850">
                <a:latin typeface="Calibri"/>
                <a:cs typeface="Arial"/>
              </a:rPr>
              <a:t> with </a:t>
            </a:r>
            <a:r>
              <a:rPr lang="en-GB" sz="1850" b="1">
                <a:latin typeface="Calibri"/>
                <a:cs typeface="Arial"/>
              </a:rPr>
              <a:t>accountability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850">
                <a:latin typeface="Calibri"/>
                <a:cs typeface="Arial"/>
              </a:rPr>
              <a:t>Create issues for </a:t>
            </a:r>
            <a:r>
              <a:rPr lang="en-GB" sz="1850" b="1">
                <a:latin typeface="Calibri"/>
                <a:cs typeface="Arial"/>
              </a:rPr>
              <a:t>incident response</a:t>
            </a:r>
            <a:endParaRPr lang="en-GB" sz="1850" b="1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Why Scan for Secrets?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ea typeface="+mn-lt"/>
                <a:cs typeface="+mn-lt"/>
              </a:rPr>
              <a:t>Account Takeovers</a:t>
            </a:r>
          </a:p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Crypto-Mining</a:t>
            </a:r>
          </a:p>
          <a:p>
            <a:pPr marL="227965" indent="-227965">
              <a:lnSpc>
                <a:spcPct val="160000"/>
              </a:lnSpc>
            </a:pPr>
            <a:r>
              <a:rPr lang="en-GB" sz="2400">
                <a:latin typeface="Calibri"/>
                <a:cs typeface="Arial"/>
              </a:rPr>
              <a:t>Monetory Damage</a:t>
            </a:r>
          </a:p>
          <a:p>
            <a:pPr marL="685165" lvl="1" indent="-227965">
              <a:lnSpc>
                <a:spcPct val="160000"/>
              </a:lnSpc>
            </a:pPr>
            <a:r>
              <a:rPr lang="en-GB" sz="1850">
                <a:latin typeface="Calibri"/>
                <a:cs typeface="Arial"/>
              </a:rPr>
              <a:t>"Denial of Wallet" Attack</a:t>
            </a:r>
            <a:endParaRPr lang="en-GB" sz="1850" dirty="0">
              <a:latin typeface="Calibri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What can happen is Secrets are Leaked?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47F-6547-450E-A7C6-FC31171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8" y="2802420"/>
            <a:ext cx="10515600" cy="1256850"/>
          </a:xfrm>
        </p:spPr>
        <p:txBody>
          <a:bodyPr/>
          <a:lstStyle/>
          <a:p>
            <a:r>
              <a:rPr lang="en-GB" sz="7200">
                <a:solidFill>
                  <a:schemeClr val="bg1"/>
                </a:solidFill>
                <a:latin typeface="Calibri"/>
                <a:cs typeface="Calibri"/>
              </a:rPr>
              <a:t>Available Tools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FDC90-FFF8-4B65-BE1B-8D0E7E6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00"/>
            <a:ext cx="10515600" cy="5196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GB" sz="9600">
                <a:latin typeface="Calibri"/>
                <a:cs typeface="Arial"/>
              </a:rPr>
              <a:t>No!</a:t>
            </a:r>
            <a:endParaRPr lang="en-US" sz="360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A7BE-5E37-4F59-A623-1D9E747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Arial"/>
              </a:rPr>
              <a:t>Do I need to write a scanner to check my code?</a:t>
            </a:r>
          </a:p>
        </p:txBody>
      </p:sp>
    </p:spTree>
    <p:extLst>
      <p:ext uri="{BB962C8B-B14F-4D97-AF65-F5344CB8AC3E}">
        <p14:creationId xmlns:p14="http://schemas.microsoft.com/office/powerpoint/2010/main" val="366939878"/>
      </p:ext>
    </p:extLst>
  </p:cSld>
  <p:clrMapOvr>
    <a:masterClrMapping/>
  </p:clrMapOvr>
</p:sld>
</file>

<file path=ppt/theme/theme1.xml><?xml version="1.0" encoding="utf-8"?>
<a:theme xmlns:a="http://schemas.openxmlformats.org/drawingml/2006/main" name="Appsecco">
  <a:themeElements>
    <a:clrScheme name="Appsecco PPT">
      <a:dk1>
        <a:srgbClr val="3C3C3C"/>
      </a:dk1>
      <a:lt1>
        <a:sysClr val="window" lastClr="FFFFFF"/>
      </a:lt1>
      <a:dk2>
        <a:srgbClr val="008AC6"/>
      </a:dk2>
      <a:lt2>
        <a:srgbClr val="FFFFFF"/>
      </a:lt2>
      <a:accent1>
        <a:srgbClr val="008A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AC6"/>
      </a:hlink>
      <a:folHlink>
        <a:srgbClr val="008AC6"/>
      </a:folHlink>
    </a:clrScheme>
    <a:fontScheme name="Appsecco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secco" id="{B5408CFA-C6F3-8641-85E5-519B3695698E}" vid="{7BD36317-884E-134F-BF9B-1326A331EC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FA1DDD91A51408ADFD90E9617FD55" ma:contentTypeVersion="2" ma:contentTypeDescription="Create a new document." ma:contentTypeScope="" ma:versionID="67401c06d1b4c56aa810df42357f3e15">
  <xsd:schema xmlns:xsd="http://www.w3.org/2001/XMLSchema" xmlns:xs="http://www.w3.org/2001/XMLSchema" xmlns:p="http://schemas.microsoft.com/office/2006/metadata/properties" xmlns:ns2="bfa809f7-51fd-4fbd-bf4a-0b1a428b7ba7" targetNamespace="http://schemas.microsoft.com/office/2006/metadata/properties" ma:root="true" ma:fieldsID="3ec29786a44c3e8f6c22a596fd399b11" ns2:_="">
    <xsd:import namespace="bfa809f7-51fd-4fbd-bf4a-0b1a428b7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809f7-51fd-4fbd-bf4a-0b1a428b7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57E970-252E-4C16-955B-B3F94DB15735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982AE10B-ED55-4669-B8E2-355D38A2E5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D155F-3680-4F2D-B14E-F3EF6BF39E3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fa809f7-51fd-4fbd-bf4a-0b1a428b7b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537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Appsecco</vt:lpstr>
      <vt:lpstr>PowerPoint Presentation</vt:lpstr>
      <vt:lpstr>~# whoami</vt:lpstr>
      <vt:lpstr>Outline</vt:lpstr>
      <vt:lpstr>Challenges in Secrets Management</vt:lpstr>
      <vt:lpstr>How do Secrets get Leaked (in Code)?</vt:lpstr>
      <vt:lpstr>Why Scan for Secrets?</vt:lpstr>
      <vt:lpstr>What can happen is Secrets are Leaked?</vt:lpstr>
      <vt:lpstr>Available Tools</vt:lpstr>
      <vt:lpstr>Do I need to write a scanner to check my code?</vt:lpstr>
      <vt:lpstr>What are some Scanners to check my code?</vt:lpstr>
      <vt:lpstr>Proactive Actions</vt:lpstr>
      <vt:lpstr>Do I need to run a scan before I push my Code?</vt:lpstr>
      <vt:lpstr>Do I need to pay for a CI/CD Server for running scans?</vt:lpstr>
      <vt:lpstr>Do I need to pay for a CI/CD Server for running scans?</vt:lpstr>
      <vt:lpstr>Implementing Scanning on GitHub Actions</vt:lpstr>
      <vt:lpstr>A Sample Workflow</vt:lpstr>
      <vt:lpstr>Implementing Scanning with Existing CI/CD Setup</vt:lpstr>
      <vt:lpstr>Other ways of Mitigation</vt:lpstr>
      <vt:lpstr>Other Mitigation Methods</vt:lpstr>
      <vt:lpstr>Why does everyone not use Git Hooks already?</vt:lpstr>
      <vt:lpstr>Thank You!</vt:lpstr>
      <vt:lpstr>Questions?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Mahajan</dc:creator>
  <cp:lastModifiedBy>Ayush Priya</cp:lastModifiedBy>
  <cp:revision>886</cp:revision>
  <dcterms:created xsi:type="dcterms:W3CDTF">2018-09-06T12:07:03Z</dcterms:created>
  <dcterms:modified xsi:type="dcterms:W3CDTF">2020-10-03T15:02:15Z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0x010100D93FA1DDD91A51408ADFD90E9617FD55</vt:lpwstr>
  </property>
</Properties>
</file>