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1" r:id="rId3"/>
    <p:sldId id="264" r:id="rId4"/>
    <p:sldId id="279" r:id="rId5"/>
    <p:sldId id="265" r:id="rId6"/>
    <p:sldId id="268" r:id="rId7"/>
    <p:sldId id="271" r:id="rId8"/>
    <p:sldId id="273" r:id="rId9"/>
    <p:sldId id="274" r:id="rId10"/>
    <p:sldId id="278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8567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0"/>
            <a:ext cx="10363198" cy="1470025"/>
          </a:xfrm>
        </p:spPr>
        <p:txBody>
          <a:bodyPr/>
          <a:p>
            <a:pPr lvl="0">
              <a:defRPr/>
            </a:pPr>
            <a:r>
              <a:rPr lang="en-US" altLang="ko-KR"/>
              <a:t>DNS/TCP </a:t>
            </a:r>
            <a:r>
              <a:rPr lang="ko-KR" altLang="en-US"/>
              <a:t>패킷 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04767" y="1470025"/>
            <a:ext cx="2956982" cy="609598"/>
          </a:xfrm>
        </p:spPr>
        <p:txBody>
          <a:bodyPr/>
          <a:p>
            <a:pPr lvl="0" algn="r">
              <a:defRPr/>
            </a:pPr>
            <a:r>
              <a:rPr lang="en-US" altLang="ko-KR" sz="2800">
                <a:solidFill>
                  <a:schemeClr val="tx1"/>
                </a:solidFill>
              </a:rPr>
              <a:t>20191690</a:t>
            </a:r>
            <a:r>
              <a:rPr lang="ko-KR" altLang="en-US" sz="2800">
                <a:solidFill>
                  <a:schemeClr val="tx1"/>
                </a:solidFill>
              </a:rPr>
              <a:t> 황승재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914401" y="2623502"/>
            <a:ext cx="3809367" cy="16109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목차</a:t>
            </a:r>
            <a:endParaRPr lang="ko-KR" altLang="en-US" sz="2500"/>
          </a:p>
          <a:p>
            <a:pPr lvl="0">
              <a:defRPr/>
            </a:pPr>
            <a:r>
              <a:rPr lang="en-US" altLang="ko-KR" sz="2500"/>
              <a:t>- DNS Query </a:t>
            </a:r>
            <a:r>
              <a:rPr lang="ko-KR" altLang="en-US" sz="2500"/>
              <a:t>분석</a:t>
            </a:r>
            <a:endParaRPr lang="ko-KR" altLang="en-US" sz="2500"/>
          </a:p>
          <a:p>
            <a:pPr lvl="0"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DNS</a:t>
            </a:r>
            <a:r>
              <a:rPr lang="ko-KR" altLang="en-US" sz="2500"/>
              <a:t> </a:t>
            </a:r>
            <a:r>
              <a:rPr lang="en-US" altLang="ko-KR" sz="2500"/>
              <a:t>Query Response </a:t>
            </a:r>
            <a:r>
              <a:rPr lang="ko-KR" altLang="en-US" sz="2500"/>
              <a:t>분석</a:t>
            </a:r>
            <a:endParaRPr lang="ko-KR" altLang="en-US" sz="2500"/>
          </a:p>
          <a:p>
            <a:pPr lvl="0">
              <a:defRPr/>
            </a:pPr>
            <a:r>
              <a:rPr lang="en-US" altLang="ko-KR" sz="2500"/>
              <a:t>- TCP</a:t>
            </a:r>
            <a:r>
              <a:rPr lang="ko-KR" altLang="en-US" sz="2500"/>
              <a:t> 분석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27052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040" t="15320" r="9450" b="53880"/>
          <a:stretch>
            <a:fillRect/>
          </a:stretch>
        </p:blipFill>
        <p:spPr>
          <a:xfrm>
            <a:off x="0" y="618280"/>
            <a:ext cx="12192000" cy="228923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2907511"/>
            <a:ext cx="11578590" cy="3710459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</a:rPr>
              <a:t>1)</a:t>
            </a:r>
            <a:r>
              <a:rPr lang="ko-KR" altLang="en-US" b="1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/>
              </a:rPr>
              <a:t>Source Port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 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출발지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(www.example.org)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의 포트 번호는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80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번이다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80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번은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http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의 포트 번호이다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</a:rPr>
              <a:t>2)</a:t>
            </a:r>
            <a:r>
              <a:rPr lang="ko-KR" altLang="en-US" b="1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/>
              </a:rPr>
              <a:t>Destination Port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 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도착지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클라이언트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내 컴퓨터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의 포트 번호는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50822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이다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</a:rPr>
              <a:t>3)</a:t>
            </a:r>
            <a:r>
              <a:rPr lang="ko-KR" altLang="en-US" b="1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/>
              </a:rPr>
              <a:t>Sequence Number </a:t>
            </a:r>
            <a:endParaRPr lang="ko-KR" altLang="en-US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www.example.org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에서 클라이언트에 보내는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Sequence Number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번이다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</a:rPr>
              <a:t>4)</a:t>
            </a:r>
            <a:r>
              <a:rPr lang="ko-KR" altLang="en-US" b="1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/>
              </a:rPr>
              <a:t>Acknowledgement Number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 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 www.example.org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에서 클라이언트에 보내는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Acknowledgement Number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번이다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Ack Number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는 이전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tcp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패킷의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Seq Num + 1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이므로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3-Way Handshaking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첫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Seq Num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은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번임을 알 수 있다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</a:rPr>
              <a:t>5)</a:t>
            </a:r>
            <a:r>
              <a:rPr lang="ko-KR" altLang="en-US" b="1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/>
              </a:rPr>
              <a:t>Header Length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 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헤더의 총 길이는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32 Byte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이다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0" y="0"/>
            <a:ext cx="2063115" cy="6182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500" b="1">
                <a:latin typeface="맑은 고딕"/>
              </a:rPr>
              <a:t>TCP</a:t>
            </a:r>
            <a:r>
              <a:rPr lang="ko-KR" altLang="en-US" sz="3500" b="1">
                <a:latin typeface="맑은 고딕"/>
              </a:rPr>
              <a:t> 분석</a:t>
            </a:r>
            <a:endParaRPr lang="ko-KR" altLang="en-US" sz="3500" b="1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565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8280"/>
            <a:ext cx="12147691" cy="260307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0"/>
            <a:ext cx="2063115" cy="61828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TCP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0" y="3429000"/>
            <a:ext cx="11530965" cy="3379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</a:rPr>
              <a:t>6) Flags</a:t>
            </a:r>
            <a:r>
              <a:rPr lang="en-US" altLang="ko-KR">
                <a:solidFill>
                  <a:schemeClr val="tx1"/>
                </a:solidFill>
              </a:rPr>
              <a:t> : </a:t>
            </a:r>
            <a:r>
              <a:rPr lang="ko-KR" altLang="en-US">
                <a:solidFill>
                  <a:schemeClr val="tx1"/>
                </a:solidFill>
              </a:rPr>
              <a:t>각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 마다 역할이 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크기는 총 </a:t>
            </a:r>
            <a:r>
              <a:rPr lang="en-US" altLang="ko-KR">
                <a:solidFill>
                  <a:schemeClr val="tx1"/>
                </a:solidFill>
              </a:rPr>
              <a:t>12bit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Reserved, Nonce, Congestion Window Reduced(CWR),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ECN-Echo : </a:t>
            </a:r>
            <a:r>
              <a:rPr lang="ko-KR" altLang="en-US">
                <a:solidFill>
                  <a:schemeClr val="tx1"/>
                </a:solidFill>
              </a:rPr>
              <a:t>현재 사용되지 않는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기본값은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총 </a:t>
            </a:r>
            <a:r>
              <a:rPr lang="en-US" altLang="ko-KR">
                <a:solidFill>
                  <a:schemeClr val="tx1"/>
                </a:solidFill>
              </a:rPr>
              <a:t>6bit)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 Urgent : Urgent data pointer</a:t>
            </a:r>
            <a:r>
              <a:rPr lang="ko-KR" altLang="en-US">
                <a:solidFill>
                  <a:schemeClr val="tx1"/>
                </a:solidFill>
              </a:rPr>
              <a:t>에 값이 있다는 것을 알리는 </a:t>
            </a:r>
            <a:r>
              <a:rPr lang="en-US" altLang="ko-KR">
                <a:solidFill>
                  <a:schemeClr val="tx1"/>
                </a:solidFill>
              </a:rPr>
              <a:t>bit. </a:t>
            </a:r>
            <a:r>
              <a:rPr lang="ko-KR" altLang="en-US">
                <a:solidFill>
                  <a:schemeClr val="tx1"/>
                </a:solidFill>
              </a:rPr>
              <a:t>일반적으로 쓰이지 않는다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기본값은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Acknowledgment : Acknowledgement number</a:t>
            </a:r>
            <a:r>
              <a:rPr lang="ko-KR" altLang="en-US">
                <a:solidFill>
                  <a:schemeClr val="tx1"/>
                </a:solidFill>
              </a:rPr>
              <a:t>에 값이 있다는 것을 알리는 </a:t>
            </a:r>
            <a:r>
              <a:rPr lang="en-US" altLang="ko-KR">
                <a:solidFill>
                  <a:schemeClr val="tx1"/>
                </a:solidFill>
              </a:rPr>
              <a:t>bit.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		  </a:t>
            </a:r>
            <a:r>
              <a:rPr lang="en-US" altLang="ko-KR">
                <a:solidFill>
                  <a:schemeClr val="tx1"/>
                </a:solidFill>
              </a:rPr>
              <a:t>Seq Num</a:t>
            </a:r>
            <a:r>
              <a:rPr lang="ko-KR" altLang="en-US">
                <a:solidFill>
                  <a:schemeClr val="tx1"/>
                </a:solidFill>
              </a:rPr>
              <a:t>에 대한 응답값으로 </a:t>
            </a:r>
            <a:r>
              <a:rPr lang="en-US" altLang="ko-KR">
                <a:solidFill>
                  <a:schemeClr val="tx1"/>
                </a:solidFill>
              </a:rPr>
              <a:t>Ack Num</a:t>
            </a:r>
            <a:r>
              <a:rPr lang="ko-KR" altLang="en-US">
                <a:solidFill>
                  <a:schemeClr val="tx1"/>
                </a:solidFill>
              </a:rPr>
              <a:t>에 값이 있으므로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 값이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로 설정되어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Push : </a:t>
            </a:r>
            <a:r>
              <a:rPr lang="ko-KR" altLang="en-US">
                <a:solidFill>
                  <a:schemeClr val="tx1"/>
                </a:solidFill>
              </a:rPr>
              <a:t>일반적으로 쓰이지 않는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기본값은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Reset : </a:t>
            </a:r>
            <a:r>
              <a:rPr lang="ko-KR" altLang="en-US">
                <a:solidFill>
                  <a:schemeClr val="tx1"/>
                </a:solidFill>
              </a:rPr>
              <a:t>강제로 연결 초기화를 하기 위한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해당 </a:t>
            </a:r>
            <a:r>
              <a:rPr lang="en-US" altLang="ko-KR">
                <a:solidFill>
                  <a:schemeClr val="tx1"/>
                </a:solidFill>
              </a:rPr>
              <a:t>Segment</a:t>
            </a:r>
            <a:r>
              <a:rPr lang="ko-KR" altLang="en-US">
                <a:solidFill>
                  <a:schemeClr val="tx1"/>
                </a:solidFill>
              </a:rPr>
              <a:t>는 강제 연결 초기화를 하지 않으므로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값은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 Syn : TCP </a:t>
            </a:r>
            <a:r>
              <a:rPr lang="ko-KR" altLang="en-US">
                <a:solidFill>
                  <a:schemeClr val="tx1"/>
                </a:solidFill>
              </a:rPr>
              <a:t>연결 설정을 초기화 할 때 사용되는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           해당 </a:t>
            </a:r>
            <a:r>
              <a:rPr lang="en-US" altLang="ko-KR">
                <a:solidFill>
                  <a:schemeClr val="tx1"/>
                </a:solidFill>
              </a:rPr>
              <a:t>Segment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en-US" altLang="ko-KR">
                <a:solidFill>
                  <a:schemeClr val="tx1"/>
                </a:solidFill>
              </a:rPr>
              <a:t>3-Way Handshaking </a:t>
            </a:r>
            <a:r>
              <a:rPr lang="ko-KR" altLang="en-US">
                <a:solidFill>
                  <a:schemeClr val="tx1"/>
                </a:solidFill>
              </a:rPr>
              <a:t>중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번째 과정이므로 </a:t>
            </a:r>
            <a:r>
              <a:rPr lang="en-US" altLang="ko-KR">
                <a:solidFill>
                  <a:schemeClr val="tx1"/>
                </a:solidFill>
              </a:rPr>
              <a:t>Syn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의 값이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로 설정되어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Fin : TCP</a:t>
            </a:r>
            <a:r>
              <a:rPr lang="ko-KR" altLang="en-US">
                <a:solidFill>
                  <a:schemeClr val="tx1"/>
                </a:solidFill>
              </a:rPr>
              <a:t> 연결을 해제 할 때 사용되는  </a:t>
            </a:r>
            <a:r>
              <a:rPr lang="en-US" altLang="ko-KR">
                <a:solidFill>
                  <a:schemeClr val="tx1"/>
                </a:solidFill>
              </a:rPr>
              <a:t>bit</a:t>
            </a:r>
            <a:r>
              <a:rPr lang="ko-KR" altLang="en-US">
                <a:solidFill>
                  <a:schemeClr val="tx1"/>
                </a:solidFill>
              </a:rPr>
              <a:t>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해당 </a:t>
            </a:r>
            <a:r>
              <a:rPr lang="en-US" altLang="ko-KR">
                <a:solidFill>
                  <a:schemeClr val="tx1"/>
                </a:solidFill>
              </a:rPr>
              <a:t>Segment</a:t>
            </a:r>
            <a:r>
              <a:rPr lang="ko-KR" altLang="en-US">
                <a:solidFill>
                  <a:schemeClr val="tx1"/>
                </a:solidFill>
              </a:rPr>
              <a:t>는 연결 과정이므로 </a:t>
            </a:r>
            <a:r>
              <a:rPr lang="en-US" altLang="ko-KR">
                <a:solidFill>
                  <a:schemeClr val="tx1"/>
                </a:solidFill>
              </a:rPr>
              <a:t>Fin bit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으로 설정되어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4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040" t="49360" r="9450" b="26390"/>
          <a:stretch>
            <a:fillRect/>
          </a:stretch>
        </p:blipFill>
        <p:spPr>
          <a:xfrm>
            <a:off x="0" y="618280"/>
            <a:ext cx="12192000" cy="180239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0"/>
            <a:ext cx="2063115" cy="61828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TCP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11660" y="2592916"/>
            <a:ext cx="10109629" cy="3653579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</a:rPr>
              <a:t>7)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Window 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 TCP Flow Control</a:t>
            </a:r>
            <a:r>
              <a:rPr lang="ko-KR" altLang="en-US">
                <a:solidFill>
                  <a:schemeClr val="tx1"/>
                </a:solidFill>
              </a:rPr>
              <a:t>을 위해 사용되는 필드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현재 자신이 받을 수 있는 </a:t>
            </a:r>
            <a:r>
              <a:rPr lang="en-US" altLang="ko-KR">
                <a:solidFill>
                  <a:schemeClr val="tx1"/>
                </a:solidFill>
              </a:rPr>
              <a:t>Window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Size</a:t>
            </a:r>
            <a:r>
              <a:rPr lang="ko-KR" altLang="en-US">
                <a:solidFill>
                  <a:schemeClr val="tx1"/>
                </a:solidFill>
              </a:rPr>
              <a:t>를 알려준다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   해당 패킷에서는 </a:t>
            </a:r>
            <a:r>
              <a:rPr lang="en-US" altLang="ko-KR">
                <a:solidFill>
                  <a:schemeClr val="tx1"/>
                </a:solidFill>
              </a:rPr>
              <a:t>Server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altLang="ko-KR">
                <a:solidFill>
                  <a:schemeClr val="tx1"/>
                </a:solidFill>
              </a:rPr>
              <a:t>Client</a:t>
            </a:r>
            <a:r>
              <a:rPr lang="ko-KR" altLang="en-US">
                <a:solidFill>
                  <a:schemeClr val="tx1"/>
                </a:solidFill>
              </a:rPr>
              <a:t>에게 </a:t>
            </a:r>
            <a:r>
              <a:rPr lang="en-US" altLang="ko-KR">
                <a:solidFill>
                  <a:schemeClr val="tx1"/>
                </a:solidFill>
              </a:rPr>
              <a:t>65535</a:t>
            </a:r>
            <a:r>
              <a:rPr lang="ko-KR" altLang="en-US">
                <a:solidFill>
                  <a:schemeClr val="tx1"/>
                </a:solidFill>
              </a:rPr>
              <a:t>의 크기만큼 버퍼를 받을 수 있다고 전해준다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</a:rPr>
              <a:t>8) Checksum 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오류 검출을 위한 값이 저장되어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</a:rPr>
              <a:t>9) Urgent Pointer 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긴급 데이터를 사용할 때 사용된다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해당 패킷은 긴급 데이터를 사용하지 않으므로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으로 되어있다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b="1">
                <a:solidFill>
                  <a:schemeClr val="tx1"/>
                </a:solidFill>
              </a:rPr>
              <a:t>10)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Options 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- TCP</a:t>
            </a:r>
            <a:r>
              <a:rPr lang="ko-KR" altLang="en-US">
                <a:solidFill>
                  <a:schemeClr val="tx1"/>
                </a:solidFill>
              </a:rPr>
              <a:t>의 여러 기능을 사용하기 위한 필드이다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해당 필드의 크기는 가변적이며 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   최대 </a:t>
            </a:r>
            <a:r>
              <a:rPr lang="en-US" altLang="ko-KR">
                <a:solidFill>
                  <a:schemeClr val="tx1"/>
                </a:solidFill>
              </a:rPr>
              <a:t>40Byte</a:t>
            </a:r>
            <a:r>
              <a:rPr lang="ko-KR" altLang="en-US">
                <a:solidFill>
                  <a:schemeClr val="tx1"/>
                </a:solidFill>
              </a:rPr>
              <a:t>까지 사용 가능하다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해당 패킷에는 </a:t>
            </a:r>
            <a:r>
              <a:rPr lang="en-US" altLang="ko-KR">
                <a:solidFill>
                  <a:schemeClr val="tx1"/>
                </a:solidFill>
              </a:rPr>
              <a:t>12Byte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Options </a:t>
            </a:r>
            <a:r>
              <a:rPr lang="ko-KR" altLang="en-US">
                <a:solidFill>
                  <a:schemeClr val="tx1"/>
                </a:solidFill>
              </a:rPr>
              <a:t>필드를 사용한다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6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b="12360"/>
          <a:stretch>
            <a:fillRect/>
          </a:stretch>
        </p:blipFill>
        <p:spPr>
          <a:xfrm>
            <a:off x="0" y="617220"/>
            <a:ext cx="8469585" cy="624078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234792" y="1484508"/>
            <a:ext cx="1521893" cy="363553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234792" y="3896360"/>
            <a:ext cx="2248954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UDP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234792" y="5440998"/>
            <a:ext cx="2884764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DNS Query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0" y="0"/>
            <a:ext cx="3644265" cy="61722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500" b="1">
                <a:latin typeface="맑은 고딕"/>
              </a:rPr>
              <a:t>DNS</a:t>
            </a:r>
            <a:r>
              <a:rPr lang="ko-KR" altLang="en-US" sz="3500" b="1">
                <a:latin typeface="맑은 고딕"/>
              </a:rPr>
              <a:t> </a:t>
            </a:r>
            <a:r>
              <a:rPr lang="en-US" altLang="ko-KR" sz="3500" b="1">
                <a:latin typeface="맑은 고딕"/>
              </a:rPr>
              <a:t>Qeury</a:t>
            </a:r>
            <a:r>
              <a:rPr lang="ko-KR" altLang="en-US" sz="3500" b="1">
                <a:latin typeface="맑은 고딕"/>
              </a:rPr>
              <a:t> 분석</a:t>
            </a:r>
            <a:endParaRPr lang="ko-KR" altLang="en-US" sz="3500" b="1">
              <a:latin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469585" y="2069886"/>
            <a:ext cx="3175680" cy="135911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100">
                <a:latin typeface="맑은 고딕"/>
              </a:rPr>
              <a:t>CMD</a:t>
            </a:r>
            <a:r>
              <a:rPr lang="ko-KR" altLang="en-US" sz="2100">
                <a:latin typeface="맑은 고딕"/>
              </a:rPr>
              <a:t>에서 </a:t>
            </a:r>
            <a:r>
              <a:rPr lang="en-US" altLang="ko-KR" sz="2100">
                <a:latin typeface="맑은 고딕"/>
              </a:rPr>
              <a:t>nslookup</a:t>
            </a:r>
            <a:r>
              <a:rPr lang="ko-KR" altLang="en-US" sz="2100">
                <a:latin typeface="맑은 고딕"/>
              </a:rPr>
              <a:t>으로 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en-US" altLang="ko-KR" sz="2100">
                <a:latin typeface="맑은 고딕"/>
              </a:rPr>
              <a:t>www.naver.com</a:t>
            </a:r>
            <a:r>
              <a:rPr lang="ko-KR" altLang="en-US" sz="2100">
                <a:latin typeface="맑은 고딕"/>
              </a:rPr>
              <a:t> 을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검색할 때의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패킷을 분석한다</a:t>
            </a:r>
            <a:r>
              <a:rPr lang="en-US" altLang="ko-KR" sz="2100">
                <a:latin typeface="맑은 고딕"/>
              </a:rPr>
              <a:t>.</a:t>
            </a:r>
            <a:endParaRPr lang="en-US" altLang="ko-KR" sz="210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160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630" t="65700" r="1980" b="12360"/>
          <a:stretch>
            <a:fillRect/>
          </a:stretch>
        </p:blipFill>
        <p:spPr>
          <a:xfrm>
            <a:off x="0" y="617220"/>
            <a:ext cx="10608089" cy="202977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2646996"/>
            <a:ext cx="11539408" cy="41424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lvl="0">
              <a:defRPr/>
            </a:pPr>
            <a:r>
              <a:rPr lang="en-US" altLang="ko-KR" b="1">
                <a:latin typeface="맑은 고딕"/>
              </a:rPr>
              <a:t>1) </a:t>
            </a:r>
            <a:r>
              <a:rPr lang="en-US" altLang="ko-KR" b="1">
                <a:solidFill>
                  <a:schemeClr val="dk1"/>
                </a:solidFill>
                <a:latin typeface="맑은 고딕"/>
              </a:rPr>
              <a:t>Transaction ID : 0x0004  (16bit)</a:t>
            </a:r>
            <a:endParaRPr lang="en-US" altLang="ko-KR" b="1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</a:rPr>
              <a:t>- DNS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Query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 와 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Response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에 관련된 정보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 매 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Query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마다 고유 식별 번호가 부여된다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 </a:t>
            </a:r>
            <a:endParaRPr lang="ko-KR" altLang="en-US">
              <a:solidFill>
                <a:schemeClr val="dk1"/>
              </a:solidFill>
              <a:latin typeface="맑은 고딕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mc:Ignorable="hp" hp:hslEmbossed="0">
              <a:solidFill>
                <a:schemeClr val="dk1"/>
              </a:solidFill>
              <a:latin typeface="맑은 고딕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b="1">
                <a:latin typeface="맑은 고딕"/>
              </a:rPr>
              <a:t>2) Flags : 0x0100 Standard Query  (16bit)</a:t>
            </a:r>
            <a:endParaRPr lang="en-US" altLang="ko-KR" b="1">
              <a:latin typeface="맑은 고딕"/>
            </a:endParaRPr>
          </a:p>
          <a:p>
            <a:pPr lvl="0">
              <a:defRPr/>
            </a:pPr>
            <a:r>
              <a:rPr lang="en-US" altLang="ko-KR" b="0">
                <a:latin typeface="맑은 고딕"/>
              </a:rPr>
              <a:t>-</a:t>
            </a:r>
            <a:r>
              <a:rPr lang="ko-KR" altLang="en-US" b="0">
                <a:latin typeface="맑은 고딕"/>
              </a:rPr>
              <a:t> 뒷슬라이드에서 설명</a:t>
            </a:r>
            <a:endParaRPr lang="ko-KR" altLang="en-US" b="0">
              <a:latin typeface="맑은 고딕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mc:Ignorable="hp" hp:hslEmbossed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b="1">
                <a:latin typeface="맑은 고딕"/>
              </a:rPr>
              <a:t>3) </a:t>
            </a:r>
            <a:r>
              <a:rPr lang="en-US" altLang="ko-KR" b="1">
                <a:solidFill>
                  <a:schemeClr val="dk1"/>
                </a:solidFill>
                <a:latin typeface="맑은 고딕"/>
              </a:rPr>
              <a:t>Questions : 1</a:t>
            </a:r>
            <a:endParaRPr lang="en-US" altLang="ko-KR" b="1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</a:rPr>
              <a:t>- Query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의 수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 통상적으로 패킷당 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1</a:t>
            </a:r>
            <a:r>
              <a:rPr lang="ko-KR" altLang="en-US">
                <a:solidFill>
                  <a:schemeClr val="dk1"/>
                </a:solidFill>
                <a:latin typeface="맑은 고딕"/>
              </a:rPr>
              <a:t>개의 쿼리를 가진다</a:t>
            </a:r>
            <a:r>
              <a:rPr lang="en-US" altLang="ko-KR">
                <a:solidFill>
                  <a:schemeClr val="dk1"/>
                </a:solidFill>
                <a:latin typeface="맑은 고딕"/>
              </a:rPr>
              <a:t>.</a:t>
            </a:r>
            <a:endParaRPr lang="ko-KR" altLang="en-US">
              <a:solidFill>
                <a:schemeClr val="dk1"/>
              </a:solidFill>
              <a:latin typeface="맑은 고딕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mc:Ignorable="hp" hp:hslEmbossed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b="1">
                <a:latin typeface="맑은 고딕"/>
              </a:rPr>
              <a:t>4) Answer RRs : 0,</a:t>
            </a:r>
            <a:r>
              <a:rPr lang="ko-KR" altLang="en-US" b="1">
                <a:latin typeface="맑은 고딕"/>
              </a:rPr>
              <a:t> </a:t>
            </a:r>
            <a:r>
              <a:rPr lang="en-US" altLang="ko-KR" b="1">
                <a:latin typeface="맑은 고딕"/>
              </a:rPr>
              <a:t>Authoruty RRs : 0,</a:t>
            </a:r>
            <a:r>
              <a:rPr lang="ko-KR" altLang="en-US" b="1">
                <a:latin typeface="맑은 고딕"/>
              </a:rPr>
              <a:t> </a:t>
            </a:r>
            <a:r>
              <a:rPr lang="en-US" altLang="ko-KR" b="1">
                <a:latin typeface="맑은 고딕"/>
              </a:rPr>
              <a:t>Additional RRs : 0</a:t>
            </a:r>
            <a:endParaRPr lang="en-US" altLang="ko-KR" b="1">
              <a:latin typeface="맑은 고딕"/>
            </a:endParaRPr>
          </a:p>
          <a:p>
            <a:pPr lvl="0">
              <a:defRPr/>
            </a:pPr>
            <a:r>
              <a:rPr lang="en-US" altLang="ko-KR" b="0">
                <a:latin typeface="맑은 고딕"/>
              </a:rPr>
              <a:t>-</a:t>
            </a:r>
            <a:r>
              <a:rPr lang="ko-KR" altLang="en-US" b="0">
                <a:latin typeface="맑은 고딕"/>
              </a:rPr>
              <a:t> 각각 응답</a:t>
            </a:r>
            <a:r>
              <a:rPr lang="en-US" altLang="ko-KR" b="0">
                <a:latin typeface="맑은 고딕"/>
              </a:rPr>
              <a:t>,</a:t>
            </a:r>
            <a:r>
              <a:rPr lang="ko-KR" altLang="en-US" b="0">
                <a:latin typeface="맑은 고딕"/>
              </a:rPr>
              <a:t> 책임</a:t>
            </a:r>
            <a:r>
              <a:rPr lang="en-US" altLang="ko-KR" b="0">
                <a:latin typeface="맑은 고딕"/>
              </a:rPr>
              <a:t>,</a:t>
            </a:r>
            <a:r>
              <a:rPr lang="ko-KR" altLang="en-US" b="0">
                <a:latin typeface="맑은 고딕"/>
              </a:rPr>
              <a:t> 추가정보 </a:t>
            </a:r>
            <a:r>
              <a:rPr lang="en-US" altLang="ko-KR" b="0">
                <a:latin typeface="맑은 고딕"/>
              </a:rPr>
              <a:t>Resource Record</a:t>
            </a:r>
            <a:r>
              <a:rPr lang="ko-KR" altLang="en-US" b="0">
                <a:latin typeface="맑은 고딕"/>
              </a:rPr>
              <a:t>의 수를 나타낸다</a:t>
            </a:r>
            <a:r>
              <a:rPr lang="en-US" altLang="ko-KR" b="0">
                <a:latin typeface="맑은 고딕"/>
              </a:rPr>
              <a:t>.</a:t>
            </a:r>
            <a:endParaRPr lang="en-US" altLang="ko-KR" b="0">
              <a:latin typeface="맑은 고딕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mc:Ignorable="hp" hp:hslEmbossed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b="1">
                <a:latin typeface="맑은 고딕"/>
              </a:rPr>
              <a:t>5)</a:t>
            </a:r>
            <a:r>
              <a:rPr lang="ko-KR" altLang="en-US" b="1">
                <a:latin typeface="맑은 고딕"/>
              </a:rPr>
              <a:t> </a:t>
            </a:r>
            <a:r>
              <a:rPr lang="en-US" altLang="ko-KR" b="1">
                <a:latin typeface="맑은 고딕"/>
              </a:rPr>
              <a:t>Queries</a:t>
            </a:r>
            <a:endParaRPr lang="en-US" altLang="ko-KR" b="1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 Name : DNS</a:t>
            </a:r>
            <a:r>
              <a:rPr lang="ko-KR" altLang="en-US">
                <a:latin typeface="맑은 고딕"/>
              </a:rPr>
              <a:t>에 요청한 호스트 네임은 </a:t>
            </a:r>
            <a:r>
              <a:rPr lang="en-US" altLang="ko-KR">
                <a:latin typeface="맑은 고딕"/>
              </a:rPr>
              <a:t>www.naver.com</a:t>
            </a:r>
            <a:r>
              <a:rPr lang="ko-KR" altLang="en-US">
                <a:latin typeface="맑은 고딕"/>
              </a:rPr>
              <a:t>이다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Type : </a:t>
            </a:r>
            <a:r>
              <a:rPr lang="ko-KR" altLang="en-US">
                <a:latin typeface="맑은 고딕"/>
              </a:rPr>
              <a:t>쿼리의 타입을 나타낸다</a:t>
            </a:r>
            <a:r>
              <a:rPr lang="en-US" altLang="ko-KR">
                <a:latin typeface="맑은 고딕"/>
              </a:rPr>
              <a:t>. type A</a:t>
            </a:r>
            <a:r>
              <a:rPr lang="ko-KR" altLang="en-US">
                <a:latin typeface="맑은 고딕"/>
              </a:rPr>
              <a:t>는 </a:t>
            </a:r>
            <a:r>
              <a:rPr lang="en-US" altLang="ko-KR">
                <a:latin typeface="맑은 고딕"/>
              </a:rPr>
              <a:t>‘</a:t>
            </a:r>
            <a:r>
              <a:rPr lang="ko-KR" altLang="en-US">
                <a:latin typeface="맑은 고딕"/>
              </a:rPr>
              <a:t>호스트 주소</a:t>
            </a:r>
            <a:r>
              <a:rPr lang="en-US" altLang="ko-KR">
                <a:latin typeface="맑은 고딕"/>
              </a:rPr>
              <a:t>’</a:t>
            </a:r>
            <a:r>
              <a:rPr lang="ko-KR" altLang="en-US">
                <a:latin typeface="맑은 고딕"/>
              </a:rPr>
              <a:t>를 의미한다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Class : </a:t>
            </a:r>
            <a:r>
              <a:rPr lang="ko-KR" altLang="en-US">
                <a:latin typeface="맑은 고딕"/>
              </a:rPr>
              <a:t>네트워크 클래스 타입을 의미한다</a:t>
            </a:r>
            <a:r>
              <a:rPr lang="en-US" altLang="ko-KR">
                <a:latin typeface="맑은 고딕"/>
              </a:rPr>
              <a:t>.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IN</a:t>
            </a:r>
            <a:r>
              <a:rPr lang="ko-KR" altLang="en-US">
                <a:latin typeface="맑은 고딕"/>
              </a:rPr>
              <a:t>은 </a:t>
            </a:r>
            <a:r>
              <a:rPr lang="en-US" altLang="ko-KR">
                <a:latin typeface="맑은 고딕"/>
              </a:rPr>
              <a:t>Internet</a:t>
            </a:r>
            <a:r>
              <a:rPr lang="ko-KR" altLang="en-US">
                <a:latin typeface="맑은 고딕"/>
              </a:rPr>
              <a:t>의 약자</a:t>
            </a:r>
            <a:endParaRPr lang="ko-KR" altLang="en-US" b="0"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3623" y="4854894"/>
            <a:ext cx="4338377" cy="1934526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0" y="0"/>
            <a:ext cx="3644265" cy="61722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DNS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Qeury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402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45532"/>
            <a:ext cx="9419946" cy="242309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0" y="3429000"/>
            <a:ext cx="12192000" cy="24930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latin typeface="맑은 고딕"/>
              </a:rPr>
              <a:t>2) Flags : 0x0100 Standard Query  (16bit)</a:t>
            </a:r>
            <a:endParaRPr lang="en-US" altLang="ko-KR" b="1">
              <a:latin typeface="맑은 고딕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 DNS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패킷을 제어하는 필드</a:t>
            </a:r>
            <a:endParaRPr lang="ko-KR" altLang="en-US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 QR : 0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이면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Request, 1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이면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Response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 Op Code : 0000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표준 질의 또는 표준 질의에 대한 응답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여기서는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Request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이므로 표준 질의를 의미한다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TC(Truncated) : 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응답이 길어서 잘렸는 지 여부 확인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해당 패킷은 잘리지 않았다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RD(Recursion Desired) : 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재귀 질의를 원하는 지에 대한 필드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보통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DNS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패킷은 재귀를 요청한다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>
              <a:solidFill>
                <a:schemeClr val="tx1"/>
              </a:solidFill>
              <a:latin typeface="맑은 고딕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000(Reserved) : 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예약된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bit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로 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000</a:t>
            </a:r>
            <a:r>
              <a:rPr lang="ko-KR" altLang="en-US">
                <a:solidFill>
                  <a:schemeClr val="tx1"/>
                </a:solidFill>
                <a:latin typeface="맑은 고딕"/>
              </a:rPr>
              <a:t>으로 설정한다</a:t>
            </a:r>
            <a:r>
              <a:rPr lang="en-US" altLang="ko-KR">
                <a:solidFill>
                  <a:schemeClr val="tx1"/>
                </a:solidFill>
                <a:latin typeface="맑은 고딕"/>
              </a:rPr>
              <a:t>.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0" y="0"/>
            <a:ext cx="3644265" cy="61722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DNS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Qeury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892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b="9940"/>
          <a:stretch>
            <a:fillRect/>
          </a:stretch>
        </p:blipFill>
        <p:spPr>
          <a:xfrm>
            <a:off x="0" y="617340"/>
            <a:ext cx="7985966" cy="624066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0" y="0"/>
            <a:ext cx="609600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 b="1">
                <a:latin typeface="맑은 고딕"/>
              </a:rPr>
              <a:t>DNS</a:t>
            </a:r>
            <a:r>
              <a:rPr lang="ko-KR" altLang="en-US" sz="3500" b="1">
                <a:latin typeface="맑은 고딕"/>
              </a:rPr>
              <a:t> </a:t>
            </a:r>
            <a:r>
              <a:rPr lang="en-US" altLang="ko-KR" sz="3500" b="1">
                <a:latin typeface="맑은 고딕"/>
              </a:rPr>
              <a:t>Qeury</a:t>
            </a:r>
            <a:r>
              <a:rPr lang="ko-KR" altLang="en-US" sz="3500" b="1">
                <a:latin typeface="맑은 고딕"/>
              </a:rPr>
              <a:t> </a:t>
            </a:r>
            <a:r>
              <a:rPr lang="en-US" altLang="ko-KR" sz="3500" b="1">
                <a:latin typeface="맑은 고딕"/>
              </a:rPr>
              <a:t>Response</a:t>
            </a:r>
            <a:r>
              <a:rPr lang="ko-KR" altLang="en-US" sz="3500" b="1">
                <a:latin typeface="맑은 고딕"/>
              </a:rPr>
              <a:t> 분석</a:t>
            </a:r>
            <a:endParaRPr lang="ko-KR" altLang="en-US" sz="3500" b="1">
              <a:latin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653618" y="1528595"/>
            <a:ext cx="1521893" cy="3649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653618" y="3737670"/>
            <a:ext cx="2248954" cy="3657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UDP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653618" y="5167372"/>
            <a:ext cx="2884764" cy="36474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DNS Query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Header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985965" y="1892148"/>
            <a:ext cx="3183050" cy="1363497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CMD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nslookup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으로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www.naver.com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을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검색할 때의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패킷을 분석한다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41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1480" t="63740" r="1980" b="10940"/>
          <a:stretch>
            <a:fillRect/>
          </a:stretch>
        </p:blipFill>
        <p:spPr>
          <a:xfrm>
            <a:off x="0" y="744854"/>
            <a:ext cx="10893136" cy="2479659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0" y="3139181"/>
            <a:ext cx="11539408" cy="371881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1) Transaction ID : 0x0004  (16bit)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위의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Request Message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에 대한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Response Message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이기 때문에 동일하게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0x0004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가 부여되었다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2) Flags: 0x8180 Standard query response, No error,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6) Answers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뒷 슬라이드에서 설명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1700" b="1">
                <a:latin typeface="맑은 고딕"/>
              </a:rPr>
              <a:t>3) </a:t>
            </a:r>
            <a:r>
              <a:rPr lang="en-US" altLang="ko-KR" sz="1700" b="1">
                <a:solidFill>
                  <a:schemeClr val="dk1"/>
                </a:solidFill>
                <a:latin typeface="맑은 고딕"/>
              </a:rPr>
              <a:t>Questions : 1</a:t>
            </a:r>
            <a:endParaRPr lang="en-US" altLang="ko-KR" sz="1700" b="1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</a:rPr>
              <a:t>- Query</a:t>
            </a:r>
            <a:r>
              <a:rPr lang="ko-KR" altLang="en-US" sz="1700">
                <a:solidFill>
                  <a:schemeClr val="dk1"/>
                </a:solidFill>
                <a:latin typeface="맑은 고딕"/>
              </a:rPr>
              <a:t>의 수</a:t>
            </a:r>
            <a:r>
              <a:rPr lang="en-US" altLang="ko-KR" sz="1700"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1700"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1700">
                <a:solidFill>
                  <a:schemeClr val="dk1"/>
                </a:solidFill>
                <a:latin typeface="맑은 고딕"/>
              </a:rPr>
              <a:t>Query</a:t>
            </a:r>
            <a:r>
              <a:rPr lang="ko-KR" altLang="en-US" sz="1700">
                <a:solidFill>
                  <a:schemeClr val="dk1"/>
                </a:solidFill>
                <a:latin typeface="맑은 고딕"/>
              </a:rPr>
              <a:t>와 마찬가지로 </a:t>
            </a:r>
            <a:r>
              <a:rPr lang="en-US" altLang="ko-KR" sz="1700">
                <a:solidFill>
                  <a:schemeClr val="dk1"/>
                </a:solidFill>
                <a:latin typeface="맑은 고딕"/>
              </a:rPr>
              <a:t>1</a:t>
            </a:r>
            <a:r>
              <a:rPr lang="ko-KR" altLang="en-US" sz="1700">
                <a:solidFill>
                  <a:schemeClr val="dk1"/>
                </a:solidFill>
                <a:latin typeface="맑은 고딕"/>
              </a:rPr>
              <a:t>개의 쿼리를 가진다</a:t>
            </a:r>
            <a:r>
              <a:rPr lang="en-US" altLang="ko-KR" sz="1700">
                <a:solidFill>
                  <a:schemeClr val="dk1"/>
                </a:solidFill>
                <a:latin typeface="맑은 고딕"/>
              </a:rPr>
              <a:t>.</a:t>
            </a:r>
            <a:endParaRPr lang="en-US" altLang="ko-KR" sz="17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lang="en-US" altLang="ko-KR" sz="1700" b="1">
                <a:latin typeface="맑은 고딕"/>
              </a:rPr>
              <a:t>4) Answer RRs : 3,</a:t>
            </a:r>
            <a:r>
              <a:rPr lang="ko-KR" altLang="en-US" sz="1700" b="1">
                <a:latin typeface="맑은 고딕"/>
              </a:rPr>
              <a:t> </a:t>
            </a:r>
            <a:r>
              <a:rPr lang="en-US" altLang="ko-KR" sz="1700" b="1">
                <a:latin typeface="맑은 고딕"/>
              </a:rPr>
              <a:t>Authoruty RRs : 0,</a:t>
            </a:r>
            <a:r>
              <a:rPr lang="ko-KR" altLang="en-US" sz="1700" b="1">
                <a:latin typeface="맑은 고딕"/>
              </a:rPr>
              <a:t> </a:t>
            </a:r>
            <a:r>
              <a:rPr lang="en-US" altLang="ko-KR" sz="1700" b="1">
                <a:latin typeface="맑은 고딕"/>
              </a:rPr>
              <a:t>Additional RRs : 0</a:t>
            </a:r>
            <a:endParaRPr lang="en-US" altLang="ko-KR" sz="1700" b="1">
              <a:latin typeface="맑은 고딕"/>
            </a:endParaRPr>
          </a:p>
          <a:p>
            <a:pPr lvl="0">
              <a:defRPr/>
            </a:pPr>
            <a:r>
              <a:rPr lang="en-US" altLang="ko-KR" sz="1700" b="0">
                <a:latin typeface="맑은 고딕"/>
              </a:rPr>
              <a:t>-</a:t>
            </a:r>
            <a:r>
              <a:rPr lang="ko-KR" altLang="en-US" sz="1700" b="0">
                <a:latin typeface="맑은 고딕"/>
              </a:rPr>
              <a:t> 각각 응답</a:t>
            </a:r>
            <a:r>
              <a:rPr lang="en-US" altLang="ko-KR" sz="1700" b="0">
                <a:latin typeface="맑은 고딕"/>
              </a:rPr>
              <a:t>,</a:t>
            </a:r>
            <a:r>
              <a:rPr lang="ko-KR" altLang="en-US" sz="1700" b="0">
                <a:latin typeface="맑은 고딕"/>
              </a:rPr>
              <a:t> 책임</a:t>
            </a:r>
            <a:r>
              <a:rPr lang="en-US" altLang="ko-KR" sz="1700" b="0">
                <a:latin typeface="맑은 고딕"/>
              </a:rPr>
              <a:t>,</a:t>
            </a:r>
            <a:r>
              <a:rPr lang="ko-KR" altLang="en-US" sz="1700" b="0">
                <a:latin typeface="맑은 고딕"/>
              </a:rPr>
              <a:t> 추가정보 </a:t>
            </a:r>
            <a:r>
              <a:rPr lang="en-US" altLang="ko-KR" sz="1700" b="0">
                <a:latin typeface="맑은 고딕"/>
              </a:rPr>
              <a:t>Resource Record</a:t>
            </a:r>
            <a:r>
              <a:rPr lang="ko-KR" altLang="en-US" sz="1700" b="0">
                <a:latin typeface="맑은 고딕"/>
              </a:rPr>
              <a:t>의 수를 나타낸다</a:t>
            </a:r>
            <a:r>
              <a:rPr lang="en-US" altLang="ko-KR" sz="1700" b="0">
                <a:latin typeface="맑은 고딕"/>
              </a:rPr>
              <a:t>.</a:t>
            </a:r>
            <a:endParaRPr lang="en-US" altLang="ko-KR" sz="1700" b="0">
              <a:latin typeface="맑은 고딕"/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5) Queries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- Request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Queries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 내용과 동일하다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0" y="0"/>
            <a:ext cx="6096000" cy="617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DNS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Qeury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Response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011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54354"/>
            <a:ext cx="12191999" cy="293225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0" y="3486607"/>
            <a:ext cx="12192000" cy="337139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2) Flags: 0x8180 Standard query response, No error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 QR : Response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Message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이기 때문에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의 값을 가진다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 Op Code : 0000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표준 질의 또는 표준 질의에 대한 응답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여기서는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Response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이므로 표준 질의에 대한 응답을 의미한다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AA(Authoritative Answer) : DNS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가 안정된 서버일 때 사용된다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TC(Truncated) :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응답이 길어서 잘렸는 지 여부 확인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해당 패킷은 잘리지 않았다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RD(Recursion Desired) : </a:t>
            </a:r>
            <a:r>
              <a:rPr lang="ko-KR" altLang="en-US" sz="1700">
                <a:solidFill>
                  <a:schemeClr val="tx1"/>
                </a:solidFill>
                <a:latin typeface="맑은 고딕"/>
              </a:rPr>
              <a:t>재귀 질의를 원하는 지에 대한 필드</a:t>
            </a:r>
            <a:r>
              <a:rPr lang="en-US" altLang="ko-KR" sz="1700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>
                <a:solidFill>
                  <a:schemeClr val="tx1"/>
                </a:solidFill>
                <a:latin typeface="맑은 고딕"/>
              </a:rPr>
              <a:t> 보통 </a:t>
            </a:r>
            <a:r>
              <a:rPr lang="en-US" altLang="ko-KR" sz="1700">
                <a:solidFill>
                  <a:schemeClr val="tx1"/>
                </a:solidFill>
                <a:latin typeface="맑은 고딕"/>
              </a:rPr>
              <a:t>DNS</a:t>
            </a:r>
            <a:r>
              <a:rPr lang="ko-KR" altLang="en-US" sz="1700">
                <a:solidFill>
                  <a:schemeClr val="tx1"/>
                </a:solidFill>
                <a:latin typeface="맑은 고딕"/>
              </a:rPr>
              <a:t> 패킷은 재귀를 요청한다</a:t>
            </a:r>
            <a:r>
              <a:rPr lang="en-US" altLang="ko-KR" sz="1700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>
              <a:solidFill>
                <a:schemeClr val="tx1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 RA(Recursion Availabe) 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DNS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서버가 재귀를 이용 가능한지 확인을 위한 필드이다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000(Reserved) :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예약된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bit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000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으로 설정한다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Reply code :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응답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오류 코드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해당 필드에서는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0~5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까지의 값을 가진다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에러 없음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포맷 에러  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서버 실패   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도메인 네임이 존재하지 않음  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실행되지 않음   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거부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0" y="0"/>
            <a:ext cx="6096000" cy="617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DNS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Qeury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Response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770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7220"/>
            <a:ext cx="6612403" cy="468158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612400" y="1128928"/>
            <a:ext cx="5579600" cy="42031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latin typeface="맑은 고딕"/>
              </a:rPr>
              <a:t>6) Answers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별칭</a:t>
            </a:r>
            <a:r>
              <a:rPr lang="en-US" altLang="ko-KR">
                <a:latin typeface="맑은 고딕"/>
              </a:rPr>
              <a:t>(www.naver.com)</a:t>
            </a:r>
            <a:r>
              <a:rPr lang="ko-KR" altLang="en-US">
                <a:latin typeface="맑은 고딕"/>
              </a:rPr>
              <a:t>에 대한 표준 이름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(www.naver.com.nheos.com)</a:t>
            </a:r>
            <a:r>
              <a:rPr lang="ko-KR" altLang="en-US">
                <a:latin typeface="맑은 고딕"/>
              </a:rPr>
              <a:t>을 찾아준다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TTL : DNS</a:t>
            </a:r>
            <a:r>
              <a:rPr lang="ko-KR" altLang="en-US">
                <a:latin typeface="맑은 고딕"/>
              </a:rPr>
              <a:t> 서버의 레코드 유지 시간을 의미한다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Data length: RData</a:t>
            </a:r>
            <a:r>
              <a:rPr lang="ko-KR" altLang="en-US">
                <a:latin typeface="맑은 고딕"/>
              </a:rPr>
              <a:t>의 길이를 나타낸다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CNAME : </a:t>
            </a:r>
            <a:r>
              <a:rPr lang="ko-KR" altLang="en-US">
                <a:latin typeface="맑은 고딕"/>
              </a:rPr>
              <a:t>별칭에 대한 표준이름을 나타낸다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Address : </a:t>
            </a:r>
            <a:r>
              <a:rPr lang="ko-KR" altLang="en-US">
                <a:latin typeface="맑은 고딕"/>
              </a:rPr>
              <a:t>표준 이름의 </a:t>
            </a:r>
            <a:r>
              <a:rPr lang="en-US" altLang="ko-KR">
                <a:latin typeface="맑은 고딕"/>
              </a:rPr>
              <a:t>IP</a:t>
            </a:r>
            <a:r>
              <a:rPr lang="ko-KR" altLang="en-US">
                <a:latin typeface="맑은 고딕"/>
              </a:rPr>
              <a:t> 주소를 나타낸다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표준 이름을 이용하여 해당 도메인 네임의 </a:t>
            </a:r>
            <a:r>
              <a:rPr lang="en-US" altLang="ko-KR">
                <a:latin typeface="맑은 고딕"/>
              </a:rPr>
              <a:t>IP</a:t>
            </a:r>
            <a:r>
              <a:rPr lang="ko-KR" altLang="en-US">
                <a:latin typeface="맑은 고딕"/>
              </a:rPr>
              <a:t> 주소를 확인한다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223.130.200.104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223.130.195.95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2</a:t>
            </a:r>
            <a:r>
              <a:rPr lang="ko-KR" altLang="en-US">
                <a:latin typeface="맑은 고딕"/>
              </a:rPr>
              <a:t>개의 </a:t>
            </a:r>
            <a:r>
              <a:rPr lang="en-US" altLang="ko-KR">
                <a:latin typeface="맑은 고딕"/>
              </a:rPr>
              <a:t>IP</a:t>
            </a:r>
            <a:r>
              <a:rPr lang="ko-KR" altLang="en-US">
                <a:latin typeface="맑은 고딕"/>
              </a:rPr>
              <a:t>가 있는 것을 확인할 수 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en-US" altLang="ko-KR">
              <a:latin typeface="맑은 고딕"/>
            </a:endParaRPr>
          </a:p>
          <a:p>
            <a:pPr lvl="0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0" y="0"/>
            <a:ext cx="6096000" cy="617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DNS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Qeury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Response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717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040" t="6200" r="9450" b="26390"/>
          <a:stretch>
            <a:fillRect/>
          </a:stretch>
        </p:blipFill>
        <p:spPr>
          <a:xfrm>
            <a:off x="0" y="1848852"/>
            <a:ext cx="12192000" cy="500914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0"/>
            <a:ext cx="12192000" cy="15506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 b="1">
                <a:latin typeface="맑은 고딕"/>
              </a:rPr>
              <a:t>TCP </a:t>
            </a:r>
            <a:r>
              <a:rPr lang="ko-KR" altLang="en-US" sz="3500" b="1">
                <a:latin typeface="맑은 고딕"/>
              </a:rPr>
              <a:t>분석</a:t>
            </a:r>
            <a:endParaRPr lang="ko-KR" altLang="en-US" sz="3500">
              <a:latin typeface="맑은 고딕"/>
            </a:endParaRPr>
          </a:p>
          <a:p>
            <a:pPr lvl="0">
              <a:defRPr/>
            </a:pPr>
            <a:endParaRPr lang="ko-KR" altLang="en-US" sz="2500">
              <a:latin typeface="맑은 고딕"/>
            </a:endParaRPr>
          </a:p>
          <a:p>
            <a:pPr lvl="0">
              <a:defRPr/>
            </a:pPr>
            <a:r>
              <a:rPr lang="en-US" altLang="ko-KR">
                <a:latin typeface="맑은 고딕"/>
              </a:rPr>
              <a:t>PUTTY</a:t>
            </a:r>
            <a:r>
              <a:rPr lang="ko-KR" altLang="en-US">
                <a:latin typeface="맑은 고딕"/>
              </a:rPr>
              <a:t>로</a:t>
            </a:r>
            <a:r>
              <a:rPr lang="en-US" altLang="ko-KR">
                <a:latin typeface="맑은 고딕"/>
              </a:rPr>
              <a:t> www.example.org:80</a:t>
            </a:r>
            <a:r>
              <a:rPr lang="ko-KR" altLang="en-US">
                <a:latin typeface="맑은 고딕"/>
              </a:rPr>
              <a:t>으로 연결했을 시 </a:t>
            </a:r>
            <a:r>
              <a:rPr lang="en-US" altLang="ko-KR">
                <a:latin typeface="맑은 고딕"/>
              </a:rPr>
              <a:t>3-Way Handshaking</a:t>
            </a:r>
            <a:r>
              <a:rPr lang="ko-KR" altLang="en-US">
                <a:latin typeface="맑은 고딕"/>
              </a:rPr>
              <a:t> 과정 중 </a:t>
            </a:r>
            <a:r>
              <a:rPr lang="en-US" altLang="ko-KR">
                <a:latin typeface="맑은 고딕"/>
              </a:rPr>
              <a:t>2</a:t>
            </a:r>
            <a:r>
              <a:rPr lang="ko-KR" altLang="en-US">
                <a:latin typeface="맑은 고딕"/>
              </a:rPr>
              <a:t>번째</a:t>
            </a:r>
            <a:r>
              <a:rPr lang="en-US" altLang="ko-KR">
                <a:latin typeface="맑은 고딕"/>
              </a:rPr>
              <a:t>,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서버에서 클라이언트에 </a:t>
            </a:r>
            <a:r>
              <a:rPr lang="en-US" altLang="ko-KR">
                <a:latin typeface="맑은 고딕"/>
              </a:rPr>
              <a:t>[SYN+ACK] </a:t>
            </a:r>
            <a:r>
              <a:rPr lang="ko-KR" altLang="en-US">
                <a:latin typeface="맑은 고딕"/>
              </a:rPr>
              <a:t>패킷을 줄 때를 캡쳐하였다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8419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757</ep:Words>
  <ep:PresentationFormat>화면 슬라이드 쇼(4:3)</ep:PresentationFormat>
  <ep:Paragraphs>126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DNS/TCP 패킷 분석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2022-05-19T14:04:31.881</dcterms:created>
  <dc:creator>tmdwo</dc:creator>
  <cp:lastModifiedBy>tmdwo</cp:lastModifiedBy>
  <dcterms:modified xsi:type="dcterms:W3CDTF">2022-05-20T08:37:03.463</dcterms:modified>
  <cp:revision>62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