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8c695deb4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8c695deb4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8c695de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8c695de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8c695deb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8c695deb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8c695deb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8c695deb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8c695deb4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8c695deb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8c695de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8c695de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8c695deb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8c695deb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8c695deb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8c695deb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the top of the solution is CT’s logo inserted, to the right of the logo is the title of the quiz. Below the heading is a table with a number for each question. The table functions as a navigation bar, so that the customer can go back and forth between the questions, which gives the customer an overview of how far you are in the quiz. When the customer is asked a question, the box where the number that matches the question is marked with the blue color that CT uses in their logo. When the customer has answered a question, the box with the corresponding number will be marked with a green color. When the customer answers “YES”, the answer box is marked with the same green color from the navigation bar and a “check mark” is placed in the box. Likewise, when the answer is "NO", the answer box is marked with a red color and a cross is inserted in the box. When an answer is filled in, the quiz automatically moves on to the next question. When the last question has been answered, a “pop-up” window appears, which asks the customer if they are sure they want to finish the quiz.</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8c695deb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8c695deb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66666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ct-kea-2021-gr3" TargetMode="External"/><Relationship Id="rId4" Type="http://schemas.openxmlformats.org/officeDocument/2006/relationships/image" Target="../media/image2.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228575"/>
            <a:ext cx="9144000" cy="20100"/>
          </a:xfrm>
          <a:prstGeom prst="rect">
            <a:avLst/>
          </a:prstGeom>
          <a:solidFill>
            <a:srgbClr val="C0C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0" y="162850"/>
            <a:ext cx="9144000" cy="42900"/>
          </a:xfrm>
          <a:prstGeom prst="rect">
            <a:avLst/>
          </a:prstGeom>
          <a:solidFill>
            <a:srgbClr val="C30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0" y="25425"/>
            <a:ext cx="9144000" cy="114600"/>
          </a:xfrm>
          <a:prstGeom prst="rect">
            <a:avLst/>
          </a:prstGeom>
          <a:solidFill>
            <a:srgbClr val="233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205275" y="4757850"/>
            <a:ext cx="8473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Lato"/>
                <a:ea typeface="Lato"/>
                <a:cs typeface="Lato"/>
                <a:sym typeface="Lato"/>
              </a:rPr>
              <a:t>DA1 A20 Gruppe 3 - Ane Ida Abildgaard, Alexander Kougios, Christian Blicher Jacobsen, Emma Plum og Lucas Winkelmann</a:t>
            </a:r>
            <a:endParaRPr sz="800">
              <a:solidFill>
                <a:srgbClr val="FFFFFF"/>
              </a:solidFill>
              <a:latin typeface="Lato"/>
              <a:ea typeface="Lato"/>
              <a:cs typeface="Lato"/>
              <a:sym typeface="Lato"/>
            </a:endParaRPr>
          </a:p>
        </p:txBody>
      </p:sp>
      <p:pic>
        <p:nvPicPr>
          <p:cNvPr id="58" name="Google Shape;58;p13"/>
          <p:cNvPicPr preferRelativeResize="0"/>
          <p:nvPr/>
        </p:nvPicPr>
        <p:blipFill>
          <a:blip r:embed="rId3">
            <a:alphaModFix/>
          </a:blip>
          <a:stretch>
            <a:fillRect/>
          </a:stretch>
        </p:blipFill>
        <p:spPr>
          <a:xfrm>
            <a:off x="8569853" y="4880500"/>
            <a:ext cx="497946" cy="186800"/>
          </a:xfrm>
          <a:prstGeom prst="rect">
            <a:avLst/>
          </a:prstGeom>
          <a:noFill/>
          <a:ln>
            <a:noFill/>
          </a:ln>
        </p:spPr>
      </p:pic>
      <p:pic>
        <p:nvPicPr>
          <p:cNvPr id="59" name="Google Shape;59;p13"/>
          <p:cNvPicPr preferRelativeResize="0"/>
          <p:nvPr/>
        </p:nvPicPr>
        <p:blipFill rotWithShape="1">
          <a:blip r:embed="rId4">
            <a:alphaModFix/>
          </a:blip>
          <a:srcRect b="11240" l="6924" r="6622" t="11186"/>
          <a:stretch/>
        </p:blipFill>
        <p:spPr>
          <a:xfrm>
            <a:off x="5510100" y="1135813"/>
            <a:ext cx="3198499" cy="2871874"/>
          </a:xfrm>
          <a:prstGeom prst="rect">
            <a:avLst/>
          </a:prstGeom>
          <a:noFill/>
          <a:ln>
            <a:noFill/>
          </a:ln>
        </p:spPr>
      </p:pic>
      <p:sp>
        <p:nvSpPr>
          <p:cNvPr id="60" name="Google Shape;60;p13"/>
          <p:cNvSpPr txBox="1"/>
          <p:nvPr/>
        </p:nvSpPr>
        <p:spPr>
          <a:xfrm>
            <a:off x="409350" y="1703850"/>
            <a:ext cx="5196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rgbClr val="FFFFFF"/>
                </a:solidFill>
                <a:latin typeface="Lato"/>
                <a:ea typeface="Lato"/>
                <a:cs typeface="Lato"/>
                <a:sym typeface="Lato"/>
              </a:rPr>
              <a:t>THE FUTURE FOR FREELANCERS IN THE GIG ECONOMY</a:t>
            </a:r>
            <a:endParaRPr sz="2900">
              <a:solidFill>
                <a:srgbClr val="FFFFFF"/>
              </a:solidFill>
              <a:latin typeface="Lato"/>
              <a:ea typeface="Lato"/>
              <a:cs typeface="Lato"/>
              <a:sym typeface="Lato"/>
            </a:endParaRPr>
          </a:p>
          <a:p>
            <a:pPr indent="0" lvl="0" marL="0" rtl="0" algn="l">
              <a:spcBef>
                <a:spcPts val="0"/>
              </a:spcBef>
              <a:spcAft>
                <a:spcPts val="0"/>
              </a:spcAft>
              <a:buNone/>
            </a:pPr>
            <a:r>
              <a:t/>
            </a:r>
            <a:endParaRPr sz="300">
              <a:solidFill>
                <a:srgbClr val="FFFFFF"/>
              </a:solidFill>
              <a:latin typeface="Lato"/>
              <a:ea typeface="Lato"/>
              <a:cs typeface="Lato"/>
              <a:sym typeface="Lato"/>
            </a:endParaRPr>
          </a:p>
        </p:txBody>
      </p:sp>
      <p:pic>
        <p:nvPicPr>
          <p:cNvPr id="61" name="Google Shape;61;p13"/>
          <p:cNvPicPr preferRelativeResize="0"/>
          <p:nvPr/>
        </p:nvPicPr>
        <p:blipFill>
          <a:blip r:embed="rId5">
            <a:alphaModFix/>
          </a:blip>
          <a:stretch>
            <a:fillRect/>
          </a:stretch>
        </p:blipFill>
        <p:spPr>
          <a:xfrm>
            <a:off x="527200" y="3227250"/>
            <a:ext cx="1877351" cy="555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p:nvPr/>
        </p:nvSpPr>
        <p:spPr>
          <a:xfrm rot="5400000">
            <a:off x="6247075" y="2514450"/>
            <a:ext cx="5143500" cy="114600"/>
          </a:xfrm>
          <a:prstGeom prst="rect">
            <a:avLst/>
          </a:prstGeom>
          <a:solidFill>
            <a:srgbClr val="C0C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rot="5400000">
            <a:off x="6394750" y="2534250"/>
            <a:ext cx="5143500" cy="75000"/>
          </a:xfrm>
          <a:prstGeom prst="rect">
            <a:avLst/>
          </a:prstGeom>
          <a:solidFill>
            <a:srgbClr val="C30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0" y="116275"/>
            <a:ext cx="9144000" cy="114600"/>
          </a:xfrm>
          <a:prstGeom prst="rect">
            <a:avLst/>
          </a:prstGeom>
          <a:solidFill>
            <a:srgbClr val="233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FFFF"/>
                </a:solidFill>
                <a:latin typeface="Lato"/>
                <a:ea typeface="Lato"/>
                <a:cs typeface="Lato"/>
                <a:sym typeface="Lato"/>
              </a:rPr>
              <a:t>Github</a:t>
            </a:r>
            <a:endParaRPr>
              <a:solidFill>
                <a:srgbClr val="FFFFFF"/>
              </a:solidFill>
              <a:latin typeface="Lato"/>
              <a:ea typeface="Lato"/>
              <a:cs typeface="Lato"/>
              <a:sym typeface="Lato"/>
            </a:endParaRPr>
          </a:p>
        </p:txBody>
      </p:sp>
      <p:sp>
        <p:nvSpPr>
          <p:cNvPr id="189" name="Google Shape;18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This slide should not be necessary, but now it's here anyway.</a:t>
            </a:r>
            <a:endParaRPr>
              <a:solidFill>
                <a:schemeClr val="lt1"/>
              </a:solidFill>
            </a:endParaRPr>
          </a:p>
          <a:p>
            <a:pPr indent="0" lvl="0" marL="0" rtl="0" algn="l">
              <a:spcBef>
                <a:spcPts val="1200"/>
              </a:spcBef>
              <a:spcAft>
                <a:spcPts val="0"/>
              </a:spcAft>
              <a:buNone/>
            </a:pPr>
            <a:r>
              <a:rPr lang="en-GB">
                <a:solidFill>
                  <a:schemeClr val="lt1"/>
                </a:solidFill>
              </a:rPr>
              <a:t>This is the link to github: </a:t>
            </a:r>
            <a:r>
              <a:rPr lang="en-GB" u="sng">
                <a:solidFill>
                  <a:schemeClr val="lt1"/>
                </a:solidFill>
                <a:latin typeface="Lato"/>
                <a:ea typeface="Lato"/>
                <a:cs typeface="Lato"/>
                <a:sym typeface="Lato"/>
                <a:hlinkClick r:id="rId3">
                  <a:extLst>
                    <a:ext uri="{A12FA001-AC4F-418D-AE19-62706E023703}">
                      <ahyp:hlinkClr val="tx"/>
                    </a:ext>
                  </a:extLst>
                </a:hlinkClick>
              </a:rPr>
              <a:t>https://github.com/ct-kea-2021-gr3</a:t>
            </a:r>
            <a:endParaRPr u="sng">
              <a:solidFill>
                <a:schemeClr val="lt1"/>
              </a:solidFill>
              <a:latin typeface="Lato"/>
              <a:ea typeface="Lato"/>
              <a:cs typeface="Lato"/>
              <a:sym typeface="Lato"/>
            </a:endParaRPr>
          </a:p>
          <a:p>
            <a:pPr indent="0" lvl="0" marL="0" rtl="0" algn="l">
              <a:spcBef>
                <a:spcPts val="1200"/>
              </a:spcBef>
              <a:spcAft>
                <a:spcPts val="1200"/>
              </a:spcAft>
              <a:buNone/>
            </a:pPr>
            <a:r>
              <a:rPr lang="en-GB">
                <a:solidFill>
                  <a:schemeClr val="lt1"/>
                </a:solidFill>
                <a:latin typeface="Lato"/>
                <a:ea typeface="Lato"/>
                <a:cs typeface="Lato"/>
                <a:sym typeface="Lato"/>
              </a:rPr>
              <a:t>You can find our SQL code for the database here.</a:t>
            </a:r>
            <a:endParaRPr u="sng">
              <a:solidFill>
                <a:schemeClr val="lt1"/>
              </a:solidFill>
              <a:latin typeface="Lato"/>
              <a:ea typeface="Lato"/>
              <a:cs typeface="Lato"/>
              <a:sym typeface="Lato"/>
            </a:endParaRPr>
          </a:p>
        </p:txBody>
      </p:sp>
      <p:sp>
        <p:nvSpPr>
          <p:cNvPr id="190" name="Google Shape;190;p22"/>
          <p:cNvSpPr txBox="1"/>
          <p:nvPr/>
        </p:nvSpPr>
        <p:spPr>
          <a:xfrm>
            <a:off x="1272075" y="4834050"/>
            <a:ext cx="8473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Lato"/>
                <a:ea typeface="Lato"/>
                <a:cs typeface="Lato"/>
                <a:sym typeface="Lato"/>
              </a:rPr>
              <a:t>DA1 A20 Gruppe 3 - Ane Ida Abildgaard, Alexander Kougios, Christian Blicher Jacobsen, Emma Plum og Lucas Winkelmann</a:t>
            </a:r>
            <a:endParaRPr sz="800">
              <a:solidFill>
                <a:srgbClr val="FFFFFF"/>
              </a:solidFill>
              <a:latin typeface="Lato"/>
              <a:ea typeface="Lato"/>
              <a:cs typeface="Lato"/>
              <a:sym typeface="Lato"/>
            </a:endParaRPr>
          </a:p>
        </p:txBody>
      </p:sp>
      <p:pic>
        <p:nvPicPr>
          <p:cNvPr id="191" name="Google Shape;191;p22"/>
          <p:cNvPicPr preferRelativeResize="0"/>
          <p:nvPr/>
        </p:nvPicPr>
        <p:blipFill>
          <a:blip r:embed="rId4">
            <a:alphaModFix/>
          </a:blip>
          <a:stretch>
            <a:fillRect/>
          </a:stretch>
        </p:blipFill>
        <p:spPr>
          <a:xfrm>
            <a:off x="755253" y="4889900"/>
            <a:ext cx="497946" cy="186800"/>
          </a:xfrm>
          <a:prstGeom prst="rect">
            <a:avLst/>
          </a:prstGeom>
          <a:noFill/>
          <a:ln>
            <a:noFill/>
          </a:ln>
        </p:spPr>
      </p:pic>
      <p:pic>
        <p:nvPicPr>
          <p:cNvPr id="192" name="Google Shape;192;p22"/>
          <p:cNvPicPr preferRelativeResize="0"/>
          <p:nvPr/>
        </p:nvPicPr>
        <p:blipFill>
          <a:blip r:embed="rId5">
            <a:alphaModFix/>
          </a:blip>
          <a:stretch>
            <a:fillRect/>
          </a:stretch>
        </p:blipFill>
        <p:spPr>
          <a:xfrm>
            <a:off x="53998" y="4889900"/>
            <a:ext cx="631810" cy="18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rot="5400000">
            <a:off x="6247075" y="2514450"/>
            <a:ext cx="5143500" cy="114600"/>
          </a:xfrm>
          <a:prstGeom prst="rect">
            <a:avLst/>
          </a:prstGeom>
          <a:solidFill>
            <a:srgbClr val="C0C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rot="5400000">
            <a:off x="6394750" y="2534250"/>
            <a:ext cx="5143500" cy="75000"/>
          </a:xfrm>
          <a:prstGeom prst="rect">
            <a:avLst/>
          </a:prstGeom>
          <a:solidFill>
            <a:srgbClr val="C30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0" y="116275"/>
            <a:ext cx="9144000" cy="114600"/>
          </a:xfrm>
          <a:prstGeom prst="rect">
            <a:avLst/>
          </a:prstGeom>
          <a:solidFill>
            <a:srgbClr val="233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FFFF"/>
                </a:solidFill>
                <a:latin typeface="Lato"/>
                <a:ea typeface="Lato"/>
                <a:cs typeface="Lato"/>
                <a:sym typeface="Lato"/>
              </a:rPr>
              <a:t>Budgeting </a:t>
            </a:r>
            <a:endParaRPr>
              <a:solidFill>
                <a:srgbClr val="FFFFFF"/>
              </a:solidFill>
              <a:latin typeface="Lato"/>
              <a:ea typeface="Lato"/>
              <a:cs typeface="Lato"/>
              <a:sym typeface="Lato"/>
            </a:endParaRPr>
          </a:p>
        </p:txBody>
      </p:sp>
      <p:sp>
        <p:nvSpPr>
          <p:cNvPr id="70" name="Google Shape;70;p14"/>
          <p:cNvSpPr txBox="1"/>
          <p:nvPr/>
        </p:nvSpPr>
        <p:spPr>
          <a:xfrm>
            <a:off x="1272075" y="4834050"/>
            <a:ext cx="8473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Lato"/>
                <a:ea typeface="Lato"/>
                <a:cs typeface="Lato"/>
                <a:sym typeface="Lato"/>
              </a:rPr>
              <a:t>DA1 A20 Gruppe 3 - Ane Ida Abildgaard, Alexander Kougios, Christian Blicher Jacobsen, Emma Plum og Lucas Winkelmann</a:t>
            </a:r>
            <a:endParaRPr sz="800">
              <a:solidFill>
                <a:srgbClr val="FFFFFF"/>
              </a:solidFill>
              <a:latin typeface="Lato"/>
              <a:ea typeface="Lato"/>
              <a:cs typeface="Lato"/>
              <a:sym typeface="Lato"/>
            </a:endParaRPr>
          </a:p>
        </p:txBody>
      </p:sp>
      <p:pic>
        <p:nvPicPr>
          <p:cNvPr id="71" name="Google Shape;71;p14"/>
          <p:cNvPicPr preferRelativeResize="0"/>
          <p:nvPr/>
        </p:nvPicPr>
        <p:blipFill>
          <a:blip r:embed="rId3">
            <a:alphaModFix/>
          </a:blip>
          <a:stretch>
            <a:fillRect/>
          </a:stretch>
        </p:blipFill>
        <p:spPr>
          <a:xfrm>
            <a:off x="755253" y="4889900"/>
            <a:ext cx="497946" cy="186800"/>
          </a:xfrm>
          <a:prstGeom prst="rect">
            <a:avLst/>
          </a:prstGeom>
          <a:noFill/>
          <a:ln>
            <a:noFill/>
          </a:ln>
        </p:spPr>
      </p:pic>
      <p:sp>
        <p:nvSpPr>
          <p:cNvPr id="72" name="Google Shape;72;p14"/>
          <p:cNvSpPr txBox="1"/>
          <p:nvPr/>
        </p:nvSpPr>
        <p:spPr>
          <a:xfrm>
            <a:off x="311700" y="1360050"/>
            <a:ext cx="7933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GB" sz="1200">
                <a:solidFill>
                  <a:schemeClr val="lt1"/>
                </a:solidFill>
                <a:latin typeface="Lato"/>
                <a:ea typeface="Lato"/>
                <a:cs typeface="Lato"/>
                <a:sym typeface="Lato"/>
              </a:rPr>
              <a:t>View of income and expenses in the company</a:t>
            </a:r>
            <a:br>
              <a:rPr lang="en-GB" sz="1200">
                <a:solidFill>
                  <a:schemeClr val="lt1"/>
                </a:solidFill>
                <a:latin typeface="Lato"/>
                <a:ea typeface="Lato"/>
                <a:cs typeface="Lato"/>
                <a:sym typeface="Lato"/>
              </a:rPr>
            </a:br>
            <a:r>
              <a:rPr lang="en-GB" sz="1200">
                <a:solidFill>
                  <a:schemeClr val="lt1"/>
                </a:solidFill>
                <a:latin typeface="Lato"/>
                <a:ea typeface="Lato"/>
                <a:cs typeface="Lato"/>
                <a:sym typeface="Lato"/>
              </a:rPr>
              <a:t>Gives knowledge about composition between hourly salary you can afford to pay yourself against the amount of hours you want to work </a:t>
            </a:r>
            <a:endParaRPr sz="1200">
              <a:latin typeface="Lato"/>
              <a:ea typeface="Lato"/>
              <a:cs typeface="Lato"/>
              <a:sym typeface="Lato"/>
            </a:endParaRPr>
          </a:p>
        </p:txBody>
      </p:sp>
      <p:sp>
        <p:nvSpPr>
          <p:cNvPr id="73" name="Google Shape;73;p14"/>
          <p:cNvSpPr txBox="1"/>
          <p:nvPr/>
        </p:nvSpPr>
        <p:spPr>
          <a:xfrm>
            <a:off x="311700" y="2444825"/>
            <a:ext cx="79335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GB" sz="1200">
                <a:solidFill>
                  <a:schemeClr val="lt1"/>
                </a:solidFill>
                <a:latin typeface="Lato"/>
                <a:ea typeface="Lato"/>
                <a:cs typeface="Lato"/>
                <a:sym typeface="Lato"/>
              </a:rPr>
              <a:t>Expenses and income are plussed to find if there is a profit. The break even point is where the two factors are equal to each other </a:t>
            </a:r>
            <a:endParaRPr sz="1200">
              <a:latin typeface="Lato"/>
              <a:ea typeface="Lato"/>
              <a:cs typeface="Lato"/>
              <a:sym typeface="Lato"/>
            </a:endParaRPr>
          </a:p>
        </p:txBody>
      </p:sp>
      <p:sp>
        <p:nvSpPr>
          <p:cNvPr id="74" name="Google Shape;74;p14"/>
          <p:cNvSpPr txBox="1"/>
          <p:nvPr>
            <p:ph idx="1" type="body"/>
          </p:nvPr>
        </p:nvSpPr>
        <p:spPr>
          <a:xfrm>
            <a:off x="311700" y="2248075"/>
            <a:ext cx="7933500" cy="379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1200">
                <a:solidFill>
                  <a:schemeClr val="lt1"/>
                </a:solidFill>
                <a:latin typeface="Lato"/>
                <a:ea typeface="Lato"/>
                <a:cs typeface="Lato"/>
                <a:sym typeface="Lato"/>
              </a:rPr>
              <a:t>The Profit and Loss Budget:</a:t>
            </a:r>
            <a:endParaRPr sz="1200">
              <a:solidFill>
                <a:srgbClr val="FFFFFF"/>
              </a:solidFill>
              <a:latin typeface="Lato"/>
              <a:ea typeface="Lato"/>
              <a:cs typeface="Lato"/>
              <a:sym typeface="Lato"/>
            </a:endParaRPr>
          </a:p>
        </p:txBody>
      </p:sp>
      <p:sp>
        <p:nvSpPr>
          <p:cNvPr id="75" name="Google Shape;75;p14"/>
          <p:cNvSpPr txBox="1"/>
          <p:nvPr>
            <p:ph idx="1" type="body"/>
          </p:nvPr>
        </p:nvSpPr>
        <p:spPr>
          <a:xfrm>
            <a:off x="311700" y="1141325"/>
            <a:ext cx="7933500" cy="42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308">
                <a:solidFill>
                  <a:schemeClr val="lt1"/>
                </a:solidFill>
                <a:latin typeface="Lato"/>
                <a:ea typeface="Lato"/>
                <a:cs typeface="Lato"/>
                <a:sym typeface="Lato"/>
              </a:rPr>
              <a:t>Calculation of EBIT </a:t>
            </a:r>
            <a:endParaRPr>
              <a:solidFill>
                <a:srgbClr val="FFFFFF"/>
              </a:solidFill>
              <a:latin typeface="Lato"/>
              <a:ea typeface="Lato"/>
              <a:cs typeface="Lato"/>
              <a:sym typeface="Lato"/>
            </a:endParaRPr>
          </a:p>
        </p:txBody>
      </p:sp>
      <p:pic>
        <p:nvPicPr>
          <p:cNvPr id="76" name="Google Shape;76;p14"/>
          <p:cNvPicPr preferRelativeResize="0"/>
          <p:nvPr/>
        </p:nvPicPr>
        <p:blipFill>
          <a:blip r:embed="rId4">
            <a:alphaModFix/>
          </a:blip>
          <a:stretch>
            <a:fillRect/>
          </a:stretch>
        </p:blipFill>
        <p:spPr>
          <a:xfrm>
            <a:off x="53998" y="4889900"/>
            <a:ext cx="631810" cy="186800"/>
          </a:xfrm>
          <a:prstGeom prst="rect">
            <a:avLst/>
          </a:prstGeom>
          <a:noFill/>
          <a:ln>
            <a:noFill/>
          </a:ln>
        </p:spPr>
      </p:pic>
      <p:sp>
        <p:nvSpPr>
          <p:cNvPr id="77" name="Google Shape;77;p14"/>
          <p:cNvSpPr txBox="1"/>
          <p:nvPr/>
        </p:nvSpPr>
        <p:spPr>
          <a:xfrm>
            <a:off x="311700" y="3546000"/>
            <a:ext cx="7933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See attached picture at the next slide.</a:t>
            </a:r>
            <a:endParaRPr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p:nvPr/>
        </p:nvSpPr>
        <p:spPr>
          <a:xfrm rot="5400000">
            <a:off x="6247075" y="2514450"/>
            <a:ext cx="5143500" cy="114600"/>
          </a:xfrm>
          <a:prstGeom prst="rect">
            <a:avLst/>
          </a:prstGeom>
          <a:solidFill>
            <a:srgbClr val="C0C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6394750" y="2534250"/>
            <a:ext cx="5143500" cy="75000"/>
          </a:xfrm>
          <a:prstGeom prst="rect">
            <a:avLst/>
          </a:prstGeom>
          <a:solidFill>
            <a:srgbClr val="C30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0" y="116275"/>
            <a:ext cx="9144000" cy="114600"/>
          </a:xfrm>
          <a:prstGeom prst="rect">
            <a:avLst/>
          </a:prstGeom>
          <a:solidFill>
            <a:srgbClr val="233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FFFF"/>
                </a:solidFill>
                <a:latin typeface="Lato"/>
                <a:ea typeface="Lato"/>
                <a:cs typeface="Lato"/>
                <a:sym typeface="Lato"/>
              </a:rPr>
              <a:t>Budgeting </a:t>
            </a:r>
            <a:endParaRPr>
              <a:solidFill>
                <a:srgbClr val="FFFFFF"/>
              </a:solidFill>
              <a:latin typeface="Lato"/>
              <a:ea typeface="Lato"/>
              <a:cs typeface="Lato"/>
              <a:sym typeface="Lato"/>
            </a:endParaRPr>
          </a:p>
        </p:txBody>
      </p:sp>
      <p:sp>
        <p:nvSpPr>
          <p:cNvPr id="86" name="Google Shape;86;p15"/>
          <p:cNvSpPr txBox="1"/>
          <p:nvPr/>
        </p:nvSpPr>
        <p:spPr>
          <a:xfrm>
            <a:off x="1272075" y="4834050"/>
            <a:ext cx="8473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Lato"/>
                <a:ea typeface="Lato"/>
                <a:cs typeface="Lato"/>
                <a:sym typeface="Lato"/>
              </a:rPr>
              <a:t>DA1 A20 Gruppe 3 - Ane Ida Abildgaard, Alexander Kougios, Christian Blicher Jacobsen, Emma Plum og Lucas Winkelmann</a:t>
            </a:r>
            <a:endParaRPr sz="800">
              <a:solidFill>
                <a:srgbClr val="FFFFFF"/>
              </a:solidFill>
              <a:latin typeface="Lato"/>
              <a:ea typeface="Lato"/>
              <a:cs typeface="Lato"/>
              <a:sym typeface="Lato"/>
            </a:endParaRPr>
          </a:p>
        </p:txBody>
      </p:sp>
      <p:pic>
        <p:nvPicPr>
          <p:cNvPr id="87" name="Google Shape;87;p15"/>
          <p:cNvPicPr preferRelativeResize="0"/>
          <p:nvPr/>
        </p:nvPicPr>
        <p:blipFill>
          <a:blip r:embed="rId3">
            <a:alphaModFix/>
          </a:blip>
          <a:stretch>
            <a:fillRect/>
          </a:stretch>
        </p:blipFill>
        <p:spPr>
          <a:xfrm>
            <a:off x="755253" y="4889900"/>
            <a:ext cx="497946" cy="186800"/>
          </a:xfrm>
          <a:prstGeom prst="rect">
            <a:avLst/>
          </a:prstGeom>
          <a:noFill/>
          <a:ln>
            <a:noFill/>
          </a:ln>
        </p:spPr>
      </p:pic>
      <p:pic>
        <p:nvPicPr>
          <p:cNvPr id="88" name="Google Shape;88;p15"/>
          <p:cNvPicPr preferRelativeResize="0"/>
          <p:nvPr/>
        </p:nvPicPr>
        <p:blipFill>
          <a:blip r:embed="rId4">
            <a:alphaModFix/>
          </a:blip>
          <a:stretch>
            <a:fillRect/>
          </a:stretch>
        </p:blipFill>
        <p:spPr>
          <a:xfrm>
            <a:off x="53998" y="4889900"/>
            <a:ext cx="631810" cy="186800"/>
          </a:xfrm>
          <a:prstGeom prst="rect">
            <a:avLst/>
          </a:prstGeom>
          <a:noFill/>
          <a:ln>
            <a:noFill/>
          </a:ln>
        </p:spPr>
      </p:pic>
      <p:pic>
        <p:nvPicPr>
          <p:cNvPr id="89" name="Google Shape;89;p15"/>
          <p:cNvPicPr preferRelativeResize="0"/>
          <p:nvPr/>
        </p:nvPicPr>
        <p:blipFill>
          <a:blip r:embed="rId5">
            <a:alphaModFix/>
          </a:blip>
          <a:stretch>
            <a:fillRect/>
          </a:stretch>
        </p:blipFill>
        <p:spPr>
          <a:xfrm>
            <a:off x="311699" y="1078800"/>
            <a:ext cx="8280700" cy="356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p:nvPr/>
        </p:nvSpPr>
        <p:spPr>
          <a:xfrm rot="5400000">
            <a:off x="6247075" y="2514450"/>
            <a:ext cx="5143500" cy="114600"/>
          </a:xfrm>
          <a:prstGeom prst="rect">
            <a:avLst/>
          </a:prstGeom>
          <a:solidFill>
            <a:srgbClr val="C0C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5400000">
            <a:off x="6394750" y="2534250"/>
            <a:ext cx="5143500" cy="75000"/>
          </a:xfrm>
          <a:prstGeom prst="rect">
            <a:avLst/>
          </a:prstGeom>
          <a:solidFill>
            <a:srgbClr val="C30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0" y="116275"/>
            <a:ext cx="9144000" cy="114600"/>
          </a:xfrm>
          <a:prstGeom prst="rect">
            <a:avLst/>
          </a:prstGeom>
          <a:solidFill>
            <a:srgbClr val="233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FFFF"/>
                </a:solidFill>
                <a:latin typeface="Lato"/>
                <a:ea typeface="Lato"/>
                <a:cs typeface="Lato"/>
                <a:sym typeface="Lato"/>
              </a:rPr>
              <a:t>Project Management - the project charter </a:t>
            </a:r>
            <a:endParaRPr>
              <a:solidFill>
                <a:srgbClr val="FFFFFF"/>
              </a:solidFill>
              <a:latin typeface="Lato"/>
              <a:ea typeface="Lato"/>
              <a:cs typeface="Lato"/>
              <a:sym typeface="Lato"/>
            </a:endParaRPr>
          </a:p>
        </p:txBody>
      </p:sp>
      <p:pic>
        <p:nvPicPr>
          <p:cNvPr id="98" name="Google Shape;98;p16"/>
          <p:cNvPicPr preferRelativeResize="0"/>
          <p:nvPr/>
        </p:nvPicPr>
        <p:blipFill>
          <a:blip r:embed="rId3">
            <a:alphaModFix/>
          </a:blip>
          <a:stretch>
            <a:fillRect/>
          </a:stretch>
        </p:blipFill>
        <p:spPr>
          <a:xfrm>
            <a:off x="3941673" y="1123800"/>
            <a:ext cx="4840550" cy="3604151"/>
          </a:xfrm>
          <a:prstGeom prst="rect">
            <a:avLst/>
          </a:prstGeom>
          <a:noFill/>
          <a:ln>
            <a:noFill/>
          </a:ln>
        </p:spPr>
      </p:pic>
      <p:sp>
        <p:nvSpPr>
          <p:cNvPr id="99" name="Google Shape;99;p16"/>
          <p:cNvSpPr txBox="1"/>
          <p:nvPr/>
        </p:nvSpPr>
        <p:spPr>
          <a:xfrm>
            <a:off x="311700" y="1058600"/>
            <a:ext cx="3496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GB">
                <a:solidFill>
                  <a:schemeClr val="lt1"/>
                </a:solidFill>
                <a:latin typeface="Lato"/>
                <a:ea typeface="Lato"/>
                <a:cs typeface="Lato"/>
                <a:sym typeface="Lato"/>
              </a:rPr>
              <a:t>Phases of a project</a:t>
            </a:r>
            <a:endParaRPr>
              <a:latin typeface="Lato"/>
              <a:ea typeface="Lato"/>
              <a:cs typeface="Lato"/>
              <a:sym typeface="Lato"/>
            </a:endParaRPr>
          </a:p>
        </p:txBody>
      </p:sp>
      <p:sp>
        <p:nvSpPr>
          <p:cNvPr id="100" name="Google Shape;100;p16"/>
          <p:cNvSpPr txBox="1"/>
          <p:nvPr/>
        </p:nvSpPr>
        <p:spPr>
          <a:xfrm>
            <a:off x="311700" y="1382600"/>
            <a:ext cx="349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Defining: Define scope, time and budget</a:t>
            </a:r>
            <a:endParaRPr sz="1200">
              <a:latin typeface="Lato"/>
              <a:ea typeface="Lato"/>
              <a:cs typeface="Lato"/>
              <a:sym typeface="Lato"/>
            </a:endParaRPr>
          </a:p>
        </p:txBody>
      </p:sp>
      <p:sp>
        <p:nvSpPr>
          <p:cNvPr id="101" name="Google Shape;101;p16"/>
          <p:cNvSpPr txBox="1"/>
          <p:nvPr/>
        </p:nvSpPr>
        <p:spPr>
          <a:xfrm>
            <a:off x="311700" y="1691875"/>
            <a:ext cx="34965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Planning: Schedule your time within your budget, define resources, analyze and specify risk groups. </a:t>
            </a:r>
            <a:endParaRPr sz="1200">
              <a:solidFill>
                <a:schemeClr val="lt1"/>
              </a:solidFill>
              <a:latin typeface="Lato"/>
              <a:ea typeface="Lato"/>
              <a:cs typeface="Lato"/>
              <a:sym typeface="Lato"/>
            </a:endParaRPr>
          </a:p>
        </p:txBody>
      </p:sp>
      <p:sp>
        <p:nvSpPr>
          <p:cNvPr id="102" name="Google Shape;102;p16"/>
          <p:cNvSpPr txBox="1"/>
          <p:nvPr/>
        </p:nvSpPr>
        <p:spPr>
          <a:xfrm>
            <a:off x="311700" y="2116775"/>
            <a:ext cx="34965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Lato"/>
              <a:buChar char="-"/>
            </a:pPr>
            <a:r>
              <a:rPr lang="en-GB" sz="1200">
                <a:solidFill>
                  <a:schemeClr val="lt1"/>
                </a:solidFill>
                <a:latin typeface="Lato"/>
                <a:ea typeface="Lato"/>
                <a:cs typeface="Lato"/>
                <a:sym typeface="Lato"/>
              </a:rPr>
              <a:t>Breaking your project down in the work breakdown structure</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GB" sz="1200">
                <a:solidFill>
                  <a:schemeClr val="lt1"/>
                </a:solidFill>
                <a:latin typeface="Lato"/>
                <a:ea typeface="Lato"/>
                <a:cs typeface="Lato"/>
                <a:sym typeface="Lato"/>
              </a:rPr>
              <a:t>Risks - Risk Breakdown Structure</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GB" sz="1200">
                <a:solidFill>
                  <a:schemeClr val="lt1"/>
                </a:solidFill>
                <a:latin typeface="Lato"/>
                <a:ea typeface="Lato"/>
                <a:cs typeface="Lato"/>
                <a:sym typeface="Lato"/>
              </a:rPr>
              <a:t>Quality</a:t>
            </a:r>
            <a:endParaRPr sz="1200">
              <a:solidFill>
                <a:schemeClr val="lt1"/>
              </a:solidFill>
              <a:latin typeface="Lato"/>
              <a:ea typeface="Lato"/>
              <a:cs typeface="Lato"/>
              <a:sym typeface="Lato"/>
            </a:endParaRPr>
          </a:p>
        </p:txBody>
      </p:sp>
      <p:sp>
        <p:nvSpPr>
          <p:cNvPr id="103" name="Google Shape;103;p16"/>
          <p:cNvSpPr txBox="1"/>
          <p:nvPr/>
        </p:nvSpPr>
        <p:spPr>
          <a:xfrm>
            <a:off x="311700" y="2887775"/>
            <a:ext cx="349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Executing:</a:t>
            </a:r>
            <a:endParaRPr sz="1200">
              <a:solidFill>
                <a:schemeClr val="lt1"/>
              </a:solidFill>
              <a:latin typeface="Lato"/>
              <a:ea typeface="Lato"/>
              <a:cs typeface="Lato"/>
              <a:sym typeface="Lato"/>
            </a:endParaRPr>
          </a:p>
        </p:txBody>
      </p:sp>
      <p:sp>
        <p:nvSpPr>
          <p:cNvPr id="104" name="Google Shape;104;p16"/>
          <p:cNvSpPr txBox="1"/>
          <p:nvPr/>
        </p:nvSpPr>
        <p:spPr>
          <a:xfrm>
            <a:off x="311700" y="3160275"/>
            <a:ext cx="3496500" cy="581700"/>
          </a:xfrm>
          <a:prstGeom prst="rect">
            <a:avLst/>
          </a:prstGeom>
          <a:noFill/>
          <a:ln>
            <a:noFill/>
          </a:ln>
        </p:spPr>
        <p:txBody>
          <a:bodyPr anchorCtr="0" anchor="t" bIns="91425" lIns="91425" spcFirstLastPara="1" rIns="91425" wrap="square" tIns="91425">
            <a:spAutoFit/>
          </a:bodyPr>
          <a:lstStyle/>
          <a:p>
            <a:pPr indent="-304800" lvl="0" marL="457200" marR="38100" rtl="0" algn="l">
              <a:lnSpc>
                <a:spcPct val="115000"/>
              </a:lnSpc>
              <a:spcBef>
                <a:spcPts val="0"/>
              </a:spcBef>
              <a:spcAft>
                <a:spcPts val="0"/>
              </a:spcAft>
              <a:buClr>
                <a:schemeClr val="lt1"/>
              </a:buClr>
              <a:buSzPts val="1200"/>
              <a:buFont typeface="Lato"/>
              <a:buChar char="-"/>
            </a:pPr>
            <a:r>
              <a:rPr lang="en-GB" sz="1200">
                <a:solidFill>
                  <a:schemeClr val="lt1"/>
                </a:solidFill>
                <a:latin typeface="Lato"/>
                <a:ea typeface="Lato"/>
                <a:cs typeface="Lato"/>
                <a:sym typeface="Lato"/>
              </a:rPr>
              <a:t>Status reports, changes, quality and partners</a:t>
            </a:r>
            <a:endParaRPr sz="1200">
              <a:solidFill>
                <a:schemeClr val="lt1"/>
              </a:solidFill>
              <a:latin typeface="Lato"/>
              <a:ea typeface="Lato"/>
              <a:cs typeface="Lato"/>
              <a:sym typeface="Lato"/>
            </a:endParaRPr>
          </a:p>
        </p:txBody>
      </p:sp>
      <p:sp>
        <p:nvSpPr>
          <p:cNvPr id="105" name="Google Shape;105;p16"/>
          <p:cNvSpPr txBox="1"/>
          <p:nvPr/>
        </p:nvSpPr>
        <p:spPr>
          <a:xfrm>
            <a:off x="311700" y="3632313"/>
            <a:ext cx="349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Delivering</a:t>
            </a:r>
            <a:r>
              <a:rPr lang="en-GB"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sp>
        <p:nvSpPr>
          <p:cNvPr id="106" name="Google Shape;106;p16"/>
          <p:cNvSpPr txBox="1"/>
          <p:nvPr/>
        </p:nvSpPr>
        <p:spPr>
          <a:xfrm>
            <a:off x="311700" y="3904813"/>
            <a:ext cx="34965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lt1"/>
              </a:buClr>
              <a:buSzPts val="1200"/>
              <a:buFont typeface="Lato"/>
              <a:buChar char="-"/>
            </a:pPr>
            <a:r>
              <a:rPr lang="en-GB" sz="1200">
                <a:solidFill>
                  <a:schemeClr val="lt1"/>
                </a:solidFill>
                <a:latin typeface="Lato"/>
                <a:ea typeface="Lato"/>
                <a:cs typeface="Lato"/>
                <a:sym typeface="Lato"/>
              </a:rPr>
              <a:t>Communicate the work you have done - the customer knows their own product inside out.</a:t>
            </a:r>
            <a:endParaRPr sz="1200">
              <a:solidFill>
                <a:schemeClr val="lt1"/>
              </a:solidFill>
              <a:latin typeface="Lato"/>
              <a:ea typeface="Lato"/>
              <a:cs typeface="Lato"/>
              <a:sym typeface="Lato"/>
            </a:endParaRPr>
          </a:p>
        </p:txBody>
      </p:sp>
      <p:sp>
        <p:nvSpPr>
          <p:cNvPr id="107" name="Google Shape;107;p16"/>
          <p:cNvSpPr txBox="1"/>
          <p:nvPr/>
        </p:nvSpPr>
        <p:spPr>
          <a:xfrm>
            <a:off x="1272075" y="4834050"/>
            <a:ext cx="8473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Lato"/>
                <a:ea typeface="Lato"/>
                <a:cs typeface="Lato"/>
                <a:sym typeface="Lato"/>
              </a:rPr>
              <a:t>DA1 A20 Gruppe 3 - Ane Ida Abildgaard, Alexander Kougios, Christian Blicher Jacobsen, Emma Plum og Lucas Winkelmann</a:t>
            </a:r>
            <a:endParaRPr sz="800">
              <a:solidFill>
                <a:srgbClr val="FFFFFF"/>
              </a:solidFill>
              <a:latin typeface="Lato"/>
              <a:ea typeface="Lato"/>
              <a:cs typeface="Lato"/>
              <a:sym typeface="Lato"/>
            </a:endParaRPr>
          </a:p>
        </p:txBody>
      </p:sp>
      <p:pic>
        <p:nvPicPr>
          <p:cNvPr id="108" name="Google Shape;108;p16"/>
          <p:cNvPicPr preferRelativeResize="0"/>
          <p:nvPr/>
        </p:nvPicPr>
        <p:blipFill>
          <a:blip r:embed="rId4">
            <a:alphaModFix/>
          </a:blip>
          <a:stretch>
            <a:fillRect/>
          </a:stretch>
        </p:blipFill>
        <p:spPr>
          <a:xfrm>
            <a:off x="755253" y="4889900"/>
            <a:ext cx="497946" cy="186800"/>
          </a:xfrm>
          <a:prstGeom prst="rect">
            <a:avLst/>
          </a:prstGeom>
          <a:noFill/>
          <a:ln>
            <a:noFill/>
          </a:ln>
        </p:spPr>
      </p:pic>
      <p:pic>
        <p:nvPicPr>
          <p:cNvPr id="109" name="Google Shape;109;p16"/>
          <p:cNvPicPr preferRelativeResize="0"/>
          <p:nvPr/>
        </p:nvPicPr>
        <p:blipFill>
          <a:blip r:embed="rId5">
            <a:alphaModFix/>
          </a:blip>
          <a:stretch>
            <a:fillRect/>
          </a:stretch>
        </p:blipFill>
        <p:spPr>
          <a:xfrm>
            <a:off x="53998" y="4889900"/>
            <a:ext cx="631810" cy="18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p:nvPr/>
        </p:nvSpPr>
        <p:spPr>
          <a:xfrm rot="5400000">
            <a:off x="6247075" y="2514450"/>
            <a:ext cx="5143500" cy="114600"/>
          </a:xfrm>
          <a:prstGeom prst="rect">
            <a:avLst/>
          </a:prstGeom>
          <a:solidFill>
            <a:srgbClr val="C0C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rot="5400000">
            <a:off x="6394750" y="2534250"/>
            <a:ext cx="5143500" cy="75000"/>
          </a:xfrm>
          <a:prstGeom prst="rect">
            <a:avLst/>
          </a:prstGeom>
          <a:solidFill>
            <a:srgbClr val="C30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0" y="116275"/>
            <a:ext cx="9144000" cy="114600"/>
          </a:xfrm>
          <a:prstGeom prst="rect">
            <a:avLst/>
          </a:prstGeom>
          <a:solidFill>
            <a:srgbClr val="233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FFFF"/>
                </a:solidFill>
                <a:latin typeface="Lato"/>
                <a:ea typeface="Lato"/>
                <a:cs typeface="Lato"/>
                <a:sym typeface="Lato"/>
              </a:rPr>
              <a:t>IT solution</a:t>
            </a:r>
            <a:endParaRPr>
              <a:solidFill>
                <a:srgbClr val="FFFFFF"/>
              </a:solidFill>
              <a:latin typeface="Lato"/>
              <a:ea typeface="Lato"/>
              <a:cs typeface="Lato"/>
              <a:sym typeface="Lato"/>
            </a:endParaRPr>
          </a:p>
        </p:txBody>
      </p:sp>
      <p:sp>
        <p:nvSpPr>
          <p:cNvPr id="118" name="Google Shape;11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FFFFF"/>
                </a:solidFill>
                <a:latin typeface="Lato"/>
                <a:ea typeface="Lato"/>
                <a:cs typeface="Lato"/>
                <a:sym typeface="Lato"/>
              </a:rPr>
              <a:t>3 visual examples </a:t>
            </a:r>
            <a:endParaRPr>
              <a:solidFill>
                <a:srgbClr val="FFFFFF"/>
              </a:solidFill>
              <a:latin typeface="Lato"/>
              <a:ea typeface="Lato"/>
              <a:cs typeface="Lato"/>
              <a:sym typeface="Lato"/>
            </a:endParaRPr>
          </a:p>
          <a:p>
            <a:pPr indent="0" lvl="0" marL="0" rtl="0" algn="l">
              <a:spcBef>
                <a:spcPts val="1200"/>
              </a:spcBef>
              <a:spcAft>
                <a:spcPts val="0"/>
              </a:spcAft>
              <a:buNone/>
            </a:pPr>
            <a:r>
              <a:rPr lang="en-GB">
                <a:solidFill>
                  <a:srgbClr val="FFFFFF"/>
                </a:solidFill>
                <a:latin typeface="Lato"/>
                <a:ea typeface="Lato"/>
                <a:cs typeface="Lato"/>
                <a:sym typeface="Lato"/>
              </a:rPr>
              <a:t>SQL scripts at Github.com</a:t>
            </a:r>
            <a:endParaRPr>
              <a:solidFill>
                <a:srgbClr val="FFFFFF"/>
              </a:solidFill>
              <a:latin typeface="Lato"/>
              <a:ea typeface="Lato"/>
              <a:cs typeface="Lato"/>
              <a:sym typeface="Lato"/>
            </a:endParaRPr>
          </a:p>
          <a:p>
            <a:pPr indent="0" lvl="0" marL="0" rtl="0" algn="l">
              <a:spcBef>
                <a:spcPts val="1200"/>
              </a:spcBef>
              <a:spcAft>
                <a:spcPts val="1200"/>
              </a:spcAft>
              <a:buNone/>
            </a:pPr>
            <a:r>
              <a:t/>
            </a:r>
            <a:endParaRPr>
              <a:solidFill>
                <a:srgbClr val="FFFFFF"/>
              </a:solidFill>
              <a:latin typeface="Lato"/>
              <a:ea typeface="Lato"/>
              <a:cs typeface="Lato"/>
              <a:sym typeface="Lato"/>
            </a:endParaRPr>
          </a:p>
        </p:txBody>
      </p:sp>
      <p:sp>
        <p:nvSpPr>
          <p:cNvPr id="119" name="Google Shape;119;p17"/>
          <p:cNvSpPr txBox="1"/>
          <p:nvPr/>
        </p:nvSpPr>
        <p:spPr>
          <a:xfrm>
            <a:off x="1272075" y="4834050"/>
            <a:ext cx="8473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Lato"/>
                <a:ea typeface="Lato"/>
                <a:cs typeface="Lato"/>
                <a:sym typeface="Lato"/>
              </a:rPr>
              <a:t>DA1 A20 Gruppe 3 - Ane Ida Abildgaard, Alexander Kougios, Christian Blicher Jacobsen, Emma Plum og Lucas Winkelmann</a:t>
            </a:r>
            <a:endParaRPr sz="800">
              <a:solidFill>
                <a:srgbClr val="FFFFFF"/>
              </a:solidFill>
              <a:latin typeface="Lato"/>
              <a:ea typeface="Lato"/>
              <a:cs typeface="Lato"/>
              <a:sym typeface="Lato"/>
            </a:endParaRPr>
          </a:p>
        </p:txBody>
      </p:sp>
      <p:pic>
        <p:nvPicPr>
          <p:cNvPr id="120" name="Google Shape;120;p17"/>
          <p:cNvPicPr preferRelativeResize="0"/>
          <p:nvPr/>
        </p:nvPicPr>
        <p:blipFill>
          <a:blip r:embed="rId3">
            <a:alphaModFix/>
          </a:blip>
          <a:stretch>
            <a:fillRect/>
          </a:stretch>
        </p:blipFill>
        <p:spPr>
          <a:xfrm>
            <a:off x="755253" y="4889900"/>
            <a:ext cx="497946" cy="186800"/>
          </a:xfrm>
          <a:prstGeom prst="rect">
            <a:avLst/>
          </a:prstGeom>
          <a:noFill/>
          <a:ln>
            <a:noFill/>
          </a:ln>
        </p:spPr>
      </p:pic>
      <p:pic>
        <p:nvPicPr>
          <p:cNvPr id="121" name="Google Shape;121;p17"/>
          <p:cNvPicPr preferRelativeResize="0"/>
          <p:nvPr/>
        </p:nvPicPr>
        <p:blipFill>
          <a:blip r:embed="rId4">
            <a:alphaModFix/>
          </a:blip>
          <a:stretch>
            <a:fillRect/>
          </a:stretch>
        </p:blipFill>
        <p:spPr>
          <a:xfrm>
            <a:off x="53998" y="4889900"/>
            <a:ext cx="631810" cy="18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p:nvPr/>
        </p:nvSpPr>
        <p:spPr>
          <a:xfrm rot="5400000">
            <a:off x="6247075" y="2514450"/>
            <a:ext cx="5143500" cy="114600"/>
          </a:xfrm>
          <a:prstGeom prst="rect">
            <a:avLst/>
          </a:prstGeom>
          <a:solidFill>
            <a:srgbClr val="C0C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rot="5400000">
            <a:off x="6394750" y="2534250"/>
            <a:ext cx="5143500" cy="75000"/>
          </a:xfrm>
          <a:prstGeom prst="rect">
            <a:avLst/>
          </a:prstGeom>
          <a:solidFill>
            <a:srgbClr val="C30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0" y="116275"/>
            <a:ext cx="9144000" cy="114600"/>
          </a:xfrm>
          <a:prstGeom prst="rect">
            <a:avLst/>
          </a:prstGeom>
          <a:solidFill>
            <a:srgbClr val="233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FFFF"/>
                </a:solidFill>
                <a:latin typeface="Lato"/>
                <a:ea typeface="Lato"/>
                <a:cs typeface="Lato"/>
                <a:sym typeface="Lato"/>
              </a:rPr>
              <a:t>Create user</a:t>
            </a:r>
            <a:endParaRPr>
              <a:solidFill>
                <a:srgbClr val="FFFFFF"/>
              </a:solidFill>
              <a:latin typeface="Lato"/>
              <a:ea typeface="Lato"/>
              <a:cs typeface="Lato"/>
              <a:sym typeface="Lato"/>
            </a:endParaRPr>
          </a:p>
        </p:txBody>
      </p:sp>
      <p:pic>
        <p:nvPicPr>
          <p:cNvPr id="130" name="Google Shape;130;p18"/>
          <p:cNvPicPr preferRelativeResize="0"/>
          <p:nvPr/>
        </p:nvPicPr>
        <p:blipFill rotWithShape="1">
          <a:blip r:embed="rId3">
            <a:alphaModFix/>
          </a:blip>
          <a:srcRect b="-1969" l="-1183" r="0" t="4484"/>
          <a:stretch/>
        </p:blipFill>
        <p:spPr>
          <a:xfrm>
            <a:off x="2440000" y="904975"/>
            <a:ext cx="6334852" cy="3984927"/>
          </a:xfrm>
          <a:prstGeom prst="rect">
            <a:avLst/>
          </a:prstGeom>
          <a:noFill/>
          <a:ln>
            <a:noFill/>
          </a:ln>
        </p:spPr>
      </p:pic>
      <p:sp>
        <p:nvSpPr>
          <p:cNvPr id="131" name="Google Shape;131;p18"/>
          <p:cNvSpPr txBox="1"/>
          <p:nvPr/>
        </p:nvSpPr>
        <p:spPr>
          <a:xfrm>
            <a:off x="311700" y="1084725"/>
            <a:ext cx="222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Create user is the first box out of 3.</a:t>
            </a:r>
            <a:endParaRPr sz="1200">
              <a:solidFill>
                <a:schemeClr val="lt1"/>
              </a:solidFill>
              <a:latin typeface="Lato"/>
              <a:ea typeface="Lato"/>
              <a:cs typeface="Lato"/>
              <a:sym typeface="Lato"/>
            </a:endParaRPr>
          </a:p>
        </p:txBody>
      </p:sp>
      <p:sp>
        <p:nvSpPr>
          <p:cNvPr id="132" name="Google Shape;132;p18"/>
          <p:cNvSpPr txBox="1"/>
          <p:nvPr/>
        </p:nvSpPr>
        <p:spPr>
          <a:xfrm>
            <a:off x="311700" y="2447088"/>
            <a:ext cx="2220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The “Lorem ipsum” could be a little introduction to CodersTrust academy. </a:t>
            </a:r>
            <a:endParaRPr sz="1200">
              <a:solidFill>
                <a:schemeClr val="lt1"/>
              </a:solidFill>
              <a:latin typeface="Lato"/>
              <a:ea typeface="Lato"/>
              <a:cs typeface="Lato"/>
              <a:sym typeface="Lato"/>
            </a:endParaRPr>
          </a:p>
        </p:txBody>
      </p:sp>
      <p:sp>
        <p:nvSpPr>
          <p:cNvPr id="133" name="Google Shape;133;p18"/>
          <p:cNvSpPr txBox="1"/>
          <p:nvPr/>
        </p:nvSpPr>
        <p:spPr>
          <a:xfrm>
            <a:off x="311700" y="1565250"/>
            <a:ext cx="2220000" cy="100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When a customer has to answer the quiz, he has to create a profile, which is stored in a database.</a:t>
            </a:r>
            <a:endParaRPr sz="1200">
              <a:solidFill>
                <a:schemeClr val="lt1"/>
              </a:solidFill>
              <a:latin typeface="Lato"/>
              <a:ea typeface="Lato"/>
              <a:cs typeface="Lato"/>
              <a:sym typeface="Lato"/>
            </a:endParaRPr>
          </a:p>
        </p:txBody>
      </p:sp>
      <p:sp>
        <p:nvSpPr>
          <p:cNvPr id="134" name="Google Shape;134;p18"/>
          <p:cNvSpPr txBox="1"/>
          <p:nvPr/>
        </p:nvSpPr>
        <p:spPr>
          <a:xfrm>
            <a:off x="1272075" y="4834050"/>
            <a:ext cx="8473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Lato"/>
                <a:ea typeface="Lato"/>
                <a:cs typeface="Lato"/>
                <a:sym typeface="Lato"/>
              </a:rPr>
              <a:t>DA1 A20 Gruppe 3 - Ane Ida Abildgaard, Alexander Kougios, Christian Blicher Jacobsen, Emma Plum og Lucas Winkelmann</a:t>
            </a:r>
            <a:endParaRPr sz="800">
              <a:solidFill>
                <a:srgbClr val="FFFFFF"/>
              </a:solidFill>
              <a:latin typeface="Lato"/>
              <a:ea typeface="Lato"/>
              <a:cs typeface="Lato"/>
              <a:sym typeface="Lato"/>
            </a:endParaRPr>
          </a:p>
        </p:txBody>
      </p:sp>
      <p:pic>
        <p:nvPicPr>
          <p:cNvPr id="135" name="Google Shape;135;p18"/>
          <p:cNvPicPr preferRelativeResize="0"/>
          <p:nvPr/>
        </p:nvPicPr>
        <p:blipFill>
          <a:blip r:embed="rId4">
            <a:alphaModFix/>
          </a:blip>
          <a:stretch>
            <a:fillRect/>
          </a:stretch>
        </p:blipFill>
        <p:spPr>
          <a:xfrm>
            <a:off x="755253" y="4889900"/>
            <a:ext cx="497946" cy="186800"/>
          </a:xfrm>
          <a:prstGeom prst="rect">
            <a:avLst/>
          </a:prstGeom>
          <a:noFill/>
          <a:ln>
            <a:noFill/>
          </a:ln>
        </p:spPr>
      </p:pic>
      <p:pic>
        <p:nvPicPr>
          <p:cNvPr id="136" name="Google Shape;136;p18"/>
          <p:cNvPicPr preferRelativeResize="0"/>
          <p:nvPr/>
        </p:nvPicPr>
        <p:blipFill>
          <a:blip r:embed="rId5">
            <a:alphaModFix/>
          </a:blip>
          <a:stretch>
            <a:fillRect/>
          </a:stretch>
        </p:blipFill>
        <p:spPr>
          <a:xfrm>
            <a:off x="53998" y="4889900"/>
            <a:ext cx="631810" cy="18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nvSpPr>
        <p:spPr>
          <a:xfrm>
            <a:off x="311700" y="1565250"/>
            <a:ext cx="2220000" cy="220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Once the customer has created his profile in the database, a pop-up window will appear. The "Pop-up window" is created to create contrast on the website, by creating a dynamic window that has depth. The window contains a brief introduction to the quiz.</a:t>
            </a:r>
            <a:endParaRPr sz="1200">
              <a:solidFill>
                <a:schemeClr val="lt1"/>
              </a:solidFill>
              <a:latin typeface="Lato"/>
              <a:ea typeface="Lato"/>
              <a:cs typeface="Lato"/>
              <a:sym typeface="Lato"/>
            </a:endParaRPr>
          </a:p>
        </p:txBody>
      </p:sp>
      <p:sp>
        <p:nvSpPr>
          <p:cNvPr id="142" name="Google Shape;142;p19"/>
          <p:cNvSpPr/>
          <p:nvPr/>
        </p:nvSpPr>
        <p:spPr>
          <a:xfrm rot="5400000">
            <a:off x="6247075" y="2514450"/>
            <a:ext cx="5143500" cy="114600"/>
          </a:xfrm>
          <a:prstGeom prst="rect">
            <a:avLst/>
          </a:prstGeom>
          <a:solidFill>
            <a:srgbClr val="C0C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rot="5400000">
            <a:off x="6394750" y="2534250"/>
            <a:ext cx="5143500" cy="75000"/>
          </a:xfrm>
          <a:prstGeom prst="rect">
            <a:avLst/>
          </a:prstGeom>
          <a:solidFill>
            <a:srgbClr val="C30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0" y="116275"/>
            <a:ext cx="9144000" cy="114600"/>
          </a:xfrm>
          <a:prstGeom prst="rect">
            <a:avLst/>
          </a:prstGeom>
          <a:solidFill>
            <a:srgbClr val="233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FFFF"/>
                </a:solidFill>
                <a:latin typeface="Lato"/>
                <a:ea typeface="Lato"/>
                <a:cs typeface="Lato"/>
                <a:sym typeface="Lato"/>
              </a:rPr>
              <a:t>Pop-up</a:t>
            </a:r>
            <a:endParaRPr>
              <a:solidFill>
                <a:srgbClr val="FFFFFF"/>
              </a:solidFill>
              <a:latin typeface="Lato"/>
              <a:ea typeface="Lato"/>
              <a:cs typeface="Lato"/>
              <a:sym typeface="Lato"/>
            </a:endParaRPr>
          </a:p>
        </p:txBody>
      </p:sp>
      <p:sp>
        <p:nvSpPr>
          <p:cNvPr id="146" name="Google Shape;146;p19"/>
          <p:cNvSpPr txBox="1"/>
          <p:nvPr/>
        </p:nvSpPr>
        <p:spPr>
          <a:xfrm>
            <a:off x="1890150" y="1122625"/>
            <a:ext cx="6598200" cy="7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7" name="Google Shape;147;p19"/>
          <p:cNvPicPr preferRelativeResize="0"/>
          <p:nvPr/>
        </p:nvPicPr>
        <p:blipFill rotWithShape="1">
          <a:blip r:embed="rId3">
            <a:alphaModFix/>
          </a:blip>
          <a:srcRect b="34486" l="9555" r="10077" t="11136"/>
          <a:stretch/>
        </p:blipFill>
        <p:spPr>
          <a:xfrm>
            <a:off x="2588925" y="1030850"/>
            <a:ext cx="6071248" cy="3081803"/>
          </a:xfrm>
          <a:prstGeom prst="rect">
            <a:avLst/>
          </a:prstGeom>
          <a:noFill/>
          <a:ln>
            <a:noFill/>
          </a:ln>
        </p:spPr>
      </p:pic>
      <p:sp>
        <p:nvSpPr>
          <p:cNvPr id="148" name="Google Shape;148;p19"/>
          <p:cNvSpPr txBox="1"/>
          <p:nvPr/>
        </p:nvSpPr>
        <p:spPr>
          <a:xfrm>
            <a:off x="311700" y="1084725"/>
            <a:ext cx="222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Create user is the second box out of 3.</a:t>
            </a:r>
            <a:endParaRPr sz="1200">
              <a:solidFill>
                <a:schemeClr val="lt1"/>
              </a:solidFill>
              <a:latin typeface="Lato"/>
              <a:ea typeface="Lato"/>
              <a:cs typeface="Lato"/>
              <a:sym typeface="Lato"/>
            </a:endParaRPr>
          </a:p>
        </p:txBody>
      </p:sp>
      <p:sp>
        <p:nvSpPr>
          <p:cNvPr id="149" name="Google Shape;149;p19"/>
          <p:cNvSpPr txBox="1"/>
          <p:nvPr/>
        </p:nvSpPr>
        <p:spPr>
          <a:xfrm>
            <a:off x="311700" y="3768748"/>
            <a:ext cx="2220000" cy="6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The </a:t>
            </a:r>
            <a:r>
              <a:rPr lang="en-GB" sz="1200">
                <a:solidFill>
                  <a:schemeClr val="lt1"/>
                </a:solidFill>
                <a:latin typeface="Lato"/>
                <a:ea typeface="Lato"/>
                <a:cs typeface="Lato"/>
                <a:sym typeface="Lato"/>
              </a:rPr>
              <a:t>bottom</a:t>
            </a:r>
            <a:r>
              <a:rPr lang="en-GB" sz="1200">
                <a:solidFill>
                  <a:schemeClr val="lt1"/>
                </a:solidFill>
                <a:latin typeface="Lato"/>
                <a:ea typeface="Lato"/>
                <a:cs typeface="Lato"/>
                <a:sym typeface="Lato"/>
              </a:rPr>
              <a:t> sends you to “Question”</a:t>
            </a:r>
            <a:endParaRPr sz="1200">
              <a:solidFill>
                <a:schemeClr val="lt1"/>
              </a:solidFill>
              <a:latin typeface="Lato"/>
              <a:ea typeface="Lato"/>
              <a:cs typeface="Lato"/>
              <a:sym typeface="Lato"/>
            </a:endParaRPr>
          </a:p>
        </p:txBody>
      </p:sp>
      <p:sp>
        <p:nvSpPr>
          <p:cNvPr id="150" name="Google Shape;150;p19"/>
          <p:cNvSpPr txBox="1"/>
          <p:nvPr/>
        </p:nvSpPr>
        <p:spPr>
          <a:xfrm>
            <a:off x="1272075" y="4834050"/>
            <a:ext cx="8473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Lato"/>
                <a:ea typeface="Lato"/>
                <a:cs typeface="Lato"/>
                <a:sym typeface="Lato"/>
              </a:rPr>
              <a:t>DA1 A20 Gruppe 3 - Ane Ida Abildgaard, Alexander Kougios, Christian Blicher Jacobsen, Emma Plum og Lucas Winkelmann</a:t>
            </a:r>
            <a:endParaRPr sz="800">
              <a:solidFill>
                <a:srgbClr val="FFFFFF"/>
              </a:solidFill>
              <a:latin typeface="Lato"/>
              <a:ea typeface="Lato"/>
              <a:cs typeface="Lato"/>
              <a:sym typeface="Lato"/>
            </a:endParaRPr>
          </a:p>
        </p:txBody>
      </p:sp>
      <p:pic>
        <p:nvPicPr>
          <p:cNvPr id="151" name="Google Shape;151;p19"/>
          <p:cNvPicPr preferRelativeResize="0"/>
          <p:nvPr/>
        </p:nvPicPr>
        <p:blipFill>
          <a:blip r:embed="rId4">
            <a:alphaModFix/>
          </a:blip>
          <a:stretch>
            <a:fillRect/>
          </a:stretch>
        </p:blipFill>
        <p:spPr>
          <a:xfrm>
            <a:off x="755253" y="4889900"/>
            <a:ext cx="497946" cy="186800"/>
          </a:xfrm>
          <a:prstGeom prst="rect">
            <a:avLst/>
          </a:prstGeom>
          <a:noFill/>
          <a:ln>
            <a:noFill/>
          </a:ln>
        </p:spPr>
      </p:pic>
      <p:pic>
        <p:nvPicPr>
          <p:cNvPr id="152" name="Google Shape;152;p19"/>
          <p:cNvPicPr preferRelativeResize="0"/>
          <p:nvPr/>
        </p:nvPicPr>
        <p:blipFill>
          <a:blip r:embed="rId5">
            <a:alphaModFix/>
          </a:blip>
          <a:stretch>
            <a:fillRect/>
          </a:stretch>
        </p:blipFill>
        <p:spPr>
          <a:xfrm>
            <a:off x="53998" y="4889900"/>
            <a:ext cx="631810" cy="18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p:nvPr/>
        </p:nvSpPr>
        <p:spPr>
          <a:xfrm rot="5400000">
            <a:off x="6247075" y="2514450"/>
            <a:ext cx="5143500" cy="114600"/>
          </a:xfrm>
          <a:prstGeom prst="rect">
            <a:avLst/>
          </a:prstGeom>
          <a:solidFill>
            <a:srgbClr val="C0C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rot="5400000">
            <a:off x="6394750" y="2534250"/>
            <a:ext cx="5143500" cy="75000"/>
          </a:xfrm>
          <a:prstGeom prst="rect">
            <a:avLst/>
          </a:prstGeom>
          <a:solidFill>
            <a:srgbClr val="C30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0" y="116275"/>
            <a:ext cx="9144000" cy="114600"/>
          </a:xfrm>
          <a:prstGeom prst="rect">
            <a:avLst/>
          </a:prstGeom>
          <a:solidFill>
            <a:srgbClr val="233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FFFF"/>
                </a:solidFill>
                <a:latin typeface="Lato"/>
                <a:ea typeface="Lato"/>
                <a:cs typeface="Lato"/>
                <a:sym typeface="Lato"/>
              </a:rPr>
              <a:t>Question</a:t>
            </a:r>
            <a:endParaRPr>
              <a:solidFill>
                <a:srgbClr val="FFFFFF"/>
              </a:solidFill>
              <a:latin typeface="Lato"/>
              <a:ea typeface="Lato"/>
              <a:cs typeface="Lato"/>
              <a:sym typeface="Lato"/>
            </a:endParaRPr>
          </a:p>
        </p:txBody>
      </p:sp>
      <p:sp>
        <p:nvSpPr>
          <p:cNvPr id="161" name="Google Shape;161;p20"/>
          <p:cNvSpPr txBox="1"/>
          <p:nvPr/>
        </p:nvSpPr>
        <p:spPr>
          <a:xfrm>
            <a:off x="1890150" y="1122625"/>
            <a:ext cx="6598200" cy="7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2" name="Google Shape;162;p20"/>
          <p:cNvPicPr preferRelativeResize="0"/>
          <p:nvPr/>
        </p:nvPicPr>
        <p:blipFill rotWithShape="1">
          <a:blip r:embed="rId3">
            <a:alphaModFix/>
          </a:blip>
          <a:srcRect b="37165" l="9957" r="10252" t="9335"/>
          <a:stretch/>
        </p:blipFill>
        <p:spPr>
          <a:xfrm>
            <a:off x="2588925" y="1054125"/>
            <a:ext cx="6128756" cy="3081800"/>
          </a:xfrm>
          <a:prstGeom prst="rect">
            <a:avLst/>
          </a:prstGeom>
          <a:noFill/>
          <a:ln>
            <a:noFill/>
          </a:ln>
        </p:spPr>
      </p:pic>
      <p:sp>
        <p:nvSpPr>
          <p:cNvPr id="163" name="Google Shape;163;p20"/>
          <p:cNvSpPr txBox="1"/>
          <p:nvPr/>
        </p:nvSpPr>
        <p:spPr>
          <a:xfrm>
            <a:off x="311700" y="1084725"/>
            <a:ext cx="222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Create user is the last  box out of 3.</a:t>
            </a:r>
            <a:endParaRPr sz="1200">
              <a:solidFill>
                <a:schemeClr val="lt1"/>
              </a:solidFill>
              <a:latin typeface="Lato"/>
              <a:ea typeface="Lato"/>
              <a:cs typeface="Lato"/>
              <a:sym typeface="Lato"/>
            </a:endParaRPr>
          </a:p>
        </p:txBody>
      </p:sp>
      <p:sp>
        <p:nvSpPr>
          <p:cNvPr id="164" name="Google Shape;164;p20"/>
          <p:cNvSpPr txBox="1"/>
          <p:nvPr/>
        </p:nvSpPr>
        <p:spPr>
          <a:xfrm>
            <a:off x="311700" y="1554488"/>
            <a:ext cx="2220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This is the window were the </a:t>
            </a:r>
            <a:r>
              <a:rPr lang="en-GB" sz="1200">
                <a:solidFill>
                  <a:schemeClr val="lt1"/>
                </a:solidFill>
                <a:latin typeface="Lato"/>
                <a:ea typeface="Lato"/>
                <a:cs typeface="Lato"/>
                <a:sym typeface="Lato"/>
              </a:rPr>
              <a:t>customer</a:t>
            </a:r>
            <a:r>
              <a:rPr lang="en-GB" sz="1200">
                <a:solidFill>
                  <a:schemeClr val="lt1"/>
                </a:solidFill>
                <a:latin typeface="Lato"/>
                <a:ea typeface="Lato"/>
                <a:cs typeface="Lato"/>
                <a:sym typeface="Lato"/>
              </a:rPr>
              <a:t> will answer the questions.</a:t>
            </a:r>
            <a:endParaRPr sz="1200">
              <a:solidFill>
                <a:schemeClr val="lt1"/>
              </a:solidFill>
              <a:latin typeface="Lato"/>
              <a:ea typeface="Lato"/>
              <a:cs typeface="Lato"/>
              <a:sym typeface="Lato"/>
            </a:endParaRPr>
          </a:p>
        </p:txBody>
      </p:sp>
      <p:sp>
        <p:nvSpPr>
          <p:cNvPr id="165" name="Google Shape;165;p20"/>
          <p:cNvSpPr txBox="1"/>
          <p:nvPr/>
        </p:nvSpPr>
        <p:spPr>
          <a:xfrm>
            <a:off x="1272075" y="4834050"/>
            <a:ext cx="8473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Lato"/>
                <a:ea typeface="Lato"/>
                <a:cs typeface="Lato"/>
                <a:sym typeface="Lato"/>
              </a:rPr>
              <a:t>DA1 A20 Gruppe 3 - Ane Ida Abildgaard, Alexander Kougios, Christian Blicher Jacobsen, Emma Plum og Lucas Winkelmann</a:t>
            </a:r>
            <a:endParaRPr sz="800">
              <a:solidFill>
                <a:srgbClr val="FFFFFF"/>
              </a:solidFill>
              <a:latin typeface="Lato"/>
              <a:ea typeface="Lato"/>
              <a:cs typeface="Lato"/>
              <a:sym typeface="Lato"/>
            </a:endParaRPr>
          </a:p>
        </p:txBody>
      </p:sp>
      <p:pic>
        <p:nvPicPr>
          <p:cNvPr id="166" name="Google Shape;166;p20"/>
          <p:cNvPicPr preferRelativeResize="0"/>
          <p:nvPr/>
        </p:nvPicPr>
        <p:blipFill>
          <a:blip r:embed="rId4">
            <a:alphaModFix/>
          </a:blip>
          <a:stretch>
            <a:fillRect/>
          </a:stretch>
        </p:blipFill>
        <p:spPr>
          <a:xfrm>
            <a:off x="755253" y="4889900"/>
            <a:ext cx="497946" cy="186800"/>
          </a:xfrm>
          <a:prstGeom prst="rect">
            <a:avLst/>
          </a:prstGeom>
          <a:noFill/>
          <a:ln>
            <a:noFill/>
          </a:ln>
        </p:spPr>
      </p:pic>
      <p:pic>
        <p:nvPicPr>
          <p:cNvPr id="167" name="Google Shape;167;p20"/>
          <p:cNvPicPr preferRelativeResize="0"/>
          <p:nvPr/>
        </p:nvPicPr>
        <p:blipFill>
          <a:blip r:embed="rId5">
            <a:alphaModFix/>
          </a:blip>
          <a:stretch>
            <a:fillRect/>
          </a:stretch>
        </p:blipFill>
        <p:spPr>
          <a:xfrm>
            <a:off x="53998" y="4889900"/>
            <a:ext cx="631810" cy="18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p:nvPr/>
        </p:nvSpPr>
        <p:spPr>
          <a:xfrm rot="5400000">
            <a:off x="6247075" y="2514450"/>
            <a:ext cx="5143500" cy="114600"/>
          </a:xfrm>
          <a:prstGeom prst="rect">
            <a:avLst/>
          </a:prstGeom>
          <a:solidFill>
            <a:srgbClr val="C0CE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rot="5400000">
            <a:off x="6394750" y="2534250"/>
            <a:ext cx="5143500" cy="75000"/>
          </a:xfrm>
          <a:prstGeom prst="rect">
            <a:avLst/>
          </a:prstGeom>
          <a:solidFill>
            <a:srgbClr val="C30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0" y="116275"/>
            <a:ext cx="9144000" cy="114600"/>
          </a:xfrm>
          <a:prstGeom prst="rect">
            <a:avLst/>
          </a:prstGeom>
          <a:solidFill>
            <a:srgbClr val="233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FFFF"/>
                </a:solidFill>
                <a:latin typeface="Lato"/>
                <a:ea typeface="Lato"/>
                <a:cs typeface="Lato"/>
                <a:sym typeface="Lato"/>
              </a:rPr>
              <a:t>EER model</a:t>
            </a:r>
            <a:endParaRPr>
              <a:solidFill>
                <a:srgbClr val="FFFFFF"/>
              </a:solidFill>
              <a:latin typeface="Lato"/>
              <a:ea typeface="Lato"/>
              <a:cs typeface="Lato"/>
              <a:sym typeface="Lato"/>
            </a:endParaRPr>
          </a:p>
        </p:txBody>
      </p:sp>
      <p:pic>
        <p:nvPicPr>
          <p:cNvPr id="176" name="Google Shape;176;p21"/>
          <p:cNvPicPr preferRelativeResize="0"/>
          <p:nvPr/>
        </p:nvPicPr>
        <p:blipFill>
          <a:blip r:embed="rId3">
            <a:alphaModFix/>
          </a:blip>
          <a:stretch>
            <a:fillRect/>
          </a:stretch>
        </p:blipFill>
        <p:spPr>
          <a:xfrm>
            <a:off x="2733950" y="441403"/>
            <a:ext cx="6098344" cy="4260701"/>
          </a:xfrm>
          <a:prstGeom prst="rect">
            <a:avLst/>
          </a:prstGeom>
          <a:noFill/>
          <a:ln>
            <a:noFill/>
          </a:ln>
        </p:spPr>
      </p:pic>
      <p:sp>
        <p:nvSpPr>
          <p:cNvPr id="177" name="Google Shape;177;p21"/>
          <p:cNvSpPr txBox="1"/>
          <p:nvPr/>
        </p:nvSpPr>
        <p:spPr>
          <a:xfrm>
            <a:off x="311700" y="1084725"/>
            <a:ext cx="22200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200">
                <a:solidFill>
                  <a:schemeClr val="lt1"/>
                </a:solidFill>
                <a:latin typeface="Lato"/>
                <a:ea typeface="Lato"/>
                <a:cs typeface="Lato"/>
                <a:sym typeface="Lato"/>
              </a:rPr>
              <a:t>This is our enhanced entity–relationship model. This model illustrate our database in a visual way.</a:t>
            </a:r>
            <a:endParaRPr sz="1200">
              <a:solidFill>
                <a:schemeClr val="lt1"/>
              </a:solidFill>
              <a:latin typeface="Lato"/>
              <a:ea typeface="Lato"/>
              <a:cs typeface="Lato"/>
              <a:sym typeface="Lato"/>
            </a:endParaRPr>
          </a:p>
        </p:txBody>
      </p:sp>
      <p:sp>
        <p:nvSpPr>
          <p:cNvPr id="178" name="Google Shape;178;p21"/>
          <p:cNvSpPr txBox="1"/>
          <p:nvPr/>
        </p:nvSpPr>
        <p:spPr>
          <a:xfrm>
            <a:off x="1272075" y="4834050"/>
            <a:ext cx="8473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Lato"/>
                <a:ea typeface="Lato"/>
                <a:cs typeface="Lato"/>
                <a:sym typeface="Lato"/>
              </a:rPr>
              <a:t>DA1 A20 Gruppe 3 - Ane Ida Abildgaard, Alexander Kougios, Christian Blicher Jacobsen, Emma Plum og Lucas Winkelmann</a:t>
            </a:r>
            <a:endParaRPr sz="800">
              <a:solidFill>
                <a:srgbClr val="FFFFFF"/>
              </a:solidFill>
              <a:latin typeface="Lato"/>
              <a:ea typeface="Lato"/>
              <a:cs typeface="Lato"/>
              <a:sym typeface="Lato"/>
            </a:endParaRPr>
          </a:p>
        </p:txBody>
      </p:sp>
      <p:pic>
        <p:nvPicPr>
          <p:cNvPr id="179" name="Google Shape;179;p21"/>
          <p:cNvPicPr preferRelativeResize="0"/>
          <p:nvPr/>
        </p:nvPicPr>
        <p:blipFill>
          <a:blip r:embed="rId4">
            <a:alphaModFix/>
          </a:blip>
          <a:stretch>
            <a:fillRect/>
          </a:stretch>
        </p:blipFill>
        <p:spPr>
          <a:xfrm>
            <a:off x="755253" y="4889900"/>
            <a:ext cx="497946" cy="186800"/>
          </a:xfrm>
          <a:prstGeom prst="rect">
            <a:avLst/>
          </a:prstGeom>
          <a:noFill/>
          <a:ln>
            <a:noFill/>
          </a:ln>
        </p:spPr>
      </p:pic>
      <p:pic>
        <p:nvPicPr>
          <p:cNvPr id="180" name="Google Shape;180;p21"/>
          <p:cNvPicPr preferRelativeResize="0"/>
          <p:nvPr/>
        </p:nvPicPr>
        <p:blipFill>
          <a:blip r:embed="rId5">
            <a:alphaModFix/>
          </a:blip>
          <a:stretch>
            <a:fillRect/>
          </a:stretch>
        </p:blipFill>
        <p:spPr>
          <a:xfrm>
            <a:off x="53998" y="4889900"/>
            <a:ext cx="631810" cy="18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