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7" d="100"/>
          <a:sy n="47" d="100"/>
        </p:scale>
        <p:origin x="-653" y="-8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28E80666-FB37-4B36-9149-507F3B0178E3}" type="datetimeFigureOut">
              <a:rPr lang="en-US" smtClean="0"/>
              <a:pPr/>
              <a:t>10/6/2019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zh-CN" altLang="en-US" smtClean="0"/>
              <a:t>单击此处编辑母版标题样式</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28E80666-FB37-4B36-9149-507F3B0178E3}" type="datetimeFigureOut">
              <a:rPr lang="en-US" smtClean="0"/>
              <a:pPr/>
              <a:t>10/6/2019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8E80666-FB37-4B36-9149-507F3B0178E3}" type="datetimeFigureOut">
              <a:rPr lang="en-US" smtClean="0"/>
              <a:pPr/>
              <a:t>10/6/2019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8E80666-FB37-4B36-9149-507F3B0178E3}" type="datetimeFigureOut">
              <a:rPr lang="en-US" smtClean="0"/>
              <a:pPr/>
              <a:t>10/6/2019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28E80666-FB37-4B36-9149-507F3B0178E3}" type="datetimeFigureOut">
              <a:rPr lang="en-US" smtClean="0"/>
              <a:pPr/>
              <a:t>10/6/2019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8E80666-FB37-4B36-9149-507F3B0178E3}" type="datetimeFigureOut">
              <a:rPr lang="en-US" smtClean="0"/>
              <a:pPr/>
              <a:t>10/6/2019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E63A33-8271-4DD0-9C48-789913D7C115}" type="slidenum">
              <a:rPr lang="en-US" smtClean="0"/>
              <a:pPr/>
              <a:t>‹#›</a:t>
            </a:fld>
            <a:endParaRPr 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zh-CN" altLang="en-US" smtClean="0"/>
              <a:t>单击此处编辑母版文本样式</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28E80666-FB37-4B36-9149-507F3B0178E3}" type="datetimeFigureOut">
              <a:rPr lang="en-US" smtClean="0"/>
              <a:pPr/>
              <a:t>10/6/2019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E63A33-8271-4DD0-9C48-789913D7C115}" type="slidenum">
              <a:rPr lang="en-US" smtClean="0"/>
              <a:pPr/>
              <a:t>‹#›</a:t>
            </a:fld>
            <a:endParaRPr lang="en-US"/>
          </a:p>
        </p:txBody>
      </p:sp>
      <p:sp>
        <p:nvSpPr>
          <p:cNvPr id="10" name="Title 9"/>
          <p:cNvSpPr>
            <a:spLocks noGrp="1"/>
          </p:cNvSpPr>
          <p:nvPr>
            <p:ph type="title"/>
          </p:nvPr>
        </p:nvSpPr>
        <p:spPr/>
        <p:txBody>
          <a:bodyPr/>
          <a:lstStyle/>
          <a:p>
            <a:r>
              <a:rPr lang="zh-CN" altLang="en-US" smtClean="0"/>
              <a:t>单击此处编辑母版标题样式</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28E80666-FB37-4B36-9149-507F3B0178E3}" type="datetimeFigureOut">
              <a:rPr lang="en-US" smtClean="0"/>
              <a:pPr/>
              <a:t>10/6/2019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E80666-FB37-4B36-9149-507F3B0178E3}" type="datetimeFigureOut">
              <a:rPr lang="en-US" smtClean="0"/>
              <a:pPr/>
              <a:t>10/6/2019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28E80666-FB37-4B36-9149-507F3B0178E3}" type="datetimeFigureOut">
              <a:rPr lang="en-US" smtClean="0"/>
              <a:pPr/>
              <a:t>10/6/2019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28E80666-FB37-4B36-9149-507F3B0178E3}" type="datetimeFigureOut">
              <a:rPr lang="en-US" smtClean="0"/>
              <a:pPr/>
              <a:t>10/6/2019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E63A33-8271-4DD0-9C48-789913D7C115}" type="slidenum">
              <a:rPr lang="en-US" smtClean="0"/>
              <a:pPr/>
              <a:t>‹#›</a:t>
            </a:fld>
            <a:endParaRPr 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zh-CN" altLang="en-US" smtClean="0"/>
              <a:t>单击此处编辑母版标题样式</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28E80666-FB37-4B36-9149-507F3B0178E3}" type="datetimeFigureOut">
              <a:rPr lang="en-US" smtClean="0"/>
              <a:pPr/>
              <a:t>10/6/2019</a:t>
            </a:fld>
            <a:endParaRPr lang="en-US" dirty="0"/>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D7E63A33-8271-4DD0-9C48-789913D7C11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idx="1"/>
          </p:nvPr>
        </p:nvSpPr>
        <p:spPr>
          <a:xfrm>
            <a:off x="1835696" y="3501008"/>
            <a:ext cx="5637010" cy="882119"/>
          </a:xfrm>
        </p:spPr>
        <p:txBody>
          <a:bodyPr/>
          <a:lstStyle/>
          <a:p>
            <a:r>
              <a:rPr lang="en-US" altLang="zh-CN" dirty="0" smtClean="0"/>
              <a:t>                                           </a:t>
            </a:r>
            <a:r>
              <a:rPr lang="zh-CN" altLang="en-US" dirty="0" smtClean="0"/>
              <a:t>主要技术</a:t>
            </a:r>
            <a:r>
              <a:rPr lang="en-US" altLang="zh-CN" dirty="0" smtClean="0"/>
              <a:t>SSD</a:t>
            </a:r>
            <a:endParaRPr lang="zh-CN" altLang="en-US" dirty="0"/>
          </a:p>
        </p:txBody>
      </p:sp>
      <p:sp>
        <p:nvSpPr>
          <p:cNvPr id="3" name="标题 2"/>
          <p:cNvSpPr>
            <a:spLocks noGrp="1"/>
          </p:cNvSpPr>
          <p:nvPr>
            <p:ph type="ctrTitle"/>
          </p:nvPr>
        </p:nvSpPr>
        <p:spPr>
          <a:xfrm>
            <a:off x="1187624" y="1844824"/>
            <a:ext cx="7175351" cy="1793167"/>
          </a:xfrm>
        </p:spPr>
        <p:txBody>
          <a:bodyPr/>
          <a:lstStyle/>
          <a:p>
            <a:r>
              <a:rPr lang="zh-CN" altLang="en-US" dirty="0" smtClean="0"/>
              <a:t>目标检测</a:t>
            </a:r>
            <a:endParaRPr lang="zh-CN" altLang="en-US" dirty="0"/>
          </a:p>
        </p:txBody>
      </p:sp>
    </p:spTree>
    <p:extLst>
      <p:ext uri="{BB962C8B-B14F-4D97-AF65-F5344CB8AC3E}">
        <p14:creationId xmlns:p14="http://schemas.microsoft.com/office/powerpoint/2010/main" val="2244763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9592" y="764704"/>
            <a:ext cx="7109639" cy="1754326"/>
          </a:xfrm>
          <a:prstGeom prst="rect">
            <a:avLst/>
          </a:prstGeom>
          <a:noFill/>
        </p:spPr>
        <p:txBody>
          <a:bodyPr wrap="none" rtlCol="0">
            <a:spAutoFit/>
          </a:bodyPr>
          <a:lstStyle/>
          <a:p>
            <a:r>
              <a:rPr lang="zh-CN" altLang="en-US" b="1" dirty="0"/>
              <a:t>单发检测器（</a:t>
            </a:r>
            <a:r>
              <a:rPr lang="en-US" altLang="zh-CN" b="1" dirty="0"/>
              <a:t>SSD</a:t>
            </a:r>
            <a:r>
              <a:rPr lang="zh-CN" altLang="en-US" b="1" dirty="0"/>
              <a:t>）</a:t>
            </a:r>
          </a:p>
          <a:p>
            <a:r>
              <a:rPr lang="en-US" altLang="zh-CN" dirty="0"/>
              <a:t>SSD</a:t>
            </a:r>
            <a:r>
              <a:rPr lang="zh-CN" altLang="en-US" dirty="0"/>
              <a:t>是一个纯卷积神经网络（</a:t>
            </a:r>
            <a:r>
              <a:rPr lang="en-US" altLang="zh-CN" dirty="0"/>
              <a:t>CNN</a:t>
            </a:r>
            <a:r>
              <a:rPr lang="zh-CN" altLang="en-US" dirty="0"/>
              <a:t>），我们可以将其组织为三个部分</a:t>
            </a:r>
            <a:r>
              <a:rPr lang="en-US" altLang="zh-CN" dirty="0"/>
              <a:t>–</a:t>
            </a:r>
          </a:p>
          <a:p>
            <a:pPr marL="285750" indent="-285750">
              <a:buFont typeface="Wingdings" pitchFamily="2" charset="2"/>
              <a:buChar char="Ø"/>
            </a:pPr>
            <a:r>
              <a:rPr lang="zh-CN" altLang="en-US" dirty="0"/>
              <a:t>从现有图像分类架构派生的</a:t>
            </a:r>
            <a:r>
              <a:rPr lang="zh-CN" altLang="en-US" b="1" dirty="0"/>
              <a:t>基础卷积</a:t>
            </a:r>
            <a:r>
              <a:rPr lang="zh-CN" altLang="en-US" dirty="0"/>
              <a:t>将提供较低级别的特征图。</a:t>
            </a:r>
          </a:p>
          <a:p>
            <a:pPr marL="285750" indent="-285750">
              <a:buFont typeface="Wingdings" pitchFamily="2" charset="2"/>
              <a:buChar char="Ø"/>
            </a:pPr>
            <a:r>
              <a:rPr lang="zh-CN" altLang="en-US" dirty="0"/>
              <a:t>在基础网络之上添加了</a:t>
            </a:r>
            <a:r>
              <a:rPr lang="zh-CN" altLang="en-US" b="1" dirty="0"/>
              <a:t>辅助卷积</a:t>
            </a:r>
            <a:r>
              <a:rPr lang="zh-CN" altLang="en-US" dirty="0"/>
              <a:t>，将提供更高级别的特征图。</a:t>
            </a:r>
          </a:p>
          <a:p>
            <a:pPr marL="285750" indent="-285750">
              <a:buFont typeface="Wingdings" pitchFamily="2" charset="2"/>
              <a:buChar char="Ø"/>
            </a:pPr>
            <a:r>
              <a:rPr lang="zh-CN" altLang="en-US" b="1" dirty="0"/>
              <a:t>预测卷积</a:t>
            </a:r>
            <a:r>
              <a:rPr lang="zh-CN" altLang="en-US" dirty="0"/>
              <a:t>将在这些特征图中定位和标识对象。</a:t>
            </a:r>
          </a:p>
          <a:p>
            <a:endParaRPr lang="zh-CN" alt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552" y="2519030"/>
            <a:ext cx="7050486"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16662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150059"/>
            <a:ext cx="3240360" cy="707886"/>
          </a:xfrm>
          <a:prstGeom prst="rect">
            <a:avLst/>
          </a:prstGeom>
          <a:noFill/>
        </p:spPr>
        <p:txBody>
          <a:bodyPr wrap="square" rtlCol="0">
            <a:spAutoFit/>
          </a:bodyPr>
          <a:lstStyle/>
          <a:p>
            <a:r>
              <a:rPr lang="en-US" altLang="zh-CN" sz="4000" dirty="0" smtClean="0"/>
              <a:t>VGG</a:t>
            </a:r>
            <a:r>
              <a:rPr lang="zh-CN" altLang="en-US" sz="4000" dirty="0" smtClean="0"/>
              <a:t>技术：</a:t>
            </a:r>
            <a:endParaRPr lang="zh-CN" altLang="en-US" sz="4000" dirty="0"/>
          </a:p>
        </p:txBody>
      </p:sp>
      <p:sp>
        <p:nvSpPr>
          <p:cNvPr id="3" name="TextBox 2"/>
          <p:cNvSpPr txBox="1"/>
          <p:nvPr/>
        </p:nvSpPr>
        <p:spPr>
          <a:xfrm>
            <a:off x="0" y="857945"/>
            <a:ext cx="9144000" cy="4247317"/>
          </a:xfrm>
          <a:prstGeom prst="rect">
            <a:avLst/>
          </a:prstGeom>
          <a:noFill/>
        </p:spPr>
        <p:txBody>
          <a:bodyPr wrap="square" rtlCol="0">
            <a:spAutoFit/>
          </a:bodyPr>
          <a:lstStyle/>
          <a:p>
            <a:r>
              <a:rPr lang="zh-CN" altLang="en-US" b="1" dirty="0"/>
              <a:t>一、摘要</a:t>
            </a:r>
          </a:p>
          <a:p>
            <a:r>
              <a:rPr lang="en-US" altLang="zh-CN" dirty="0"/>
              <a:t>VGG</a:t>
            </a:r>
            <a:r>
              <a:rPr lang="zh-CN" altLang="en-US" dirty="0"/>
              <a:t>的主要贡献是表明：</a:t>
            </a:r>
            <a:r>
              <a:rPr lang="zh-CN" altLang="en-US" b="1" dirty="0"/>
              <a:t>通过增加网络深度并且使用非常小的卷积核对网络效果有很大的改善。</a:t>
            </a:r>
            <a:endParaRPr lang="zh-CN" altLang="en-US" dirty="0"/>
          </a:p>
          <a:p>
            <a:r>
              <a:rPr lang="zh-CN" altLang="en-US" b="1" dirty="0"/>
              <a:t>二、简介</a:t>
            </a:r>
          </a:p>
          <a:p>
            <a:r>
              <a:rPr lang="zh-CN" altLang="en-US" dirty="0"/>
              <a:t>通过增加深度和使用小卷积核搭建的网络不仅在</a:t>
            </a:r>
            <a:r>
              <a:rPr lang="en-US" altLang="zh-CN" dirty="0"/>
              <a:t>ILSVRC</a:t>
            </a:r>
            <a:r>
              <a:rPr lang="zh-CN" altLang="en-US" dirty="0"/>
              <a:t>数据集上表现好，同样也使适用其它数据集。</a:t>
            </a:r>
          </a:p>
          <a:p>
            <a:r>
              <a:rPr lang="zh-CN" altLang="en-US" b="1" dirty="0"/>
              <a:t>三、</a:t>
            </a:r>
            <a:r>
              <a:rPr lang="en-US" altLang="zh-CN" b="1" dirty="0" err="1"/>
              <a:t>ConvNet</a:t>
            </a:r>
            <a:r>
              <a:rPr lang="zh-CN" altLang="en-US" b="1" dirty="0" smtClean="0"/>
              <a:t>结构</a:t>
            </a:r>
            <a:endParaRPr lang="en-US" altLang="zh-CN" b="1" dirty="0" smtClean="0"/>
          </a:p>
          <a:p>
            <a:r>
              <a:rPr lang="zh-CN" altLang="en-US" b="1" dirty="0"/>
              <a:t>预处理：减去像素</a:t>
            </a:r>
            <a:r>
              <a:rPr lang="zh-CN" altLang="en-US" b="1" dirty="0" smtClean="0"/>
              <a:t>均值</a:t>
            </a:r>
            <a:endParaRPr lang="en-US" altLang="zh-CN" b="1" dirty="0" smtClean="0"/>
          </a:p>
          <a:p>
            <a:r>
              <a:rPr lang="zh-CN" altLang="en-US" b="1" dirty="0" smtClean="0"/>
              <a:t>输入</a:t>
            </a:r>
            <a:r>
              <a:rPr lang="zh-CN" altLang="en-US" b="1" dirty="0"/>
              <a:t>：</a:t>
            </a:r>
            <a:r>
              <a:rPr lang="en-US" altLang="zh-CN" b="1" dirty="0"/>
              <a:t>224x224RGB</a:t>
            </a:r>
            <a:r>
              <a:rPr lang="zh-CN" altLang="en-US" b="1" dirty="0" smtClean="0"/>
              <a:t>图像</a:t>
            </a:r>
            <a:endParaRPr lang="en-US" altLang="zh-CN" b="1" dirty="0" smtClean="0"/>
          </a:p>
          <a:p>
            <a:r>
              <a:rPr lang="zh-CN" altLang="en-US" b="1" dirty="0" smtClean="0"/>
              <a:t>卷积</a:t>
            </a:r>
            <a:r>
              <a:rPr lang="zh-CN" altLang="en-US" b="1" dirty="0"/>
              <a:t>层：感受野</a:t>
            </a:r>
            <a:r>
              <a:rPr lang="en-US" altLang="zh-CN" b="1" dirty="0"/>
              <a:t>3x3</a:t>
            </a:r>
            <a:r>
              <a:rPr lang="zh-CN" altLang="en-US" b="1" dirty="0"/>
              <a:t>和</a:t>
            </a:r>
            <a:r>
              <a:rPr lang="en-US" altLang="zh-CN" b="1" dirty="0"/>
              <a:t>1x1</a:t>
            </a:r>
            <a:r>
              <a:rPr lang="zh-CN" altLang="en-US" b="1" dirty="0"/>
              <a:t>（</a:t>
            </a:r>
            <a:r>
              <a:rPr lang="en-US" altLang="zh-CN" b="1" dirty="0"/>
              <a:t>1x1</a:t>
            </a:r>
            <a:r>
              <a:rPr lang="zh-CN" altLang="en-US" b="1" dirty="0"/>
              <a:t>可以看出线性转换），步长</a:t>
            </a:r>
            <a:r>
              <a:rPr lang="en-US" altLang="zh-CN" b="1" dirty="0" smtClean="0"/>
              <a:t>1</a:t>
            </a:r>
          </a:p>
          <a:p>
            <a:r>
              <a:rPr lang="en-US" altLang="zh-CN" b="1" dirty="0" smtClean="0"/>
              <a:t>padding</a:t>
            </a:r>
            <a:r>
              <a:rPr lang="zh-CN" altLang="en-US" b="1" dirty="0"/>
              <a:t>：</a:t>
            </a:r>
            <a:r>
              <a:rPr lang="en-US" altLang="zh-CN" b="1" dirty="0"/>
              <a:t>1</a:t>
            </a:r>
            <a:r>
              <a:rPr lang="zh-CN" altLang="en-US" b="1" dirty="0"/>
              <a:t>像素 </a:t>
            </a:r>
            <a:r>
              <a:rPr lang="en-US" altLang="zh-CN" b="1" dirty="0"/>
              <a:t>for 3x3</a:t>
            </a:r>
            <a:r>
              <a:rPr lang="zh-CN" altLang="en-US" b="1" dirty="0"/>
              <a:t>卷积</a:t>
            </a:r>
            <a:r>
              <a:rPr lang="zh-CN" altLang="en-US" b="1" dirty="0" smtClean="0"/>
              <a:t>核</a:t>
            </a:r>
            <a:endParaRPr lang="en-US" altLang="zh-CN" b="1" dirty="0" smtClean="0"/>
          </a:p>
          <a:p>
            <a:r>
              <a:rPr lang="en-US" altLang="zh-CN" b="1" dirty="0" smtClean="0"/>
              <a:t>pooling</a:t>
            </a:r>
            <a:r>
              <a:rPr lang="zh-CN" altLang="en-US" b="1" dirty="0"/>
              <a:t>：</a:t>
            </a:r>
            <a:r>
              <a:rPr lang="en-US" altLang="zh-CN" b="1" dirty="0"/>
              <a:t>5</a:t>
            </a:r>
            <a:r>
              <a:rPr lang="zh-CN" altLang="en-US" b="1" dirty="0"/>
              <a:t>个</a:t>
            </a:r>
            <a:r>
              <a:rPr lang="en-US" altLang="zh-CN" b="1" dirty="0"/>
              <a:t>max-pooling</a:t>
            </a:r>
            <a:r>
              <a:rPr lang="zh-CN" altLang="en-US" b="1" dirty="0"/>
              <a:t>层，跟在卷积层后面（但不是每个卷积层后都有</a:t>
            </a:r>
            <a:r>
              <a:rPr lang="en-US" altLang="zh-CN" b="1" dirty="0"/>
              <a:t>pooling</a:t>
            </a:r>
            <a:r>
              <a:rPr lang="zh-CN" altLang="en-US" b="1" dirty="0"/>
              <a:t>）。</a:t>
            </a:r>
            <a:r>
              <a:rPr lang="en-US" altLang="zh-CN" b="1" dirty="0"/>
              <a:t>max-pooling</a:t>
            </a:r>
            <a:r>
              <a:rPr lang="zh-CN" altLang="en-US" b="1" dirty="0"/>
              <a:t>的核是</a:t>
            </a:r>
            <a:r>
              <a:rPr lang="en-US" altLang="zh-CN" b="1" dirty="0"/>
              <a:t>2x2</a:t>
            </a:r>
            <a:r>
              <a:rPr lang="zh-CN" altLang="en-US" b="1" dirty="0"/>
              <a:t>，步长</a:t>
            </a:r>
            <a:r>
              <a:rPr lang="en-US" altLang="zh-CN" b="1" dirty="0"/>
              <a:t>2</a:t>
            </a:r>
            <a:r>
              <a:rPr lang="zh-CN" altLang="en-US" b="1" dirty="0"/>
              <a:t>全连接层（</a:t>
            </a:r>
            <a:r>
              <a:rPr lang="en-US" altLang="zh-CN" b="1" dirty="0"/>
              <a:t>FC</a:t>
            </a:r>
            <a:r>
              <a:rPr lang="zh-CN" altLang="en-US" b="1" dirty="0"/>
              <a:t>）：</a:t>
            </a:r>
            <a:r>
              <a:rPr lang="en-US" altLang="zh-CN" b="1" dirty="0"/>
              <a:t>3</a:t>
            </a:r>
            <a:r>
              <a:rPr lang="zh-CN" altLang="en-US" b="1" dirty="0"/>
              <a:t>个全连接层</a:t>
            </a:r>
            <a:r>
              <a:rPr lang="en-US" altLang="zh-CN" b="1" dirty="0"/>
              <a:t>soft-max</a:t>
            </a:r>
            <a:r>
              <a:rPr lang="zh-CN" altLang="en-US" b="1" dirty="0"/>
              <a:t>层：最后一</a:t>
            </a:r>
            <a:r>
              <a:rPr lang="zh-CN" altLang="en-US" b="1" dirty="0" smtClean="0"/>
              <a:t>层</a:t>
            </a:r>
            <a:endParaRPr lang="en-US" altLang="zh-CN" b="1" smtClean="0"/>
          </a:p>
          <a:p>
            <a:r>
              <a:rPr lang="zh-CN" altLang="en-US" b="1" smtClean="0"/>
              <a:t>激活函数</a:t>
            </a:r>
            <a:r>
              <a:rPr lang="zh-CN" altLang="en-US" b="1" dirty="0"/>
              <a:t>：</a:t>
            </a:r>
            <a:r>
              <a:rPr lang="en-US" altLang="zh-CN" b="1" dirty="0" err="1"/>
              <a:t>ReLU</a:t>
            </a:r>
            <a:r>
              <a:rPr lang="zh-CN" altLang="en-US" b="1" dirty="0"/>
              <a:t>网络不使用局部响应响应规范化（</a:t>
            </a:r>
            <a:r>
              <a:rPr lang="en-US" altLang="zh-CN" b="1" dirty="0"/>
              <a:t>Local Response </a:t>
            </a:r>
            <a:r>
              <a:rPr lang="en-US" altLang="zh-CN" b="1" dirty="0" err="1"/>
              <a:t>Normalisation</a:t>
            </a:r>
            <a:r>
              <a:rPr lang="zh-CN" altLang="en-US" b="1" dirty="0"/>
              <a:t>）：因为没有提高性能，反而增加了内存消耗和计算时间</a:t>
            </a:r>
            <a:r>
              <a:rPr lang="zh-CN" altLang="en-US" b="1" dirty="0" smtClean="0"/>
              <a:t>。</a:t>
            </a:r>
            <a:endParaRPr lang="zh-CN" altLang="en-US" b="1" dirty="0"/>
          </a:p>
        </p:txBody>
      </p:sp>
    </p:spTree>
    <p:extLst>
      <p:ext uri="{BB962C8B-B14F-4D97-AF65-F5344CB8AC3E}">
        <p14:creationId xmlns:p14="http://schemas.microsoft.com/office/powerpoint/2010/main" val="3146423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8555" y="908720"/>
            <a:ext cx="8856984" cy="2062103"/>
          </a:xfrm>
          <a:prstGeom prst="rect">
            <a:avLst/>
          </a:prstGeom>
          <a:noFill/>
        </p:spPr>
        <p:txBody>
          <a:bodyPr wrap="square" rtlCol="0">
            <a:spAutoFit/>
          </a:bodyPr>
          <a:lstStyle/>
          <a:p>
            <a:r>
              <a:rPr lang="en-US" altLang="zh-CN" sz="3200" b="1" dirty="0"/>
              <a:t>super</a:t>
            </a:r>
            <a:r>
              <a:rPr lang="zh-CN" altLang="en-US" sz="3200" b="1" dirty="0"/>
              <a:t>的典型用法</a:t>
            </a:r>
            <a:r>
              <a:rPr lang="zh-CN" altLang="en-US" dirty="0"/>
              <a:t>：</a:t>
            </a:r>
            <a:br>
              <a:rPr lang="zh-CN" altLang="en-US" dirty="0"/>
            </a:br>
            <a:r>
              <a:rPr lang="zh-CN" altLang="en-US" dirty="0" smtClean="0"/>
              <a:t>      </a:t>
            </a:r>
            <a:r>
              <a:rPr lang="zh-CN" altLang="en-US" sz="2400" dirty="0" smtClean="0"/>
              <a:t>在</a:t>
            </a:r>
            <a:r>
              <a:rPr lang="zh-CN" altLang="en-US" sz="2400" dirty="0"/>
              <a:t>具有单一继承结构的类层级中，</a:t>
            </a:r>
            <a:r>
              <a:rPr lang="en-US" altLang="zh-CN" sz="2400" dirty="0"/>
              <a:t>super</a:t>
            </a:r>
            <a:r>
              <a:rPr lang="zh-CN" altLang="en-US" sz="2400" dirty="0"/>
              <a:t>可以指代父类而不需要显式的声明，这对更改父类的时候是有帮助的；</a:t>
            </a:r>
            <a:br>
              <a:rPr lang="zh-CN" altLang="en-US" sz="2400" dirty="0"/>
            </a:br>
            <a:r>
              <a:rPr lang="zh-CN" altLang="en-US" sz="2400" dirty="0" smtClean="0"/>
              <a:t>       在</a:t>
            </a:r>
            <a:r>
              <a:rPr lang="zh-CN" altLang="en-US" sz="2400" dirty="0"/>
              <a:t>动态执行环境中支持多继承协作，这个功能是</a:t>
            </a:r>
            <a:r>
              <a:rPr lang="en-US" altLang="zh-CN" sz="2400" dirty="0"/>
              <a:t>python</a:t>
            </a:r>
            <a:r>
              <a:rPr lang="zh-CN" altLang="en-US" sz="2400" dirty="0"/>
              <a:t>独有的，使得有可能解决菱形图问题，指多个基类实现相同的方法</a:t>
            </a:r>
            <a:r>
              <a:rPr lang="zh-CN" altLang="en-US" sz="2400" dirty="0" smtClean="0"/>
              <a:t>。  </a:t>
            </a:r>
            <a:endParaRPr lang="zh-CN" altLang="en-US" sz="2400" dirty="0"/>
          </a:p>
        </p:txBody>
      </p:sp>
      <p:sp>
        <p:nvSpPr>
          <p:cNvPr id="3" name="TextBox 2"/>
          <p:cNvSpPr txBox="1"/>
          <p:nvPr/>
        </p:nvSpPr>
        <p:spPr>
          <a:xfrm>
            <a:off x="199523" y="3429000"/>
            <a:ext cx="8944478" cy="2492990"/>
          </a:xfrm>
          <a:prstGeom prst="rect">
            <a:avLst/>
          </a:prstGeom>
          <a:noFill/>
        </p:spPr>
        <p:txBody>
          <a:bodyPr wrap="square" rtlCol="0">
            <a:spAutoFit/>
          </a:bodyPr>
          <a:lstStyle/>
          <a:p>
            <a:r>
              <a:rPr lang="zh-CN" altLang="en-US" sz="3600" b="1" i="1" dirty="0" smtClean="0"/>
              <a:t>问题：</a:t>
            </a:r>
            <a:endParaRPr lang="en-US" altLang="zh-CN" sz="3600" b="1" i="1" dirty="0" smtClean="0"/>
          </a:p>
          <a:p>
            <a:r>
              <a:rPr lang="en-US" altLang="zh-CN" sz="2400" i="1" dirty="0" smtClean="0"/>
              <a:t>1.ceil_mode=True</a:t>
            </a:r>
            <a:r>
              <a:rPr lang="zh-CN" altLang="en-US" sz="2400" i="1" dirty="0"/>
              <a:t>如果</a:t>
            </a:r>
            <a:r>
              <a:rPr lang="en-US" altLang="zh-CN" sz="2400" i="1" dirty="0" err="1"/>
              <a:t>ceil_mode</a:t>
            </a:r>
            <a:r>
              <a:rPr lang="zh-CN" altLang="en-US" sz="2400" i="1" dirty="0"/>
              <a:t>的值为</a:t>
            </a:r>
            <a:r>
              <a:rPr lang="en-US" altLang="zh-CN" sz="2400" i="1" dirty="0"/>
              <a:t>True</a:t>
            </a:r>
            <a:r>
              <a:rPr lang="zh-CN" altLang="en-US" sz="2400" i="1" dirty="0"/>
              <a:t>，那么则用天花板模式，否则用地板模式</a:t>
            </a:r>
            <a:r>
              <a:rPr lang="zh-CN" altLang="en-US" sz="2400" i="1" dirty="0" smtClean="0"/>
              <a:t>。</a:t>
            </a:r>
            <a:endParaRPr lang="en-US" altLang="zh-CN" sz="2400" i="1" dirty="0" smtClean="0"/>
          </a:p>
          <a:p>
            <a:r>
              <a:rPr lang="en-US" altLang="zh-CN" sz="2400" i="1" dirty="0" smtClean="0"/>
              <a:t>2.</a:t>
            </a:r>
            <a:r>
              <a:rPr lang="en-US" altLang="zh-CN" sz="2400" dirty="0"/>
              <a:t> </a:t>
            </a:r>
            <a:r>
              <a:rPr lang="en-US" altLang="zh-CN" sz="2400" dirty="0" err="1"/>
              <a:t>self</a:t>
            </a:r>
            <a:r>
              <a:rPr lang="en-US" altLang="zh-CN" sz="2400" dirty="0" err="1"/>
              <a:t>.load_pretrained_layers</a:t>
            </a:r>
            <a:r>
              <a:rPr lang="en-US" altLang="zh-CN" sz="2400" dirty="0" smtClean="0"/>
              <a:t>()</a:t>
            </a:r>
          </a:p>
          <a:p>
            <a:r>
              <a:rPr lang="en-US" altLang="zh-CN" sz="2400" dirty="0" smtClean="0"/>
              <a:t>3.</a:t>
            </a:r>
            <a:r>
              <a:rPr lang="en-US" altLang="zh-CN" sz="2400" b="1" dirty="0"/>
              <a:t> from </a:t>
            </a:r>
            <a:r>
              <a:rPr lang="en-US" altLang="zh-CN" sz="2400" dirty="0" err="1"/>
              <a:t>itertools</a:t>
            </a:r>
            <a:r>
              <a:rPr lang="en-US" altLang="zh-CN" sz="2400" dirty="0"/>
              <a:t> </a:t>
            </a:r>
            <a:r>
              <a:rPr lang="en-US" altLang="zh-CN" sz="2400" b="1" dirty="0"/>
              <a:t>import </a:t>
            </a:r>
            <a:r>
              <a:rPr lang="en-US" altLang="zh-CN" sz="2400" dirty="0"/>
              <a:t>product </a:t>
            </a:r>
            <a:r>
              <a:rPr lang="en-US" altLang="zh-CN" sz="2400" b="1" dirty="0"/>
              <a:t>as </a:t>
            </a:r>
            <a:r>
              <a:rPr lang="en-US" altLang="zh-CN" sz="2400" dirty="0" smtClean="0"/>
              <a:t>product</a:t>
            </a:r>
          </a:p>
          <a:p>
            <a:r>
              <a:rPr lang="en-US" altLang="zh-CN" sz="2400" dirty="0"/>
              <a:t>4. </a:t>
            </a:r>
            <a:r>
              <a:rPr lang="en-US" altLang="zh-CN" sz="2400"/>
              <a:t>conv4_3_feats = out </a:t>
            </a:r>
            <a:endParaRPr lang="zh-CN" altLang="en-US" sz="2400" dirty="0"/>
          </a:p>
        </p:txBody>
      </p:sp>
    </p:spTree>
    <p:extLst>
      <p:ext uri="{BB962C8B-B14F-4D97-AF65-F5344CB8AC3E}">
        <p14:creationId xmlns:p14="http://schemas.microsoft.com/office/powerpoint/2010/main" val="309124441"/>
      </p:ext>
    </p:extLst>
  </p:cSld>
  <p:clrMapOvr>
    <a:masterClrMapping/>
  </p:clrMapOvr>
</p:sld>
</file>

<file path=ppt/theme/theme1.xml><?xml version="1.0" encoding="utf-8"?>
<a:theme xmlns:a="http://schemas.openxmlformats.org/drawingml/2006/main" name="气流">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95</TotalTime>
  <Words>298</Words>
  <Application>Microsoft Office PowerPoint</Application>
  <PresentationFormat>全屏显示(4:3)</PresentationFormat>
  <Paragraphs>25</Paragraphs>
  <Slides>4</Slides>
  <Notes>0</Notes>
  <HiddenSlides>0</HiddenSlides>
  <MMClips>0</MMClips>
  <ScaleCrop>false</ScaleCrop>
  <HeadingPairs>
    <vt:vector size="4" baseType="variant">
      <vt:variant>
        <vt:lpstr>主题</vt:lpstr>
      </vt:variant>
      <vt:variant>
        <vt:i4>1</vt:i4>
      </vt:variant>
      <vt:variant>
        <vt:lpstr>幻灯片标题</vt:lpstr>
      </vt:variant>
      <vt:variant>
        <vt:i4>4</vt:i4>
      </vt:variant>
    </vt:vector>
  </HeadingPairs>
  <TitlesOfParts>
    <vt:vector size="5" baseType="lpstr">
      <vt:lpstr>气流</vt:lpstr>
      <vt:lpstr>目标检测</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目标检测</dc:title>
  <dc:creator>DELL</dc:creator>
  <cp:lastModifiedBy>DELL</cp:lastModifiedBy>
  <cp:revision>9</cp:revision>
  <dcterms:created xsi:type="dcterms:W3CDTF">2019-09-28T15:24:33Z</dcterms:created>
  <dcterms:modified xsi:type="dcterms:W3CDTF">2019-10-06T03:16:33Z</dcterms:modified>
</cp:coreProperties>
</file>