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2519045" y="2143125"/>
            <a:ext cx="323850" cy="1483360"/>
            <a:chOff x="3967" y="3519"/>
            <a:chExt cx="510" cy="2336"/>
          </a:xfrm>
        </p:grpSpPr>
        <p:sp>
          <p:nvSpPr>
            <p:cNvPr id="5" name="Oval 4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4435" y="2433003"/>
            <a:ext cx="323850" cy="903605"/>
            <a:chOff x="6266" y="4030"/>
            <a:chExt cx="510" cy="1423"/>
          </a:xfrm>
        </p:grpSpPr>
        <p:sp>
          <p:nvSpPr>
            <p:cNvPr id="8" name="Oval 7"/>
            <p:cNvSpPr/>
            <p:nvPr/>
          </p:nvSpPr>
          <p:spPr>
            <a:xfrm>
              <a:off x="6266" y="4030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66" y="4943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825" y="2143125"/>
            <a:ext cx="323850" cy="1483360"/>
            <a:chOff x="3967" y="3519"/>
            <a:chExt cx="510" cy="2336"/>
          </a:xfrm>
        </p:grpSpPr>
        <p:sp>
          <p:nvSpPr>
            <p:cNvPr id="13" name="Oval 12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284353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84353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4" idx="2"/>
          </p:cNvCxnSpPr>
          <p:nvPr/>
        </p:nvCxnSpPr>
        <p:spPr>
          <a:xfrm>
            <a:off x="405892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5" idx="2"/>
          </p:cNvCxnSpPr>
          <p:nvPr/>
        </p:nvCxnSpPr>
        <p:spPr>
          <a:xfrm>
            <a:off x="405892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true">
            <a:off x="284353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 flipV="true">
            <a:off x="284353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>
            <a:off x="284353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9" idx="2"/>
          </p:cNvCxnSpPr>
          <p:nvPr/>
        </p:nvCxnSpPr>
        <p:spPr>
          <a:xfrm flipV="true">
            <a:off x="284353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3" idx="2"/>
          </p:cNvCxnSpPr>
          <p:nvPr/>
        </p:nvCxnSpPr>
        <p:spPr>
          <a:xfrm flipV="true">
            <a:off x="405892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4" idx="2"/>
          </p:cNvCxnSpPr>
          <p:nvPr/>
        </p:nvCxnSpPr>
        <p:spPr>
          <a:xfrm flipV="true">
            <a:off x="405892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3" idx="2"/>
          </p:cNvCxnSpPr>
          <p:nvPr/>
        </p:nvCxnSpPr>
        <p:spPr>
          <a:xfrm flipV="true">
            <a:off x="405892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892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274310" y="2305050"/>
            <a:ext cx="639445" cy="1159510"/>
            <a:chOff x="8306" y="3630"/>
            <a:chExt cx="576" cy="1826"/>
          </a:xfrm>
        </p:grpSpPr>
        <p:cxnSp>
          <p:nvCxnSpPr>
            <p:cNvPr id="44" name="Straight Arrow Connector 43"/>
            <p:cNvCxnSpPr/>
            <p:nvPr/>
          </p:nvCxnSpPr>
          <p:spPr>
            <a:xfrm flipV="true">
              <a:off x="8306" y="3630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true">
              <a:off x="8306" y="4544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true">
              <a:off x="8306" y="5456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1964055" y="2297430"/>
            <a:ext cx="554990" cy="825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true">
            <a:off x="1911985" y="288607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true">
            <a:off x="1911985" y="346519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53"/>
              <p:cNvSpPr txBox="true"/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4" name="Text Box 5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 l="-97" t="-155" r="9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true"/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 Box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 Box 55"/>
              <p:cNvSpPr txBox="true"/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 Box 5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blipFill rotWithShape="true">
                <a:blip r:embed="rId3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760085" y="2086610"/>
            <a:ext cx="542925" cy="1586865"/>
            <a:chOff x="3411" y="3937"/>
            <a:chExt cx="855" cy="24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56"/>
                <p:cNvSpPr txBox="true"/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7" name="Text Box 5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 Box 57"/>
                <p:cNvSpPr txBox="true"/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Text Box 5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 Box 58"/>
                <p:cNvSpPr txBox="true"/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 Box 5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blipFill rotWithShape="true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blipFill rotWithShape="true">
                <a:blip r:embed="rId7"/>
                <a:stretch>
                  <a:fillRect l="-126" t="-143" r="126" b="1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62"/>
              <p:cNvSpPr txBox="true"/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𝒚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3" name="Text Box 6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blipFill rotWithShape="true">
                <a:blip r:embed="rId8"/>
                <a:stretch>
                  <a:fillRect l="-117" t="-142" r="117" b="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true">
            <a:off x="1989455" y="1834515"/>
            <a:ext cx="37788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567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886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04055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15000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 Box 71"/>
              <p:cNvSpPr txBox="true"/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" name="Text Box 7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blipFill rotWithShape="true">
                <a:blip r:embed="rId9"/>
                <a:stretch>
                  <a:fillRect l="-31" t="-60" r="31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 Box 72"/>
              <p:cNvSpPr txBox="true"/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Text Box 7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blipFill rotWithShape="true">
                <a:blip r:embed="rId10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 Box 73"/>
              <p:cNvSpPr txBox="true"/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Text Box 7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blipFill rotWithShape="true">
                <a:blip r:embed="rId11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/>
          <p:cNvCxnSpPr>
            <a:endCxn id="6" idx="2"/>
          </p:cNvCxnSpPr>
          <p:nvPr/>
        </p:nvCxnSpPr>
        <p:spPr>
          <a:xfrm>
            <a:off x="1917065" y="2297430"/>
            <a:ext cx="601980" cy="58801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7" idx="2"/>
          </p:cNvCxnSpPr>
          <p:nvPr/>
        </p:nvCxnSpPr>
        <p:spPr>
          <a:xfrm>
            <a:off x="1929765" y="2905760"/>
            <a:ext cx="589280" cy="5594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7" idx="2"/>
          </p:cNvCxnSpPr>
          <p:nvPr/>
        </p:nvCxnSpPr>
        <p:spPr>
          <a:xfrm>
            <a:off x="1921510" y="2323465"/>
            <a:ext cx="597535" cy="114173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2"/>
          </p:cNvCxnSpPr>
          <p:nvPr/>
        </p:nvCxnSpPr>
        <p:spPr>
          <a:xfrm flipV="true">
            <a:off x="1904365" y="2885440"/>
            <a:ext cx="614680" cy="5645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true">
            <a:off x="1917065" y="2305685"/>
            <a:ext cx="601980" cy="56197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2"/>
          </p:cNvCxnSpPr>
          <p:nvPr/>
        </p:nvCxnSpPr>
        <p:spPr>
          <a:xfrm flipV="true">
            <a:off x="1878965" y="2305685"/>
            <a:ext cx="640080" cy="114427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1341755"/>
            <a:ext cx="654494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967865"/>
            <a:ext cx="1001776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1980"/>
            <a:ext cx="3854450" cy="2084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5" y="1144270"/>
            <a:ext cx="4838065" cy="321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635" y="2607945"/>
            <a:ext cx="661035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5270" y="2734945"/>
            <a:ext cx="372745" cy="57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blipFill rotWithShape="true">
                <a:blip r:embed="rId3"/>
                <a:stretch>
                  <a:fillRect l="-66" t="-152" r="66" b="1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05" y="2384425"/>
            <a:ext cx="3907155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67411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347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3b</a:t>
            </a: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00140" y="352425"/>
            <a:ext cx="775970" cy="5659120"/>
            <a:chOff x="8392" y="1179"/>
            <a:chExt cx="1222" cy="8912"/>
          </a:xfrm>
        </p:grpSpPr>
        <p:sp>
          <p:nvSpPr>
            <p:cNvPr id="7" name="Rectangle 6"/>
            <p:cNvSpPr/>
            <p:nvPr/>
          </p:nvSpPr>
          <p:spPr>
            <a:xfrm>
              <a:off x="8392" y="117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4a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92" y="314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4b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92" y="708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4d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2" y="511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4c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92" y="905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4e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2617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2553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5b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6490" y="410527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885" y="35242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282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885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679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38" idx="0"/>
            <a:endCxn id="4" idx="1"/>
          </p:cNvCxnSpPr>
          <p:nvPr/>
        </p:nvCxnSpPr>
        <p:spPr>
          <a:xfrm rot="16200000">
            <a:off x="308070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" idx="2"/>
            <a:endCxn id="5" idx="0"/>
          </p:cNvCxnSpPr>
          <p:nvPr/>
        </p:nvCxnSpPr>
        <p:spPr>
          <a:xfrm rot="5400000">
            <a:off x="374205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" idx="3"/>
            <a:endCxn id="27" idx="1"/>
          </p:cNvCxnSpPr>
          <p:nvPr/>
        </p:nvCxnSpPr>
        <p:spPr>
          <a:xfrm flipV="true">
            <a:off x="4458335" y="3181985"/>
            <a:ext cx="332740" cy="657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7" idx="0"/>
            <a:endCxn id="7" idx="1"/>
          </p:cNvCxnSpPr>
          <p:nvPr/>
        </p:nvCxnSpPr>
        <p:spPr>
          <a:xfrm rot="16200000">
            <a:off x="4683443" y="1329373"/>
            <a:ext cx="217424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6290945" y="13055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6290945" y="25565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6290945" y="38074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>
            <a:off x="6290945" y="50584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" idx="3"/>
            <a:endCxn id="20" idx="1"/>
          </p:cNvCxnSpPr>
          <p:nvPr/>
        </p:nvCxnSpPr>
        <p:spPr>
          <a:xfrm>
            <a:off x="6985000" y="680085"/>
            <a:ext cx="48514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1" idx="3"/>
            <a:endCxn id="37" idx="2"/>
          </p:cNvCxnSpPr>
          <p:nvPr/>
        </p:nvCxnSpPr>
        <p:spPr>
          <a:xfrm flipV="true">
            <a:off x="6985000" y="3509645"/>
            <a:ext cx="873760" cy="21742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7" idx="0"/>
            <a:endCxn id="12" idx="1"/>
          </p:cNvCxnSpPr>
          <p:nvPr/>
        </p:nvCxnSpPr>
        <p:spPr>
          <a:xfrm rot="16200000">
            <a:off x="813276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2" idx="2"/>
            <a:endCxn id="13" idx="0"/>
          </p:cNvCxnSpPr>
          <p:nvPr/>
        </p:nvCxnSpPr>
        <p:spPr>
          <a:xfrm rot="5400000">
            <a:off x="879411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1"/>
            <a:endCxn id="19" idx="3"/>
          </p:cNvCxnSpPr>
          <p:nvPr/>
        </p:nvCxnSpPr>
        <p:spPr>
          <a:xfrm rot="10800000">
            <a:off x="5721350" y="4432935"/>
            <a:ext cx="48704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829165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avg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235690" y="2856230"/>
            <a:ext cx="834390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FC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#class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13" idx="3"/>
            <a:endCxn id="94" idx="2"/>
          </p:cNvCxnSpPr>
          <p:nvPr/>
        </p:nvCxnSpPr>
        <p:spPr>
          <a:xfrm flipV="true">
            <a:off x="9510395" y="3509645"/>
            <a:ext cx="868680" cy="3295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4" idx="3"/>
            <a:endCxn id="95" idx="1"/>
          </p:cNvCxnSpPr>
          <p:nvPr/>
        </p:nvCxnSpPr>
        <p:spPr>
          <a:xfrm>
            <a:off x="10920730" y="3181985"/>
            <a:ext cx="323215" cy="1905"/>
          </a:xfrm>
          <a:prstGeom prst="bentConnector3">
            <a:avLst>
              <a:gd name="adj1" fmla="val 500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23215" y="35242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7F-2S-3P-64#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5943" y="202120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3215" y="368998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1F-1S-0P-64#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3215" y="5358130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3F-1S-1P-192#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98" idx="2"/>
            <a:endCxn id="99" idx="0"/>
          </p:cNvCxnSpPr>
          <p:nvPr/>
        </p:nvCxnSpPr>
        <p:spPr>
          <a:xfrm rot="5400000">
            <a:off x="591185" y="151447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9" idx="2"/>
            <a:endCxn id="100" idx="0"/>
          </p:cNvCxnSpPr>
          <p:nvPr/>
        </p:nvCxnSpPr>
        <p:spPr>
          <a:xfrm rot="5400000">
            <a:off x="591185" y="318325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2"/>
            <a:endCxn id="101" idx="0"/>
          </p:cNvCxnSpPr>
          <p:nvPr/>
        </p:nvCxnSpPr>
        <p:spPr>
          <a:xfrm rot="5400000">
            <a:off x="591503" y="4851718"/>
            <a:ext cx="101282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1" idx="3"/>
            <a:endCxn id="38" idx="2"/>
          </p:cNvCxnSpPr>
          <p:nvPr/>
        </p:nvCxnSpPr>
        <p:spPr>
          <a:xfrm flipV="true">
            <a:off x="1871980" y="3509645"/>
            <a:ext cx="926465" cy="2176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589915"/>
            <a:ext cx="11759565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rcRect l="5845" t="20136" r="13088" b="15844"/>
          <a:stretch>
            <a:fillRect/>
          </a:stretch>
        </p:blipFill>
        <p:spPr>
          <a:xfrm>
            <a:off x="2057400" y="1657985"/>
            <a:ext cx="3646170" cy="1799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rcRect l="5365" t="18929" r="13554" b="15880"/>
          <a:stretch>
            <a:fillRect/>
          </a:stretch>
        </p:blipFill>
        <p:spPr>
          <a:xfrm>
            <a:off x="5703570" y="1624965"/>
            <a:ext cx="364680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76948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5" name="Rounded Rectangle 4"/>
          <p:cNvSpPr/>
          <p:nvPr/>
        </p:nvSpPr>
        <p:spPr>
          <a:xfrm>
            <a:off x="4769485" y="272669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</a:t>
            </a:r>
            <a:endParaRPr lang="en-US" sz="1000" b="1"/>
          </a:p>
          <a:p>
            <a:pPr algn="ctr"/>
            <a:r>
              <a:rPr lang="en-US" sz="1000" b="1"/>
              <a:t>Sequential</a:t>
            </a:r>
            <a:endParaRPr lang="en-US" sz="1000" b="1"/>
          </a:p>
        </p:txBody>
      </p:sp>
      <p:sp>
        <p:nvSpPr>
          <p:cNvPr id="6" name="Rounded Rectangle 5"/>
          <p:cNvSpPr/>
          <p:nvPr/>
        </p:nvSpPr>
        <p:spPr>
          <a:xfrm>
            <a:off x="3108325" y="379222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</a:t>
            </a:r>
            <a:endParaRPr lang="en-US" sz="1000" b="1"/>
          </a:p>
          <a:p>
            <a:pPr algn="ctr"/>
            <a:r>
              <a:rPr lang="en-US" sz="1000" b="1"/>
              <a:t>ConvBNRelu</a:t>
            </a:r>
            <a:endParaRPr lang="en-US" sz="1000" b="1"/>
          </a:p>
        </p:txBody>
      </p:sp>
      <p:sp>
        <p:nvSpPr>
          <p:cNvPr id="7" name="Rounded Rectangle 6"/>
          <p:cNvSpPr/>
          <p:nvPr/>
        </p:nvSpPr>
        <p:spPr>
          <a:xfrm>
            <a:off x="4769485" y="345821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1.conv.1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/>
              <a:t>1.conv.1.weight</a:t>
            </a:r>
            <a:endParaRPr lang="en-US" sz="1000" b="1"/>
          </a:p>
        </p:txBody>
      </p:sp>
      <p:sp>
        <p:nvSpPr>
          <p:cNvPr id="8" name="Rounded Rectangle 7"/>
          <p:cNvSpPr/>
          <p:nvPr/>
        </p:nvSpPr>
        <p:spPr>
          <a:xfrm>
            <a:off x="6425565" y="3456940"/>
            <a:ext cx="1569085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1.conv.2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1.conv.2.weight</a:t>
            </a:r>
            <a:endParaRPr lang="en-US" sz="800" b="1"/>
          </a:p>
          <a:p>
            <a:pPr algn="l"/>
            <a:r>
              <a:rPr lang="en-US" sz="800" b="1"/>
              <a:t>1.conv.2.bias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1.conv.2.running_mean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1.conv.2.running_var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1.conv.2.num_batch_tracked</a:t>
            </a:r>
            <a:endParaRPr lang="en-US" sz="800" b="1"/>
          </a:p>
        </p:txBody>
      </p:sp>
      <p:sp>
        <p:nvSpPr>
          <p:cNvPr id="9" name="Rounded Rectangle 8"/>
          <p:cNvSpPr/>
          <p:nvPr/>
        </p:nvSpPr>
        <p:spPr>
          <a:xfrm>
            <a:off x="1414780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1.conv.0.0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>
                <a:sym typeface="+mn-ea"/>
              </a:rPr>
              <a:t>1.conv.0.0.weight</a:t>
            </a:r>
            <a:endParaRPr lang="en-US" sz="1000" b="1"/>
          </a:p>
        </p:txBody>
      </p:sp>
      <p:sp>
        <p:nvSpPr>
          <p:cNvPr id="10" name="Rounded Rectangle 9"/>
          <p:cNvSpPr/>
          <p:nvPr/>
        </p:nvSpPr>
        <p:spPr>
          <a:xfrm>
            <a:off x="2926080" y="4890770"/>
            <a:ext cx="165608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1.conv.0.1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1.conv.0.1.weight</a:t>
            </a:r>
            <a:endParaRPr lang="en-US" sz="800" b="1"/>
          </a:p>
          <a:p>
            <a:pPr algn="l"/>
            <a:r>
              <a:rPr lang="en-US" sz="800" b="1"/>
              <a:t>1.conv.0.1.bias</a:t>
            </a:r>
            <a:endParaRPr lang="en-US" sz="800" b="1"/>
          </a:p>
          <a:p>
            <a:pPr algn="l"/>
            <a:r>
              <a:rPr lang="en-US" sz="800" b="1"/>
              <a:t>1.conv.0.1.running_mean</a:t>
            </a:r>
            <a:endParaRPr lang="en-US" sz="800" b="1"/>
          </a:p>
          <a:p>
            <a:pPr algn="l"/>
            <a:r>
              <a:rPr lang="en-US" sz="800" b="1"/>
              <a:t>1.conv.0.1.running_var</a:t>
            </a:r>
            <a:endParaRPr lang="en-US" sz="800" b="1"/>
          </a:p>
          <a:p>
            <a:pPr algn="l"/>
            <a:r>
              <a:rPr lang="en-US" sz="800" b="1"/>
              <a:t>1.conv.0.1.num_batch_tracked</a:t>
            </a:r>
            <a:endParaRPr lang="en-US" sz="800" b="1"/>
          </a:p>
        </p:txBody>
      </p:sp>
      <p:sp>
        <p:nvSpPr>
          <p:cNvPr id="11" name="Rounded Rectangle 10"/>
          <p:cNvSpPr/>
          <p:nvPr/>
        </p:nvSpPr>
        <p:spPr>
          <a:xfrm>
            <a:off x="4769485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ym typeface="+mn-ea"/>
              </a:rPr>
              <a:t>1.conv.0.2</a:t>
            </a:r>
            <a:endParaRPr lang="en-US" sz="1000" b="1"/>
          </a:p>
          <a:p>
            <a:pPr algn="ctr"/>
            <a:r>
              <a:rPr lang="en-US" sz="1000" b="1"/>
              <a:t>Relu6</a:t>
            </a:r>
            <a:endParaRPr lang="en-US" sz="1000" b="1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 flipH="true">
            <a:off x="2060575" y="4168140"/>
            <a:ext cx="1693545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>
            <a:off x="3754120" y="4168140"/>
            <a:ext cx="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1" idx="0"/>
          </p:cNvCxnSpPr>
          <p:nvPr/>
        </p:nvCxnSpPr>
        <p:spPr>
          <a:xfrm>
            <a:off x="3754120" y="4168140"/>
            <a:ext cx="166116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true">
            <a:off x="5415280" y="2371090"/>
            <a:ext cx="635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5415280" y="3102610"/>
            <a:ext cx="0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true">
            <a:off x="3754120" y="3102610"/>
            <a:ext cx="1661160" cy="6896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415280" y="3102610"/>
            <a:ext cx="1795145" cy="3543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94650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2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3" name="Rounded Rectangle 22"/>
          <p:cNvSpPr/>
          <p:nvPr/>
        </p:nvSpPr>
        <p:spPr>
          <a:xfrm>
            <a:off x="154114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0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4" name="Text Box 23"/>
          <p:cNvSpPr txBox="true"/>
          <p:nvPr/>
        </p:nvSpPr>
        <p:spPr>
          <a:xfrm>
            <a:off x="353822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76529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Group 19"/>
          <p:cNvGrpSpPr/>
          <p:nvPr/>
        </p:nvGrpSpPr>
        <p:grpSpPr>
          <a:xfrm>
            <a:off x="715645" y="1605280"/>
            <a:ext cx="10759440" cy="3646170"/>
            <a:chOff x="1127" y="2528"/>
            <a:chExt cx="16944" cy="5742"/>
          </a:xfrm>
        </p:grpSpPr>
        <p:pic>
          <p:nvPicPr>
            <p:cNvPr id="3" name="Picture 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7" y="2528"/>
              <a:ext cx="16945" cy="57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934" y="5194"/>
              <a:ext cx="555" cy="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Presentation</Application>
  <PresentationFormat>宽屏</PresentationFormat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Nimbus Roman No9 L</vt:lpstr>
      <vt:lpstr>DejaVu Math TeX Gyre</vt:lpstr>
      <vt:lpstr>微软雅黑</vt:lpstr>
      <vt:lpstr>Droid Sans Fallback</vt:lpstr>
      <vt:lpstr>Arial Unicode MS</vt:lpstr>
      <vt:lpstr>Arial Black</vt:lpstr>
      <vt:lpstr>SimSun</vt:lpstr>
      <vt:lpstr>Calibri</vt:lpstr>
      <vt:lpstr>DejaVu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</dc:creator>
  <cp:lastModifiedBy>ming</cp:lastModifiedBy>
  <cp:revision>16</cp:revision>
  <dcterms:created xsi:type="dcterms:W3CDTF">2021-10-03T10:28:58Z</dcterms:created>
  <dcterms:modified xsi:type="dcterms:W3CDTF">2021-10-03T10:28:58Z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