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0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ä¸»é¢æ ·å¼ 1 - å¼ºè°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ä¸»é¢æ ·å¼ 1 - å¼ºè°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1"/>
        <p:guide pos="37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Group 10"/>
          <p:cNvGrpSpPr/>
          <p:nvPr/>
        </p:nvGrpSpPr>
        <p:grpSpPr>
          <a:xfrm>
            <a:off x="2519045" y="2143125"/>
            <a:ext cx="323850" cy="1483360"/>
            <a:chOff x="3967" y="3519"/>
            <a:chExt cx="510" cy="2336"/>
          </a:xfrm>
        </p:grpSpPr>
        <p:sp>
          <p:nvSpPr>
            <p:cNvPr id="5" name="Oval 4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34435" y="2433003"/>
            <a:ext cx="323850" cy="903605"/>
            <a:chOff x="6266" y="4030"/>
            <a:chExt cx="510" cy="1423"/>
          </a:xfrm>
        </p:grpSpPr>
        <p:sp>
          <p:nvSpPr>
            <p:cNvPr id="8" name="Oval 7"/>
            <p:cNvSpPr/>
            <p:nvPr/>
          </p:nvSpPr>
          <p:spPr>
            <a:xfrm>
              <a:off x="6266" y="4030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66" y="4943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825" y="2143125"/>
            <a:ext cx="323850" cy="1483360"/>
            <a:chOff x="3967" y="3519"/>
            <a:chExt cx="510" cy="2336"/>
          </a:xfrm>
        </p:grpSpPr>
        <p:sp>
          <p:nvSpPr>
            <p:cNvPr id="13" name="Oval 12"/>
            <p:cNvSpPr/>
            <p:nvPr/>
          </p:nvSpPr>
          <p:spPr>
            <a:xfrm>
              <a:off x="3967" y="3519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67" y="4432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7" y="5345"/>
              <a:ext cx="511" cy="5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284353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84353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4" idx="2"/>
          </p:cNvCxnSpPr>
          <p:nvPr/>
        </p:nvCxnSpPr>
        <p:spPr>
          <a:xfrm>
            <a:off x="405892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15" idx="2"/>
          </p:cNvCxnSpPr>
          <p:nvPr/>
        </p:nvCxnSpPr>
        <p:spPr>
          <a:xfrm>
            <a:off x="405892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6"/>
            <a:endCxn id="8" idx="2"/>
          </p:cNvCxnSpPr>
          <p:nvPr/>
        </p:nvCxnSpPr>
        <p:spPr>
          <a:xfrm flipV="true">
            <a:off x="2843530" y="2595880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8" idx="2"/>
          </p:cNvCxnSpPr>
          <p:nvPr/>
        </p:nvCxnSpPr>
        <p:spPr>
          <a:xfrm flipV="true">
            <a:off x="2843530" y="2595880"/>
            <a:ext cx="890905" cy="8693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6"/>
            <a:endCxn id="9" idx="2"/>
          </p:cNvCxnSpPr>
          <p:nvPr/>
        </p:nvCxnSpPr>
        <p:spPr>
          <a:xfrm>
            <a:off x="284353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9" idx="2"/>
          </p:cNvCxnSpPr>
          <p:nvPr/>
        </p:nvCxnSpPr>
        <p:spPr>
          <a:xfrm flipV="true">
            <a:off x="284353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6"/>
            <a:endCxn id="13" idx="2"/>
          </p:cNvCxnSpPr>
          <p:nvPr/>
        </p:nvCxnSpPr>
        <p:spPr>
          <a:xfrm flipV="true">
            <a:off x="4058920" y="2305685"/>
            <a:ext cx="890905" cy="86995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14" idx="2"/>
          </p:cNvCxnSpPr>
          <p:nvPr/>
        </p:nvCxnSpPr>
        <p:spPr>
          <a:xfrm flipV="true">
            <a:off x="4058920" y="2885440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3" idx="2"/>
          </p:cNvCxnSpPr>
          <p:nvPr/>
        </p:nvCxnSpPr>
        <p:spPr>
          <a:xfrm flipV="true">
            <a:off x="4058920" y="2305685"/>
            <a:ext cx="890905" cy="2901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58920" y="3175635"/>
            <a:ext cx="890905" cy="28956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274310" y="2305050"/>
            <a:ext cx="639445" cy="1159510"/>
            <a:chOff x="8306" y="3630"/>
            <a:chExt cx="576" cy="1826"/>
          </a:xfrm>
        </p:grpSpPr>
        <p:cxnSp>
          <p:nvCxnSpPr>
            <p:cNvPr id="44" name="Straight Arrow Connector 43"/>
            <p:cNvCxnSpPr/>
            <p:nvPr/>
          </p:nvCxnSpPr>
          <p:spPr>
            <a:xfrm flipV="true">
              <a:off x="8306" y="3630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true">
              <a:off x="8306" y="4544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true">
              <a:off x="8306" y="5456"/>
              <a:ext cx="576" cy="1"/>
            </a:xfrm>
            <a:prstGeom prst="straightConnector1">
              <a:avLst/>
            </a:prstGeom>
            <a:ln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1964055" y="2297430"/>
            <a:ext cx="554990" cy="825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true">
            <a:off x="1911985" y="288607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true">
            <a:off x="1911985" y="3465195"/>
            <a:ext cx="607060" cy="6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53"/>
              <p:cNvSpPr txBox="true"/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4" name="Text Box 5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67421" y="2075751"/>
                <a:ext cx="589280" cy="368300"/>
              </a:xfrm>
              <a:prstGeom prst="rect">
                <a:avLst/>
              </a:prstGeom>
              <a:blipFill rotWithShape="true">
                <a:blip r:embed="rId1"/>
                <a:stretch>
                  <a:fillRect l="-97" t="-155" r="97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 Box 54"/>
              <p:cNvSpPr txBox="true"/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 Box 54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2677096"/>
                <a:ext cx="508635" cy="368300"/>
              </a:xfrm>
              <a:prstGeom prst="rect">
                <a:avLst/>
              </a:prstGeom>
              <a:blipFill rotWithShape="true">
                <a:blip r:embed="rId2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 Box 55"/>
              <p:cNvSpPr txBox="true"/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 Box 55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07744" y="3291776"/>
                <a:ext cx="508635" cy="368935"/>
              </a:xfrm>
              <a:prstGeom prst="rect">
                <a:avLst/>
              </a:prstGeom>
              <a:blipFill rotWithShape="true">
                <a:blip r:embed="rId3"/>
                <a:stretch>
                  <a:fillRect l="-50" t="-155" r="5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5760085" y="2086610"/>
            <a:ext cx="542925" cy="1586865"/>
            <a:chOff x="3411" y="3937"/>
            <a:chExt cx="855" cy="24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56"/>
                <p:cNvSpPr txBox="true"/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 Box 5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11" y="3937"/>
                  <a:ext cx="820" cy="584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 Box 57"/>
                <p:cNvSpPr txBox="true"/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 Box 5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4884"/>
                  <a:ext cx="792" cy="584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 Box 58"/>
                <p:cNvSpPr txBox="true"/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 Box 5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3474" y="5852"/>
                  <a:ext cx="792" cy="584"/>
                </a:xfrm>
                <a:prstGeom prst="rect">
                  <a:avLst/>
                </a:prstGeom>
                <a:blipFill rotWithShape="true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 Box 61"/>
              <p:cNvSpPr txBox="true"/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𝒙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2" name="Text Box 6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535367" y="1636966"/>
                <a:ext cx="454025" cy="398780"/>
              </a:xfrm>
              <a:prstGeom prst="rect">
                <a:avLst/>
              </a:prstGeom>
              <a:blipFill rotWithShape="true">
                <a:blip r:embed="rId7"/>
                <a:stretch>
                  <a:fillRect l="-126" t="-143" r="126" b="1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 Box 62"/>
              <p:cNvSpPr txBox="true"/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𝒚</m:t>
                      </m:r>
                    </m:oMath>
                  </m:oMathPara>
                </a14:m>
                <a:endParaRPr lang="en-US" sz="2000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63" name="Text Box 6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5768277" y="1633156"/>
                <a:ext cx="488950" cy="402590"/>
              </a:xfrm>
              <a:prstGeom prst="rect">
                <a:avLst/>
              </a:prstGeom>
              <a:blipFill rotWithShape="true">
                <a:blip r:embed="rId8"/>
                <a:stretch>
                  <a:fillRect l="-117" t="-142" r="117" b="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true">
            <a:off x="1989455" y="1834515"/>
            <a:ext cx="37788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0567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288665" y="2035810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04055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15000" y="2075815"/>
            <a:ext cx="0" cy="277114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 Box 71"/>
              <p:cNvSpPr txBox="true"/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𝟏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2" name="Text Box 71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2277364" y="3735006"/>
                <a:ext cx="826135" cy="949960"/>
              </a:xfrm>
              <a:prstGeom prst="rect">
                <a:avLst/>
              </a:prstGeom>
              <a:blipFill rotWithShape="true">
                <a:blip r:embed="rId9"/>
                <a:stretch>
                  <a:fillRect l="-31" t="-60" r="31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 Box 72"/>
              <p:cNvSpPr txBox="true"/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𝟐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3" name="Text Box 7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492754" y="3735006"/>
                <a:ext cx="838200" cy="949960"/>
              </a:xfrm>
              <a:prstGeom prst="rect">
                <a:avLst/>
              </a:prstGeom>
              <a:blipFill rotWithShape="true">
                <a:blip r:embed="rId10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 Box 73"/>
              <p:cNvSpPr txBox="true"/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𝟑</m:t>
                          </m:r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b="1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()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4" name="Text Box 73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4708144" y="3735006"/>
                <a:ext cx="842645" cy="949960"/>
              </a:xfrm>
              <a:prstGeom prst="rect">
                <a:avLst/>
              </a:prstGeom>
              <a:blipFill rotWithShape="true">
                <a:blip r:embed="rId11"/>
                <a:stretch>
                  <a:fillRect l="-30" t="-60" r="30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/>
          <p:cNvCxnSpPr>
            <a:endCxn id="6" idx="2"/>
          </p:cNvCxnSpPr>
          <p:nvPr/>
        </p:nvCxnSpPr>
        <p:spPr>
          <a:xfrm>
            <a:off x="1917065" y="2297430"/>
            <a:ext cx="601980" cy="58801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7" idx="2"/>
          </p:cNvCxnSpPr>
          <p:nvPr/>
        </p:nvCxnSpPr>
        <p:spPr>
          <a:xfrm>
            <a:off x="1929765" y="2905760"/>
            <a:ext cx="589280" cy="55943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7" idx="2"/>
          </p:cNvCxnSpPr>
          <p:nvPr/>
        </p:nvCxnSpPr>
        <p:spPr>
          <a:xfrm>
            <a:off x="1921510" y="2323465"/>
            <a:ext cx="597535" cy="114173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2"/>
          </p:cNvCxnSpPr>
          <p:nvPr/>
        </p:nvCxnSpPr>
        <p:spPr>
          <a:xfrm flipV="true">
            <a:off x="1904365" y="2885440"/>
            <a:ext cx="614680" cy="5645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true">
            <a:off x="1917065" y="2305685"/>
            <a:ext cx="601980" cy="56197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flipV="true">
            <a:off x="1878965" y="2305685"/>
            <a:ext cx="640080" cy="114427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1341755"/>
            <a:ext cx="6544945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967865"/>
            <a:ext cx="1001776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yolov2"/>
          <p:cNvPicPr>
            <a:picLocks noChangeAspect="true"/>
          </p:cNvPicPr>
          <p:nvPr/>
        </p:nvPicPr>
        <p:blipFill>
          <a:blip r:embed="rId1"/>
          <a:srcRect b="11405"/>
          <a:stretch>
            <a:fillRect/>
          </a:stretch>
        </p:blipFill>
        <p:spPr>
          <a:xfrm>
            <a:off x="309245" y="374650"/>
            <a:ext cx="5560060" cy="6108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8790" y="4740910"/>
            <a:ext cx="5081905" cy="210185"/>
          </a:xfrm>
          <a:prstGeom prst="rect">
            <a:avLst/>
          </a:prstGeom>
          <a:solidFill>
            <a:schemeClr val="accent1">
              <a:alpha val="4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8790" y="6205855"/>
            <a:ext cx="5081905" cy="210185"/>
          </a:xfrm>
          <a:prstGeom prst="rect">
            <a:avLst/>
          </a:prstGeom>
          <a:solidFill>
            <a:schemeClr val="accent1">
              <a:alpha val="45000"/>
            </a:schemeClr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7775" y="3768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64# 1x1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7775" y="605028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1180" y="605028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49890" y="3769995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Convolutional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1024# 3x3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71180" y="3768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Passthrough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71180" y="4911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Concatenate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549890" y="4911090"/>
            <a:ext cx="1329055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Conv2d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125# 1x1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3" idx="3"/>
            <a:endCxn id="5" idx="1"/>
          </p:cNvCxnSpPr>
          <p:nvPr/>
        </p:nvCxnSpPr>
        <p:spPr>
          <a:xfrm flipV="true">
            <a:off x="5568950" y="4029075"/>
            <a:ext cx="767080" cy="8172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9" idx="1"/>
          </p:cNvCxnSpPr>
          <p:nvPr/>
        </p:nvCxnSpPr>
        <p:spPr>
          <a:xfrm>
            <a:off x="7665085" y="4029075"/>
            <a:ext cx="51435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2"/>
            <a:endCxn id="10" idx="0"/>
          </p:cNvCxnSpPr>
          <p:nvPr/>
        </p:nvCxnSpPr>
        <p:spPr>
          <a:xfrm rot="5400000">
            <a:off x="8533765" y="4600575"/>
            <a:ext cx="62166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6" idx="1"/>
          </p:cNvCxnSpPr>
          <p:nvPr/>
        </p:nvCxnSpPr>
        <p:spPr>
          <a:xfrm>
            <a:off x="5568950" y="6311265"/>
            <a:ext cx="76708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7" idx="1"/>
          </p:cNvCxnSpPr>
          <p:nvPr/>
        </p:nvCxnSpPr>
        <p:spPr>
          <a:xfrm>
            <a:off x="7665085" y="6311265"/>
            <a:ext cx="51435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0"/>
            <a:endCxn id="10" idx="2"/>
          </p:cNvCxnSpPr>
          <p:nvPr/>
        </p:nvCxnSpPr>
        <p:spPr>
          <a:xfrm rot="16200000">
            <a:off x="8535670" y="5741670"/>
            <a:ext cx="617855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8" idx="1"/>
          </p:cNvCxnSpPr>
          <p:nvPr/>
        </p:nvCxnSpPr>
        <p:spPr>
          <a:xfrm flipV="true">
            <a:off x="9508490" y="4030980"/>
            <a:ext cx="1049655" cy="1141095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11" idx="0"/>
          </p:cNvCxnSpPr>
          <p:nvPr/>
        </p:nvCxnSpPr>
        <p:spPr>
          <a:xfrm rot="5400000">
            <a:off x="10913110" y="4601210"/>
            <a:ext cx="619760" cy="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460" y="1716405"/>
            <a:ext cx="4236720" cy="1675130"/>
          </a:xfrm>
          <a:prstGeom prst="rect">
            <a:avLst/>
          </a:prstGeom>
          <a:ln>
            <a:noFill/>
          </a:ln>
        </p:spPr>
      </p:pic>
      <p:sp>
        <p:nvSpPr>
          <p:cNvPr id="22" name="Text Box 21"/>
          <p:cNvSpPr txBox="true"/>
          <p:nvPr/>
        </p:nvSpPr>
        <p:spPr>
          <a:xfrm>
            <a:off x="6094730" y="2092960"/>
            <a:ext cx="1522730" cy="7988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b="1">
                <a:sym typeface="+mn-ea"/>
              </a:rPr>
              <a:t>Passthrough </a:t>
            </a:r>
            <a:endParaRPr lang="en-US" b="1">
              <a:sym typeface="+mn-ea"/>
            </a:endParaRPr>
          </a:p>
          <a:p>
            <a:pPr algn="ctr"/>
            <a:r>
              <a:rPr lang="en-US" sz="1400">
                <a:sym typeface="+mn-ea"/>
              </a:rPr>
              <a:t>HW</a:t>
            </a:r>
            <a:r>
              <a:rPr lang="zh-CN" altLang="en-US" sz="1400">
                <a:sym typeface="+mn-ea"/>
              </a:rPr>
              <a:t>减半</a:t>
            </a:r>
            <a:endParaRPr lang="zh-CN" altLang="en-US" sz="1400">
              <a:sym typeface="+mn-ea"/>
            </a:endParaRPr>
          </a:p>
          <a:p>
            <a:pPr algn="ctr"/>
            <a:r>
              <a:rPr lang="en-US" altLang="zh-CN" sz="1400">
                <a:sym typeface="+mn-ea"/>
              </a:rPr>
              <a:t>C</a:t>
            </a:r>
            <a:r>
              <a:rPr lang="zh-CN" altLang="en-US" sz="1400">
                <a:sym typeface="+mn-ea"/>
              </a:rPr>
              <a:t>乘以</a:t>
            </a:r>
            <a:r>
              <a:rPr lang="en-US" altLang="zh-CN" sz="1400">
                <a:sym typeface="+mn-ea"/>
              </a:rPr>
              <a:t>4</a:t>
            </a:r>
            <a:endParaRPr lang="en-US" altLang="zh-CN" sz="1400">
              <a:sym typeface="+mn-ea"/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5616575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14x14x512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7348855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14x14x64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8703310" y="443420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7x7x256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5616575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7348855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8703310" y="568896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9446260" y="5172075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7x7x1280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10649585" y="4450080"/>
            <a:ext cx="1130935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sz="1400" b="1">
                <a:solidFill>
                  <a:schemeClr val="accent2"/>
                </a:solidFill>
                <a:sym typeface="+mn-ea"/>
              </a:rPr>
              <a:t>7x7x1024</a:t>
            </a:r>
            <a:endParaRPr lang="en-US" sz="1400" b="1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10550525" y="5933440"/>
            <a:ext cx="1329055" cy="638175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output</a:t>
            </a:r>
            <a:endParaRPr lang="en-US" sz="1400" b="1">
              <a:solidFill>
                <a:schemeClr val="tx1"/>
              </a:solidFill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7x7x(20+5)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11" idx="2"/>
            <a:endCxn id="32" idx="0"/>
          </p:cNvCxnSpPr>
          <p:nvPr/>
        </p:nvCxnSpPr>
        <p:spPr>
          <a:xfrm rot="5400000" flipV="true">
            <a:off x="10964545" y="5682615"/>
            <a:ext cx="501015" cy="635"/>
          </a:xfrm>
          <a:prstGeom prst="bentConnector3">
            <a:avLst>
              <a:gd name="adj1" fmla="val 500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0">
            <a:off x="6872605" y="962025"/>
            <a:ext cx="4321810" cy="521335"/>
            <a:chOff x="9549" y="1370"/>
            <a:chExt cx="6806" cy="821"/>
          </a:xfrm>
        </p:grpSpPr>
        <p:sp>
          <p:nvSpPr>
            <p:cNvPr id="34" name="Rectangle 33"/>
            <p:cNvSpPr/>
            <p:nvPr/>
          </p:nvSpPr>
          <p:spPr>
            <a:xfrm>
              <a:off x="9549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Conv2d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018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BN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487" y="1370"/>
              <a:ext cx="1868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LeakyRELU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4" idx="3"/>
              <a:endCxn id="35" idx="1"/>
            </p:cNvCxnSpPr>
            <p:nvPr/>
          </p:nvCxnSpPr>
          <p:spPr>
            <a:xfrm>
              <a:off x="11417" y="1781"/>
              <a:ext cx="6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9626600" y="1223010"/>
            <a:ext cx="381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525895" y="608965"/>
            <a:ext cx="4979670" cy="944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1" name="Text Box 40"/>
          <p:cNvSpPr txBox="true"/>
          <p:nvPr/>
        </p:nvSpPr>
        <p:spPr>
          <a:xfrm>
            <a:off x="7223125" y="592455"/>
            <a:ext cx="37350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ym typeface="+mn-ea"/>
              </a:rPr>
              <a:t>Convolutional</a:t>
            </a:r>
            <a:endParaRPr lang="en-US" altLang="zh-CN" b="1">
              <a:sym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04535" y="375285"/>
            <a:ext cx="6193155" cy="308229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911350"/>
            <a:ext cx="7459345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Group 21"/>
          <p:cNvGrpSpPr/>
          <p:nvPr/>
        </p:nvGrpSpPr>
        <p:grpSpPr>
          <a:xfrm>
            <a:off x="344805" y="189230"/>
            <a:ext cx="10740390" cy="6600190"/>
            <a:chOff x="543" y="298"/>
            <a:chExt cx="16914" cy="10394"/>
          </a:xfrm>
        </p:grpSpPr>
        <p:sp>
          <p:nvSpPr>
            <p:cNvPr id="39" name="Rectangle 38"/>
            <p:cNvSpPr/>
            <p:nvPr/>
          </p:nvSpPr>
          <p:spPr>
            <a:xfrm>
              <a:off x="9615" y="1250"/>
              <a:ext cx="7842" cy="1488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15" y="4085"/>
              <a:ext cx="7842" cy="2400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b="1">
                <a:solidFill>
                  <a:schemeClr val="tx1"/>
                </a:solidFill>
              </a:endParaRPr>
            </a:p>
          </p:txBody>
        </p:sp>
        <p:pic>
          <p:nvPicPr>
            <p:cNvPr id="2" name="Picture 1" descr="yolov3_backbone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43" y="298"/>
              <a:ext cx="8213" cy="10394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 rot="0">
              <a:off x="10161" y="1806"/>
              <a:ext cx="6806" cy="821"/>
              <a:chOff x="9549" y="1370"/>
              <a:chExt cx="6806" cy="82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549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018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BN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487" y="1370"/>
                <a:ext cx="1868" cy="8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LeakyRELU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stCxn id="34" idx="3"/>
                <a:endCxn id="35" idx="1"/>
              </p:cNvCxnSpPr>
              <p:nvPr/>
            </p:nvCxnSpPr>
            <p:spPr>
              <a:xfrm>
                <a:off x="11417" y="1781"/>
                <a:ext cx="60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Arrow Connector 37"/>
            <p:cNvCxnSpPr/>
            <p:nvPr/>
          </p:nvCxnSpPr>
          <p:spPr>
            <a:xfrm>
              <a:off x="14498" y="2217"/>
              <a:ext cx="6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40"/>
            <p:cNvSpPr txBox="true"/>
            <p:nvPr/>
          </p:nvSpPr>
          <p:spPr>
            <a:xfrm>
              <a:off x="10713" y="1224"/>
              <a:ext cx="5882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Convolutional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62" y="907"/>
              <a:ext cx="6559" cy="33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5" name="Curved Connector 4"/>
            <p:cNvCxnSpPr>
              <a:stCxn id="4" idx="3"/>
              <a:endCxn id="39" idx="1"/>
            </p:cNvCxnSpPr>
            <p:nvPr/>
          </p:nvCxnSpPr>
          <p:spPr>
            <a:xfrm>
              <a:off x="8121" y="1073"/>
              <a:ext cx="1494" cy="921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0720" y="5399"/>
              <a:ext cx="2212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83" y="5399"/>
              <a:ext cx="2212" cy="8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12932" y="5810"/>
              <a:ext cx="5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2"/>
            <p:cNvSpPr txBox="true"/>
            <p:nvPr/>
          </p:nvSpPr>
          <p:spPr>
            <a:xfrm>
              <a:off x="10133" y="4294"/>
              <a:ext cx="680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altLang="zh-CN" b="1">
                  <a:sym typeface="+mn-ea"/>
                </a:rPr>
                <a:t>Convolutional+Convolutional+Residual</a:t>
              </a:r>
              <a:endParaRPr lang="en-US" altLang="zh-CN" b="1">
                <a:sym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3" y="3305"/>
              <a:ext cx="6731" cy="1219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7" idx="1"/>
            </p:cNvCxnSpPr>
            <p:nvPr/>
          </p:nvCxnSpPr>
          <p:spPr>
            <a:xfrm>
              <a:off x="9716" y="5806"/>
              <a:ext cx="1004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6246" y="5532"/>
              <a:ext cx="557" cy="5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>
                  <a:solidFill>
                    <a:srgbClr val="202020"/>
                  </a:solidFill>
                </a:rPr>
                <a:t>+</a:t>
              </a:r>
              <a:endParaRPr lang="en-US" b="1">
                <a:solidFill>
                  <a:srgbClr val="20202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3"/>
              <a:endCxn id="17" idx="2"/>
            </p:cNvCxnSpPr>
            <p:nvPr/>
          </p:nvCxnSpPr>
          <p:spPr>
            <a:xfrm>
              <a:off x="15695" y="5810"/>
              <a:ext cx="55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endCxn id="17" idx="0"/>
            </p:cNvCxnSpPr>
            <p:nvPr/>
          </p:nvCxnSpPr>
          <p:spPr>
            <a:xfrm flipV="true">
              <a:off x="10016" y="5532"/>
              <a:ext cx="6509" cy="269"/>
            </a:xfrm>
            <a:prstGeom prst="bentConnector4">
              <a:avLst>
                <a:gd name="adj1" fmla="val 122"/>
                <a:gd name="adj2" fmla="val 31933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16803" y="5806"/>
              <a:ext cx="503" cy="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5" idx="3"/>
              <a:endCxn id="12" idx="1"/>
            </p:cNvCxnSpPr>
            <p:nvPr/>
          </p:nvCxnSpPr>
          <p:spPr>
            <a:xfrm>
              <a:off x="8214" y="3915"/>
              <a:ext cx="1401" cy="1370"/>
            </a:xfrm>
            <a:prstGeom prst="curvedConnector3">
              <a:avLst>
                <a:gd name="adj1" fmla="val 50036"/>
              </a:avLst>
            </a:prstGeom>
            <a:ln>
              <a:solidFill>
                <a:srgbClr val="FF8D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6" name="Group 135"/>
          <p:cNvGrpSpPr/>
          <p:nvPr/>
        </p:nvGrpSpPr>
        <p:grpSpPr>
          <a:xfrm>
            <a:off x="-260985" y="-856615"/>
            <a:ext cx="12331700" cy="7493000"/>
            <a:chOff x="-411" y="-1349"/>
            <a:chExt cx="19420" cy="11800"/>
          </a:xfrm>
        </p:grpSpPr>
        <p:grpSp>
          <p:nvGrpSpPr>
            <p:cNvPr id="135" name="Group 134"/>
            <p:cNvGrpSpPr/>
            <p:nvPr/>
          </p:nvGrpSpPr>
          <p:grpSpPr>
            <a:xfrm>
              <a:off x="-411" y="1246"/>
              <a:ext cx="7947" cy="8872"/>
              <a:chOff x="503" y="2354"/>
              <a:chExt cx="7212" cy="805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03" y="2354"/>
                <a:ext cx="7212" cy="8050"/>
                <a:chOff x="821" y="2736"/>
                <a:chExt cx="6870" cy="7668"/>
              </a:xfrm>
            </p:grpSpPr>
            <p:pic>
              <p:nvPicPr>
                <p:cNvPr id="2" name="Picture 1" descr="yolov3_backbone"/>
                <p:cNvPicPr>
                  <a:picLocks noChangeAspect="true"/>
                </p:cNvPicPr>
                <p:nvPr/>
              </p:nvPicPr>
              <p:blipFill>
                <a:blip r:embed="rId1"/>
                <a:srcRect b="11843"/>
                <a:stretch>
                  <a:fillRect/>
                </a:stretch>
              </p:blipFill>
              <p:spPr>
                <a:xfrm>
                  <a:off x="821" y="2736"/>
                  <a:ext cx="6871" cy="766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1620" y="8702"/>
                  <a:ext cx="5605" cy="298"/>
                </a:xfrm>
                <a:prstGeom prst="rect">
                  <a:avLst/>
                </a:prstGeom>
                <a:solidFill>
                  <a:srgbClr val="FF8D41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620" y="7347"/>
                  <a:ext cx="5605" cy="298"/>
                </a:xfrm>
                <a:prstGeom prst="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1342" y="10091"/>
                <a:ext cx="5884" cy="313"/>
              </a:xfrm>
              <a:prstGeom prst="rect">
                <a:avLst/>
              </a:prstGeom>
              <a:solidFill>
                <a:schemeClr val="accent6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8884" y="244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Set3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32" y="1417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Concatenate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32" y="2590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Upsampling 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32" y="3763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 </a:t>
              </a:r>
              <a:endParaRPr 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128# 1x1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84" y="4936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Set2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132" y="6110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Concatenate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132" y="7283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Upsampling 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32" y="8455"/>
              <a:ext cx="2040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Convolutional </a:t>
              </a:r>
              <a:endParaRPr lang="en-US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sz="1400" b="1">
                  <a:solidFill>
                    <a:schemeClr val="tx1"/>
                  </a:solidFill>
                  <a:sym typeface="+mn-ea"/>
                </a:rPr>
                <a:t>256# 1x1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84" y="9628"/>
              <a:ext cx="2536" cy="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Convolutional Set1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2051" y="244"/>
              <a:ext cx="2129" cy="10030"/>
              <a:chOff x="12051" y="244"/>
              <a:chExt cx="1671" cy="100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2051" y="244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Convolutional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256#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052" y="4936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  <a:sym typeface="+mn-ea"/>
                  </a:rPr>
                  <a:t>Convolutional </a:t>
                </a:r>
                <a:r>
                  <a:rPr lang="en-US" sz="1400" b="1">
                    <a:solidFill>
                      <a:schemeClr val="tx1"/>
                    </a:solidFill>
                  </a:rPr>
                  <a:t>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512#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2052" y="9630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  <a:sym typeface="+mn-ea"/>
                  </a:rPr>
                  <a:t>Convolutional </a:t>
                </a:r>
                <a:r>
                  <a:rPr lang="en-US" sz="1400" b="1">
                    <a:solidFill>
                      <a:schemeClr val="tx1"/>
                    </a:solidFill>
                  </a:rPr>
                  <a:t>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1024# 3x3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17295" y="64"/>
              <a:ext cx="1714" cy="10387"/>
              <a:chOff x="17294" y="64"/>
              <a:chExt cx="1714" cy="10387"/>
            </a:xfrm>
          </p:grpSpPr>
          <p:sp>
            <p:nvSpPr>
              <p:cNvPr id="32" name="Flowchart: Document 31"/>
              <p:cNvSpPr/>
              <p:nvPr/>
            </p:nvSpPr>
            <p:spPr>
              <a:xfrm>
                <a:off x="17294" y="64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output3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32x32x255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7" name="Flowchart: Document 26"/>
              <p:cNvSpPr/>
              <p:nvPr/>
            </p:nvSpPr>
            <p:spPr>
              <a:xfrm>
                <a:off x="17294" y="4756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output2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16x16x5x255</a:t>
                </a:r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lowchart: Document 44"/>
              <p:cNvSpPr/>
              <p:nvPr/>
            </p:nvSpPr>
            <p:spPr>
              <a:xfrm>
                <a:off x="17294" y="9447"/>
                <a:ext cx="1715" cy="1005"/>
              </a:xfrm>
              <a:prstGeom prst="flowChartDocumen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output1</a:t>
                </a:r>
                <a:endParaRPr lang="en-US" sz="10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8x8x255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cxnSp>
          <p:nvCxnSpPr>
            <p:cNvPr id="58" name="Elbow Connector 57"/>
            <p:cNvCxnSpPr>
              <a:stCxn id="57" idx="3"/>
              <a:endCxn id="6" idx="1"/>
            </p:cNvCxnSpPr>
            <p:nvPr/>
          </p:nvCxnSpPr>
          <p:spPr>
            <a:xfrm flipV="true">
              <a:off x="6997" y="1739"/>
              <a:ext cx="2135" cy="5015"/>
            </a:xfrm>
            <a:prstGeom prst="bentConnector3">
              <a:avLst>
                <a:gd name="adj1" fmla="val 24918"/>
              </a:avLst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6" idx="3"/>
              <a:endCxn id="31" idx="1"/>
            </p:cNvCxnSpPr>
            <p:nvPr/>
          </p:nvCxnSpPr>
          <p:spPr>
            <a:xfrm flipV="true">
              <a:off x="6997" y="6432"/>
              <a:ext cx="2135" cy="1890"/>
            </a:xfrm>
            <a:prstGeom prst="bentConnector3">
              <a:avLst>
                <a:gd name="adj1" fmla="val 50023"/>
              </a:avLst>
            </a:prstGeom>
            <a:ln>
              <a:solidFill>
                <a:srgbClr val="FF8D4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3" idx="2"/>
              <a:endCxn id="6" idx="0"/>
            </p:cNvCxnSpPr>
            <p:nvPr/>
          </p:nvCxnSpPr>
          <p:spPr>
            <a:xfrm rot="5400000">
              <a:off x="9876" y="1153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6" idx="2"/>
              <a:endCxn id="11" idx="0"/>
            </p:cNvCxnSpPr>
            <p:nvPr/>
          </p:nvCxnSpPr>
          <p:spPr>
            <a:xfrm rot="5400000">
              <a:off x="9876" y="2326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>
              <a:stCxn id="11" idx="2"/>
              <a:endCxn id="14" idx="0"/>
            </p:cNvCxnSpPr>
            <p:nvPr/>
          </p:nvCxnSpPr>
          <p:spPr>
            <a:xfrm rot="5400000">
              <a:off x="9876" y="3499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14" idx="2"/>
              <a:endCxn id="25" idx="0"/>
            </p:cNvCxnSpPr>
            <p:nvPr/>
          </p:nvCxnSpPr>
          <p:spPr>
            <a:xfrm rot="5400000">
              <a:off x="9876" y="4672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5" idx="2"/>
              <a:endCxn id="31" idx="0"/>
            </p:cNvCxnSpPr>
            <p:nvPr/>
          </p:nvCxnSpPr>
          <p:spPr>
            <a:xfrm rot="5400000">
              <a:off x="9875" y="5845"/>
              <a:ext cx="530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31" idx="2"/>
              <a:endCxn id="33" idx="0"/>
            </p:cNvCxnSpPr>
            <p:nvPr/>
          </p:nvCxnSpPr>
          <p:spPr>
            <a:xfrm rot="5400000">
              <a:off x="9876" y="7019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33" idx="2"/>
              <a:endCxn id="42" idx="0"/>
            </p:cNvCxnSpPr>
            <p:nvPr/>
          </p:nvCxnSpPr>
          <p:spPr>
            <a:xfrm rot="5400000">
              <a:off x="9876" y="8191"/>
              <a:ext cx="528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42" idx="2"/>
              <a:endCxn id="43" idx="0"/>
            </p:cNvCxnSpPr>
            <p:nvPr/>
          </p:nvCxnSpPr>
          <p:spPr>
            <a:xfrm rot="5400000">
              <a:off x="9876" y="9364"/>
              <a:ext cx="529" cy="5"/>
            </a:xfrm>
            <a:prstGeom prst="bentConnector2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" idx="3"/>
              <a:endCxn id="24" idx="1"/>
            </p:cNvCxnSpPr>
            <p:nvPr/>
          </p:nvCxnSpPr>
          <p:spPr>
            <a:xfrm>
              <a:off x="11420" y="566"/>
              <a:ext cx="6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5" idx="3"/>
              <a:endCxn id="26" idx="1"/>
            </p:cNvCxnSpPr>
            <p:nvPr/>
          </p:nvCxnSpPr>
          <p:spPr>
            <a:xfrm>
              <a:off x="11420" y="5258"/>
              <a:ext cx="6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3" idx="3"/>
              <a:endCxn id="44" idx="1"/>
            </p:cNvCxnSpPr>
            <p:nvPr/>
          </p:nvCxnSpPr>
          <p:spPr>
            <a:xfrm>
              <a:off x="11420" y="9950"/>
              <a:ext cx="63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76"/>
            <p:cNvSpPr txBox="true"/>
            <p:nvPr/>
          </p:nvSpPr>
          <p:spPr>
            <a:xfrm>
              <a:off x="7098" y="9447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6"/>
                  </a:solidFill>
                  <a:sym typeface="+mn-ea"/>
                </a:rPr>
                <a:t>8x8x1024</a:t>
              </a:r>
              <a:endParaRPr lang="en-US" sz="1400" b="1">
                <a:solidFill>
                  <a:schemeClr val="accent6"/>
                </a:solidFill>
                <a:sym typeface="+mn-ea"/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7098" y="8292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2"/>
                  </a:solidFill>
                  <a:sym typeface="+mn-ea"/>
                </a:rPr>
                <a:t>16x16x512</a:t>
              </a:r>
              <a:endParaRPr lang="en-US" sz="1400" b="1">
                <a:solidFill>
                  <a:schemeClr val="accent2"/>
                </a:solidFill>
                <a:sym typeface="+mn-ea"/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7098" y="1256"/>
              <a:ext cx="1781" cy="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en-US" sz="1400" b="1">
                  <a:solidFill>
                    <a:schemeClr val="accent1"/>
                  </a:solidFill>
                  <a:sym typeface="+mn-ea"/>
                </a:rPr>
                <a:t>32x32x256</a:t>
              </a:r>
              <a:endParaRPr lang="en-US" sz="1400" b="1">
                <a:solidFill>
                  <a:schemeClr val="accent1"/>
                </a:solidFill>
                <a:sym typeface="+mn-ea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4889" y="247"/>
              <a:ext cx="1671" cy="10030"/>
              <a:chOff x="14414" y="247"/>
              <a:chExt cx="1671" cy="1003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4414" y="247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4415" y="4939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4415" y="9633"/>
                <a:ext cx="1671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Conv2d </a:t>
                </a:r>
                <a:endParaRPr lang="en-US" sz="1400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>
                    <a:solidFill>
                      <a:schemeClr val="tx1"/>
                    </a:solidFill>
                  </a:rPr>
                  <a:t>255# 1x1</a:t>
                </a: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Straight Arrow Connector 92"/>
            <p:cNvCxnSpPr>
              <a:stCxn id="24" idx="3"/>
              <a:endCxn id="84" idx="1"/>
            </p:cNvCxnSpPr>
            <p:nvPr/>
          </p:nvCxnSpPr>
          <p:spPr>
            <a:xfrm>
              <a:off x="14180" y="566"/>
              <a:ext cx="709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4" idx="3"/>
              <a:endCxn id="32" idx="1"/>
            </p:cNvCxnSpPr>
            <p:nvPr/>
          </p:nvCxnSpPr>
          <p:spPr>
            <a:xfrm flipV="true">
              <a:off x="16560" y="567"/>
              <a:ext cx="73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5" idx="1"/>
            </p:cNvCxnSpPr>
            <p:nvPr/>
          </p:nvCxnSpPr>
          <p:spPr>
            <a:xfrm>
              <a:off x="14178" y="5260"/>
              <a:ext cx="7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5" idx="3"/>
            </p:cNvCxnSpPr>
            <p:nvPr/>
          </p:nvCxnSpPr>
          <p:spPr>
            <a:xfrm>
              <a:off x="16561" y="5261"/>
              <a:ext cx="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86" idx="1"/>
            </p:cNvCxnSpPr>
            <p:nvPr/>
          </p:nvCxnSpPr>
          <p:spPr>
            <a:xfrm>
              <a:off x="14172" y="9942"/>
              <a:ext cx="718" cy="1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16576" y="9955"/>
              <a:ext cx="720" cy="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>
              <a:stCxn id="3" idx="1"/>
              <a:endCxn id="48" idx="3"/>
            </p:cNvCxnSpPr>
            <p:nvPr/>
          </p:nvCxnSpPr>
          <p:spPr>
            <a:xfrm rot="10800000">
              <a:off x="6910" y="-290"/>
              <a:ext cx="1974" cy="85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104" idx="3"/>
              <a:endCxn id="43" idx="1"/>
            </p:cNvCxnSpPr>
            <p:nvPr/>
          </p:nvCxnSpPr>
          <p:spPr>
            <a:xfrm>
              <a:off x="6997" y="9946"/>
              <a:ext cx="1887" cy="4"/>
            </a:xfrm>
            <a:prstGeom prst="bentConnector3">
              <a:avLst>
                <a:gd name="adj1" fmla="val 50026"/>
              </a:avLst>
            </a:prstGeom>
            <a:ln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8686" y="5643"/>
              <a:ext cx="1781" cy="3937"/>
              <a:chOff x="9940" y="5643"/>
              <a:chExt cx="1781" cy="3937"/>
            </a:xfrm>
          </p:grpSpPr>
          <p:sp>
            <p:nvSpPr>
              <p:cNvPr id="105" name="Text Box 104"/>
              <p:cNvSpPr txBox="true"/>
              <p:nvPr/>
            </p:nvSpPr>
            <p:spPr>
              <a:xfrm>
                <a:off x="9940" y="919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8x8x1024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06" name="Text Box 105"/>
              <p:cNvSpPr txBox="true"/>
              <p:nvPr/>
            </p:nvSpPr>
            <p:spPr>
              <a:xfrm>
                <a:off x="9940" y="8001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8x8x256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grpSp>
            <p:nvGrpSpPr>
              <p:cNvPr id="109" name="Group 108"/>
              <p:cNvGrpSpPr/>
              <p:nvPr/>
            </p:nvGrpSpPr>
            <p:grpSpPr>
              <a:xfrm>
                <a:off x="9941" y="5643"/>
                <a:ext cx="1781" cy="1579"/>
                <a:chOff x="10140" y="8201"/>
                <a:chExt cx="1781" cy="1579"/>
              </a:xfrm>
            </p:grpSpPr>
            <p:sp>
              <p:nvSpPr>
                <p:cNvPr id="107" name="Text Box 106"/>
                <p:cNvSpPr txBox="true"/>
                <p:nvPr/>
              </p:nvSpPr>
              <p:spPr>
                <a:xfrm>
                  <a:off x="10140" y="9394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16x16x256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08" name="Text Box 107"/>
                <p:cNvSpPr txBox="true"/>
                <p:nvPr/>
              </p:nvSpPr>
              <p:spPr>
                <a:xfrm>
                  <a:off x="10140" y="8201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16x16x768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grpSp>
          <p:nvGrpSpPr>
            <p:cNvPr id="111" name="Group 110"/>
            <p:cNvGrpSpPr/>
            <p:nvPr/>
          </p:nvGrpSpPr>
          <p:grpSpPr>
            <a:xfrm>
              <a:off x="8687" y="966"/>
              <a:ext cx="1782" cy="3937"/>
              <a:chOff x="9940" y="5643"/>
              <a:chExt cx="1782" cy="3937"/>
            </a:xfrm>
          </p:grpSpPr>
          <p:sp>
            <p:nvSpPr>
              <p:cNvPr id="112" name="Text Box 111"/>
              <p:cNvSpPr txBox="true"/>
              <p:nvPr/>
            </p:nvSpPr>
            <p:spPr>
              <a:xfrm>
                <a:off x="9940" y="919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16x16x768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3" name="Text Box 112"/>
              <p:cNvSpPr txBox="true"/>
              <p:nvPr/>
            </p:nvSpPr>
            <p:spPr>
              <a:xfrm>
                <a:off x="9940" y="8001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16x16x128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941" y="5643"/>
                <a:ext cx="1781" cy="1579"/>
                <a:chOff x="10140" y="8201"/>
                <a:chExt cx="1781" cy="1579"/>
              </a:xfrm>
            </p:grpSpPr>
            <p:sp>
              <p:nvSpPr>
                <p:cNvPr id="115" name="Text Box 114"/>
                <p:cNvSpPr txBox="true"/>
                <p:nvPr/>
              </p:nvSpPr>
              <p:spPr>
                <a:xfrm>
                  <a:off x="10140" y="9394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32x32x128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16" name="Text Box 115"/>
                <p:cNvSpPr txBox="true"/>
                <p:nvPr/>
              </p:nvSpPr>
              <p:spPr>
                <a:xfrm>
                  <a:off x="10140" y="8201"/>
                  <a:ext cx="1781" cy="3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sym typeface="+mn-ea"/>
                    </a:rPr>
                    <a:t>32x32x384</a:t>
                  </a:r>
                  <a:endParaRPr lang="en-US" sz="1000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10826" y="966"/>
              <a:ext cx="4599" cy="386"/>
              <a:chOff x="10826" y="966"/>
              <a:chExt cx="4599" cy="386"/>
            </a:xfrm>
          </p:grpSpPr>
          <p:sp>
            <p:nvSpPr>
              <p:cNvPr id="117" name="Text Box 116"/>
              <p:cNvSpPr txBox="true"/>
              <p:nvPr/>
            </p:nvSpPr>
            <p:spPr>
              <a:xfrm>
                <a:off x="10826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32x32x128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18" name="Text Box 117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32x32x256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0846" y="4543"/>
              <a:ext cx="4579" cy="398"/>
              <a:chOff x="10846" y="954"/>
              <a:chExt cx="4579" cy="398"/>
            </a:xfrm>
          </p:grpSpPr>
          <p:sp>
            <p:nvSpPr>
              <p:cNvPr id="121" name="Text Box 120"/>
              <p:cNvSpPr txBox="true"/>
              <p:nvPr/>
            </p:nvSpPr>
            <p:spPr>
              <a:xfrm>
                <a:off x="10846" y="954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16x16x256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2" name="Text Box 121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olidFill>
                      <a:schemeClr val="tx1"/>
                    </a:solidFill>
                    <a:sym typeface="+mn-ea"/>
                  </a:rPr>
                  <a:t>16x16x512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0832" y="9173"/>
              <a:ext cx="4594" cy="386"/>
              <a:chOff x="10831" y="966"/>
              <a:chExt cx="4594" cy="386"/>
            </a:xfrm>
          </p:grpSpPr>
          <p:sp>
            <p:nvSpPr>
              <p:cNvPr id="124" name="Text Box 123"/>
              <p:cNvSpPr txBox="true"/>
              <p:nvPr/>
            </p:nvSpPr>
            <p:spPr>
              <a:xfrm>
                <a:off x="10831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8x8x512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25" name="Text Box 124"/>
              <p:cNvSpPr txBox="true"/>
              <p:nvPr/>
            </p:nvSpPr>
            <p:spPr>
              <a:xfrm>
                <a:off x="13644" y="966"/>
                <a:ext cx="1781" cy="3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8x8x1024</a:t>
                </a:r>
                <a:endParaRPr lang="en-US" sz="1000" b="1">
                  <a:solidFill>
                    <a:schemeClr val="tx1"/>
                  </a:solidFill>
                  <a:sym typeface="+mn-ea"/>
                </a:endParaRPr>
              </a:p>
            </p:txBody>
          </p:sp>
        </p:grpSp>
        <p:sp>
          <p:nvSpPr>
            <p:cNvPr id="126" name="Text Box 125"/>
            <p:cNvSpPr txBox="true"/>
            <p:nvPr/>
          </p:nvSpPr>
          <p:spPr>
            <a:xfrm>
              <a:off x="12138" y="1857"/>
              <a:ext cx="6669" cy="21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以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256x256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的原始输入，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80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个类别，每个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GridCell 3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anchor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为例。</a:t>
              </a:r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255 = 3 x (4 + 1 + 80)</a:t>
              </a:r>
              <a:endParaRPr lang="en-US" altLang="zh-CN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endParaRPr lang="en-US" altLang="zh-CN" sz="1400" b="1">
                <a:solidFill>
                  <a:schemeClr val="tx1"/>
                </a:solidFill>
                <a:sym typeface="+mn-ea"/>
              </a:endParaRPr>
            </a:p>
            <a:p>
              <a:pPr algn="l"/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COCO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数据集聚类得到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9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anchor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尺寸，每层</a:t>
              </a:r>
              <a:r>
                <a:rPr lang="en-US" altLang="zh-CN" sz="1400" b="1">
                  <a:solidFill>
                    <a:schemeClr val="tx1"/>
                  </a:solidFill>
                  <a:sym typeface="+mn-ea"/>
                </a:rPr>
                <a:t>3</a:t>
              </a:r>
              <a:r>
                <a:rPr lang="zh-CN" altLang="en-US" sz="1400" b="1">
                  <a:solidFill>
                    <a:schemeClr val="tx1"/>
                  </a:solidFill>
                  <a:sym typeface="+mn-ea"/>
                </a:rPr>
                <a:t>个。</a:t>
              </a:r>
              <a:endParaRPr lang="zh-CN" altLang="en-US" sz="1400" b="1">
                <a:solidFill>
                  <a:schemeClr val="tx1"/>
                </a:solidFill>
                <a:sym typeface="+mn-ea"/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-157" y="-1349"/>
              <a:ext cx="7066" cy="2134"/>
              <a:chOff x="369" y="148"/>
              <a:chExt cx="7066" cy="213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69" y="148"/>
                <a:ext cx="7067" cy="21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 Box 48"/>
              <p:cNvSpPr txBox="true"/>
              <p:nvPr/>
            </p:nvSpPr>
            <p:spPr>
              <a:xfrm>
                <a:off x="2896" y="149"/>
                <a:ext cx="2428" cy="48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:r>
                  <a:rPr lang="en-US" sz="1400" b="1">
                    <a:sym typeface="+mn-ea"/>
                  </a:rPr>
                  <a:t>Convolutional Set</a:t>
                </a:r>
                <a:endParaRPr lang="en-US" sz="1400" b="1">
                  <a:sym typeface="+mn-ea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9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306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3x3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603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900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3x3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197" y="655"/>
                <a:ext cx="1015" cy="6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Convln</a:t>
                </a:r>
                <a:endParaRPr lang="en-US" sz="120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1x1</a:t>
                </a:r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Straight Arrow Connector 79"/>
              <p:cNvCxnSpPr>
                <a:stCxn id="50" idx="3"/>
                <a:endCxn id="51" idx="1"/>
              </p:cNvCxnSpPr>
              <p:nvPr/>
            </p:nvCxnSpPr>
            <p:spPr>
              <a:xfrm>
                <a:off x="2024" y="966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3321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4618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915" y="977"/>
                <a:ext cx="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126"/>
              <p:cNvSpPr txBox="true"/>
              <p:nvPr/>
            </p:nvSpPr>
            <p:spPr>
              <a:xfrm>
                <a:off x="1223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28" name="Text Box 127"/>
              <p:cNvSpPr txBox="true"/>
              <p:nvPr/>
            </p:nvSpPr>
            <p:spPr>
              <a:xfrm>
                <a:off x="6411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0" name="Text Box 129"/>
              <p:cNvSpPr txBox="true"/>
              <p:nvPr/>
            </p:nvSpPr>
            <p:spPr>
              <a:xfrm>
                <a:off x="2432" y="1412"/>
                <a:ext cx="754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1024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1" name="Text Box 130"/>
              <p:cNvSpPr txBox="true"/>
              <p:nvPr/>
            </p:nvSpPr>
            <p:spPr>
              <a:xfrm>
                <a:off x="3817" y="1412"/>
                <a:ext cx="588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128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2" name="Text Box 131"/>
              <p:cNvSpPr txBox="true"/>
              <p:nvPr/>
            </p:nvSpPr>
            <p:spPr>
              <a:xfrm>
                <a:off x="5013" y="1412"/>
                <a:ext cx="745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1024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512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256</a:t>
                </a:r>
                <a:endParaRPr lang="en-US" sz="1000" b="1">
                  <a:sym typeface="+mn-ea"/>
                </a:endParaRPr>
              </a:p>
            </p:txBody>
          </p:sp>
          <p:sp>
            <p:nvSpPr>
              <p:cNvPr id="133" name="Text Box 132"/>
              <p:cNvSpPr txBox="true"/>
              <p:nvPr/>
            </p:nvSpPr>
            <p:spPr>
              <a:xfrm>
                <a:off x="502" y="1412"/>
                <a:ext cx="721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en-US" sz="1000" b="1">
                    <a:sym typeface="+mn-ea"/>
                  </a:rPr>
                  <a:t>set1: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set2:</a:t>
                </a:r>
                <a:endParaRPr lang="en-US" sz="1000" b="1">
                  <a:sym typeface="+mn-ea"/>
                </a:endParaRPr>
              </a:p>
              <a:p>
                <a:pPr algn="ctr"/>
                <a:r>
                  <a:rPr lang="en-US" sz="1000" b="1">
                    <a:sym typeface="+mn-ea"/>
                  </a:rPr>
                  <a:t>set3:</a:t>
                </a:r>
                <a:endParaRPr lang="en-US" sz="1000" b="1"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Rectangle 17"/>
          <p:cNvSpPr/>
          <p:nvPr/>
        </p:nvSpPr>
        <p:spPr>
          <a:xfrm>
            <a:off x="3750310" y="311785"/>
            <a:ext cx="8006715" cy="12560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50310" y="1753235"/>
            <a:ext cx="8006715" cy="2127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50310" y="4011930"/>
            <a:ext cx="8006715" cy="2520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4827270" y="44831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logits1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1.2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1.5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-1.3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895090" y="2520315"/>
          <a:ext cx="3295650" cy="102425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429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softmax</a:t>
                      </a:r>
                      <a:endParaRPr 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0.5691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0.0038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0.1714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0.2557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0.5520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0.1115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0.3030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0.0336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3895090" y="4760595"/>
          <a:ext cx="3295650" cy="102298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ym typeface="+mn-ea"/>
                        </a:rPr>
                        <a:t>sigmoid</a:t>
                      </a:r>
                      <a:endParaRPr 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s1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0.8808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0.0474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0.6900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0.7685</a:t>
                      </a:r>
                      <a:endParaRPr lang="en-US" sz="1200"/>
                    </a:p>
                  </a:txBody>
                  <a:tcPr/>
                </a:tc>
              </a:tr>
              <a:tr h="340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s2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0.8176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0.4750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0.7109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0.2142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8319135" y="448310"/>
          <a:ext cx="3295650" cy="982980"/>
        </p:xfrm>
        <a:graphic>
          <a:graphicData uri="http://schemas.openxmlformats.org/drawingml/2006/table">
            <a:tbl>
              <a:tblPr firstRow="true">
                <a:tableStyleId>{284E427A-3D55-4303-BF80-6455036E1DE7}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27660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GT1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276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GT2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true"/>
          <p:nvPr/>
        </p:nvSpPr>
        <p:spPr>
          <a:xfrm>
            <a:off x="7327265" y="1878330"/>
            <a:ext cx="239966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L1 = -(0*ln 0.5691 </a:t>
            </a:r>
            <a:endParaRPr lang="en-US" sz="1400" b="1"/>
          </a:p>
          <a:p>
            <a:r>
              <a:rPr lang="en-US" sz="1400" b="1"/>
              <a:t>         + 0*ln 0.0038</a:t>
            </a:r>
            <a:endParaRPr lang="en-US" sz="1400" b="1"/>
          </a:p>
          <a:p>
            <a:r>
              <a:rPr lang="en-US" sz="1400" b="1"/>
              <a:t>         + 1*ln0.1714</a:t>
            </a:r>
            <a:endParaRPr lang="en-US" sz="1400" b="1"/>
          </a:p>
          <a:p>
            <a:r>
              <a:rPr lang="en-US" sz="1400" b="1"/>
              <a:t>         + 0*ln0.2557) = 1.7637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L2 = 2.1937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 = (L1 + L2) / 2 = 1.9790</a:t>
            </a:r>
            <a:endParaRPr lang="en-US" sz="1400" b="1"/>
          </a:p>
        </p:txBody>
      </p:sp>
      <p:sp>
        <p:nvSpPr>
          <p:cNvPr id="13" name="Text Box 12"/>
          <p:cNvSpPr txBox="true"/>
          <p:nvPr/>
        </p:nvSpPr>
        <p:spPr>
          <a:xfrm>
            <a:off x="7327265" y="4148455"/>
            <a:ext cx="404177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L11 = - [0*ln0.8808 + (1-0)*ln(1-0.8808)] = 2.1269 </a:t>
            </a:r>
            <a:endParaRPr lang="en-US" sz="1400" b="1"/>
          </a:p>
          <a:p>
            <a:r>
              <a:rPr lang="en-US" sz="1400" b="1"/>
              <a:t>L12 = </a:t>
            </a:r>
            <a:r>
              <a:rPr lang="en-US" sz="1400" b="1">
                <a:sym typeface="+mn-ea"/>
              </a:rPr>
              <a:t>- [0*ln0.0474 + (1-0)*ln(1-0.0474)] = </a:t>
            </a:r>
            <a:r>
              <a:rPr lang="en-US" sz="1400" b="1"/>
              <a:t>0.0485</a:t>
            </a:r>
            <a:endParaRPr lang="en-US" sz="1400" b="1"/>
          </a:p>
          <a:p>
            <a:r>
              <a:rPr lang="en-US" sz="1400" b="1"/>
              <a:t>L13 =</a:t>
            </a:r>
            <a:r>
              <a:rPr lang="en-US" sz="1400" b="1">
                <a:sym typeface="+mn-ea"/>
              </a:rPr>
              <a:t> - [1*ln0.6900 + (1-1)*ln(1-0.6900)] = 0.3710</a:t>
            </a:r>
            <a:endParaRPr lang="en-US" sz="1400" b="1">
              <a:sym typeface="+mn-ea"/>
            </a:endParaRPr>
          </a:p>
          <a:p>
            <a:r>
              <a:rPr lang="en-US" sz="1400" b="1"/>
              <a:t>L14 =</a:t>
            </a:r>
            <a:r>
              <a:rPr lang="en-US" sz="1400" b="1">
                <a:sym typeface="+mn-ea"/>
              </a:rPr>
              <a:t> - [0*ln0.7685 + (1-0)*ln(1-0.7685)] = 1.4631</a:t>
            </a:r>
            <a:endParaRPr lang="en-US" sz="1400" b="1"/>
          </a:p>
          <a:p>
            <a:r>
              <a:rPr lang="en-US" sz="1400" b="1"/>
              <a:t>L1 = (L11 + L12 + L13 + L14) / 4 = 1.0025		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L2 = 0.9820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L = (L1 + L2) / 2 = 0.9922</a:t>
            </a:r>
            <a:endParaRPr lang="en-US" sz="1400" b="1"/>
          </a:p>
        </p:txBody>
      </p:sp>
      <p:sp>
        <p:nvSpPr>
          <p:cNvPr id="14" name="Text Box 13"/>
          <p:cNvSpPr txBox="true"/>
          <p:nvPr/>
        </p:nvSpPr>
        <p:spPr>
          <a:xfrm>
            <a:off x="3895090" y="1878330"/>
            <a:ext cx="19989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CrossEntropyLoss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3895090" y="4148455"/>
            <a:ext cx="22021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lvl="0" algn="l">
              <a:buClrTx/>
              <a:buSzTx/>
              <a:buFontTx/>
            </a:pPr>
            <a:r>
              <a:rPr 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BCEWithLogitsLoss</a:t>
            </a:r>
            <a:endParaRPr 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895090" y="755650"/>
            <a:ext cx="767080" cy="3683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Given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3895090" y="6025515"/>
            <a:ext cx="232537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200" b="1"/>
              <a:t>注：取消均值则两次平均都不做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Group 43"/>
          <p:cNvGrpSpPr/>
          <p:nvPr/>
        </p:nvGrpSpPr>
        <p:grpSpPr>
          <a:xfrm>
            <a:off x="885825" y="1658620"/>
            <a:ext cx="7396480" cy="3139440"/>
            <a:chOff x="1395" y="2612"/>
            <a:chExt cx="11648" cy="4944"/>
          </a:xfrm>
        </p:grpSpPr>
        <p:grpSp>
          <p:nvGrpSpPr>
            <p:cNvPr id="39" name="Group 38"/>
            <p:cNvGrpSpPr/>
            <p:nvPr/>
          </p:nvGrpSpPr>
          <p:grpSpPr>
            <a:xfrm>
              <a:off x="2449" y="2612"/>
              <a:ext cx="5856" cy="4944"/>
              <a:chOff x="4567" y="3164"/>
              <a:chExt cx="5856" cy="494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4567" y="3164"/>
                <a:ext cx="4806" cy="3014"/>
              </a:xfrm>
              <a:prstGeom prst="rect">
                <a:avLst/>
              </a:prstGeom>
              <a:solidFill>
                <a:srgbClr val="FF0000">
                  <a:alpha val="63000"/>
                </a:srgbClr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142" y="4776"/>
                <a:ext cx="2281" cy="3332"/>
              </a:xfrm>
              <a:prstGeom prst="rect">
                <a:avLst/>
              </a:prstGeom>
              <a:solidFill>
                <a:schemeClr val="accent6">
                  <a:lumMod val="75000"/>
                  <a:alpha val="63000"/>
                </a:schemeClr>
              </a:solidFill>
              <a:ln w="381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373" y="3164"/>
                <a:ext cx="1026" cy="1574"/>
              </a:xfrm>
              <a:prstGeom prst="rect">
                <a:avLst/>
              </a:prstGeom>
              <a:solidFill>
                <a:schemeClr val="bg1">
                  <a:lumMod val="50000"/>
                  <a:alpha val="63000"/>
                </a:schemeClr>
              </a:solidFill>
              <a:ln w="3810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false" anchor="ctr" anchorCtr="false" forceAA="false" compatLnSpc="true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67" y="6178"/>
                <a:ext cx="3575" cy="1892"/>
              </a:xfrm>
              <a:prstGeom prst="rect">
                <a:avLst/>
              </a:prstGeom>
              <a:solidFill>
                <a:schemeClr val="bg1">
                  <a:lumMod val="50000"/>
                  <a:alpha val="63000"/>
                </a:schemeClr>
              </a:solidFill>
              <a:ln w="28575" cmpd="sng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false" anchor="ctr" anchorCtr="false" forceAA="false" compatLnSpc="true">
                <a:noAutofit/>
              </a:bodyPr>
              <a:p>
                <a:pPr lvl="0" algn="ctr">
                  <a:buClrTx/>
                  <a:buSzTx/>
                  <a:buFontTx/>
                </a:pPr>
                <a:endParaRPr lang="en-US">
                  <a:sym typeface="+mn-ea"/>
                </a:endParaRPr>
              </a:p>
            </p:txBody>
          </p:sp>
          <p:sp>
            <p:nvSpPr>
              <p:cNvPr id="10" name="Text Box 9"/>
              <p:cNvSpPr txBox="true"/>
              <p:nvPr/>
            </p:nvSpPr>
            <p:spPr>
              <a:xfrm>
                <a:off x="5634" y="3828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A</a:t>
                </a:r>
                <a:endParaRPr lang="en-US" b="1"/>
              </a:p>
            </p:txBody>
          </p:sp>
          <p:sp>
            <p:nvSpPr>
              <p:cNvPr id="11" name="Text Box 10"/>
              <p:cNvSpPr txBox="true"/>
              <p:nvPr/>
            </p:nvSpPr>
            <p:spPr>
              <a:xfrm>
                <a:off x="8531" y="5110"/>
                <a:ext cx="5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B</a:t>
                </a:r>
                <a:endParaRPr lang="en-US" b="1"/>
              </a:p>
            </p:txBody>
          </p:sp>
          <p:sp>
            <p:nvSpPr>
              <p:cNvPr id="21" name="Text Box 20"/>
              <p:cNvSpPr txBox="true"/>
              <p:nvPr/>
            </p:nvSpPr>
            <p:spPr>
              <a:xfrm>
                <a:off x="9566" y="6707"/>
                <a:ext cx="5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C</a:t>
                </a:r>
                <a:endParaRPr lang="en-US" b="1"/>
              </a:p>
            </p:txBody>
          </p:sp>
          <p:sp>
            <p:nvSpPr>
              <p:cNvPr id="22" name="Text Box 21"/>
              <p:cNvSpPr txBox="true"/>
              <p:nvPr/>
            </p:nvSpPr>
            <p:spPr>
              <a:xfrm>
                <a:off x="5634" y="6707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D1</a:t>
                </a:r>
                <a:endParaRPr lang="en-US" b="1"/>
              </a:p>
            </p:txBody>
          </p:sp>
          <p:sp>
            <p:nvSpPr>
              <p:cNvPr id="23" name="Text Box 22"/>
              <p:cNvSpPr txBox="true"/>
              <p:nvPr/>
            </p:nvSpPr>
            <p:spPr>
              <a:xfrm>
                <a:off x="9476" y="3828"/>
                <a:ext cx="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b="1"/>
                  <a:t>D2</a:t>
                </a:r>
                <a:endParaRPr lang="en-US" b="1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223" y="6382"/>
                <a:ext cx="119" cy="119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11" y="4611"/>
                <a:ext cx="119" cy="119"/>
              </a:xfrm>
              <a:prstGeom prst="ellipse">
                <a:avLst/>
              </a:prstGeom>
              <a:solidFill>
                <a:srgbClr val="202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stCxn id="35" idx="5"/>
                <a:endCxn id="33" idx="2"/>
              </p:cNvCxnSpPr>
              <p:nvPr/>
            </p:nvCxnSpPr>
            <p:spPr>
              <a:xfrm>
                <a:off x="7013" y="4713"/>
                <a:ext cx="2210" cy="1729"/>
              </a:xfrm>
              <a:prstGeom prst="line">
                <a:avLst/>
              </a:prstGeom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ight Brace 36"/>
              <p:cNvSpPr/>
              <p:nvPr/>
            </p:nvSpPr>
            <p:spPr>
              <a:xfrm rot="18540000" flipV="true">
                <a:off x="8042" y="4023"/>
                <a:ext cx="372" cy="2806"/>
              </a:xfrm>
              <a:prstGeom prst="rightBrace">
                <a:avLst>
                  <a:gd name="adj1" fmla="val 74849"/>
                  <a:gd name="adj2" fmla="val 8161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Text Box 37"/>
              <p:cNvSpPr txBox="true"/>
              <p:nvPr/>
            </p:nvSpPr>
            <p:spPr>
              <a:xfrm>
                <a:off x="7521" y="4345"/>
                <a:ext cx="466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sz="1600" b="1"/>
                  <a:t>d</a:t>
                </a:r>
                <a:endParaRPr lang="en-US" sz="1600" b="1"/>
              </a:p>
            </p:txBody>
          </p:sp>
        </p:grpSp>
        <p:sp>
          <p:nvSpPr>
            <p:cNvPr id="40" name="Text Box 39"/>
            <p:cNvSpPr txBox="true"/>
            <p:nvPr/>
          </p:nvSpPr>
          <p:spPr>
            <a:xfrm>
              <a:off x="8991" y="4571"/>
              <a:ext cx="4053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b="1"/>
                <a:t>S = A + B + C + D1 + D2</a:t>
              </a:r>
              <a:endParaRPr lang="en-US" b="1"/>
            </a:p>
            <a:p>
              <a:r>
                <a:rPr lang="en-US" b="1"/>
                <a:t>I = B</a:t>
              </a:r>
              <a:endParaRPr lang="en-US" b="1"/>
            </a:p>
            <a:p>
              <a:r>
                <a:rPr lang="en-US" b="1"/>
                <a:t>U = A + B + C</a:t>
              </a:r>
              <a:endParaRPr lang="en-US" b="1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483" y="2655"/>
              <a:ext cx="5780" cy="4870"/>
            </a:xfrm>
            <a:prstGeom prst="line">
              <a:avLst/>
            </a:prstGeom>
            <a:ln w="12700" cmpd="sng">
              <a:solidFill>
                <a:srgbClr val="FFFF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Brace 41"/>
            <p:cNvSpPr/>
            <p:nvPr/>
          </p:nvSpPr>
          <p:spPr>
            <a:xfrm rot="7800000">
              <a:off x="4919" y="1498"/>
              <a:ext cx="550" cy="7598"/>
            </a:xfrm>
            <a:prstGeom prst="rightBrace">
              <a:avLst>
                <a:gd name="adj1" fmla="val 74849"/>
                <a:gd name="adj2" fmla="val 42715"/>
              </a:avLst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Text Box 42"/>
            <p:cNvSpPr txBox="true"/>
            <p:nvPr/>
          </p:nvSpPr>
          <p:spPr>
            <a:xfrm>
              <a:off x="5129" y="5678"/>
              <a:ext cx="430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600" b="1"/>
                <a:t>c</a:t>
              </a:r>
              <a:endParaRPr lang="en-US" sz="1600" b="1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3837940" y="121539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true"/>
          <p:nvPr/>
        </p:nvSpPr>
        <p:spPr>
          <a:xfrm>
            <a:off x="5095240" y="878205"/>
            <a:ext cx="7810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b="1"/>
              <a:t>HARD</a:t>
            </a:r>
            <a:endParaRPr lang="en-US" sz="1600" b="1"/>
          </a:p>
        </p:txBody>
      </p:sp>
      <p:graphicFrame>
        <p:nvGraphicFramePr>
          <p:cNvPr id="5" name="Table 4"/>
          <p:cNvGraphicFramePr/>
          <p:nvPr/>
        </p:nvGraphicFramePr>
        <p:xfrm>
          <a:off x="7506970" y="1215390"/>
          <a:ext cx="3295650" cy="982345"/>
        </p:xfrm>
        <a:graphic>
          <a:graphicData uri="http://schemas.openxmlformats.org/drawingml/2006/table">
            <a:tbl>
              <a:tblPr firstRow="true">
                <a:tableStyleId>{35758FB7-9AC5-4552-8A53-C91805E547FA}</a:tableStyleId>
              </a:tblPr>
              <a:tblGrid>
                <a:gridCol w="659130"/>
                <a:gridCol w="659130"/>
                <a:gridCol w="659130"/>
                <a:gridCol w="659130"/>
                <a:gridCol w="659130"/>
              </a:tblGrid>
              <a:tr h="301625">
                <a:tc>
                  <a:txBody>
                    <a:bodyPr/>
                    <a:p>
                      <a:pPr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3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/>
                        <a:t>GT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</a:t>
                      </a:r>
                      <a:endParaRPr lang="en-US" sz="1200"/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 b="1">
                          <a:sym typeface="+mn-ea"/>
                        </a:rPr>
                        <a:t>logits</a:t>
                      </a:r>
                      <a:endParaRPr 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/>
                        <a:t>0.7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200">
                          <a:sym typeface="+mn-ea"/>
                        </a:rPr>
                        <a:t>0.1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true"/>
          <p:nvPr/>
        </p:nvSpPr>
        <p:spPr>
          <a:xfrm>
            <a:off x="8764270" y="878205"/>
            <a:ext cx="72453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600" b="1"/>
              <a:t>EASY</a:t>
            </a:r>
            <a:endParaRPr lang="en-US" sz="1600" b="1"/>
          </a:p>
        </p:txBody>
      </p:sp>
      <p:sp>
        <p:nvSpPr>
          <p:cNvPr id="7" name="Text Box 6"/>
          <p:cNvSpPr txBox="true"/>
          <p:nvPr/>
        </p:nvSpPr>
        <p:spPr>
          <a:xfrm>
            <a:off x="3837940" y="2222500"/>
            <a:ext cx="2989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 b="1"/>
              <a:t>CE loss = -ln0.1 = 2.3</a:t>
            </a:r>
            <a:endParaRPr lang="en-US" sz="1200" b="1"/>
          </a:p>
          <a:p>
            <a:r>
              <a:rPr lang="en-US" sz="1200" b="1"/>
              <a:t>BCE loss = -ln0.3 - ln0.1 - ln0.9 - ln0.9 = 3.7</a:t>
            </a:r>
            <a:endParaRPr lang="en-US" sz="1200" b="1"/>
          </a:p>
        </p:txBody>
      </p:sp>
      <p:sp>
        <p:nvSpPr>
          <p:cNvPr id="8" name="Text Box 7"/>
          <p:cNvSpPr txBox="true"/>
          <p:nvPr/>
        </p:nvSpPr>
        <p:spPr>
          <a:xfrm>
            <a:off x="7506970" y="2222500"/>
            <a:ext cx="30657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1200" b="1"/>
              <a:t>CE loss = -ln0.7 = 0.35</a:t>
            </a:r>
            <a:endParaRPr lang="en-US" sz="1200" b="1"/>
          </a:p>
          <a:p>
            <a:r>
              <a:rPr lang="en-US" sz="1200" b="1"/>
              <a:t>BCE loss = -ln0.9 - ln0.7 - ln0.9 - ln0.9 = 0.67</a:t>
            </a:r>
            <a:endParaRPr lang="en-US"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340" y="1871980"/>
            <a:ext cx="3854450" cy="20840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55" y="1144270"/>
            <a:ext cx="4838065" cy="321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635" y="2607945"/>
            <a:ext cx="661035" cy="514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5270" y="2734945"/>
            <a:ext cx="372745" cy="57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true"/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𝒂</m:t>
                          </m:r>
                        </m:e>
                        <m:sup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[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−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  <m:r>
                            <a:rPr lang="en-US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1400112" y="2881566"/>
                <a:ext cx="871220" cy="376555"/>
              </a:xfrm>
              <a:prstGeom prst="rect">
                <a:avLst/>
              </a:prstGeom>
              <a:blipFill rotWithShape="true">
                <a:blip r:embed="rId3"/>
                <a:stretch>
                  <a:fillRect l="-66" t="-152" r="66" b="1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826135"/>
            <a:ext cx="11555730" cy="5007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Group 7"/>
          <p:cNvGrpSpPr/>
          <p:nvPr/>
        </p:nvGrpSpPr>
        <p:grpSpPr>
          <a:xfrm>
            <a:off x="5260340" y="1344295"/>
            <a:ext cx="1000760" cy="1011555"/>
            <a:chOff x="2519" y="2152"/>
            <a:chExt cx="1576" cy="1593"/>
          </a:xfrm>
        </p:grpSpPr>
        <p:sp>
          <p:nvSpPr>
            <p:cNvPr id="2" name="Oval 1"/>
            <p:cNvSpPr/>
            <p:nvPr/>
          </p:nvSpPr>
          <p:spPr>
            <a:xfrm>
              <a:off x="2519" y="2152"/>
              <a:ext cx="1576" cy="15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" name="Text Box 4"/>
            <p:cNvSpPr txBox="true"/>
            <p:nvPr/>
          </p:nvSpPr>
          <p:spPr>
            <a:xfrm>
              <a:off x="3072" y="231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u</a:t>
              </a:r>
              <a:endParaRPr lang="en-US" sz="14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1325" y="1812925"/>
            <a:ext cx="1558290" cy="309880"/>
            <a:chOff x="2930" y="2890"/>
            <a:chExt cx="2454" cy="488"/>
          </a:xfrm>
        </p:grpSpPr>
        <p:sp>
          <p:nvSpPr>
            <p:cNvPr id="3" name="Rectangle 2"/>
            <p:cNvSpPr/>
            <p:nvPr/>
          </p:nvSpPr>
          <p:spPr>
            <a:xfrm>
              <a:off x="2930" y="2890"/>
              <a:ext cx="753" cy="4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p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632" y="2890"/>
              <a:ext cx="753" cy="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obj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3" idx="3"/>
              <a:endCxn id="4" idx="1"/>
            </p:cNvCxnSpPr>
            <p:nvPr/>
          </p:nvCxnSpPr>
          <p:spPr>
            <a:xfrm>
              <a:off x="3683" y="3134"/>
              <a:ext cx="94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136255" y="956310"/>
            <a:ext cx="1000760" cy="1011555"/>
            <a:chOff x="2519" y="2152"/>
            <a:chExt cx="1576" cy="1593"/>
          </a:xfrm>
        </p:grpSpPr>
        <p:sp>
          <p:nvSpPr>
            <p:cNvPr id="10" name="Oval 9"/>
            <p:cNvSpPr/>
            <p:nvPr/>
          </p:nvSpPr>
          <p:spPr>
            <a:xfrm>
              <a:off x="2519" y="2152"/>
              <a:ext cx="1576" cy="15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" name="Text Box 10"/>
            <p:cNvSpPr txBox="true"/>
            <p:nvPr/>
          </p:nvSpPr>
          <p:spPr>
            <a:xfrm>
              <a:off x="3072" y="231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u</a:t>
              </a:r>
              <a:endParaRPr 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96605" y="2136140"/>
            <a:ext cx="1558290" cy="309880"/>
            <a:chOff x="2930" y="2890"/>
            <a:chExt cx="2454" cy="488"/>
          </a:xfrm>
        </p:grpSpPr>
        <p:sp>
          <p:nvSpPr>
            <p:cNvPr id="13" name="Rectangle 12"/>
            <p:cNvSpPr/>
            <p:nvPr/>
          </p:nvSpPr>
          <p:spPr>
            <a:xfrm>
              <a:off x="2930" y="2890"/>
              <a:ext cx="753" cy="4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p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32" y="2890"/>
              <a:ext cx="753" cy="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obj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3"/>
              <a:endCxn id="14" idx="1"/>
            </p:cNvCxnSpPr>
            <p:nvPr/>
          </p:nvCxnSpPr>
          <p:spPr>
            <a:xfrm>
              <a:off x="3683" y="3134"/>
              <a:ext cx="94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8352790" y="1457960"/>
            <a:ext cx="566420" cy="309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null</a:t>
            </a:r>
            <a:endParaRPr lang="en-US" sz="1400" b="1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86100" y="1344295"/>
            <a:ext cx="1000760" cy="1011555"/>
            <a:chOff x="2519" y="2152"/>
            <a:chExt cx="1576" cy="1593"/>
          </a:xfrm>
        </p:grpSpPr>
        <p:sp>
          <p:nvSpPr>
            <p:cNvPr id="25" name="Oval 24"/>
            <p:cNvSpPr/>
            <p:nvPr/>
          </p:nvSpPr>
          <p:spPr>
            <a:xfrm>
              <a:off x="2519" y="2152"/>
              <a:ext cx="1576" cy="15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true"/>
            <p:nvPr/>
          </p:nvSpPr>
          <p:spPr>
            <a:xfrm>
              <a:off x="3072" y="2310"/>
              <a:ext cx="42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u</a:t>
              </a:r>
              <a:endParaRPr lang="en-US" sz="14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302635" y="1845945"/>
            <a:ext cx="566420" cy="309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</a:rPr>
              <a:t>null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4256405" y="1751330"/>
            <a:ext cx="833755" cy="278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Left Arrow 28"/>
          <p:cNvSpPr/>
          <p:nvPr/>
        </p:nvSpPr>
        <p:spPr>
          <a:xfrm rot="10800000">
            <a:off x="7183755" y="1812925"/>
            <a:ext cx="833755" cy="2781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true"/>
          <p:nvPr/>
        </p:nvSpPr>
        <p:spPr>
          <a:xfrm>
            <a:off x="4288790" y="1363345"/>
            <a:ext cx="769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u.reset()</a:t>
            </a:r>
            <a:endParaRPr lang="en-US" sz="1400"/>
          </a:p>
        </p:txBody>
      </p:sp>
      <p:sp>
        <p:nvSpPr>
          <p:cNvPr id="31" name="Text Box 30"/>
          <p:cNvSpPr txBox="true"/>
          <p:nvPr/>
        </p:nvSpPr>
        <p:spPr>
          <a:xfrm>
            <a:off x="7080250" y="1444625"/>
            <a:ext cx="9271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u.release()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1824355" y="2286000"/>
          <a:ext cx="8534400" cy="2194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560070"/>
                <a:gridCol w="595630"/>
                <a:gridCol w="616585"/>
                <a:gridCol w="1438275"/>
                <a:gridCol w="875665"/>
                <a:gridCol w="1200785"/>
                <a:gridCol w="32473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CIA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FBI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DS</a:t>
                      </a:r>
                      <a:r>
                        <a:rPr lang="zh-CN" altLang="en-US"/>
                        <a:t>合成结果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A’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本，萨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本，萨，霍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0.05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true"/>
          <p:nvPr/>
        </p:nvSpPr>
        <p:spPr>
          <a:xfrm>
            <a:off x="1746885" y="1402080"/>
            <a:ext cx="8698865" cy="783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假设空间：</a:t>
            </a:r>
            <a:r>
              <a:rPr lang="en-US" altLang="zh-CN"/>
              <a:t>Θ={{</a:t>
            </a:r>
            <a:r>
              <a:rPr lang="zh-CN" altLang="en-US"/>
              <a:t>本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萨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霍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本，萨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本，霍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萨，霍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本，萨，霍</a:t>
            </a:r>
            <a:r>
              <a:rPr lang="en-US" altLang="zh-CN"/>
              <a:t>}}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令</a:t>
            </a:r>
            <a:r>
              <a:rPr lang="en-US" altLang="zh-CN"/>
              <a:t>A={</a:t>
            </a:r>
            <a:r>
              <a:rPr lang="zh-CN" altLang="en-US"/>
              <a:t>本，萨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的子集事件，</a:t>
            </a:r>
            <a:r>
              <a:rPr lang="en-US" altLang="zh-CN"/>
              <a:t>C</a:t>
            </a:r>
            <a:r>
              <a:rPr lang="zh-CN" altLang="en-US"/>
              <a:t>为</a:t>
            </a:r>
            <a:r>
              <a:rPr lang="en-US" altLang="zh-CN"/>
              <a:t>A</a:t>
            </a:r>
            <a:r>
              <a:rPr lang="zh-CN" altLang="en-US"/>
              <a:t>的关联事件</a:t>
            </a:r>
            <a:endParaRPr lang="zh-CN" altLang="en-US"/>
          </a:p>
        </p:txBody>
      </p:sp>
      <p:sp>
        <p:nvSpPr>
          <p:cNvPr id="4" name="Text Box 3"/>
          <p:cNvSpPr txBox="true"/>
          <p:nvPr/>
        </p:nvSpPr>
        <p:spPr>
          <a:xfrm>
            <a:off x="5028565" y="974090"/>
            <a:ext cx="2134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事件：</a:t>
            </a:r>
            <a:r>
              <a:rPr lang="en-US" altLang="zh-CN" b="1">
                <a:sym typeface="+mn-ea"/>
              </a:rPr>
              <a:t>911</a:t>
            </a:r>
            <a:r>
              <a:rPr lang="zh-CN" altLang="en-US" b="1">
                <a:sym typeface="+mn-ea"/>
              </a:rPr>
              <a:t>事件元凶</a:t>
            </a:r>
            <a:endParaRPr lang="en-US" b="1"/>
          </a:p>
        </p:txBody>
      </p:sp>
      <p:grpSp>
        <p:nvGrpSpPr>
          <p:cNvPr id="7" name="Group 6"/>
          <p:cNvGrpSpPr/>
          <p:nvPr/>
        </p:nvGrpSpPr>
        <p:grpSpPr>
          <a:xfrm>
            <a:off x="5104130" y="2638425"/>
            <a:ext cx="855345" cy="2264410"/>
            <a:chOff x="6376" y="4222"/>
            <a:chExt cx="1347" cy="3566"/>
          </a:xfrm>
        </p:grpSpPr>
        <p:sp>
          <p:nvSpPr>
            <p:cNvPr id="5" name="Rectangle 4"/>
            <p:cNvSpPr/>
            <p:nvPr/>
          </p:nvSpPr>
          <p:spPr>
            <a:xfrm>
              <a:off x="6376" y="4222"/>
              <a:ext cx="1262" cy="3566"/>
            </a:xfrm>
            <a:prstGeom prst="rect">
              <a:avLst/>
            </a:prstGeom>
            <a:solidFill>
              <a:schemeClr val="accent6">
                <a:alpha val="56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true"/>
            <p:nvPr/>
          </p:nvSpPr>
          <p:spPr>
            <a:xfrm>
              <a:off x="6376" y="7305"/>
              <a:ext cx="134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mass</a:t>
              </a:r>
              <a:r>
                <a:rPr lang="en-US" sz="1400" baseline="-25000"/>
                <a:t>CIA</a:t>
              </a:r>
              <a:r>
                <a:rPr lang="en-US" sz="1400"/>
                <a:t>()</a:t>
              </a:r>
              <a:endParaRPr lang="en-US" sz="1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9175" y="2638425"/>
            <a:ext cx="836295" cy="2264410"/>
            <a:chOff x="6376" y="4222"/>
            <a:chExt cx="1317" cy="3566"/>
          </a:xfrm>
        </p:grpSpPr>
        <p:sp>
          <p:nvSpPr>
            <p:cNvPr id="9" name="Rectangle 8"/>
            <p:cNvSpPr/>
            <p:nvPr/>
          </p:nvSpPr>
          <p:spPr>
            <a:xfrm>
              <a:off x="6376" y="4222"/>
              <a:ext cx="1262" cy="3566"/>
            </a:xfrm>
            <a:prstGeom prst="rect">
              <a:avLst/>
            </a:prstGeom>
            <a:solidFill>
              <a:schemeClr val="accent6">
                <a:alpha val="56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true"/>
            <p:nvPr/>
          </p:nvSpPr>
          <p:spPr>
            <a:xfrm>
              <a:off x="6376" y="7305"/>
              <a:ext cx="131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400"/>
                <a:t>mass</a:t>
              </a:r>
              <a:r>
                <a:rPr lang="en-US" sz="1400" baseline="-25000"/>
                <a:t>FBI</a:t>
              </a:r>
              <a:r>
                <a:rPr lang="en-US" sz="1400"/>
                <a:t>()</a:t>
              </a:r>
              <a:endParaRPr lang="en-US" sz="14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42105" y="2384425"/>
            <a:ext cx="3907155" cy="208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67411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7347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3b</a:t>
            </a: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200140" y="352425"/>
            <a:ext cx="775970" cy="5659120"/>
            <a:chOff x="8392" y="1179"/>
            <a:chExt cx="1222" cy="8912"/>
          </a:xfrm>
        </p:grpSpPr>
        <p:sp>
          <p:nvSpPr>
            <p:cNvPr id="7" name="Rectangle 6"/>
            <p:cNvSpPr/>
            <p:nvPr/>
          </p:nvSpPr>
          <p:spPr>
            <a:xfrm>
              <a:off x="8392" y="117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4a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92" y="314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4b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92" y="708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4d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92" y="511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4c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92" y="9059"/>
              <a:ext cx="1223" cy="1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4e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8726170" y="2199005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5a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725535" y="3511550"/>
            <a:ext cx="776605" cy="655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5b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36490" y="410527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aux-2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61885" y="352425"/>
            <a:ext cx="776605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aux-1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282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0885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6790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38" idx="0"/>
            <a:endCxn id="4" idx="1"/>
          </p:cNvCxnSpPr>
          <p:nvPr/>
        </p:nvCxnSpPr>
        <p:spPr>
          <a:xfrm rot="16200000">
            <a:off x="308070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4" idx="2"/>
            <a:endCxn id="5" idx="0"/>
          </p:cNvCxnSpPr>
          <p:nvPr/>
        </p:nvCxnSpPr>
        <p:spPr>
          <a:xfrm rot="5400000">
            <a:off x="374205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" idx="3"/>
            <a:endCxn id="27" idx="1"/>
          </p:cNvCxnSpPr>
          <p:nvPr/>
        </p:nvCxnSpPr>
        <p:spPr>
          <a:xfrm flipV="true">
            <a:off x="4458335" y="3181985"/>
            <a:ext cx="332740" cy="6572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7" idx="0"/>
            <a:endCxn id="7" idx="1"/>
          </p:cNvCxnSpPr>
          <p:nvPr/>
        </p:nvCxnSpPr>
        <p:spPr>
          <a:xfrm rot="16200000">
            <a:off x="4683443" y="1329373"/>
            <a:ext cx="217424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6290945" y="13055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>
            <a:off x="6290945" y="25565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>
            <a:off x="6290945" y="380746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5400000">
            <a:off x="6290945" y="5058410"/>
            <a:ext cx="59563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" idx="3"/>
            <a:endCxn id="20" idx="1"/>
          </p:cNvCxnSpPr>
          <p:nvPr/>
        </p:nvCxnSpPr>
        <p:spPr>
          <a:xfrm>
            <a:off x="6985000" y="680085"/>
            <a:ext cx="48514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1" idx="3"/>
            <a:endCxn id="37" idx="2"/>
          </p:cNvCxnSpPr>
          <p:nvPr/>
        </p:nvCxnSpPr>
        <p:spPr>
          <a:xfrm flipV="true">
            <a:off x="6985000" y="3509645"/>
            <a:ext cx="873760" cy="21742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7" idx="0"/>
            <a:endCxn id="12" idx="1"/>
          </p:cNvCxnSpPr>
          <p:nvPr/>
        </p:nvCxnSpPr>
        <p:spPr>
          <a:xfrm rot="16200000">
            <a:off x="8132763" y="2252663"/>
            <a:ext cx="327660" cy="8756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2" idx="2"/>
            <a:endCxn id="13" idx="0"/>
          </p:cNvCxnSpPr>
          <p:nvPr/>
        </p:nvCxnSpPr>
        <p:spPr>
          <a:xfrm rot="5400000">
            <a:off x="8794115" y="3182620"/>
            <a:ext cx="657225" cy="635"/>
          </a:xfrm>
          <a:prstGeom prst="bentConnector3">
            <a:avLst>
              <a:gd name="adj1" fmla="val 5004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9" idx="1"/>
            <a:endCxn id="19" idx="3"/>
          </p:cNvCxnSpPr>
          <p:nvPr/>
        </p:nvCxnSpPr>
        <p:spPr>
          <a:xfrm rot="10800000">
            <a:off x="5721350" y="4432935"/>
            <a:ext cx="48704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829165" y="285432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avg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1235690" y="2856230"/>
            <a:ext cx="834390" cy="655320"/>
          </a:xfrm>
          <a:prstGeom prst="rect">
            <a:avLst/>
          </a:prstGeom>
          <a:solidFill>
            <a:srgbClr val="FF3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FC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#class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96" name="Elbow Connector 95"/>
          <p:cNvCxnSpPr>
            <a:stCxn id="13" idx="3"/>
            <a:endCxn id="94" idx="2"/>
          </p:cNvCxnSpPr>
          <p:nvPr/>
        </p:nvCxnSpPr>
        <p:spPr>
          <a:xfrm flipV="true">
            <a:off x="9510395" y="3509645"/>
            <a:ext cx="868680" cy="32956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4" idx="3"/>
            <a:endCxn id="95" idx="1"/>
          </p:cNvCxnSpPr>
          <p:nvPr/>
        </p:nvCxnSpPr>
        <p:spPr>
          <a:xfrm>
            <a:off x="10920730" y="3181985"/>
            <a:ext cx="323215" cy="1905"/>
          </a:xfrm>
          <a:prstGeom prst="bentConnector3">
            <a:avLst>
              <a:gd name="adj1" fmla="val 5009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23215" y="35242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7F-2S-3P-64#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943" y="2021205"/>
            <a:ext cx="1083310" cy="65532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max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3F-2S-0P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23215" y="3689985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1F-1S-0P-64#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23215" y="5358130"/>
            <a:ext cx="1548765" cy="6553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Conv</a:t>
            </a:r>
            <a:endParaRPr lang="en-US" sz="1600" b="1">
              <a:solidFill>
                <a:schemeClr val="tx1"/>
              </a:solidFill>
            </a:endParaRP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3F-1S-1P-192#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03" name="Elbow Connector 102"/>
          <p:cNvCxnSpPr>
            <a:stCxn id="98" idx="2"/>
            <a:endCxn id="99" idx="0"/>
          </p:cNvCxnSpPr>
          <p:nvPr/>
        </p:nvCxnSpPr>
        <p:spPr>
          <a:xfrm rot="5400000">
            <a:off x="591185" y="151447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9" idx="2"/>
            <a:endCxn id="100" idx="0"/>
          </p:cNvCxnSpPr>
          <p:nvPr/>
        </p:nvCxnSpPr>
        <p:spPr>
          <a:xfrm rot="5400000">
            <a:off x="591185" y="3183255"/>
            <a:ext cx="1013460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2"/>
            <a:endCxn id="101" idx="0"/>
          </p:cNvCxnSpPr>
          <p:nvPr/>
        </p:nvCxnSpPr>
        <p:spPr>
          <a:xfrm rot="5400000">
            <a:off x="591503" y="4851718"/>
            <a:ext cx="101282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1" idx="3"/>
            <a:endCxn id="38" idx="2"/>
          </p:cNvCxnSpPr>
          <p:nvPr/>
        </p:nvCxnSpPr>
        <p:spPr>
          <a:xfrm flipV="true">
            <a:off x="1871980" y="3509645"/>
            <a:ext cx="926465" cy="2176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589915"/>
            <a:ext cx="11759565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rcRect l="5845" t="20136" r="13088" b="15844"/>
          <a:stretch>
            <a:fillRect/>
          </a:stretch>
        </p:blipFill>
        <p:spPr>
          <a:xfrm>
            <a:off x="2057400" y="1657985"/>
            <a:ext cx="3646170" cy="17995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rcRect l="5365" t="18929" r="13554" b="15880"/>
          <a:stretch>
            <a:fillRect/>
          </a:stretch>
        </p:blipFill>
        <p:spPr>
          <a:xfrm>
            <a:off x="5703570" y="1624965"/>
            <a:ext cx="3646805" cy="1832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76948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5" name="Rounded Rectangle 4"/>
          <p:cNvSpPr/>
          <p:nvPr/>
        </p:nvSpPr>
        <p:spPr>
          <a:xfrm>
            <a:off x="4769485" y="272669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</a:t>
            </a:r>
            <a:endParaRPr lang="en-US" sz="1000" b="1"/>
          </a:p>
          <a:p>
            <a:pPr algn="ctr"/>
            <a:r>
              <a:rPr lang="en-US" sz="1000" b="1"/>
              <a:t>Sequential</a:t>
            </a:r>
            <a:endParaRPr lang="en-US" sz="1000" b="1"/>
          </a:p>
        </p:txBody>
      </p:sp>
      <p:sp>
        <p:nvSpPr>
          <p:cNvPr id="6" name="Rounded Rectangle 5"/>
          <p:cNvSpPr/>
          <p:nvPr/>
        </p:nvSpPr>
        <p:spPr>
          <a:xfrm>
            <a:off x="3108325" y="3792220"/>
            <a:ext cx="1291590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</a:t>
            </a:r>
            <a:endParaRPr lang="en-US" sz="1000" b="1"/>
          </a:p>
          <a:p>
            <a:pPr algn="ctr"/>
            <a:r>
              <a:rPr lang="en-US" sz="1000" b="1"/>
              <a:t>ConvBNRelu</a:t>
            </a:r>
            <a:endParaRPr lang="en-US" sz="1000" b="1"/>
          </a:p>
        </p:txBody>
      </p:sp>
      <p:sp>
        <p:nvSpPr>
          <p:cNvPr id="7" name="Rounded Rectangle 6"/>
          <p:cNvSpPr/>
          <p:nvPr/>
        </p:nvSpPr>
        <p:spPr>
          <a:xfrm>
            <a:off x="4769485" y="345821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1.conv.1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/>
              <a:t>1.conv.1.weight</a:t>
            </a:r>
            <a:endParaRPr lang="en-US" sz="1000" b="1"/>
          </a:p>
        </p:txBody>
      </p:sp>
      <p:sp>
        <p:nvSpPr>
          <p:cNvPr id="8" name="Rounded Rectangle 7"/>
          <p:cNvSpPr/>
          <p:nvPr/>
        </p:nvSpPr>
        <p:spPr>
          <a:xfrm>
            <a:off x="6425565" y="3456940"/>
            <a:ext cx="1569085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1.conv.2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1.conv.2.weight</a:t>
            </a:r>
            <a:endParaRPr lang="en-US" sz="800" b="1"/>
          </a:p>
          <a:p>
            <a:pPr algn="l"/>
            <a:r>
              <a:rPr lang="en-US" sz="800" b="1"/>
              <a:t>1.conv.2.bias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1.conv.2.running_mean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1.conv.2.running_var</a:t>
            </a:r>
            <a:endParaRPr lang="en-US" sz="800" b="1"/>
          </a:p>
          <a:p>
            <a:pPr algn="l"/>
            <a:r>
              <a:rPr lang="en-US" sz="800" b="1">
                <a:sym typeface="+mn-ea"/>
              </a:rPr>
              <a:t>1.conv.2.num_batch_tracked</a:t>
            </a:r>
            <a:endParaRPr lang="en-US" sz="800" b="1"/>
          </a:p>
        </p:txBody>
      </p:sp>
      <p:sp>
        <p:nvSpPr>
          <p:cNvPr id="9" name="Rounded Rectangle 8"/>
          <p:cNvSpPr/>
          <p:nvPr/>
        </p:nvSpPr>
        <p:spPr>
          <a:xfrm>
            <a:off x="1414780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1.conv.0.0</a:t>
            </a:r>
            <a:endParaRPr lang="en-US" sz="1000" b="1"/>
          </a:p>
          <a:p>
            <a:pPr algn="ctr"/>
            <a:r>
              <a:rPr lang="en-US" sz="1000" b="1"/>
              <a:t>Conv2d</a:t>
            </a:r>
            <a:endParaRPr lang="en-US" sz="1000" b="1"/>
          </a:p>
          <a:p>
            <a:pPr algn="ctr"/>
            <a:r>
              <a:rPr lang="en-US" sz="1000" b="1">
                <a:sym typeface="+mn-ea"/>
              </a:rPr>
              <a:t>1.conv.0.0.weight</a:t>
            </a:r>
            <a:endParaRPr lang="en-US" sz="1000" b="1"/>
          </a:p>
        </p:txBody>
      </p:sp>
      <p:sp>
        <p:nvSpPr>
          <p:cNvPr id="10" name="Rounded Rectangle 9"/>
          <p:cNvSpPr/>
          <p:nvPr/>
        </p:nvSpPr>
        <p:spPr>
          <a:xfrm>
            <a:off x="2926080" y="4890770"/>
            <a:ext cx="165608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800" b="1"/>
              <a:t>1.conv.0.1</a:t>
            </a:r>
            <a:endParaRPr lang="en-US" sz="800" b="1"/>
          </a:p>
          <a:p>
            <a:pPr algn="l"/>
            <a:r>
              <a:rPr lang="en-US" sz="800" b="1"/>
              <a:t>BatchNorm2d</a:t>
            </a:r>
            <a:endParaRPr lang="en-US" sz="800" b="1"/>
          </a:p>
          <a:p>
            <a:pPr algn="l"/>
            <a:r>
              <a:rPr lang="en-US" sz="800" b="1"/>
              <a:t>1.conv.0.1.weight</a:t>
            </a:r>
            <a:endParaRPr lang="en-US" sz="800" b="1"/>
          </a:p>
          <a:p>
            <a:pPr algn="l"/>
            <a:r>
              <a:rPr lang="en-US" sz="800" b="1"/>
              <a:t>1.conv.0.1.bias</a:t>
            </a:r>
            <a:endParaRPr lang="en-US" sz="800" b="1"/>
          </a:p>
          <a:p>
            <a:pPr algn="l"/>
            <a:r>
              <a:rPr lang="en-US" sz="800" b="1"/>
              <a:t>1.conv.0.1.running_mean</a:t>
            </a:r>
            <a:endParaRPr lang="en-US" sz="800" b="1"/>
          </a:p>
          <a:p>
            <a:pPr algn="l"/>
            <a:r>
              <a:rPr lang="en-US" sz="800" b="1"/>
              <a:t>1.conv.0.1.running_var</a:t>
            </a:r>
            <a:endParaRPr lang="en-US" sz="800" b="1"/>
          </a:p>
          <a:p>
            <a:pPr algn="l"/>
            <a:r>
              <a:rPr lang="en-US" sz="800" b="1"/>
              <a:t>1.conv.0.1.num_batch_tracked</a:t>
            </a:r>
            <a:endParaRPr lang="en-US" sz="800" b="1"/>
          </a:p>
        </p:txBody>
      </p:sp>
      <p:sp>
        <p:nvSpPr>
          <p:cNvPr id="11" name="Rounded Rectangle 10"/>
          <p:cNvSpPr/>
          <p:nvPr/>
        </p:nvSpPr>
        <p:spPr>
          <a:xfrm>
            <a:off x="4769485" y="4890770"/>
            <a:ext cx="1291590" cy="10458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>
                <a:sym typeface="+mn-ea"/>
              </a:rPr>
              <a:t>1.conv.0.2</a:t>
            </a:r>
            <a:endParaRPr lang="en-US" sz="1000" b="1"/>
          </a:p>
          <a:p>
            <a:pPr algn="ctr"/>
            <a:r>
              <a:rPr lang="en-US" sz="1000" b="1"/>
              <a:t>Relu6</a:t>
            </a:r>
            <a:endParaRPr lang="en-US" sz="1000" b="1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 flipH="true">
            <a:off x="2060575" y="4168140"/>
            <a:ext cx="1693545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10" idx="0"/>
          </p:cNvCxnSpPr>
          <p:nvPr/>
        </p:nvCxnSpPr>
        <p:spPr>
          <a:xfrm>
            <a:off x="3754120" y="4168140"/>
            <a:ext cx="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11" idx="0"/>
          </p:cNvCxnSpPr>
          <p:nvPr/>
        </p:nvCxnSpPr>
        <p:spPr>
          <a:xfrm>
            <a:off x="3754120" y="4168140"/>
            <a:ext cx="1661160" cy="7226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flipH="true">
            <a:off x="5415280" y="2371090"/>
            <a:ext cx="635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5415280" y="3102610"/>
            <a:ext cx="0" cy="35560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true">
            <a:off x="3754120" y="3102610"/>
            <a:ext cx="1661160" cy="6896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8" idx="0"/>
          </p:cNvCxnSpPr>
          <p:nvPr/>
        </p:nvCxnSpPr>
        <p:spPr>
          <a:xfrm>
            <a:off x="5415280" y="3102610"/>
            <a:ext cx="1795145" cy="3543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994650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2 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3" name="Rounded Rectangle 22"/>
          <p:cNvSpPr/>
          <p:nvPr/>
        </p:nvSpPr>
        <p:spPr>
          <a:xfrm>
            <a:off x="1541145" y="1995170"/>
            <a:ext cx="1292225" cy="375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0</a:t>
            </a:r>
            <a:endParaRPr lang="en-US" sz="1000" b="1"/>
          </a:p>
          <a:p>
            <a:pPr algn="ctr"/>
            <a:r>
              <a:rPr lang="en-US" sz="1000" b="1"/>
              <a:t>InvertedResidual</a:t>
            </a:r>
            <a:endParaRPr lang="en-US" sz="1000" b="1"/>
          </a:p>
        </p:txBody>
      </p:sp>
      <p:sp>
        <p:nvSpPr>
          <p:cNvPr id="24" name="Text Box 23"/>
          <p:cNvSpPr txBox="true"/>
          <p:nvPr/>
        </p:nvSpPr>
        <p:spPr>
          <a:xfrm>
            <a:off x="353822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765290" y="200279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······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715645" y="1605280"/>
            <a:ext cx="10759440" cy="3646170"/>
            <a:chOff x="1127" y="2528"/>
            <a:chExt cx="16944" cy="5742"/>
          </a:xfrm>
        </p:grpSpPr>
        <p:pic>
          <p:nvPicPr>
            <p:cNvPr id="3" name="Picture 2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27" y="2528"/>
              <a:ext cx="16945" cy="57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7934" y="5194"/>
              <a:ext cx="555" cy="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1512570"/>
            <a:ext cx="8458200" cy="3832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229995" y="1725295"/>
            <a:ext cx="636270" cy="2592070"/>
            <a:chOff x="1937" y="2717"/>
            <a:chExt cx="1002" cy="4082"/>
          </a:xfrm>
        </p:grpSpPr>
        <p:sp>
          <p:nvSpPr>
            <p:cNvPr id="7" name="Curved Right Arrow 6"/>
            <p:cNvSpPr/>
            <p:nvPr/>
          </p:nvSpPr>
          <p:spPr>
            <a:xfrm>
              <a:off x="1937" y="2717"/>
              <a:ext cx="1003" cy="408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 Box 7"/>
            <p:cNvSpPr txBox="true"/>
            <p:nvPr/>
          </p:nvSpPr>
          <p:spPr>
            <a:xfrm rot="16200000">
              <a:off x="735" y="4468"/>
              <a:ext cx="36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 b="1"/>
                <a:t>AssignGTbox2Anchor</a:t>
              </a:r>
              <a:endParaRPr lang="en-US" sz="1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2854</Words>
  <Application>WPS Presentation</Application>
  <PresentationFormat>宽屏</PresentationFormat>
  <Paragraphs>643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60" baseType="lpstr">
      <vt:lpstr>Arial</vt:lpstr>
      <vt:lpstr>SimSun</vt:lpstr>
      <vt:lpstr>Wingdings</vt:lpstr>
      <vt:lpstr>Nimbus Roman No9 L</vt:lpstr>
      <vt:lpstr>DejaVu Math TeX Gyre</vt:lpstr>
      <vt:lpstr>微软雅黑</vt:lpstr>
      <vt:lpstr>Droid Sans Fallback</vt:lpstr>
      <vt:lpstr>Arial Unicode MS</vt:lpstr>
      <vt:lpstr>Arial Black</vt:lpstr>
      <vt:lpstr>SimSun</vt:lpstr>
      <vt:lpstr>Abyssinica SIL</vt:lpstr>
      <vt:lpstr>SimSun</vt:lpstr>
      <vt:lpstr>AR PL UKai CN</vt:lpstr>
      <vt:lpstr>AnjaliOldLipi</vt:lpstr>
      <vt:lpstr>Courier 10 Pitch</vt:lpstr>
      <vt:lpstr>FreeMono</vt:lpstr>
      <vt:lpstr>Jamrul</vt:lpstr>
      <vt:lpstr>KacstPen</vt:lpstr>
      <vt:lpstr>Lohit Kannada</vt:lpstr>
      <vt:lpstr>Lohit Telugu</vt:lpstr>
      <vt:lpstr>Noto Sans CJK KR</vt:lpstr>
      <vt:lpstr>Noto Sans CJK SC Light</vt:lpstr>
      <vt:lpstr>Noto Sans CJK TC DemiLight</vt:lpstr>
      <vt:lpstr>Noto Serif CJK SC</vt:lpstr>
      <vt:lpstr>PowerlineSymbols</vt:lpstr>
      <vt:lpstr>Rachana</vt:lpstr>
      <vt:lpstr>Samyak Gujarati</vt:lpstr>
      <vt:lpstr>Tlwg Typist</vt:lpstr>
      <vt:lpstr>Tlwg Typewriter</vt:lpstr>
      <vt:lpstr>Tibetan Machine Uni</vt:lpstr>
      <vt:lpstr>Samanata</vt:lpstr>
      <vt:lpstr>Noto Serif CJK KR Light</vt:lpstr>
      <vt:lpstr>Noto Sans CJK TC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</dc:creator>
  <cp:lastModifiedBy>ming</cp:lastModifiedBy>
  <cp:revision>24</cp:revision>
  <dcterms:created xsi:type="dcterms:W3CDTF">2022-01-06T02:45:54Z</dcterms:created>
  <dcterms:modified xsi:type="dcterms:W3CDTF">2022-01-06T02:45:54Z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