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30"/>
  </p:handoutMasterIdLst>
  <p:sldIdLst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4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ä¸»é¢æ ·å¼ 1 - å¼ºè°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ä¸»é¢æ ·å¼ 1 - å¼ºè°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19"/>
        <p:guide pos="374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" name="Group 10"/>
          <p:cNvGrpSpPr/>
          <p:nvPr/>
        </p:nvGrpSpPr>
        <p:grpSpPr>
          <a:xfrm>
            <a:off x="2519045" y="2143125"/>
            <a:ext cx="323850" cy="1483360"/>
            <a:chOff x="3967" y="3519"/>
            <a:chExt cx="510" cy="2336"/>
          </a:xfrm>
        </p:grpSpPr>
        <p:sp>
          <p:nvSpPr>
            <p:cNvPr id="5" name="Oval 4"/>
            <p:cNvSpPr/>
            <p:nvPr/>
          </p:nvSpPr>
          <p:spPr>
            <a:xfrm>
              <a:off x="3967" y="3519"/>
              <a:ext cx="511" cy="5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967" y="4432"/>
              <a:ext cx="511" cy="5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967" y="5345"/>
              <a:ext cx="511" cy="5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734435" y="2433003"/>
            <a:ext cx="323850" cy="903605"/>
            <a:chOff x="6266" y="4030"/>
            <a:chExt cx="510" cy="1423"/>
          </a:xfrm>
        </p:grpSpPr>
        <p:sp>
          <p:nvSpPr>
            <p:cNvPr id="8" name="Oval 7"/>
            <p:cNvSpPr/>
            <p:nvPr/>
          </p:nvSpPr>
          <p:spPr>
            <a:xfrm>
              <a:off x="6266" y="4030"/>
              <a:ext cx="511" cy="5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266" y="4943"/>
              <a:ext cx="511" cy="5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949825" y="2143125"/>
            <a:ext cx="323850" cy="1483360"/>
            <a:chOff x="3967" y="3519"/>
            <a:chExt cx="510" cy="2336"/>
          </a:xfrm>
        </p:grpSpPr>
        <p:sp>
          <p:nvSpPr>
            <p:cNvPr id="13" name="Oval 12"/>
            <p:cNvSpPr/>
            <p:nvPr/>
          </p:nvSpPr>
          <p:spPr>
            <a:xfrm>
              <a:off x="3967" y="3519"/>
              <a:ext cx="511" cy="5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967" y="4432"/>
              <a:ext cx="511" cy="5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967" y="5345"/>
              <a:ext cx="511" cy="5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6" name="Straight Arrow Connector 15"/>
          <p:cNvCxnSpPr>
            <a:stCxn id="5" idx="6"/>
            <a:endCxn id="8" idx="2"/>
          </p:cNvCxnSpPr>
          <p:nvPr/>
        </p:nvCxnSpPr>
        <p:spPr>
          <a:xfrm>
            <a:off x="2843530" y="2305685"/>
            <a:ext cx="890905" cy="290195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6"/>
            <a:endCxn id="9" idx="2"/>
          </p:cNvCxnSpPr>
          <p:nvPr/>
        </p:nvCxnSpPr>
        <p:spPr>
          <a:xfrm>
            <a:off x="2843530" y="2305685"/>
            <a:ext cx="890905" cy="869950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6"/>
            <a:endCxn id="14" idx="2"/>
          </p:cNvCxnSpPr>
          <p:nvPr/>
        </p:nvCxnSpPr>
        <p:spPr>
          <a:xfrm>
            <a:off x="4058920" y="2595880"/>
            <a:ext cx="890905" cy="289560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15" idx="2"/>
          </p:cNvCxnSpPr>
          <p:nvPr/>
        </p:nvCxnSpPr>
        <p:spPr>
          <a:xfrm>
            <a:off x="4058920" y="2595880"/>
            <a:ext cx="890905" cy="869315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6"/>
            <a:endCxn id="8" idx="2"/>
          </p:cNvCxnSpPr>
          <p:nvPr/>
        </p:nvCxnSpPr>
        <p:spPr>
          <a:xfrm flipV="true">
            <a:off x="2843530" y="2595880"/>
            <a:ext cx="890905" cy="289560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6"/>
            <a:endCxn id="8" idx="2"/>
          </p:cNvCxnSpPr>
          <p:nvPr/>
        </p:nvCxnSpPr>
        <p:spPr>
          <a:xfrm flipV="true">
            <a:off x="2843530" y="2595880"/>
            <a:ext cx="890905" cy="869315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6"/>
            <a:endCxn id="9" idx="2"/>
          </p:cNvCxnSpPr>
          <p:nvPr/>
        </p:nvCxnSpPr>
        <p:spPr>
          <a:xfrm>
            <a:off x="2843530" y="2885440"/>
            <a:ext cx="890905" cy="290195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6"/>
            <a:endCxn id="9" idx="2"/>
          </p:cNvCxnSpPr>
          <p:nvPr/>
        </p:nvCxnSpPr>
        <p:spPr>
          <a:xfrm flipV="true">
            <a:off x="2843530" y="3175635"/>
            <a:ext cx="890905" cy="289560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6"/>
            <a:endCxn id="13" idx="2"/>
          </p:cNvCxnSpPr>
          <p:nvPr/>
        </p:nvCxnSpPr>
        <p:spPr>
          <a:xfrm flipV="true">
            <a:off x="4058920" y="2305685"/>
            <a:ext cx="890905" cy="869950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6"/>
            <a:endCxn id="14" idx="2"/>
          </p:cNvCxnSpPr>
          <p:nvPr/>
        </p:nvCxnSpPr>
        <p:spPr>
          <a:xfrm flipV="true">
            <a:off x="4058920" y="2885440"/>
            <a:ext cx="890905" cy="290195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6"/>
            <a:endCxn id="13" idx="2"/>
          </p:cNvCxnSpPr>
          <p:nvPr/>
        </p:nvCxnSpPr>
        <p:spPr>
          <a:xfrm flipV="true">
            <a:off x="4058920" y="2305685"/>
            <a:ext cx="890905" cy="290195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058920" y="3175635"/>
            <a:ext cx="890905" cy="289560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5274310" y="2305050"/>
            <a:ext cx="639445" cy="1159510"/>
            <a:chOff x="8306" y="3630"/>
            <a:chExt cx="576" cy="1826"/>
          </a:xfrm>
        </p:grpSpPr>
        <p:cxnSp>
          <p:nvCxnSpPr>
            <p:cNvPr id="44" name="Straight Arrow Connector 43"/>
            <p:cNvCxnSpPr/>
            <p:nvPr/>
          </p:nvCxnSpPr>
          <p:spPr>
            <a:xfrm flipV="true">
              <a:off x="8306" y="3630"/>
              <a:ext cx="576" cy="1"/>
            </a:xfrm>
            <a:prstGeom prst="straightConnector1">
              <a:avLst/>
            </a:prstGeom>
            <a:ln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true">
              <a:off x="8306" y="4544"/>
              <a:ext cx="576" cy="1"/>
            </a:xfrm>
            <a:prstGeom prst="straightConnector1">
              <a:avLst/>
            </a:prstGeom>
            <a:ln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true">
              <a:off x="8306" y="5456"/>
              <a:ext cx="576" cy="1"/>
            </a:xfrm>
            <a:prstGeom prst="straightConnector1">
              <a:avLst/>
            </a:prstGeom>
            <a:ln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Straight Arrow Connector 46"/>
          <p:cNvCxnSpPr/>
          <p:nvPr/>
        </p:nvCxnSpPr>
        <p:spPr>
          <a:xfrm>
            <a:off x="1964055" y="2297430"/>
            <a:ext cx="554990" cy="8255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true">
            <a:off x="1911985" y="2886075"/>
            <a:ext cx="607060" cy="635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true">
            <a:off x="1911985" y="3465195"/>
            <a:ext cx="607060" cy="635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 Box 53"/>
              <p:cNvSpPr txBox="true"/>
              <p:nvPr/>
            </p:nvSpPr>
            <p:spPr>
              <a:xfrm>
                <a:off x="1467421" y="2075751"/>
                <a:ext cx="58928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54" name="Text Box 53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467421" y="2075751"/>
                <a:ext cx="589280" cy="368300"/>
              </a:xfrm>
              <a:prstGeom prst="rect">
                <a:avLst/>
              </a:prstGeom>
              <a:blipFill rotWithShape="true">
                <a:blip r:embed="rId1"/>
                <a:stretch>
                  <a:fillRect l="-97" t="-155" r="97" b="15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 Box 54"/>
              <p:cNvSpPr txBox="true"/>
              <p:nvPr/>
            </p:nvSpPr>
            <p:spPr>
              <a:xfrm>
                <a:off x="1507744" y="2677096"/>
                <a:ext cx="508635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55" name="Text Box 54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507744" y="2677096"/>
                <a:ext cx="508635" cy="368300"/>
              </a:xfrm>
              <a:prstGeom prst="rect">
                <a:avLst/>
              </a:prstGeom>
              <a:blipFill rotWithShape="true">
                <a:blip r:embed="rId2"/>
                <a:stretch>
                  <a:fillRect l="-50" t="-155" r="50" b="15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 Box 55"/>
              <p:cNvSpPr txBox="true"/>
              <p:nvPr/>
            </p:nvSpPr>
            <p:spPr>
              <a:xfrm>
                <a:off x="1507744" y="3291776"/>
                <a:ext cx="508635" cy="36893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56" name="Text Box 55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507744" y="3291776"/>
                <a:ext cx="508635" cy="368935"/>
              </a:xfrm>
              <a:prstGeom prst="rect">
                <a:avLst/>
              </a:prstGeom>
              <a:blipFill rotWithShape="true">
                <a:blip r:embed="rId3"/>
                <a:stretch>
                  <a:fillRect l="-50" t="-155" r="50" b="15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 59"/>
          <p:cNvGrpSpPr/>
          <p:nvPr/>
        </p:nvGrpSpPr>
        <p:grpSpPr>
          <a:xfrm>
            <a:off x="5760085" y="2086610"/>
            <a:ext cx="542925" cy="1586865"/>
            <a:chOff x="3411" y="3937"/>
            <a:chExt cx="855" cy="249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 Box 56"/>
                <p:cNvSpPr txBox="true"/>
                <p:nvPr/>
              </p:nvSpPr>
              <p:spPr>
                <a:xfrm>
                  <a:off x="3411" y="3937"/>
                  <a:ext cx="820" cy="584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57" name="Text Box 56"/>
                <p:cNvSpPr txBox="true">
                  <a:spLocks noRot="true" noChangeAspect="true" noMove="true" noResize="true" noEditPoints="true" noAdjustHandles="true" noChangeArrowheads="true" noChangeShapeType="true" noTextEdit="true"/>
                </p:cNvSpPr>
                <p:nvPr/>
              </p:nvSpPr>
              <p:spPr>
                <a:xfrm>
                  <a:off x="3411" y="3937"/>
                  <a:ext cx="820" cy="584"/>
                </a:xfrm>
                <a:prstGeom prst="rect">
                  <a:avLst/>
                </a:prstGeom>
                <a:blipFill rotWithShape="true">
                  <a:blip r:embed="rId4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Text Box 57"/>
                <p:cNvSpPr txBox="true"/>
                <p:nvPr/>
              </p:nvSpPr>
              <p:spPr>
                <a:xfrm>
                  <a:off x="3474" y="4884"/>
                  <a:ext cx="792" cy="584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58" name="Text Box 57"/>
                <p:cNvSpPr txBox="true">
                  <a:spLocks noRot="true" noChangeAspect="true" noMove="true" noResize="true" noEditPoints="true" noAdjustHandles="true" noChangeArrowheads="true" noChangeShapeType="true" noTextEdit="true"/>
                </p:cNvSpPr>
                <p:nvPr/>
              </p:nvSpPr>
              <p:spPr>
                <a:xfrm>
                  <a:off x="3474" y="4884"/>
                  <a:ext cx="792" cy="584"/>
                </a:xfrm>
                <a:prstGeom prst="rect">
                  <a:avLst/>
                </a:prstGeom>
                <a:blipFill rotWithShape="true">
                  <a:blip r:embed="rId5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 Box 58"/>
                <p:cNvSpPr txBox="true"/>
                <p:nvPr/>
              </p:nvSpPr>
              <p:spPr>
                <a:xfrm>
                  <a:off x="3474" y="5852"/>
                  <a:ext cx="792" cy="584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59" name="Text Box 58"/>
                <p:cNvSpPr txBox="true">
                  <a:spLocks noRot="true" noChangeAspect="true" noMove="true" noResize="true" noEditPoints="true" noAdjustHandles="true" noChangeArrowheads="true" noChangeShapeType="true" noTextEdit="true"/>
                </p:cNvSpPr>
                <p:nvPr/>
              </p:nvSpPr>
              <p:spPr>
                <a:xfrm>
                  <a:off x="3474" y="5852"/>
                  <a:ext cx="792" cy="584"/>
                </a:xfrm>
                <a:prstGeom prst="rect">
                  <a:avLst/>
                </a:prstGeom>
                <a:blipFill rotWithShape="true">
                  <a:blip r:embed="rId6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 Box 61"/>
              <p:cNvSpPr txBox="true"/>
              <p:nvPr/>
            </p:nvSpPr>
            <p:spPr>
              <a:xfrm>
                <a:off x="1535367" y="1636966"/>
                <a:ext cx="454025" cy="3987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𝒙</m:t>
                      </m:r>
                    </m:oMath>
                  </m:oMathPara>
                </a14:m>
                <a:endParaRPr lang="en-US" sz="2000" b="1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62" name="Text Box 61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535367" y="1636966"/>
                <a:ext cx="454025" cy="398780"/>
              </a:xfrm>
              <a:prstGeom prst="rect">
                <a:avLst/>
              </a:prstGeom>
              <a:blipFill rotWithShape="true">
                <a:blip r:embed="rId7"/>
                <a:stretch>
                  <a:fillRect l="-126" t="-143" r="126" b="14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 Box 62"/>
              <p:cNvSpPr txBox="true"/>
              <p:nvPr/>
            </p:nvSpPr>
            <p:spPr>
              <a:xfrm>
                <a:off x="5768277" y="1633156"/>
                <a:ext cx="488950" cy="40259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𝒚</m:t>
                      </m:r>
                    </m:oMath>
                  </m:oMathPara>
                </a14:m>
                <a:endParaRPr lang="en-US" sz="2000" b="1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63" name="Text Box 62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5768277" y="1633156"/>
                <a:ext cx="488950" cy="402590"/>
              </a:xfrm>
              <a:prstGeom prst="rect">
                <a:avLst/>
              </a:prstGeom>
              <a:blipFill rotWithShape="true">
                <a:blip r:embed="rId8"/>
                <a:stretch>
                  <a:fillRect l="-117" t="-142" r="117" b="14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62" idx="3"/>
            <a:endCxn id="63" idx="1"/>
          </p:cNvCxnSpPr>
          <p:nvPr/>
        </p:nvCxnSpPr>
        <p:spPr>
          <a:xfrm flipV="true">
            <a:off x="1989455" y="1834515"/>
            <a:ext cx="3778885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056765" y="2035810"/>
            <a:ext cx="0" cy="2771140"/>
          </a:xfrm>
          <a:prstGeom prst="line">
            <a:avLst/>
          </a:prstGeom>
          <a:ln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288665" y="2035810"/>
            <a:ext cx="0" cy="2771140"/>
          </a:xfrm>
          <a:prstGeom prst="line">
            <a:avLst/>
          </a:prstGeom>
          <a:ln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4504055" y="2075815"/>
            <a:ext cx="0" cy="2771140"/>
          </a:xfrm>
          <a:prstGeom prst="line">
            <a:avLst/>
          </a:prstGeom>
          <a:ln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5715000" y="2075815"/>
            <a:ext cx="0" cy="2771140"/>
          </a:xfrm>
          <a:prstGeom prst="line">
            <a:avLst/>
          </a:prstGeom>
          <a:ln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 Box 71"/>
              <p:cNvSpPr txBox="true"/>
              <p:nvPr/>
            </p:nvSpPr>
            <p:spPr>
              <a:xfrm>
                <a:off x="2277364" y="3735006"/>
                <a:ext cx="826135" cy="94996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[</m:t>
                          </m:r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𝟏</m:t>
                          </m:r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b="1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[</m:t>
                          </m:r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𝟏</m:t>
                          </m:r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b="1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</m:e>
                        <m:sup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[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]</m:t>
                          </m:r>
                        </m:sup>
                      </m:sSup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72" name="Text Box 71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2277364" y="3735006"/>
                <a:ext cx="826135" cy="949960"/>
              </a:xfrm>
              <a:prstGeom prst="rect">
                <a:avLst/>
              </a:prstGeom>
              <a:blipFill rotWithShape="true">
                <a:blip r:embed="rId9"/>
                <a:stretch>
                  <a:fillRect l="-31" t="-60" r="31" b="6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 Box 72"/>
              <p:cNvSpPr txBox="true"/>
              <p:nvPr/>
            </p:nvSpPr>
            <p:spPr>
              <a:xfrm>
                <a:off x="3492754" y="3735006"/>
                <a:ext cx="838200" cy="94996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[</m:t>
                          </m:r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𝟐</m:t>
                          </m:r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b="1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[</m:t>
                          </m:r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𝟐</m:t>
                          </m:r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b="1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</m:e>
                        <m:sup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[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]</m:t>
                          </m:r>
                        </m:sup>
                      </m:sSup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73" name="Text Box 72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3492754" y="3735006"/>
                <a:ext cx="838200" cy="949960"/>
              </a:xfrm>
              <a:prstGeom prst="rect">
                <a:avLst/>
              </a:prstGeom>
              <a:blipFill rotWithShape="true">
                <a:blip r:embed="rId10"/>
                <a:stretch>
                  <a:fillRect l="-30" t="-60" r="30" b="6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 Box 73"/>
              <p:cNvSpPr txBox="true"/>
              <p:nvPr/>
            </p:nvSpPr>
            <p:spPr>
              <a:xfrm>
                <a:off x="4708144" y="3735006"/>
                <a:ext cx="842645" cy="94996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[</m:t>
                          </m:r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𝟑</m:t>
                          </m:r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b="1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[</m:t>
                          </m:r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𝟑</m:t>
                          </m:r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b="1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</m:e>
                        <m:sup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[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3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]</m:t>
                          </m:r>
                        </m:sup>
                      </m:sSup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74" name="Text Box 73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4708144" y="3735006"/>
                <a:ext cx="842645" cy="949960"/>
              </a:xfrm>
              <a:prstGeom prst="rect">
                <a:avLst/>
              </a:prstGeom>
              <a:blipFill rotWithShape="true">
                <a:blip r:embed="rId11"/>
                <a:stretch>
                  <a:fillRect l="-30" t="-60" r="30" b="6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Arrow Connector 1"/>
          <p:cNvCxnSpPr>
            <a:endCxn id="6" idx="2"/>
          </p:cNvCxnSpPr>
          <p:nvPr/>
        </p:nvCxnSpPr>
        <p:spPr>
          <a:xfrm>
            <a:off x="1917065" y="2297430"/>
            <a:ext cx="601980" cy="588010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endCxn id="7" idx="2"/>
          </p:cNvCxnSpPr>
          <p:nvPr/>
        </p:nvCxnSpPr>
        <p:spPr>
          <a:xfrm>
            <a:off x="1929765" y="2905760"/>
            <a:ext cx="589280" cy="559435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endCxn id="7" idx="2"/>
          </p:cNvCxnSpPr>
          <p:nvPr/>
        </p:nvCxnSpPr>
        <p:spPr>
          <a:xfrm>
            <a:off x="1921510" y="2323465"/>
            <a:ext cx="597535" cy="1141730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6" idx="2"/>
          </p:cNvCxnSpPr>
          <p:nvPr/>
        </p:nvCxnSpPr>
        <p:spPr>
          <a:xfrm flipV="true">
            <a:off x="1904365" y="2885440"/>
            <a:ext cx="614680" cy="564515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5" idx="2"/>
          </p:cNvCxnSpPr>
          <p:nvPr/>
        </p:nvCxnSpPr>
        <p:spPr>
          <a:xfrm flipV="true">
            <a:off x="1917065" y="2305685"/>
            <a:ext cx="601980" cy="561975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5" idx="2"/>
          </p:cNvCxnSpPr>
          <p:nvPr/>
        </p:nvCxnSpPr>
        <p:spPr>
          <a:xfrm flipV="true">
            <a:off x="1878965" y="2305685"/>
            <a:ext cx="640080" cy="1144270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866900" y="1512570"/>
            <a:ext cx="8458200" cy="383286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229995" y="1725295"/>
            <a:ext cx="636270" cy="2592070"/>
            <a:chOff x="1937" y="2717"/>
            <a:chExt cx="1002" cy="4082"/>
          </a:xfrm>
        </p:grpSpPr>
        <p:sp>
          <p:nvSpPr>
            <p:cNvPr id="7" name="Curved Right Arrow 6"/>
            <p:cNvSpPr/>
            <p:nvPr/>
          </p:nvSpPr>
          <p:spPr>
            <a:xfrm>
              <a:off x="1937" y="2717"/>
              <a:ext cx="1003" cy="4083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Text Box 7"/>
            <p:cNvSpPr txBox="true"/>
            <p:nvPr/>
          </p:nvSpPr>
          <p:spPr>
            <a:xfrm rot="16200000">
              <a:off x="735" y="4468"/>
              <a:ext cx="3626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400" b="1"/>
                <a:t>AssignGTbox2Anchor</a:t>
              </a:r>
              <a:endParaRPr lang="en-US" sz="1400" b="1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823210" y="1341755"/>
            <a:ext cx="6544945" cy="43808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309370" y="1967865"/>
            <a:ext cx="10017760" cy="6667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yolov2"/>
          <p:cNvPicPr>
            <a:picLocks noChangeAspect="true"/>
          </p:cNvPicPr>
          <p:nvPr/>
        </p:nvPicPr>
        <p:blipFill>
          <a:blip r:embed="rId1"/>
          <a:srcRect b="11405"/>
          <a:stretch>
            <a:fillRect/>
          </a:stretch>
        </p:blipFill>
        <p:spPr>
          <a:xfrm>
            <a:off x="309245" y="374650"/>
            <a:ext cx="5560060" cy="61087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78790" y="4740910"/>
            <a:ext cx="5081905" cy="210185"/>
          </a:xfrm>
          <a:prstGeom prst="rect">
            <a:avLst/>
          </a:prstGeom>
          <a:solidFill>
            <a:schemeClr val="accent1">
              <a:alpha val="45000"/>
            </a:schemeClr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78790" y="6205855"/>
            <a:ext cx="5081905" cy="210185"/>
          </a:xfrm>
          <a:prstGeom prst="rect">
            <a:avLst/>
          </a:prstGeom>
          <a:solidFill>
            <a:schemeClr val="accent1">
              <a:alpha val="45000"/>
            </a:schemeClr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327775" y="3768090"/>
            <a:ext cx="1329055" cy="521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chemeClr val="tx1"/>
                </a:solidFill>
              </a:rPr>
              <a:t>Convolutional</a:t>
            </a:r>
            <a:endParaRPr lang="en-US" sz="1400" b="1">
              <a:solidFill>
                <a:schemeClr val="tx1"/>
              </a:solidFill>
            </a:endParaRPr>
          </a:p>
          <a:p>
            <a:pPr algn="ctr"/>
            <a:r>
              <a:rPr lang="en-US" sz="1400" b="1">
                <a:solidFill>
                  <a:schemeClr val="tx1"/>
                </a:solidFill>
              </a:rPr>
              <a:t>64# 1x1</a:t>
            </a:r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27775" y="6050280"/>
            <a:ext cx="1329055" cy="521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chemeClr val="tx1"/>
                </a:solidFill>
              </a:rPr>
              <a:t>Convolutional</a:t>
            </a:r>
            <a:endParaRPr lang="en-US" sz="1400" b="1">
              <a:solidFill>
                <a:schemeClr val="tx1"/>
              </a:solidFill>
            </a:endParaRPr>
          </a:p>
          <a:p>
            <a:pPr algn="ctr"/>
            <a:r>
              <a:rPr lang="en-US" sz="1400" b="1">
                <a:solidFill>
                  <a:schemeClr val="tx1"/>
                </a:solidFill>
              </a:rPr>
              <a:t>1024# 3x3</a:t>
            </a:r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171180" y="6050280"/>
            <a:ext cx="1329055" cy="521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chemeClr val="tx1"/>
                </a:solidFill>
              </a:rPr>
              <a:t>Convolutional</a:t>
            </a:r>
            <a:endParaRPr lang="en-US" sz="1400" b="1">
              <a:solidFill>
                <a:schemeClr val="tx1"/>
              </a:solidFill>
            </a:endParaRPr>
          </a:p>
          <a:p>
            <a:pPr algn="ctr"/>
            <a:r>
              <a:rPr lang="en-US" sz="1400" b="1">
                <a:solidFill>
                  <a:schemeClr val="tx1"/>
                </a:solidFill>
              </a:rPr>
              <a:t>1024# 3x3</a:t>
            </a:r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549890" y="3769995"/>
            <a:ext cx="1329055" cy="521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chemeClr val="tx1"/>
                </a:solidFill>
              </a:rPr>
              <a:t>Convolutional</a:t>
            </a:r>
            <a:endParaRPr lang="en-US" sz="1400" b="1">
              <a:solidFill>
                <a:schemeClr val="tx1"/>
              </a:solidFill>
            </a:endParaRPr>
          </a:p>
          <a:p>
            <a:pPr algn="ctr"/>
            <a:r>
              <a:rPr lang="en-US" sz="1400" b="1">
                <a:solidFill>
                  <a:schemeClr val="tx1"/>
                </a:solidFill>
              </a:rPr>
              <a:t>1024# 3x3</a:t>
            </a:r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171180" y="3768090"/>
            <a:ext cx="1329055" cy="521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chemeClr val="tx1"/>
                </a:solidFill>
              </a:rPr>
              <a:t>Passthrough</a:t>
            </a:r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71180" y="4911090"/>
            <a:ext cx="1329055" cy="521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chemeClr val="tx1"/>
                </a:solidFill>
              </a:rPr>
              <a:t>Concatenate</a:t>
            </a:r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549890" y="4911090"/>
            <a:ext cx="1329055" cy="521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chemeClr val="tx1"/>
                </a:solidFill>
              </a:rPr>
              <a:t>Conv2d</a:t>
            </a:r>
            <a:endParaRPr lang="en-US" sz="1400" b="1">
              <a:solidFill>
                <a:schemeClr val="tx1"/>
              </a:solidFill>
            </a:endParaRPr>
          </a:p>
          <a:p>
            <a:pPr algn="ctr"/>
            <a:r>
              <a:rPr lang="en-US" sz="1400" b="1">
                <a:solidFill>
                  <a:schemeClr val="tx1"/>
                </a:solidFill>
              </a:rPr>
              <a:t>125# 1x1</a:t>
            </a:r>
            <a:endParaRPr lang="en-US" sz="1400" b="1">
              <a:solidFill>
                <a:schemeClr val="tx1"/>
              </a:solidFill>
            </a:endParaRPr>
          </a:p>
        </p:txBody>
      </p:sp>
      <p:cxnSp>
        <p:nvCxnSpPr>
          <p:cNvPr id="13" name="Elbow Connector 12"/>
          <p:cNvCxnSpPr>
            <a:stCxn id="3" idx="3"/>
            <a:endCxn id="5" idx="1"/>
          </p:cNvCxnSpPr>
          <p:nvPr/>
        </p:nvCxnSpPr>
        <p:spPr>
          <a:xfrm flipV="true">
            <a:off x="5568950" y="4029075"/>
            <a:ext cx="767080" cy="8172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5" idx="3"/>
            <a:endCxn id="9" idx="1"/>
          </p:cNvCxnSpPr>
          <p:nvPr/>
        </p:nvCxnSpPr>
        <p:spPr>
          <a:xfrm>
            <a:off x="7665085" y="4029075"/>
            <a:ext cx="514350" cy="31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9" idx="2"/>
            <a:endCxn id="10" idx="0"/>
          </p:cNvCxnSpPr>
          <p:nvPr/>
        </p:nvCxnSpPr>
        <p:spPr>
          <a:xfrm rot="5400000">
            <a:off x="8533765" y="4600575"/>
            <a:ext cx="621665" cy="31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4" idx="3"/>
            <a:endCxn id="6" idx="1"/>
          </p:cNvCxnSpPr>
          <p:nvPr/>
        </p:nvCxnSpPr>
        <p:spPr>
          <a:xfrm>
            <a:off x="5568950" y="6311265"/>
            <a:ext cx="767080" cy="31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6" idx="3"/>
            <a:endCxn id="7" idx="1"/>
          </p:cNvCxnSpPr>
          <p:nvPr/>
        </p:nvCxnSpPr>
        <p:spPr>
          <a:xfrm>
            <a:off x="7665085" y="6311265"/>
            <a:ext cx="514350" cy="31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7" idx="0"/>
            <a:endCxn id="10" idx="2"/>
          </p:cNvCxnSpPr>
          <p:nvPr/>
        </p:nvCxnSpPr>
        <p:spPr>
          <a:xfrm rot="16200000">
            <a:off x="8535670" y="5741670"/>
            <a:ext cx="617855" cy="31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0" idx="3"/>
            <a:endCxn id="8" idx="1"/>
          </p:cNvCxnSpPr>
          <p:nvPr/>
        </p:nvCxnSpPr>
        <p:spPr>
          <a:xfrm flipV="true">
            <a:off x="9508490" y="4030980"/>
            <a:ext cx="1049655" cy="1141095"/>
          </a:xfrm>
          <a:prstGeom prst="bentConnector3">
            <a:avLst>
              <a:gd name="adj1" fmla="val 5003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8" idx="2"/>
            <a:endCxn id="11" idx="0"/>
          </p:cNvCxnSpPr>
          <p:nvPr/>
        </p:nvCxnSpPr>
        <p:spPr>
          <a:xfrm rot="5400000">
            <a:off x="10913110" y="4601210"/>
            <a:ext cx="619760" cy="31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617460" y="1716405"/>
            <a:ext cx="4236720" cy="1675130"/>
          </a:xfrm>
          <a:prstGeom prst="rect">
            <a:avLst/>
          </a:prstGeom>
          <a:ln>
            <a:noFill/>
          </a:ln>
        </p:spPr>
      </p:pic>
      <p:sp>
        <p:nvSpPr>
          <p:cNvPr id="22" name="Text Box 21"/>
          <p:cNvSpPr txBox="true"/>
          <p:nvPr/>
        </p:nvSpPr>
        <p:spPr>
          <a:xfrm>
            <a:off x="6094730" y="2092960"/>
            <a:ext cx="1522730" cy="79883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b="1">
                <a:sym typeface="+mn-ea"/>
              </a:rPr>
              <a:t>Passthrough </a:t>
            </a:r>
            <a:endParaRPr lang="en-US" b="1">
              <a:sym typeface="+mn-ea"/>
            </a:endParaRPr>
          </a:p>
          <a:p>
            <a:pPr algn="ctr"/>
            <a:r>
              <a:rPr lang="en-US" sz="1400">
                <a:sym typeface="+mn-ea"/>
              </a:rPr>
              <a:t>HW</a:t>
            </a:r>
            <a:r>
              <a:rPr lang="zh-CN" altLang="en-US" sz="1400">
                <a:sym typeface="+mn-ea"/>
              </a:rPr>
              <a:t>减半</a:t>
            </a:r>
            <a:endParaRPr lang="zh-CN" altLang="en-US" sz="1400">
              <a:sym typeface="+mn-ea"/>
            </a:endParaRPr>
          </a:p>
          <a:p>
            <a:pPr algn="ctr"/>
            <a:r>
              <a:rPr lang="en-US" altLang="zh-CN" sz="1400">
                <a:sym typeface="+mn-ea"/>
              </a:rPr>
              <a:t>C</a:t>
            </a:r>
            <a:r>
              <a:rPr lang="zh-CN" altLang="en-US" sz="1400">
                <a:sym typeface="+mn-ea"/>
              </a:rPr>
              <a:t>乘以</a:t>
            </a:r>
            <a:r>
              <a:rPr lang="en-US" altLang="zh-CN" sz="1400">
                <a:sym typeface="+mn-ea"/>
              </a:rPr>
              <a:t>4</a:t>
            </a:r>
            <a:endParaRPr lang="en-US" altLang="zh-CN" sz="1400">
              <a:sym typeface="+mn-ea"/>
            </a:endParaRPr>
          </a:p>
        </p:txBody>
      </p:sp>
      <p:sp>
        <p:nvSpPr>
          <p:cNvPr id="24" name="Text Box 23"/>
          <p:cNvSpPr txBox="true"/>
          <p:nvPr/>
        </p:nvSpPr>
        <p:spPr>
          <a:xfrm>
            <a:off x="5616575" y="4434205"/>
            <a:ext cx="1130935" cy="30670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sz="1400" b="1">
                <a:solidFill>
                  <a:schemeClr val="accent2"/>
                </a:solidFill>
                <a:sym typeface="+mn-ea"/>
              </a:rPr>
              <a:t>14x14x512</a:t>
            </a:r>
            <a:endParaRPr lang="en-US" sz="1400" b="1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25" name="Text Box 24"/>
          <p:cNvSpPr txBox="true"/>
          <p:nvPr/>
        </p:nvSpPr>
        <p:spPr>
          <a:xfrm>
            <a:off x="7348855" y="4434205"/>
            <a:ext cx="1130935" cy="30670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sz="1400" b="1">
                <a:solidFill>
                  <a:schemeClr val="accent2"/>
                </a:solidFill>
                <a:sym typeface="+mn-ea"/>
              </a:rPr>
              <a:t>14x14x64</a:t>
            </a:r>
            <a:endParaRPr lang="en-US" sz="1400" b="1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26" name="Text Box 25"/>
          <p:cNvSpPr txBox="true"/>
          <p:nvPr/>
        </p:nvSpPr>
        <p:spPr>
          <a:xfrm>
            <a:off x="8703310" y="4434205"/>
            <a:ext cx="1130935" cy="30670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sz="1400" b="1">
                <a:solidFill>
                  <a:schemeClr val="accent2"/>
                </a:solidFill>
                <a:sym typeface="+mn-ea"/>
              </a:rPr>
              <a:t>7x7x256</a:t>
            </a:r>
            <a:endParaRPr lang="en-US" sz="1400" b="1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27" name="Text Box 26"/>
          <p:cNvSpPr txBox="true"/>
          <p:nvPr/>
        </p:nvSpPr>
        <p:spPr>
          <a:xfrm>
            <a:off x="5616575" y="5688965"/>
            <a:ext cx="1130935" cy="30670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sz="1400" b="1">
                <a:solidFill>
                  <a:schemeClr val="accent2"/>
                </a:solidFill>
                <a:sym typeface="+mn-ea"/>
              </a:rPr>
              <a:t>7x7x1024</a:t>
            </a:r>
            <a:endParaRPr lang="en-US" sz="1400" b="1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28" name="Text Box 27"/>
          <p:cNvSpPr txBox="true"/>
          <p:nvPr/>
        </p:nvSpPr>
        <p:spPr>
          <a:xfrm>
            <a:off x="7348855" y="5688965"/>
            <a:ext cx="1130935" cy="30670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sz="1400" b="1">
                <a:solidFill>
                  <a:schemeClr val="accent2"/>
                </a:solidFill>
                <a:sym typeface="+mn-ea"/>
              </a:rPr>
              <a:t>7x7x1024</a:t>
            </a:r>
            <a:endParaRPr lang="en-US" sz="1400" b="1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29" name="Text Box 28"/>
          <p:cNvSpPr txBox="true"/>
          <p:nvPr/>
        </p:nvSpPr>
        <p:spPr>
          <a:xfrm>
            <a:off x="8703310" y="5688965"/>
            <a:ext cx="1130935" cy="30670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sz="1400" b="1">
                <a:solidFill>
                  <a:schemeClr val="accent2"/>
                </a:solidFill>
                <a:sym typeface="+mn-ea"/>
              </a:rPr>
              <a:t>7x7x1024</a:t>
            </a:r>
            <a:endParaRPr lang="en-US" sz="1400" b="1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30" name="Text Box 29"/>
          <p:cNvSpPr txBox="true"/>
          <p:nvPr/>
        </p:nvSpPr>
        <p:spPr>
          <a:xfrm>
            <a:off x="9446260" y="5172075"/>
            <a:ext cx="1130935" cy="30670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sz="1400" b="1">
                <a:solidFill>
                  <a:schemeClr val="accent2"/>
                </a:solidFill>
                <a:sym typeface="+mn-ea"/>
              </a:rPr>
              <a:t>7x7x1280</a:t>
            </a:r>
            <a:endParaRPr lang="en-US" sz="1400" b="1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31" name="Text Box 30"/>
          <p:cNvSpPr txBox="true"/>
          <p:nvPr/>
        </p:nvSpPr>
        <p:spPr>
          <a:xfrm>
            <a:off x="10649585" y="4450080"/>
            <a:ext cx="1130935" cy="30670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sz="1400" b="1">
                <a:solidFill>
                  <a:schemeClr val="accent2"/>
                </a:solidFill>
                <a:sym typeface="+mn-ea"/>
              </a:rPr>
              <a:t>7x7x1024</a:t>
            </a:r>
            <a:endParaRPr lang="en-US" sz="1400" b="1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32" name="Flowchart: Document 31"/>
          <p:cNvSpPr/>
          <p:nvPr/>
        </p:nvSpPr>
        <p:spPr>
          <a:xfrm>
            <a:off x="10550525" y="5933440"/>
            <a:ext cx="1329055" cy="638175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chemeClr val="tx1"/>
                </a:solidFill>
              </a:rPr>
              <a:t>output</a:t>
            </a:r>
            <a:endParaRPr lang="en-US" sz="1400" b="1">
              <a:solidFill>
                <a:schemeClr val="tx1"/>
              </a:solidFill>
            </a:endParaRPr>
          </a:p>
          <a:p>
            <a:pPr algn="ctr"/>
            <a:r>
              <a:rPr lang="en-US" sz="1400" b="1">
                <a:solidFill>
                  <a:schemeClr val="tx1"/>
                </a:solidFill>
              </a:rPr>
              <a:t>7x7x(20+5)</a:t>
            </a:r>
            <a:endParaRPr lang="en-US" sz="1400" b="1">
              <a:solidFill>
                <a:schemeClr val="tx1"/>
              </a:solidFill>
            </a:endParaRPr>
          </a:p>
        </p:txBody>
      </p:sp>
      <p:cxnSp>
        <p:nvCxnSpPr>
          <p:cNvPr id="33" name="Elbow Connector 32"/>
          <p:cNvCxnSpPr>
            <a:stCxn id="11" idx="2"/>
            <a:endCxn id="32" idx="0"/>
          </p:cNvCxnSpPr>
          <p:nvPr/>
        </p:nvCxnSpPr>
        <p:spPr>
          <a:xfrm rot="5400000" flipV="true">
            <a:off x="10964545" y="5682615"/>
            <a:ext cx="501015" cy="635"/>
          </a:xfrm>
          <a:prstGeom prst="bentConnector3">
            <a:avLst>
              <a:gd name="adj1" fmla="val 5006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 rot="0">
            <a:off x="6872605" y="962025"/>
            <a:ext cx="4321810" cy="521335"/>
            <a:chOff x="9549" y="1370"/>
            <a:chExt cx="6806" cy="821"/>
          </a:xfrm>
        </p:grpSpPr>
        <p:sp>
          <p:nvSpPr>
            <p:cNvPr id="34" name="Rectangle 33"/>
            <p:cNvSpPr/>
            <p:nvPr/>
          </p:nvSpPr>
          <p:spPr>
            <a:xfrm>
              <a:off x="9549" y="1370"/>
              <a:ext cx="1868" cy="8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 b="1">
                  <a:solidFill>
                    <a:schemeClr val="tx1"/>
                  </a:solidFill>
                </a:rPr>
                <a:t>Conv2d</a:t>
              </a:r>
              <a:endParaRPr 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2018" y="1370"/>
              <a:ext cx="1868" cy="8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 b="1">
                  <a:solidFill>
                    <a:schemeClr val="tx1"/>
                  </a:solidFill>
                </a:rPr>
                <a:t>BN</a:t>
              </a:r>
              <a:endParaRPr 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4487" y="1370"/>
              <a:ext cx="1868" cy="8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 b="1">
                  <a:solidFill>
                    <a:schemeClr val="tx1"/>
                  </a:solidFill>
                </a:rPr>
                <a:t>LeakyRELU</a:t>
              </a:r>
              <a:endParaRPr lang="en-US" sz="1400" b="1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Arrow Connector 36"/>
            <p:cNvCxnSpPr>
              <a:stCxn id="34" idx="3"/>
              <a:endCxn id="35" idx="1"/>
            </p:cNvCxnSpPr>
            <p:nvPr/>
          </p:nvCxnSpPr>
          <p:spPr>
            <a:xfrm>
              <a:off x="11417" y="1781"/>
              <a:ext cx="601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Arrow Connector 37"/>
          <p:cNvCxnSpPr/>
          <p:nvPr/>
        </p:nvCxnSpPr>
        <p:spPr>
          <a:xfrm>
            <a:off x="9626600" y="1223010"/>
            <a:ext cx="3816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525895" y="608965"/>
            <a:ext cx="4979670" cy="944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41" name="Text Box 40"/>
          <p:cNvSpPr txBox="true"/>
          <p:nvPr/>
        </p:nvSpPr>
        <p:spPr>
          <a:xfrm>
            <a:off x="7223125" y="592455"/>
            <a:ext cx="3735070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b="1">
                <a:sym typeface="+mn-ea"/>
              </a:rPr>
              <a:t>Convolutional</a:t>
            </a:r>
            <a:endParaRPr lang="en-US" altLang="zh-CN" b="1">
              <a:sym typeface="+mn-ea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804535" y="375285"/>
            <a:ext cx="6193155" cy="308229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979295" y="1911350"/>
            <a:ext cx="7459345" cy="30353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2" name="Group 21"/>
          <p:cNvGrpSpPr/>
          <p:nvPr/>
        </p:nvGrpSpPr>
        <p:grpSpPr>
          <a:xfrm>
            <a:off x="344805" y="189230"/>
            <a:ext cx="10740390" cy="6600190"/>
            <a:chOff x="543" y="298"/>
            <a:chExt cx="16914" cy="10394"/>
          </a:xfrm>
        </p:grpSpPr>
        <p:sp>
          <p:nvSpPr>
            <p:cNvPr id="39" name="Rectangle 38"/>
            <p:cNvSpPr/>
            <p:nvPr/>
          </p:nvSpPr>
          <p:spPr>
            <a:xfrm>
              <a:off x="9615" y="1250"/>
              <a:ext cx="7842" cy="1488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615" y="4085"/>
              <a:ext cx="7842" cy="2400"/>
            </a:xfrm>
            <a:prstGeom prst="rect">
              <a:avLst/>
            </a:prstGeom>
            <a:solidFill>
              <a:schemeClr val="accent2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 b="1">
                <a:solidFill>
                  <a:schemeClr val="tx1"/>
                </a:solidFill>
              </a:endParaRPr>
            </a:p>
          </p:txBody>
        </p:sp>
        <p:pic>
          <p:nvPicPr>
            <p:cNvPr id="2" name="Picture 1" descr="yolov3_backbone"/>
            <p:cNvPicPr>
              <a:picLocks noChangeAspect="true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43" y="298"/>
              <a:ext cx="8213" cy="10394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 rot="0">
              <a:off x="10161" y="1806"/>
              <a:ext cx="6806" cy="821"/>
              <a:chOff x="9549" y="1370"/>
              <a:chExt cx="6806" cy="821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9549" y="1370"/>
                <a:ext cx="1868" cy="8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400" b="1">
                    <a:solidFill>
                      <a:schemeClr val="tx1"/>
                    </a:solidFill>
                  </a:rPr>
                  <a:t>Conv2d</a:t>
                </a:r>
                <a:endParaRPr lang="en-US" sz="1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2018" y="1370"/>
                <a:ext cx="1868" cy="8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400" b="1">
                    <a:solidFill>
                      <a:schemeClr val="tx1"/>
                    </a:solidFill>
                  </a:rPr>
                  <a:t>BN</a:t>
                </a:r>
                <a:endParaRPr lang="en-US" sz="1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4487" y="1370"/>
                <a:ext cx="1868" cy="8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400" b="1">
                    <a:solidFill>
                      <a:schemeClr val="tx1"/>
                    </a:solidFill>
                  </a:rPr>
                  <a:t>LeakyRELU</a:t>
                </a:r>
                <a:endParaRPr lang="en-US" sz="1400" b="1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7" name="Straight Arrow Connector 36"/>
              <p:cNvCxnSpPr>
                <a:stCxn id="34" idx="3"/>
                <a:endCxn id="35" idx="1"/>
              </p:cNvCxnSpPr>
              <p:nvPr/>
            </p:nvCxnSpPr>
            <p:spPr>
              <a:xfrm>
                <a:off x="11417" y="1781"/>
                <a:ext cx="601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Straight Arrow Connector 37"/>
            <p:cNvCxnSpPr/>
            <p:nvPr/>
          </p:nvCxnSpPr>
          <p:spPr>
            <a:xfrm>
              <a:off x="14498" y="2217"/>
              <a:ext cx="6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 Box 40"/>
            <p:cNvSpPr txBox="true"/>
            <p:nvPr/>
          </p:nvSpPr>
          <p:spPr>
            <a:xfrm>
              <a:off x="10713" y="1224"/>
              <a:ext cx="5882" cy="58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pPr algn="ctr"/>
              <a:r>
                <a:rPr lang="en-US" altLang="zh-CN" b="1">
                  <a:sym typeface="+mn-ea"/>
                </a:rPr>
                <a:t>Convolutional</a:t>
              </a:r>
              <a:endParaRPr lang="en-US" altLang="zh-CN" b="1">
                <a:sym typeface="+mn-ea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1562" y="907"/>
              <a:ext cx="6559" cy="331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5" name="Curved Connector 4"/>
            <p:cNvCxnSpPr>
              <a:stCxn id="4" idx="3"/>
              <a:endCxn id="39" idx="1"/>
            </p:cNvCxnSpPr>
            <p:nvPr/>
          </p:nvCxnSpPr>
          <p:spPr>
            <a:xfrm>
              <a:off x="8121" y="1073"/>
              <a:ext cx="1494" cy="921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10720" y="5399"/>
              <a:ext cx="2212" cy="8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 b="1">
                  <a:solidFill>
                    <a:schemeClr val="tx1"/>
                  </a:solidFill>
                </a:rPr>
                <a:t>Convolutional</a:t>
              </a:r>
              <a:endParaRPr 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483" y="5399"/>
              <a:ext cx="2212" cy="8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 b="1">
                  <a:solidFill>
                    <a:schemeClr val="tx1"/>
                  </a:solidFill>
                  <a:sym typeface="+mn-ea"/>
                </a:rPr>
                <a:t>Convolutional</a:t>
              </a:r>
              <a:endParaRPr lang="en-US" sz="1400" b="1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12932" y="5810"/>
              <a:ext cx="5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 Box 12"/>
            <p:cNvSpPr txBox="true"/>
            <p:nvPr/>
          </p:nvSpPr>
          <p:spPr>
            <a:xfrm>
              <a:off x="10133" y="4294"/>
              <a:ext cx="6807" cy="58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pPr algn="ctr"/>
              <a:r>
                <a:rPr lang="en-US" altLang="zh-CN" b="1">
                  <a:sym typeface="+mn-ea"/>
                </a:rPr>
                <a:t>Convolutional+Convolutional+Residual</a:t>
              </a:r>
              <a:endParaRPr lang="en-US" altLang="zh-CN" b="1">
                <a:sym typeface="+mn-ea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483" y="3305"/>
              <a:ext cx="6731" cy="1219"/>
            </a:xfrm>
            <a:prstGeom prst="rect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endCxn id="7" idx="1"/>
            </p:cNvCxnSpPr>
            <p:nvPr/>
          </p:nvCxnSpPr>
          <p:spPr>
            <a:xfrm>
              <a:off x="9716" y="5806"/>
              <a:ext cx="1004" cy="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16246" y="5532"/>
              <a:ext cx="557" cy="55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b="1">
                  <a:solidFill>
                    <a:srgbClr val="202020"/>
                  </a:solidFill>
                </a:rPr>
                <a:t>+</a:t>
              </a:r>
              <a:endParaRPr lang="en-US" b="1">
                <a:solidFill>
                  <a:srgbClr val="20202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8" idx="3"/>
              <a:endCxn id="17" idx="2"/>
            </p:cNvCxnSpPr>
            <p:nvPr/>
          </p:nvCxnSpPr>
          <p:spPr>
            <a:xfrm>
              <a:off x="15695" y="5810"/>
              <a:ext cx="551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endCxn id="17" idx="0"/>
            </p:cNvCxnSpPr>
            <p:nvPr/>
          </p:nvCxnSpPr>
          <p:spPr>
            <a:xfrm flipV="true">
              <a:off x="10016" y="5532"/>
              <a:ext cx="6509" cy="269"/>
            </a:xfrm>
            <a:prstGeom prst="bentConnector4">
              <a:avLst>
                <a:gd name="adj1" fmla="val 122"/>
                <a:gd name="adj2" fmla="val 31933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true">
              <a:off x="16803" y="5806"/>
              <a:ext cx="503" cy="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/>
            <p:cNvCxnSpPr>
              <a:stCxn id="15" idx="3"/>
              <a:endCxn id="12" idx="1"/>
            </p:cNvCxnSpPr>
            <p:nvPr/>
          </p:nvCxnSpPr>
          <p:spPr>
            <a:xfrm>
              <a:off x="8214" y="3915"/>
              <a:ext cx="1401" cy="1370"/>
            </a:xfrm>
            <a:prstGeom prst="curvedConnector3">
              <a:avLst>
                <a:gd name="adj1" fmla="val 50036"/>
              </a:avLst>
            </a:prstGeom>
            <a:ln>
              <a:solidFill>
                <a:srgbClr val="FF8D4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6" name="Group 135"/>
          <p:cNvGrpSpPr/>
          <p:nvPr/>
        </p:nvGrpSpPr>
        <p:grpSpPr>
          <a:xfrm>
            <a:off x="-260985" y="-856615"/>
            <a:ext cx="12331700" cy="7493000"/>
            <a:chOff x="-411" y="-1349"/>
            <a:chExt cx="19420" cy="11800"/>
          </a:xfrm>
        </p:grpSpPr>
        <p:grpSp>
          <p:nvGrpSpPr>
            <p:cNvPr id="135" name="Group 134"/>
            <p:cNvGrpSpPr/>
            <p:nvPr/>
          </p:nvGrpSpPr>
          <p:grpSpPr>
            <a:xfrm>
              <a:off x="-411" y="1246"/>
              <a:ext cx="7947" cy="8872"/>
              <a:chOff x="503" y="2354"/>
              <a:chExt cx="7212" cy="8050"/>
            </a:xfrm>
          </p:grpSpPr>
          <p:grpSp>
            <p:nvGrpSpPr>
              <p:cNvPr id="101" name="Group 100"/>
              <p:cNvGrpSpPr/>
              <p:nvPr/>
            </p:nvGrpSpPr>
            <p:grpSpPr>
              <a:xfrm>
                <a:off x="503" y="2354"/>
                <a:ext cx="7212" cy="8050"/>
                <a:chOff x="821" y="2736"/>
                <a:chExt cx="6870" cy="7668"/>
              </a:xfrm>
            </p:grpSpPr>
            <p:pic>
              <p:nvPicPr>
                <p:cNvPr id="2" name="Picture 1" descr="yolov3_backbone"/>
                <p:cNvPicPr>
                  <a:picLocks noChangeAspect="true"/>
                </p:cNvPicPr>
                <p:nvPr/>
              </p:nvPicPr>
              <p:blipFill>
                <a:blip r:embed="rId1"/>
                <a:srcRect b="11843"/>
                <a:stretch>
                  <a:fillRect/>
                </a:stretch>
              </p:blipFill>
              <p:spPr>
                <a:xfrm>
                  <a:off x="821" y="2736"/>
                  <a:ext cx="6871" cy="7668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56" name="Rectangle 55"/>
                <p:cNvSpPr/>
                <p:nvPr/>
              </p:nvSpPr>
              <p:spPr>
                <a:xfrm>
                  <a:off x="1620" y="8702"/>
                  <a:ext cx="5605" cy="298"/>
                </a:xfrm>
                <a:prstGeom prst="rect">
                  <a:avLst/>
                </a:prstGeom>
                <a:solidFill>
                  <a:srgbClr val="FF8D41">
                    <a:alpha val="6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1620" y="7347"/>
                  <a:ext cx="5605" cy="298"/>
                </a:xfrm>
                <a:prstGeom prst="rect">
                  <a:avLst/>
                </a:prstGeom>
                <a:solidFill>
                  <a:schemeClr val="accent1">
                    <a:alpha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1342" y="10091"/>
                <a:ext cx="5884" cy="313"/>
              </a:xfrm>
              <a:prstGeom prst="rect">
                <a:avLst/>
              </a:prstGeom>
              <a:solidFill>
                <a:schemeClr val="accent6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3" name="Rectangle 2"/>
            <p:cNvSpPr/>
            <p:nvPr/>
          </p:nvSpPr>
          <p:spPr>
            <a:xfrm>
              <a:off x="8884" y="244"/>
              <a:ext cx="2536" cy="6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 b="1">
                  <a:solidFill>
                    <a:schemeClr val="tx1"/>
                  </a:solidFill>
                </a:rPr>
                <a:t>Convolutional Set3</a:t>
              </a:r>
              <a:endParaRPr 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9132" y="1417"/>
              <a:ext cx="2040" cy="6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 b="1">
                  <a:solidFill>
                    <a:schemeClr val="tx1"/>
                  </a:solidFill>
                  <a:sym typeface="+mn-ea"/>
                </a:rPr>
                <a:t>Concatenate</a:t>
              </a:r>
              <a:endParaRPr 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132" y="2590"/>
              <a:ext cx="2040" cy="6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 b="1">
                  <a:solidFill>
                    <a:schemeClr val="tx1"/>
                  </a:solidFill>
                </a:rPr>
                <a:t>Upsampling </a:t>
              </a:r>
              <a:endParaRPr 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132" y="3763"/>
              <a:ext cx="2040" cy="6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 b="1">
                  <a:solidFill>
                    <a:schemeClr val="tx1"/>
                  </a:solidFill>
                  <a:sym typeface="+mn-ea"/>
                </a:rPr>
                <a:t>Convolutional </a:t>
              </a:r>
              <a:endParaRPr lang="en-US" sz="1400" b="1">
                <a:solidFill>
                  <a:schemeClr val="tx1"/>
                </a:solidFill>
              </a:endParaRPr>
            </a:p>
            <a:p>
              <a:pPr algn="ctr"/>
              <a:r>
                <a:rPr lang="en-US" sz="1400" b="1">
                  <a:solidFill>
                    <a:schemeClr val="tx1"/>
                  </a:solidFill>
                  <a:sym typeface="+mn-ea"/>
                </a:rPr>
                <a:t>128# 1x1</a:t>
              </a:r>
              <a:endParaRPr 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884" y="4936"/>
              <a:ext cx="2536" cy="6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 b="1">
                  <a:solidFill>
                    <a:schemeClr val="tx1"/>
                  </a:solidFill>
                </a:rPr>
                <a:t>Convolutional Set2</a:t>
              </a:r>
              <a:endParaRPr 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9132" y="6110"/>
              <a:ext cx="2040" cy="6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 b="1">
                  <a:solidFill>
                    <a:schemeClr val="tx1"/>
                  </a:solidFill>
                  <a:sym typeface="+mn-ea"/>
                </a:rPr>
                <a:t>Concatenate</a:t>
              </a:r>
              <a:endParaRPr 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9132" y="7283"/>
              <a:ext cx="2040" cy="6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 b="1">
                  <a:solidFill>
                    <a:schemeClr val="tx1"/>
                  </a:solidFill>
                </a:rPr>
                <a:t>Upsampling </a:t>
              </a:r>
              <a:endParaRPr 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9132" y="8455"/>
              <a:ext cx="2040" cy="6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 b="1">
                  <a:solidFill>
                    <a:schemeClr val="tx1"/>
                  </a:solidFill>
                  <a:sym typeface="+mn-ea"/>
                </a:rPr>
                <a:t>Convolutional </a:t>
              </a:r>
              <a:endParaRPr lang="en-US" sz="1400" b="1">
                <a:solidFill>
                  <a:schemeClr val="tx1"/>
                </a:solidFill>
              </a:endParaRPr>
            </a:p>
            <a:p>
              <a:pPr algn="ctr"/>
              <a:r>
                <a:rPr lang="en-US" sz="1400" b="1">
                  <a:solidFill>
                    <a:schemeClr val="tx1"/>
                  </a:solidFill>
                  <a:sym typeface="+mn-ea"/>
                </a:rPr>
                <a:t>256# 1x1</a:t>
              </a:r>
              <a:endParaRPr 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884" y="9628"/>
              <a:ext cx="2536" cy="6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 b="1">
                  <a:solidFill>
                    <a:schemeClr val="tx1"/>
                  </a:solidFill>
                </a:rPr>
                <a:t>Convolutional Set1</a:t>
              </a:r>
              <a:endParaRPr lang="en-US" sz="1400" b="1">
                <a:solidFill>
                  <a:schemeClr val="tx1"/>
                </a:solidFill>
              </a:endParaRPr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12051" y="244"/>
              <a:ext cx="2129" cy="10030"/>
              <a:chOff x="12051" y="244"/>
              <a:chExt cx="1671" cy="1003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12051" y="244"/>
                <a:ext cx="1671" cy="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400" b="1">
                    <a:solidFill>
                      <a:schemeClr val="tx1"/>
                    </a:solidFill>
                  </a:rPr>
                  <a:t>Convolutional </a:t>
                </a:r>
                <a:endParaRPr lang="en-US" sz="1400" b="1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400" b="1">
                    <a:solidFill>
                      <a:schemeClr val="tx1"/>
                    </a:solidFill>
                  </a:rPr>
                  <a:t>256# 3x3</a:t>
                </a:r>
                <a:endParaRPr lang="en-US" sz="1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2052" y="4936"/>
                <a:ext cx="1671" cy="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400" b="1">
                    <a:solidFill>
                      <a:schemeClr val="tx1"/>
                    </a:solidFill>
                    <a:sym typeface="+mn-ea"/>
                  </a:rPr>
                  <a:t>Convolutional </a:t>
                </a:r>
                <a:r>
                  <a:rPr lang="en-US" sz="1400" b="1">
                    <a:solidFill>
                      <a:schemeClr val="tx1"/>
                    </a:solidFill>
                  </a:rPr>
                  <a:t> </a:t>
                </a:r>
                <a:endParaRPr lang="en-US" sz="1400" b="1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400" b="1">
                    <a:solidFill>
                      <a:schemeClr val="tx1"/>
                    </a:solidFill>
                  </a:rPr>
                  <a:t>512# 3x3</a:t>
                </a:r>
                <a:endParaRPr lang="en-US" sz="1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12052" y="9630"/>
                <a:ext cx="1671" cy="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400" b="1">
                    <a:solidFill>
                      <a:schemeClr val="tx1"/>
                    </a:solidFill>
                    <a:sym typeface="+mn-ea"/>
                  </a:rPr>
                  <a:t>Convolutional </a:t>
                </a:r>
                <a:r>
                  <a:rPr lang="en-US" sz="1400" b="1">
                    <a:solidFill>
                      <a:schemeClr val="tx1"/>
                    </a:solidFill>
                  </a:rPr>
                  <a:t> </a:t>
                </a:r>
                <a:endParaRPr lang="en-US" sz="1400" b="1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400" b="1">
                    <a:solidFill>
                      <a:schemeClr val="tx1"/>
                    </a:solidFill>
                  </a:rPr>
                  <a:t>1024# 3x3</a:t>
                </a:r>
                <a:endParaRPr lang="en-US" sz="14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17295" y="64"/>
              <a:ext cx="1714" cy="10387"/>
              <a:chOff x="17294" y="64"/>
              <a:chExt cx="1714" cy="10387"/>
            </a:xfrm>
          </p:grpSpPr>
          <p:sp>
            <p:nvSpPr>
              <p:cNvPr id="32" name="Flowchart: Document 31"/>
              <p:cNvSpPr/>
              <p:nvPr/>
            </p:nvSpPr>
            <p:spPr>
              <a:xfrm>
                <a:off x="17294" y="64"/>
                <a:ext cx="1715" cy="1005"/>
              </a:xfrm>
              <a:prstGeom prst="flowChartDocumen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000" b="1">
                    <a:solidFill>
                      <a:schemeClr val="tx1"/>
                    </a:solidFill>
                    <a:sym typeface="+mn-ea"/>
                  </a:rPr>
                  <a:t>output3</a:t>
                </a:r>
                <a:endParaRPr lang="en-US" sz="1000" b="1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000" b="1">
                    <a:solidFill>
                      <a:schemeClr val="tx1"/>
                    </a:solidFill>
                    <a:sym typeface="+mn-ea"/>
                  </a:rPr>
                  <a:t>32x32x255</a:t>
                </a:r>
                <a:endParaRPr lang="en-US" sz="1000" b="1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27" name="Flowchart: Document 26"/>
              <p:cNvSpPr/>
              <p:nvPr/>
            </p:nvSpPr>
            <p:spPr>
              <a:xfrm>
                <a:off x="17294" y="4756"/>
                <a:ext cx="1715" cy="1005"/>
              </a:xfrm>
              <a:prstGeom prst="flowChartDocumen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000" b="1">
                    <a:solidFill>
                      <a:schemeClr val="tx1"/>
                    </a:solidFill>
                  </a:rPr>
                  <a:t>output2</a:t>
                </a:r>
                <a:endParaRPr lang="en-US" sz="1000" b="1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000" b="1">
                    <a:solidFill>
                      <a:schemeClr val="tx1"/>
                    </a:solidFill>
                  </a:rPr>
                  <a:t>16x16x5x255</a:t>
                </a:r>
                <a:endParaRPr lang="en-US" sz="1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Flowchart: Document 44"/>
              <p:cNvSpPr/>
              <p:nvPr/>
            </p:nvSpPr>
            <p:spPr>
              <a:xfrm>
                <a:off x="17294" y="9447"/>
                <a:ext cx="1715" cy="1005"/>
              </a:xfrm>
              <a:prstGeom prst="flowChartDocumen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000" b="1">
                    <a:solidFill>
                      <a:schemeClr val="tx1"/>
                    </a:solidFill>
                    <a:sym typeface="+mn-ea"/>
                  </a:rPr>
                  <a:t>output1</a:t>
                </a:r>
                <a:endParaRPr lang="en-US" sz="1000" b="1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000" b="1">
                    <a:solidFill>
                      <a:schemeClr val="tx1"/>
                    </a:solidFill>
                    <a:sym typeface="+mn-ea"/>
                  </a:rPr>
                  <a:t>8x8x255</a:t>
                </a:r>
                <a:endParaRPr lang="en-US" sz="1000" b="1">
                  <a:solidFill>
                    <a:schemeClr val="tx1"/>
                  </a:solidFill>
                  <a:sym typeface="+mn-ea"/>
                </a:endParaRPr>
              </a:p>
            </p:txBody>
          </p:sp>
        </p:grpSp>
        <p:cxnSp>
          <p:nvCxnSpPr>
            <p:cNvPr id="58" name="Elbow Connector 57"/>
            <p:cNvCxnSpPr>
              <a:stCxn id="57" idx="3"/>
              <a:endCxn id="6" idx="1"/>
            </p:cNvCxnSpPr>
            <p:nvPr/>
          </p:nvCxnSpPr>
          <p:spPr>
            <a:xfrm flipV="true">
              <a:off x="6997" y="1739"/>
              <a:ext cx="2135" cy="5015"/>
            </a:xfrm>
            <a:prstGeom prst="bentConnector3">
              <a:avLst>
                <a:gd name="adj1" fmla="val 24918"/>
              </a:avLst>
            </a:prstGeom>
            <a:ln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/>
            <p:cNvCxnSpPr>
              <a:stCxn id="56" idx="3"/>
              <a:endCxn id="31" idx="1"/>
            </p:cNvCxnSpPr>
            <p:nvPr/>
          </p:nvCxnSpPr>
          <p:spPr>
            <a:xfrm flipV="true">
              <a:off x="6997" y="6432"/>
              <a:ext cx="2135" cy="1890"/>
            </a:xfrm>
            <a:prstGeom prst="bentConnector3">
              <a:avLst>
                <a:gd name="adj1" fmla="val 50023"/>
              </a:avLst>
            </a:prstGeom>
            <a:ln>
              <a:solidFill>
                <a:srgbClr val="FF8D4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/>
            <p:cNvCxnSpPr>
              <a:stCxn id="3" idx="2"/>
              <a:endCxn id="6" idx="0"/>
            </p:cNvCxnSpPr>
            <p:nvPr/>
          </p:nvCxnSpPr>
          <p:spPr>
            <a:xfrm rot="5400000">
              <a:off x="9876" y="1153"/>
              <a:ext cx="529" cy="5"/>
            </a:xfrm>
            <a:prstGeom prst="bentConnector2">
              <a:avLst/>
            </a:prstGeom>
            <a:ln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Elbow Connector 60"/>
            <p:cNvCxnSpPr>
              <a:stCxn id="6" idx="2"/>
              <a:endCxn id="11" idx="0"/>
            </p:cNvCxnSpPr>
            <p:nvPr/>
          </p:nvCxnSpPr>
          <p:spPr>
            <a:xfrm rot="5400000">
              <a:off x="9876" y="2326"/>
              <a:ext cx="529" cy="5"/>
            </a:xfrm>
            <a:prstGeom prst="bentConnector2">
              <a:avLst/>
            </a:prstGeom>
            <a:ln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Elbow Connector 61"/>
            <p:cNvCxnSpPr>
              <a:stCxn id="11" idx="2"/>
              <a:endCxn id="14" idx="0"/>
            </p:cNvCxnSpPr>
            <p:nvPr/>
          </p:nvCxnSpPr>
          <p:spPr>
            <a:xfrm rot="5400000">
              <a:off x="9876" y="3499"/>
              <a:ext cx="529" cy="5"/>
            </a:xfrm>
            <a:prstGeom prst="bentConnector2">
              <a:avLst/>
            </a:prstGeom>
            <a:ln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lbow Connector 62"/>
            <p:cNvCxnSpPr>
              <a:stCxn id="14" idx="2"/>
              <a:endCxn id="25" idx="0"/>
            </p:cNvCxnSpPr>
            <p:nvPr/>
          </p:nvCxnSpPr>
          <p:spPr>
            <a:xfrm rot="5400000">
              <a:off x="9876" y="4672"/>
              <a:ext cx="529" cy="5"/>
            </a:xfrm>
            <a:prstGeom prst="bentConnector2">
              <a:avLst/>
            </a:prstGeom>
            <a:ln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Elbow Connector 64"/>
            <p:cNvCxnSpPr>
              <a:stCxn id="25" idx="2"/>
              <a:endCxn id="31" idx="0"/>
            </p:cNvCxnSpPr>
            <p:nvPr/>
          </p:nvCxnSpPr>
          <p:spPr>
            <a:xfrm rot="5400000">
              <a:off x="9875" y="5845"/>
              <a:ext cx="530" cy="5"/>
            </a:xfrm>
            <a:prstGeom prst="bentConnector2">
              <a:avLst/>
            </a:prstGeom>
            <a:ln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Elbow Connector 65"/>
            <p:cNvCxnSpPr>
              <a:stCxn id="31" idx="2"/>
              <a:endCxn id="33" idx="0"/>
            </p:cNvCxnSpPr>
            <p:nvPr/>
          </p:nvCxnSpPr>
          <p:spPr>
            <a:xfrm rot="5400000">
              <a:off x="9876" y="7019"/>
              <a:ext cx="529" cy="5"/>
            </a:xfrm>
            <a:prstGeom prst="bentConnector2">
              <a:avLst/>
            </a:prstGeom>
            <a:ln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Elbow Connector 66"/>
            <p:cNvCxnSpPr>
              <a:stCxn id="33" idx="2"/>
              <a:endCxn id="42" idx="0"/>
            </p:cNvCxnSpPr>
            <p:nvPr/>
          </p:nvCxnSpPr>
          <p:spPr>
            <a:xfrm rot="5400000">
              <a:off x="9876" y="8191"/>
              <a:ext cx="528" cy="5"/>
            </a:xfrm>
            <a:prstGeom prst="bentConnector2">
              <a:avLst/>
            </a:prstGeom>
            <a:ln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Elbow Connector 67"/>
            <p:cNvCxnSpPr>
              <a:stCxn id="42" idx="2"/>
              <a:endCxn id="43" idx="0"/>
            </p:cNvCxnSpPr>
            <p:nvPr/>
          </p:nvCxnSpPr>
          <p:spPr>
            <a:xfrm rot="5400000">
              <a:off x="9876" y="9364"/>
              <a:ext cx="529" cy="5"/>
            </a:xfrm>
            <a:prstGeom prst="bentConnector2">
              <a:avLst/>
            </a:prstGeom>
            <a:ln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3" idx="3"/>
              <a:endCxn id="24" idx="1"/>
            </p:cNvCxnSpPr>
            <p:nvPr/>
          </p:nvCxnSpPr>
          <p:spPr>
            <a:xfrm>
              <a:off x="11420" y="566"/>
              <a:ext cx="63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5" idx="3"/>
              <a:endCxn id="26" idx="1"/>
            </p:cNvCxnSpPr>
            <p:nvPr/>
          </p:nvCxnSpPr>
          <p:spPr>
            <a:xfrm>
              <a:off x="11420" y="5258"/>
              <a:ext cx="63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43" idx="3"/>
              <a:endCxn id="44" idx="1"/>
            </p:cNvCxnSpPr>
            <p:nvPr/>
          </p:nvCxnSpPr>
          <p:spPr>
            <a:xfrm>
              <a:off x="11420" y="9950"/>
              <a:ext cx="632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 Box 76"/>
            <p:cNvSpPr txBox="true"/>
            <p:nvPr/>
          </p:nvSpPr>
          <p:spPr>
            <a:xfrm>
              <a:off x="7098" y="9447"/>
              <a:ext cx="1781" cy="48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pPr algn="ctr"/>
              <a:r>
                <a:rPr lang="en-US" sz="1400" b="1">
                  <a:solidFill>
                    <a:schemeClr val="accent6"/>
                  </a:solidFill>
                  <a:sym typeface="+mn-ea"/>
                </a:rPr>
                <a:t>8x8x1024</a:t>
              </a:r>
              <a:endParaRPr lang="en-US" sz="1400" b="1">
                <a:solidFill>
                  <a:schemeClr val="accent6"/>
                </a:solidFill>
                <a:sym typeface="+mn-ea"/>
              </a:endParaRPr>
            </a:p>
          </p:txBody>
        </p:sp>
        <p:sp>
          <p:nvSpPr>
            <p:cNvPr id="78" name="Text Box 77"/>
            <p:cNvSpPr txBox="true"/>
            <p:nvPr/>
          </p:nvSpPr>
          <p:spPr>
            <a:xfrm>
              <a:off x="7098" y="8292"/>
              <a:ext cx="1781" cy="48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pPr algn="ctr"/>
              <a:r>
                <a:rPr lang="en-US" sz="1400" b="1">
                  <a:solidFill>
                    <a:schemeClr val="accent2"/>
                  </a:solidFill>
                  <a:sym typeface="+mn-ea"/>
                </a:rPr>
                <a:t>16x16x512</a:t>
              </a:r>
              <a:endParaRPr lang="en-US" sz="1400" b="1">
                <a:solidFill>
                  <a:schemeClr val="accent2"/>
                </a:solidFill>
                <a:sym typeface="+mn-ea"/>
              </a:endParaRPr>
            </a:p>
          </p:txBody>
        </p:sp>
        <p:sp>
          <p:nvSpPr>
            <p:cNvPr id="79" name="Text Box 78"/>
            <p:cNvSpPr txBox="true"/>
            <p:nvPr/>
          </p:nvSpPr>
          <p:spPr>
            <a:xfrm>
              <a:off x="7098" y="1256"/>
              <a:ext cx="1781" cy="48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pPr algn="ctr"/>
              <a:r>
                <a:rPr lang="en-US" sz="1400" b="1">
                  <a:solidFill>
                    <a:schemeClr val="accent1"/>
                  </a:solidFill>
                  <a:sym typeface="+mn-ea"/>
                </a:rPr>
                <a:t>32x32x256</a:t>
              </a:r>
              <a:endParaRPr lang="en-US" sz="1400" b="1">
                <a:solidFill>
                  <a:schemeClr val="accent1"/>
                </a:solidFill>
                <a:sym typeface="+mn-ea"/>
              </a:endParaRP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4889" y="247"/>
              <a:ext cx="1671" cy="10030"/>
              <a:chOff x="14414" y="247"/>
              <a:chExt cx="1671" cy="10030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14414" y="247"/>
                <a:ext cx="1671" cy="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400" b="1">
                    <a:solidFill>
                      <a:schemeClr val="tx1"/>
                    </a:solidFill>
                  </a:rPr>
                  <a:t>Conv2d </a:t>
                </a:r>
                <a:endParaRPr lang="en-US" sz="1400" b="1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400" b="1">
                    <a:solidFill>
                      <a:schemeClr val="tx1"/>
                    </a:solidFill>
                  </a:rPr>
                  <a:t>255# 1x1</a:t>
                </a:r>
                <a:endParaRPr lang="en-US" sz="1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14415" y="4939"/>
                <a:ext cx="1671" cy="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400" b="1">
                    <a:solidFill>
                      <a:schemeClr val="tx1"/>
                    </a:solidFill>
                  </a:rPr>
                  <a:t>Conv2d </a:t>
                </a:r>
                <a:endParaRPr lang="en-US" sz="1400" b="1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400" b="1">
                    <a:solidFill>
                      <a:schemeClr val="tx1"/>
                    </a:solidFill>
                  </a:rPr>
                  <a:t>255# 1x1</a:t>
                </a:r>
                <a:endParaRPr lang="en-US" sz="1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14415" y="9633"/>
                <a:ext cx="1671" cy="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400" b="1">
                    <a:solidFill>
                      <a:schemeClr val="tx1"/>
                    </a:solidFill>
                  </a:rPr>
                  <a:t>Conv2d </a:t>
                </a:r>
                <a:endParaRPr lang="en-US" sz="1400" b="1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400" b="1">
                    <a:solidFill>
                      <a:schemeClr val="tx1"/>
                    </a:solidFill>
                  </a:rPr>
                  <a:t>255# 1x1</a:t>
                </a:r>
                <a:endParaRPr lang="en-US" sz="1400" b="1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3" name="Straight Arrow Connector 92"/>
            <p:cNvCxnSpPr>
              <a:stCxn id="24" idx="3"/>
              <a:endCxn id="84" idx="1"/>
            </p:cNvCxnSpPr>
            <p:nvPr/>
          </p:nvCxnSpPr>
          <p:spPr>
            <a:xfrm>
              <a:off x="14180" y="566"/>
              <a:ext cx="709" cy="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84" idx="3"/>
              <a:endCxn id="32" idx="1"/>
            </p:cNvCxnSpPr>
            <p:nvPr/>
          </p:nvCxnSpPr>
          <p:spPr>
            <a:xfrm flipV="true">
              <a:off x="16560" y="567"/>
              <a:ext cx="735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endCxn id="85" idx="1"/>
            </p:cNvCxnSpPr>
            <p:nvPr/>
          </p:nvCxnSpPr>
          <p:spPr>
            <a:xfrm>
              <a:off x="14178" y="5260"/>
              <a:ext cx="712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85" idx="3"/>
            </p:cNvCxnSpPr>
            <p:nvPr/>
          </p:nvCxnSpPr>
          <p:spPr>
            <a:xfrm>
              <a:off x="16561" y="5261"/>
              <a:ext cx="73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endCxn id="86" idx="1"/>
            </p:cNvCxnSpPr>
            <p:nvPr/>
          </p:nvCxnSpPr>
          <p:spPr>
            <a:xfrm>
              <a:off x="14172" y="9942"/>
              <a:ext cx="718" cy="1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true">
              <a:off x="16576" y="9955"/>
              <a:ext cx="720" cy="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urved Connector 98"/>
            <p:cNvCxnSpPr>
              <a:stCxn id="3" idx="1"/>
              <a:endCxn id="48" idx="3"/>
            </p:cNvCxnSpPr>
            <p:nvPr/>
          </p:nvCxnSpPr>
          <p:spPr>
            <a:xfrm rot="10800000">
              <a:off x="6910" y="-290"/>
              <a:ext cx="1974" cy="856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Elbow Connector 101"/>
            <p:cNvCxnSpPr>
              <a:stCxn id="104" idx="3"/>
              <a:endCxn id="43" idx="1"/>
            </p:cNvCxnSpPr>
            <p:nvPr/>
          </p:nvCxnSpPr>
          <p:spPr>
            <a:xfrm>
              <a:off x="6997" y="9946"/>
              <a:ext cx="1887" cy="4"/>
            </a:xfrm>
            <a:prstGeom prst="bentConnector3">
              <a:avLst>
                <a:gd name="adj1" fmla="val 50026"/>
              </a:avLst>
            </a:prstGeom>
            <a:ln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0" name="Group 109"/>
            <p:cNvGrpSpPr/>
            <p:nvPr/>
          </p:nvGrpSpPr>
          <p:grpSpPr>
            <a:xfrm>
              <a:off x="8686" y="5643"/>
              <a:ext cx="1781" cy="3937"/>
              <a:chOff x="9940" y="5643"/>
              <a:chExt cx="1781" cy="3937"/>
            </a:xfrm>
          </p:grpSpPr>
          <p:sp>
            <p:nvSpPr>
              <p:cNvPr id="105" name="Text Box 104"/>
              <p:cNvSpPr txBox="true"/>
              <p:nvPr/>
            </p:nvSpPr>
            <p:spPr>
              <a:xfrm>
                <a:off x="9940" y="9194"/>
                <a:ext cx="1781" cy="3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sz="1000" b="1">
                    <a:solidFill>
                      <a:schemeClr val="tx1"/>
                    </a:solidFill>
                    <a:sym typeface="+mn-ea"/>
                  </a:rPr>
                  <a:t>8x8x1024</a:t>
                </a:r>
                <a:endParaRPr lang="en-US" sz="1000" b="1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106" name="Text Box 105"/>
              <p:cNvSpPr txBox="true"/>
              <p:nvPr/>
            </p:nvSpPr>
            <p:spPr>
              <a:xfrm>
                <a:off x="9940" y="8001"/>
                <a:ext cx="1781" cy="3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sz="1000" b="1">
                    <a:solidFill>
                      <a:schemeClr val="tx1"/>
                    </a:solidFill>
                    <a:sym typeface="+mn-ea"/>
                  </a:rPr>
                  <a:t>8x8x256</a:t>
                </a:r>
                <a:endParaRPr lang="en-US" sz="1000" b="1">
                  <a:solidFill>
                    <a:schemeClr val="tx1"/>
                  </a:solidFill>
                  <a:sym typeface="+mn-ea"/>
                </a:endParaRPr>
              </a:p>
            </p:txBody>
          </p:sp>
          <p:grpSp>
            <p:nvGrpSpPr>
              <p:cNvPr id="109" name="Group 108"/>
              <p:cNvGrpSpPr/>
              <p:nvPr/>
            </p:nvGrpSpPr>
            <p:grpSpPr>
              <a:xfrm>
                <a:off x="9941" y="5643"/>
                <a:ext cx="1781" cy="1579"/>
                <a:chOff x="10140" y="8201"/>
                <a:chExt cx="1781" cy="1579"/>
              </a:xfrm>
            </p:grpSpPr>
            <p:sp>
              <p:nvSpPr>
                <p:cNvPr id="107" name="Text Box 106"/>
                <p:cNvSpPr txBox="true"/>
                <p:nvPr/>
              </p:nvSpPr>
              <p:spPr>
                <a:xfrm>
                  <a:off x="10140" y="9394"/>
                  <a:ext cx="1781" cy="3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t">
                  <a:spAutoFit/>
                </a:bodyPr>
                <a:p>
                  <a:pPr algn="ctr"/>
                  <a:r>
                    <a:rPr lang="en-US" sz="1000" b="1">
                      <a:solidFill>
                        <a:schemeClr val="tx1"/>
                      </a:solidFill>
                      <a:sym typeface="+mn-ea"/>
                    </a:rPr>
                    <a:t>16x16x256</a:t>
                  </a:r>
                  <a:endParaRPr lang="en-US" sz="1000" b="1">
                    <a:solidFill>
                      <a:schemeClr val="tx1"/>
                    </a:solidFill>
                    <a:sym typeface="+mn-ea"/>
                  </a:endParaRPr>
                </a:p>
              </p:txBody>
            </p:sp>
            <p:sp>
              <p:nvSpPr>
                <p:cNvPr id="108" name="Text Box 107"/>
                <p:cNvSpPr txBox="true"/>
                <p:nvPr/>
              </p:nvSpPr>
              <p:spPr>
                <a:xfrm>
                  <a:off x="10140" y="8201"/>
                  <a:ext cx="1781" cy="3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t">
                  <a:spAutoFit/>
                </a:bodyPr>
                <a:p>
                  <a:pPr algn="ctr"/>
                  <a:r>
                    <a:rPr lang="en-US" sz="1000" b="1">
                      <a:solidFill>
                        <a:schemeClr val="tx1"/>
                      </a:solidFill>
                      <a:sym typeface="+mn-ea"/>
                    </a:rPr>
                    <a:t>16x16x768</a:t>
                  </a:r>
                  <a:endParaRPr lang="en-US" sz="1000" b="1">
                    <a:solidFill>
                      <a:schemeClr val="tx1"/>
                    </a:solidFill>
                    <a:sym typeface="+mn-ea"/>
                  </a:endParaRPr>
                </a:p>
              </p:txBody>
            </p:sp>
          </p:grpSp>
        </p:grpSp>
        <p:grpSp>
          <p:nvGrpSpPr>
            <p:cNvPr id="111" name="Group 110"/>
            <p:cNvGrpSpPr/>
            <p:nvPr/>
          </p:nvGrpSpPr>
          <p:grpSpPr>
            <a:xfrm>
              <a:off x="8687" y="966"/>
              <a:ext cx="1782" cy="3937"/>
              <a:chOff x="9940" y="5643"/>
              <a:chExt cx="1782" cy="3937"/>
            </a:xfrm>
          </p:grpSpPr>
          <p:sp>
            <p:nvSpPr>
              <p:cNvPr id="112" name="Text Box 111"/>
              <p:cNvSpPr txBox="true"/>
              <p:nvPr/>
            </p:nvSpPr>
            <p:spPr>
              <a:xfrm>
                <a:off x="9940" y="9194"/>
                <a:ext cx="1781" cy="3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sz="1000" b="1">
                    <a:solidFill>
                      <a:schemeClr val="tx1"/>
                    </a:solidFill>
                    <a:sym typeface="+mn-ea"/>
                  </a:rPr>
                  <a:t>16x16x768</a:t>
                </a:r>
                <a:endParaRPr lang="en-US" sz="1000" b="1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113" name="Text Box 112"/>
              <p:cNvSpPr txBox="true"/>
              <p:nvPr/>
            </p:nvSpPr>
            <p:spPr>
              <a:xfrm>
                <a:off x="9940" y="8001"/>
                <a:ext cx="1781" cy="3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sz="1000" b="1">
                    <a:solidFill>
                      <a:schemeClr val="tx1"/>
                    </a:solidFill>
                    <a:sym typeface="+mn-ea"/>
                  </a:rPr>
                  <a:t>16x16x128</a:t>
                </a:r>
                <a:endParaRPr lang="en-US" sz="1000" b="1">
                  <a:solidFill>
                    <a:schemeClr val="tx1"/>
                  </a:solidFill>
                  <a:sym typeface="+mn-ea"/>
                </a:endParaRPr>
              </a:p>
            </p:txBody>
          </p:sp>
          <p:grpSp>
            <p:nvGrpSpPr>
              <p:cNvPr id="114" name="Group 113"/>
              <p:cNvGrpSpPr/>
              <p:nvPr/>
            </p:nvGrpSpPr>
            <p:grpSpPr>
              <a:xfrm>
                <a:off x="9941" y="5643"/>
                <a:ext cx="1781" cy="1579"/>
                <a:chOff x="10140" y="8201"/>
                <a:chExt cx="1781" cy="1579"/>
              </a:xfrm>
            </p:grpSpPr>
            <p:sp>
              <p:nvSpPr>
                <p:cNvPr id="115" name="Text Box 114"/>
                <p:cNvSpPr txBox="true"/>
                <p:nvPr/>
              </p:nvSpPr>
              <p:spPr>
                <a:xfrm>
                  <a:off x="10140" y="9394"/>
                  <a:ext cx="1781" cy="3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t">
                  <a:spAutoFit/>
                </a:bodyPr>
                <a:p>
                  <a:pPr algn="ctr"/>
                  <a:r>
                    <a:rPr lang="en-US" sz="1000" b="1">
                      <a:solidFill>
                        <a:schemeClr val="tx1"/>
                      </a:solidFill>
                      <a:sym typeface="+mn-ea"/>
                    </a:rPr>
                    <a:t>32x32x128</a:t>
                  </a:r>
                  <a:endParaRPr lang="en-US" sz="1000" b="1">
                    <a:solidFill>
                      <a:schemeClr val="tx1"/>
                    </a:solidFill>
                    <a:sym typeface="+mn-ea"/>
                  </a:endParaRPr>
                </a:p>
              </p:txBody>
            </p:sp>
            <p:sp>
              <p:nvSpPr>
                <p:cNvPr id="116" name="Text Box 115"/>
                <p:cNvSpPr txBox="true"/>
                <p:nvPr/>
              </p:nvSpPr>
              <p:spPr>
                <a:xfrm>
                  <a:off x="10140" y="8201"/>
                  <a:ext cx="1781" cy="3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t">
                  <a:spAutoFit/>
                </a:bodyPr>
                <a:p>
                  <a:pPr algn="ctr"/>
                  <a:r>
                    <a:rPr lang="en-US" sz="1000" b="1">
                      <a:solidFill>
                        <a:schemeClr val="tx1"/>
                      </a:solidFill>
                      <a:sym typeface="+mn-ea"/>
                    </a:rPr>
                    <a:t>32x32x384</a:t>
                  </a:r>
                  <a:endParaRPr lang="en-US" sz="1000" b="1">
                    <a:solidFill>
                      <a:schemeClr val="tx1"/>
                    </a:solidFill>
                    <a:sym typeface="+mn-ea"/>
                  </a:endParaRPr>
                </a:p>
              </p:txBody>
            </p:sp>
          </p:grpSp>
        </p:grpSp>
        <p:grpSp>
          <p:nvGrpSpPr>
            <p:cNvPr id="119" name="Group 118"/>
            <p:cNvGrpSpPr/>
            <p:nvPr/>
          </p:nvGrpSpPr>
          <p:grpSpPr>
            <a:xfrm>
              <a:off x="10826" y="966"/>
              <a:ext cx="4599" cy="386"/>
              <a:chOff x="10826" y="966"/>
              <a:chExt cx="4599" cy="386"/>
            </a:xfrm>
          </p:grpSpPr>
          <p:sp>
            <p:nvSpPr>
              <p:cNvPr id="117" name="Text Box 116"/>
              <p:cNvSpPr txBox="true"/>
              <p:nvPr/>
            </p:nvSpPr>
            <p:spPr>
              <a:xfrm>
                <a:off x="10826" y="966"/>
                <a:ext cx="1781" cy="3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sz="1000" b="1">
                    <a:solidFill>
                      <a:schemeClr val="tx1"/>
                    </a:solidFill>
                    <a:sym typeface="+mn-ea"/>
                  </a:rPr>
                  <a:t>32x32x128</a:t>
                </a:r>
                <a:endParaRPr lang="en-US" sz="1000" b="1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118" name="Text Box 117"/>
              <p:cNvSpPr txBox="true"/>
              <p:nvPr/>
            </p:nvSpPr>
            <p:spPr>
              <a:xfrm>
                <a:off x="13644" y="966"/>
                <a:ext cx="1781" cy="3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sz="1000" b="1">
                    <a:sym typeface="+mn-ea"/>
                  </a:rPr>
                  <a:t>32x32x256</a:t>
                </a:r>
                <a:endParaRPr lang="en-US" sz="1000" b="1">
                  <a:solidFill>
                    <a:schemeClr val="tx1"/>
                  </a:solidFill>
                  <a:sym typeface="+mn-ea"/>
                </a:endParaRPr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10846" y="4543"/>
              <a:ext cx="4579" cy="398"/>
              <a:chOff x="10846" y="954"/>
              <a:chExt cx="4579" cy="398"/>
            </a:xfrm>
          </p:grpSpPr>
          <p:sp>
            <p:nvSpPr>
              <p:cNvPr id="121" name="Text Box 120"/>
              <p:cNvSpPr txBox="true"/>
              <p:nvPr/>
            </p:nvSpPr>
            <p:spPr>
              <a:xfrm>
                <a:off x="10846" y="954"/>
                <a:ext cx="1781" cy="3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sz="1000" b="1">
                    <a:sym typeface="+mn-ea"/>
                  </a:rPr>
                  <a:t>16x16x256</a:t>
                </a:r>
                <a:endParaRPr lang="en-US" sz="1000" b="1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122" name="Text Box 121"/>
              <p:cNvSpPr txBox="true"/>
              <p:nvPr/>
            </p:nvSpPr>
            <p:spPr>
              <a:xfrm>
                <a:off x="13644" y="966"/>
                <a:ext cx="1781" cy="3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sz="1000" b="1">
                    <a:solidFill>
                      <a:schemeClr val="tx1"/>
                    </a:solidFill>
                    <a:sym typeface="+mn-ea"/>
                  </a:rPr>
                  <a:t>16x16x512</a:t>
                </a:r>
                <a:endParaRPr lang="en-US" sz="1000" b="1">
                  <a:solidFill>
                    <a:schemeClr val="tx1"/>
                  </a:solidFill>
                  <a:sym typeface="+mn-ea"/>
                </a:endParaRPr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10832" y="9173"/>
              <a:ext cx="4594" cy="386"/>
              <a:chOff x="10831" y="966"/>
              <a:chExt cx="4594" cy="386"/>
            </a:xfrm>
          </p:grpSpPr>
          <p:sp>
            <p:nvSpPr>
              <p:cNvPr id="124" name="Text Box 123"/>
              <p:cNvSpPr txBox="true"/>
              <p:nvPr/>
            </p:nvSpPr>
            <p:spPr>
              <a:xfrm>
                <a:off x="10831" y="966"/>
                <a:ext cx="1781" cy="3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sz="1000" b="1">
                    <a:sym typeface="+mn-ea"/>
                  </a:rPr>
                  <a:t>8x8x512</a:t>
                </a:r>
                <a:endParaRPr lang="en-US" sz="1000" b="1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125" name="Text Box 124"/>
              <p:cNvSpPr txBox="true"/>
              <p:nvPr/>
            </p:nvSpPr>
            <p:spPr>
              <a:xfrm>
                <a:off x="13644" y="966"/>
                <a:ext cx="1781" cy="3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sz="1000" b="1">
                    <a:sym typeface="+mn-ea"/>
                  </a:rPr>
                  <a:t>8x8x1024</a:t>
                </a:r>
                <a:endParaRPr lang="en-US" sz="1000" b="1">
                  <a:solidFill>
                    <a:schemeClr val="tx1"/>
                  </a:solidFill>
                  <a:sym typeface="+mn-ea"/>
                </a:endParaRPr>
              </a:p>
            </p:txBody>
          </p:sp>
        </p:grpSp>
        <p:sp>
          <p:nvSpPr>
            <p:cNvPr id="126" name="Text Box 125"/>
            <p:cNvSpPr txBox="true"/>
            <p:nvPr/>
          </p:nvSpPr>
          <p:spPr>
            <a:xfrm>
              <a:off x="12138" y="1857"/>
              <a:ext cx="6669" cy="217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pPr algn="l"/>
              <a:r>
                <a:rPr lang="zh-CN" altLang="en-US" sz="1400" b="1">
                  <a:solidFill>
                    <a:schemeClr val="tx1"/>
                  </a:solidFill>
                  <a:sym typeface="+mn-ea"/>
                </a:rPr>
                <a:t>以</a:t>
              </a:r>
              <a:r>
                <a:rPr lang="en-US" altLang="zh-CN" sz="1400" b="1">
                  <a:solidFill>
                    <a:schemeClr val="tx1"/>
                  </a:solidFill>
                  <a:sym typeface="+mn-ea"/>
                </a:rPr>
                <a:t>256x256</a:t>
              </a:r>
              <a:r>
                <a:rPr lang="zh-CN" altLang="en-US" sz="1400" b="1">
                  <a:solidFill>
                    <a:schemeClr val="tx1"/>
                  </a:solidFill>
                  <a:sym typeface="+mn-ea"/>
                </a:rPr>
                <a:t>的原始输入，</a:t>
              </a:r>
              <a:r>
                <a:rPr lang="en-US" altLang="zh-CN" sz="1400" b="1">
                  <a:solidFill>
                    <a:schemeClr val="tx1"/>
                  </a:solidFill>
                  <a:sym typeface="+mn-ea"/>
                </a:rPr>
                <a:t>80</a:t>
              </a:r>
              <a:r>
                <a:rPr lang="zh-CN" altLang="en-US" sz="1400" b="1">
                  <a:solidFill>
                    <a:schemeClr val="tx1"/>
                  </a:solidFill>
                  <a:sym typeface="+mn-ea"/>
                </a:rPr>
                <a:t>个类别，每个</a:t>
              </a:r>
              <a:r>
                <a:rPr lang="en-US" altLang="zh-CN" sz="1400" b="1">
                  <a:solidFill>
                    <a:schemeClr val="tx1"/>
                  </a:solidFill>
                  <a:sym typeface="+mn-ea"/>
                </a:rPr>
                <a:t>GridCell 3</a:t>
              </a:r>
              <a:r>
                <a:rPr lang="zh-CN" altLang="en-US" sz="1400" b="1">
                  <a:solidFill>
                    <a:schemeClr val="tx1"/>
                  </a:solidFill>
                  <a:sym typeface="+mn-ea"/>
                </a:rPr>
                <a:t>个</a:t>
              </a:r>
              <a:r>
                <a:rPr lang="en-US" altLang="zh-CN" sz="1400" b="1">
                  <a:solidFill>
                    <a:schemeClr val="tx1"/>
                  </a:solidFill>
                  <a:sym typeface="+mn-ea"/>
                </a:rPr>
                <a:t>anchor</a:t>
              </a:r>
              <a:r>
                <a:rPr lang="zh-CN" altLang="en-US" sz="1400" b="1">
                  <a:solidFill>
                    <a:schemeClr val="tx1"/>
                  </a:solidFill>
                  <a:sym typeface="+mn-ea"/>
                </a:rPr>
                <a:t>为例。</a:t>
              </a:r>
              <a:endParaRPr lang="zh-CN" altLang="en-US" sz="1400" b="1">
                <a:solidFill>
                  <a:schemeClr val="tx1"/>
                </a:solidFill>
                <a:sym typeface="+mn-ea"/>
              </a:endParaRPr>
            </a:p>
            <a:p>
              <a:pPr algn="l"/>
              <a:endParaRPr lang="zh-CN" altLang="en-US" sz="1400" b="1">
                <a:solidFill>
                  <a:schemeClr val="tx1"/>
                </a:solidFill>
                <a:sym typeface="+mn-ea"/>
              </a:endParaRPr>
            </a:p>
            <a:p>
              <a:pPr algn="l"/>
              <a:r>
                <a:rPr lang="en-US" altLang="zh-CN" sz="1400" b="1">
                  <a:solidFill>
                    <a:schemeClr val="tx1"/>
                  </a:solidFill>
                  <a:sym typeface="+mn-ea"/>
                </a:rPr>
                <a:t>255 = 3 x (4 + 1 + 80)</a:t>
              </a:r>
              <a:endParaRPr lang="en-US" altLang="zh-CN" sz="1400" b="1">
                <a:solidFill>
                  <a:schemeClr val="tx1"/>
                </a:solidFill>
                <a:sym typeface="+mn-ea"/>
              </a:endParaRPr>
            </a:p>
            <a:p>
              <a:pPr algn="l"/>
              <a:endParaRPr lang="en-US" altLang="zh-CN" sz="1400" b="1">
                <a:solidFill>
                  <a:schemeClr val="tx1"/>
                </a:solidFill>
                <a:sym typeface="+mn-ea"/>
              </a:endParaRPr>
            </a:p>
            <a:p>
              <a:pPr algn="l"/>
              <a:r>
                <a:rPr lang="en-US" altLang="zh-CN" sz="1400" b="1">
                  <a:solidFill>
                    <a:schemeClr val="tx1"/>
                  </a:solidFill>
                  <a:sym typeface="+mn-ea"/>
                </a:rPr>
                <a:t>COCO</a:t>
              </a:r>
              <a:r>
                <a:rPr lang="zh-CN" altLang="en-US" sz="1400" b="1">
                  <a:solidFill>
                    <a:schemeClr val="tx1"/>
                  </a:solidFill>
                  <a:sym typeface="+mn-ea"/>
                </a:rPr>
                <a:t>数据集聚类得到</a:t>
              </a:r>
              <a:r>
                <a:rPr lang="en-US" altLang="zh-CN" sz="1400" b="1">
                  <a:solidFill>
                    <a:schemeClr val="tx1"/>
                  </a:solidFill>
                  <a:sym typeface="+mn-ea"/>
                </a:rPr>
                <a:t>9</a:t>
              </a:r>
              <a:r>
                <a:rPr lang="zh-CN" altLang="en-US" sz="1400" b="1">
                  <a:solidFill>
                    <a:schemeClr val="tx1"/>
                  </a:solidFill>
                  <a:sym typeface="+mn-ea"/>
                </a:rPr>
                <a:t>个</a:t>
              </a:r>
              <a:r>
                <a:rPr lang="en-US" altLang="zh-CN" sz="1400" b="1">
                  <a:solidFill>
                    <a:schemeClr val="tx1"/>
                  </a:solidFill>
                  <a:sym typeface="+mn-ea"/>
                </a:rPr>
                <a:t>anchor</a:t>
              </a:r>
              <a:r>
                <a:rPr lang="zh-CN" altLang="en-US" sz="1400" b="1">
                  <a:solidFill>
                    <a:schemeClr val="tx1"/>
                  </a:solidFill>
                  <a:sym typeface="+mn-ea"/>
                </a:rPr>
                <a:t>尺寸，每层</a:t>
              </a:r>
              <a:r>
                <a:rPr lang="en-US" altLang="zh-CN" sz="1400" b="1">
                  <a:solidFill>
                    <a:schemeClr val="tx1"/>
                  </a:solidFill>
                  <a:sym typeface="+mn-ea"/>
                </a:rPr>
                <a:t>3</a:t>
              </a:r>
              <a:r>
                <a:rPr lang="zh-CN" altLang="en-US" sz="1400" b="1">
                  <a:solidFill>
                    <a:schemeClr val="tx1"/>
                  </a:solidFill>
                  <a:sym typeface="+mn-ea"/>
                </a:rPr>
                <a:t>个。</a:t>
              </a:r>
              <a:endParaRPr lang="zh-CN" altLang="en-US" sz="1400" b="1">
                <a:solidFill>
                  <a:schemeClr val="tx1"/>
                </a:solidFill>
                <a:sym typeface="+mn-ea"/>
              </a:endParaRPr>
            </a:p>
          </p:txBody>
        </p:sp>
        <p:grpSp>
          <p:nvGrpSpPr>
            <p:cNvPr id="134" name="Group 133"/>
            <p:cNvGrpSpPr/>
            <p:nvPr/>
          </p:nvGrpSpPr>
          <p:grpSpPr>
            <a:xfrm>
              <a:off x="-157" y="-1349"/>
              <a:ext cx="7066" cy="2134"/>
              <a:chOff x="369" y="148"/>
              <a:chExt cx="7066" cy="2134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369" y="148"/>
                <a:ext cx="7067" cy="21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Text Box 48"/>
              <p:cNvSpPr txBox="true"/>
              <p:nvPr/>
            </p:nvSpPr>
            <p:spPr>
              <a:xfrm>
                <a:off x="2896" y="149"/>
                <a:ext cx="2428" cy="483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ctr"/>
                <a:r>
                  <a:rPr lang="en-US" sz="1400" b="1">
                    <a:sym typeface="+mn-ea"/>
                  </a:rPr>
                  <a:t>Convolutional Set</a:t>
                </a:r>
                <a:endParaRPr lang="en-US" sz="1400" b="1">
                  <a:sym typeface="+mn-ea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1009" y="655"/>
                <a:ext cx="1015" cy="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200">
                    <a:solidFill>
                      <a:schemeClr val="tx1"/>
                    </a:solidFill>
                  </a:rPr>
                  <a:t>Convln</a:t>
                </a:r>
                <a:endParaRPr lang="en-US" sz="120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200">
                    <a:solidFill>
                      <a:schemeClr val="tx1"/>
                    </a:solidFill>
                  </a:rPr>
                  <a:t>1x1</a:t>
                </a:r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2306" y="655"/>
                <a:ext cx="1015" cy="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200">
                    <a:solidFill>
                      <a:schemeClr val="tx1"/>
                    </a:solidFill>
                  </a:rPr>
                  <a:t>Convln</a:t>
                </a:r>
                <a:endParaRPr lang="en-US" sz="120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200">
                    <a:solidFill>
                      <a:schemeClr val="tx1"/>
                    </a:solidFill>
                  </a:rPr>
                  <a:t>3x3</a:t>
                </a:r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3603" y="655"/>
                <a:ext cx="1015" cy="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200">
                    <a:solidFill>
                      <a:schemeClr val="tx1"/>
                    </a:solidFill>
                  </a:rPr>
                  <a:t>Convln</a:t>
                </a:r>
                <a:endParaRPr lang="en-US" sz="120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200">
                    <a:solidFill>
                      <a:schemeClr val="tx1"/>
                    </a:solidFill>
                  </a:rPr>
                  <a:t>1x1</a:t>
                </a:r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4900" y="655"/>
                <a:ext cx="1015" cy="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200">
                    <a:solidFill>
                      <a:schemeClr val="tx1"/>
                    </a:solidFill>
                  </a:rPr>
                  <a:t>Convln</a:t>
                </a:r>
                <a:endParaRPr lang="en-US" sz="120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200">
                    <a:solidFill>
                      <a:schemeClr val="tx1"/>
                    </a:solidFill>
                  </a:rPr>
                  <a:t>3x3</a:t>
                </a:r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6197" y="655"/>
                <a:ext cx="1015" cy="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200">
                    <a:solidFill>
                      <a:schemeClr val="tx1"/>
                    </a:solidFill>
                  </a:rPr>
                  <a:t>Convln</a:t>
                </a:r>
                <a:endParaRPr lang="en-US" sz="120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200">
                    <a:solidFill>
                      <a:schemeClr val="tx1"/>
                    </a:solidFill>
                  </a:rPr>
                  <a:t>1x1</a:t>
                </a:r>
                <a:endParaRPr lang="en-US" sz="12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0" name="Straight Arrow Connector 79"/>
              <p:cNvCxnSpPr>
                <a:stCxn id="50" idx="3"/>
                <a:endCxn id="51" idx="1"/>
              </p:cNvCxnSpPr>
              <p:nvPr/>
            </p:nvCxnSpPr>
            <p:spPr>
              <a:xfrm>
                <a:off x="2024" y="966"/>
                <a:ext cx="28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/>
              <p:nvPr/>
            </p:nvCxnSpPr>
            <p:spPr>
              <a:xfrm>
                <a:off x="3321" y="977"/>
                <a:ext cx="28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>
                <a:off x="4618" y="977"/>
                <a:ext cx="28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/>
              <p:nvPr/>
            </p:nvCxnSpPr>
            <p:spPr>
              <a:xfrm>
                <a:off x="5915" y="977"/>
                <a:ext cx="28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Text Box 126"/>
              <p:cNvSpPr txBox="true"/>
              <p:nvPr/>
            </p:nvSpPr>
            <p:spPr>
              <a:xfrm>
                <a:off x="1223" y="1412"/>
                <a:ext cx="588" cy="871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sz="1000" b="1">
                    <a:sym typeface="+mn-ea"/>
                  </a:rPr>
                  <a:t>512</a:t>
                </a:r>
                <a:endParaRPr lang="en-US" sz="1000" b="1">
                  <a:sym typeface="+mn-ea"/>
                </a:endParaRPr>
              </a:p>
              <a:p>
                <a:pPr algn="ctr"/>
                <a:r>
                  <a:rPr lang="en-US" sz="1000" b="1">
                    <a:sym typeface="+mn-ea"/>
                  </a:rPr>
                  <a:t>256</a:t>
                </a:r>
                <a:endParaRPr lang="en-US" sz="1000" b="1">
                  <a:sym typeface="+mn-ea"/>
                </a:endParaRPr>
              </a:p>
              <a:p>
                <a:pPr algn="ctr"/>
                <a:r>
                  <a:rPr lang="en-US" sz="1000" b="1">
                    <a:sym typeface="+mn-ea"/>
                  </a:rPr>
                  <a:t>128</a:t>
                </a:r>
                <a:endParaRPr lang="en-US" sz="1000" b="1">
                  <a:sym typeface="+mn-ea"/>
                </a:endParaRPr>
              </a:p>
            </p:txBody>
          </p:sp>
          <p:sp>
            <p:nvSpPr>
              <p:cNvPr id="128" name="Text Box 127"/>
              <p:cNvSpPr txBox="true"/>
              <p:nvPr/>
            </p:nvSpPr>
            <p:spPr>
              <a:xfrm>
                <a:off x="6411" y="1412"/>
                <a:ext cx="588" cy="871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sz="1000" b="1">
                    <a:sym typeface="+mn-ea"/>
                  </a:rPr>
                  <a:t>512</a:t>
                </a:r>
                <a:endParaRPr lang="en-US" sz="1000" b="1">
                  <a:sym typeface="+mn-ea"/>
                </a:endParaRPr>
              </a:p>
              <a:p>
                <a:pPr algn="ctr"/>
                <a:r>
                  <a:rPr lang="en-US" sz="1000" b="1">
                    <a:sym typeface="+mn-ea"/>
                  </a:rPr>
                  <a:t>256</a:t>
                </a:r>
                <a:endParaRPr lang="en-US" sz="1000" b="1">
                  <a:sym typeface="+mn-ea"/>
                </a:endParaRPr>
              </a:p>
              <a:p>
                <a:pPr algn="ctr"/>
                <a:r>
                  <a:rPr lang="en-US" sz="1000" b="1">
                    <a:sym typeface="+mn-ea"/>
                  </a:rPr>
                  <a:t>128</a:t>
                </a:r>
                <a:endParaRPr lang="en-US" sz="1000" b="1">
                  <a:sym typeface="+mn-ea"/>
                </a:endParaRPr>
              </a:p>
            </p:txBody>
          </p:sp>
          <p:sp>
            <p:nvSpPr>
              <p:cNvPr id="130" name="Text Box 129"/>
              <p:cNvSpPr txBox="true"/>
              <p:nvPr/>
            </p:nvSpPr>
            <p:spPr>
              <a:xfrm>
                <a:off x="2432" y="1412"/>
                <a:ext cx="754" cy="871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sz="1000" b="1">
                    <a:sym typeface="+mn-ea"/>
                  </a:rPr>
                  <a:t>1024</a:t>
                </a:r>
                <a:endParaRPr lang="en-US" sz="1000" b="1">
                  <a:sym typeface="+mn-ea"/>
                </a:endParaRPr>
              </a:p>
              <a:p>
                <a:pPr algn="ctr"/>
                <a:r>
                  <a:rPr lang="en-US" sz="1000" b="1">
                    <a:sym typeface="+mn-ea"/>
                  </a:rPr>
                  <a:t>512</a:t>
                </a:r>
                <a:endParaRPr lang="en-US" sz="1000" b="1">
                  <a:sym typeface="+mn-ea"/>
                </a:endParaRPr>
              </a:p>
              <a:p>
                <a:pPr algn="ctr"/>
                <a:r>
                  <a:rPr lang="en-US" sz="1000" b="1">
                    <a:sym typeface="+mn-ea"/>
                  </a:rPr>
                  <a:t>256</a:t>
                </a:r>
                <a:endParaRPr lang="en-US" sz="1000" b="1">
                  <a:sym typeface="+mn-ea"/>
                </a:endParaRPr>
              </a:p>
            </p:txBody>
          </p:sp>
          <p:sp>
            <p:nvSpPr>
              <p:cNvPr id="131" name="Text Box 130"/>
              <p:cNvSpPr txBox="true"/>
              <p:nvPr/>
            </p:nvSpPr>
            <p:spPr>
              <a:xfrm>
                <a:off x="3817" y="1412"/>
                <a:ext cx="588" cy="871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sz="1000" b="1">
                    <a:sym typeface="+mn-ea"/>
                  </a:rPr>
                  <a:t>512</a:t>
                </a:r>
                <a:endParaRPr lang="en-US" sz="1000" b="1">
                  <a:sym typeface="+mn-ea"/>
                </a:endParaRPr>
              </a:p>
              <a:p>
                <a:pPr algn="ctr"/>
                <a:r>
                  <a:rPr lang="en-US" sz="1000" b="1">
                    <a:sym typeface="+mn-ea"/>
                  </a:rPr>
                  <a:t>256</a:t>
                </a:r>
                <a:endParaRPr lang="en-US" sz="1000" b="1">
                  <a:sym typeface="+mn-ea"/>
                </a:endParaRPr>
              </a:p>
              <a:p>
                <a:pPr algn="ctr"/>
                <a:r>
                  <a:rPr lang="en-US" sz="1000" b="1">
                    <a:sym typeface="+mn-ea"/>
                  </a:rPr>
                  <a:t>128</a:t>
                </a:r>
                <a:endParaRPr lang="en-US" sz="1000" b="1">
                  <a:sym typeface="+mn-ea"/>
                </a:endParaRPr>
              </a:p>
            </p:txBody>
          </p:sp>
          <p:sp>
            <p:nvSpPr>
              <p:cNvPr id="132" name="Text Box 131"/>
              <p:cNvSpPr txBox="true"/>
              <p:nvPr/>
            </p:nvSpPr>
            <p:spPr>
              <a:xfrm>
                <a:off x="5013" y="1412"/>
                <a:ext cx="745" cy="871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sz="1000" b="1">
                    <a:sym typeface="+mn-ea"/>
                  </a:rPr>
                  <a:t>1024</a:t>
                </a:r>
                <a:endParaRPr lang="en-US" sz="1000" b="1">
                  <a:sym typeface="+mn-ea"/>
                </a:endParaRPr>
              </a:p>
              <a:p>
                <a:pPr algn="ctr"/>
                <a:r>
                  <a:rPr lang="en-US" sz="1000" b="1">
                    <a:sym typeface="+mn-ea"/>
                  </a:rPr>
                  <a:t>512</a:t>
                </a:r>
                <a:endParaRPr lang="en-US" sz="1000" b="1">
                  <a:sym typeface="+mn-ea"/>
                </a:endParaRPr>
              </a:p>
              <a:p>
                <a:pPr algn="ctr"/>
                <a:r>
                  <a:rPr lang="en-US" sz="1000" b="1">
                    <a:sym typeface="+mn-ea"/>
                  </a:rPr>
                  <a:t>256</a:t>
                </a:r>
                <a:endParaRPr lang="en-US" sz="1000" b="1">
                  <a:sym typeface="+mn-ea"/>
                </a:endParaRPr>
              </a:p>
            </p:txBody>
          </p:sp>
          <p:sp>
            <p:nvSpPr>
              <p:cNvPr id="133" name="Text Box 132"/>
              <p:cNvSpPr txBox="true"/>
              <p:nvPr/>
            </p:nvSpPr>
            <p:spPr>
              <a:xfrm>
                <a:off x="502" y="1412"/>
                <a:ext cx="721" cy="871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sz="1000" b="1">
                    <a:sym typeface="+mn-ea"/>
                  </a:rPr>
                  <a:t>set1:</a:t>
                </a:r>
                <a:endParaRPr lang="en-US" sz="1000" b="1">
                  <a:sym typeface="+mn-ea"/>
                </a:endParaRPr>
              </a:p>
              <a:p>
                <a:pPr algn="ctr"/>
                <a:r>
                  <a:rPr lang="en-US" sz="1000" b="1">
                    <a:sym typeface="+mn-ea"/>
                  </a:rPr>
                  <a:t>set2:</a:t>
                </a:r>
                <a:endParaRPr lang="en-US" sz="1000" b="1">
                  <a:sym typeface="+mn-ea"/>
                </a:endParaRPr>
              </a:p>
              <a:p>
                <a:pPr algn="ctr"/>
                <a:r>
                  <a:rPr lang="en-US" sz="1000" b="1">
                    <a:sym typeface="+mn-ea"/>
                  </a:rPr>
                  <a:t>set3:</a:t>
                </a:r>
                <a:endParaRPr lang="en-US" sz="1000" b="1">
                  <a:sym typeface="+mn-ea"/>
                </a:endParaRPr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Rectangle 17"/>
          <p:cNvSpPr/>
          <p:nvPr/>
        </p:nvSpPr>
        <p:spPr>
          <a:xfrm>
            <a:off x="3750310" y="311785"/>
            <a:ext cx="8006715" cy="12560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750310" y="1753235"/>
            <a:ext cx="8006715" cy="21272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50310" y="4011930"/>
            <a:ext cx="8006715" cy="2520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aphicFrame>
        <p:nvGraphicFramePr>
          <p:cNvPr id="3" name="Table 2"/>
          <p:cNvGraphicFramePr/>
          <p:nvPr/>
        </p:nvGraphicFramePr>
        <p:xfrm>
          <a:off x="4827270" y="448310"/>
          <a:ext cx="3295650" cy="982345"/>
        </p:xfrm>
        <a:graphic>
          <a:graphicData uri="http://schemas.openxmlformats.org/drawingml/2006/table">
            <a:tbl>
              <a:tblPr firstRow="true">
                <a:tableStyleId>{35758FB7-9AC5-4552-8A53-C91805E547FA}</a:tableStyleId>
              </a:tblPr>
              <a:tblGrid>
                <a:gridCol w="659130"/>
                <a:gridCol w="659130"/>
                <a:gridCol w="659130"/>
                <a:gridCol w="659130"/>
                <a:gridCol w="659130"/>
              </a:tblGrid>
              <a:tr h="301625">
                <a:tc>
                  <a:txBody>
                    <a:bodyPr/>
                    <a:p>
                      <a:pPr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0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1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2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3</a:t>
                      </a:r>
                      <a:endParaRPr lang="en-US" sz="1200"/>
                    </a:p>
                  </a:txBody>
                  <a:tcPr/>
                </a:tc>
              </a:tr>
              <a:tr h="3403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/>
                        <a:t>logits1</a:t>
                      </a:r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2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-3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0.8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1.2</a:t>
                      </a:r>
                      <a:endParaRPr lang="en-US" sz="1200"/>
                    </a:p>
                  </a:txBody>
                  <a:tcPr/>
                </a:tc>
              </a:tr>
              <a:tr h="3403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>
                          <a:sym typeface="+mn-ea"/>
                        </a:rPr>
                        <a:t>logits2</a:t>
                      </a:r>
                      <a:endParaRPr lang="en-US" sz="1200" b="1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1.5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-0.1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0.9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-1.3</a:t>
                      </a:r>
                      <a:endParaRPr lang="en-US" sz="12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/>
          <p:nvPr/>
        </p:nvGraphicFramePr>
        <p:xfrm>
          <a:off x="3895090" y="2520315"/>
          <a:ext cx="3295650" cy="1024255"/>
        </p:xfrm>
        <a:graphic>
          <a:graphicData uri="http://schemas.openxmlformats.org/drawingml/2006/table">
            <a:tbl>
              <a:tblPr firstRow="true">
                <a:tableStyleId>{35758FB7-9AC5-4552-8A53-C91805E547FA}</a:tableStyleId>
              </a:tblPr>
              <a:tblGrid>
                <a:gridCol w="659130"/>
                <a:gridCol w="659130"/>
                <a:gridCol w="659130"/>
                <a:gridCol w="659130"/>
                <a:gridCol w="659130"/>
              </a:tblGrid>
              <a:tr h="3429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softmax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0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1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2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3</a:t>
                      </a:r>
                      <a:endParaRPr lang="en-US" sz="1200"/>
                    </a:p>
                  </a:txBody>
                  <a:tcPr/>
                </a:tc>
              </a:tr>
              <a:tr h="3403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/>
                        <a:t>s1</a:t>
                      </a:r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0.5691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0.0038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0.1714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0.2557</a:t>
                      </a:r>
                      <a:endParaRPr lang="en-US" sz="1200"/>
                    </a:p>
                  </a:txBody>
                  <a:tcPr/>
                </a:tc>
              </a:tr>
              <a:tr h="3409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>
                          <a:sym typeface="+mn-ea"/>
                        </a:rPr>
                        <a:t>s2</a:t>
                      </a:r>
                      <a:endParaRPr lang="en-US" sz="1200" b="1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0.5520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0.1115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0.3030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0.0336</a:t>
                      </a:r>
                      <a:endParaRPr lang="en-US" sz="12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/>
          <p:nvPr/>
        </p:nvGraphicFramePr>
        <p:xfrm>
          <a:off x="3895090" y="4760595"/>
          <a:ext cx="3295650" cy="1022985"/>
        </p:xfrm>
        <a:graphic>
          <a:graphicData uri="http://schemas.openxmlformats.org/drawingml/2006/table">
            <a:tbl>
              <a:tblPr firstRow="true">
                <a:tableStyleId>{35758FB7-9AC5-4552-8A53-C91805E547FA}</a:tableStyleId>
              </a:tblPr>
              <a:tblGrid>
                <a:gridCol w="659130"/>
                <a:gridCol w="659130"/>
                <a:gridCol w="659130"/>
                <a:gridCol w="659130"/>
                <a:gridCol w="659130"/>
              </a:tblGrid>
              <a:tr h="3409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>
                          <a:sym typeface="+mn-ea"/>
                        </a:rPr>
                        <a:t>sigmoid</a:t>
                      </a:r>
                      <a:endParaRPr 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0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1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2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3</a:t>
                      </a:r>
                      <a:endParaRPr lang="en-US" sz="1200"/>
                    </a:p>
                  </a:txBody>
                  <a:tcPr/>
                </a:tc>
              </a:tr>
              <a:tr h="3409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/>
                        <a:t>s1</a:t>
                      </a:r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0.8808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0.0474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0.6900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0.7685</a:t>
                      </a:r>
                      <a:endParaRPr lang="en-US" sz="1200"/>
                    </a:p>
                  </a:txBody>
                  <a:tcPr/>
                </a:tc>
              </a:tr>
              <a:tr h="3409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>
                          <a:sym typeface="+mn-ea"/>
                        </a:rPr>
                        <a:t>s2</a:t>
                      </a:r>
                      <a:endParaRPr lang="en-US" sz="1200" b="1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0.8176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0.4750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0.7109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0.2142</a:t>
                      </a:r>
                      <a:endParaRPr lang="en-US" sz="12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/>
          <p:nvPr/>
        </p:nvGraphicFramePr>
        <p:xfrm>
          <a:off x="8319135" y="448310"/>
          <a:ext cx="3295650" cy="982980"/>
        </p:xfrm>
        <a:graphic>
          <a:graphicData uri="http://schemas.openxmlformats.org/drawingml/2006/table">
            <a:tbl>
              <a:tblPr firstRow="true">
                <a:tableStyleId>{284E427A-3D55-4303-BF80-6455036E1DE7}</a:tableStyleId>
              </a:tblPr>
              <a:tblGrid>
                <a:gridCol w="659130"/>
                <a:gridCol w="659130"/>
                <a:gridCol w="659130"/>
                <a:gridCol w="659130"/>
                <a:gridCol w="659130"/>
              </a:tblGrid>
              <a:tr h="327660">
                <a:tc>
                  <a:txBody>
                    <a:bodyPr/>
                    <a:p>
                      <a:pPr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0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1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2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3</a:t>
                      </a:r>
                      <a:endParaRPr lang="en-US" sz="1200"/>
                    </a:p>
                  </a:txBody>
                  <a:tcPr/>
                </a:tc>
              </a:tr>
              <a:tr h="3276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/>
                        <a:t>GT1</a:t>
                      </a:r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0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0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1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0</a:t>
                      </a:r>
                      <a:endParaRPr lang="en-US" sz="1200"/>
                    </a:p>
                  </a:txBody>
                  <a:tcPr/>
                </a:tc>
              </a:tr>
              <a:tr h="3276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/>
                        <a:t>GT2</a:t>
                      </a:r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0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1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0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0</a:t>
                      </a:r>
                      <a:endParaRPr lang="en-US" sz="12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 Box 11"/>
          <p:cNvSpPr txBox="true"/>
          <p:nvPr/>
        </p:nvSpPr>
        <p:spPr>
          <a:xfrm>
            <a:off x="7327265" y="1878330"/>
            <a:ext cx="2399665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 b="1"/>
              <a:t>L1 = -(0*ln 0.5691 </a:t>
            </a:r>
            <a:endParaRPr lang="en-US" sz="1400" b="1"/>
          </a:p>
          <a:p>
            <a:r>
              <a:rPr lang="en-US" sz="1400" b="1"/>
              <a:t>         + 0*ln 0.0038</a:t>
            </a:r>
            <a:endParaRPr lang="en-US" sz="1400" b="1"/>
          </a:p>
          <a:p>
            <a:r>
              <a:rPr lang="en-US" sz="1400" b="1"/>
              <a:t>         + 1*ln0.1714</a:t>
            </a:r>
            <a:endParaRPr lang="en-US" sz="1400" b="1"/>
          </a:p>
          <a:p>
            <a:r>
              <a:rPr lang="en-US" sz="1400" b="1"/>
              <a:t>         + 0*ln0.2557) = 1.7637</a:t>
            </a:r>
            <a:endParaRPr lang="en-US" sz="1400" b="1"/>
          </a:p>
          <a:p>
            <a:endParaRPr lang="en-US" sz="1400" b="1"/>
          </a:p>
          <a:p>
            <a:r>
              <a:rPr lang="en-US" sz="1400" b="1"/>
              <a:t>L2 = 2.1937</a:t>
            </a:r>
            <a:endParaRPr lang="en-US" sz="1400" b="1"/>
          </a:p>
          <a:p>
            <a:endParaRPr lang="en-US" sz="1400" b="1"/>
          </a:p>
          <a:p>
            <a:r>
              <a:rPr lang="en-US" sz="1400" b="1"/>
              <a:t>L = (L1 + L2) / 2 = 1.9790</a:t>
            </a:r>
            <a:endParaRPr lang="en-US" sz="1400" b="1"/>
          </a:p>
        </p:txBody>
      </p:sp>
      <p:sp>
        <p:nvSpPr>
          <p:cNvPr id="13" name="Text Box 12"/>
          <p:cNvSpPr txBox="true"/>
          <p:nvPr/>
        </p:nvSpPr>
        <p:spPr>
          <a:xfrm>
            <a:off x="7327265" y="4148455"/>
            <a:ext cx="4041775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 b="1"/>
              <a:t>L11 = - [0*ln0.8808 + (1-0)*ln(1-0.8808)] = 2.1269 </a:t>
            </a:r>
            <a:endParaRPr lang="en-US" sz="1400" b="1"/>
          </a:p>
          <a:p>
            <a:r>
              <a:rPr lang="en-US" sz="1400" b="1"/>
              <a:t>L12 = </a:t>
            </a:r>
            <a:r>
              <a:rPr lang="en-US" sz="1400" b="1">
                <a:sym typeface="+mn-ea"/>
              </a:rPr>
              <a:t>- [0*ln0.0474 + (1-0)*ln(1-0.0474)] = </a:t>
            </a:r>
            <a:r>
              <a:rPr lang="en-US" sz="1400" b="1"/>
              <a:t>0.0485</a:t>
            </a:r>
            <a:endParaRPr lang="en-US" sz="1400" b="1"/>
          </a:p>
          <a:p>
            <a:r>
              <a:rPr lang="en-US" sz="1400" b="1"/>
              <a:t>L13 =</a:t>
            </a:r>
            <a:r>
              <a:rPr lang="en-US" sz="1400" b="1">
                <a:sym typeface="+mn-ea"/>
              </a:rPr>
              <a:t> - [1*ln0.6900 + (1-1)*ln(1-0.6900)] = 0.3710</a:t>
            </a:r>
            <a:endParaRPr lang="en-US" sz="1400" b="1">
              <a:sym typeface="+mn-ea"/>
            </a:endParaRPr>
          </a:p>
          <a:p>
            <a:r>
              <a:rPr lang="en-US" sz="1400" b="1"/>
              <a:t>L14 =</a:t>
            </a:r>
            <a:r>
              <a:rPr lang="en-US" sz="1400" b="1">
                <a:sym typeface="+mn-ea"/>
              </a:rPr>
              <a:t> - [0*ln0.7685 + (1-0)*ln(1-0.7685)] = 1.4631</a:t>
            </a:r>
            <a:endParaRPr lang="en-US" sz="1400" b="1"/>
          </a:p>
          <a:p>
            <a:r>
              <a:rPr lang="en-US" sz="1400" b="1"/>
              <a:t>L1 = (L11 + L12 + L13 + L14) / 4 = 1.0025		</a:t>
            </a:r>
            <a:endParaRPr lang="en-US" sz="1400" b="1"/>
          </a:p>
          <a:p>
            <a:endParaRPr lang="en-US" sz="1400" b="1"/>
          </a:p>
          <a:p>
            <a:r>
              <a:rPr lang="en-US" sz="1400" b="1"/>
              <a:t>L2 = 0.9820</a:t>
            </a:r>
            <a:endParaRPr lang="en-US" sz="1400" b="1"/>
          </a:p>
          <a:p>
            <a:endParaRPr lang="en-US" sz="1400" b="1"/>
          </a:p>
          <a:p>
            <a:r>
              <a:rPr lang="en-US" sz="1400" b="1"/>
              <a:t>L = (L1 + L2) / 2 = 0.9922</a:t>
            </a:r>
            <a:endParaRPr lang="en-US" sz="1400" b="1"/>
          </a:p>
        </p:txBody>
      </p:sp>
      <p:sp>
        <p:nvSpPr>
          <p:cNvPr id="14" name="Text Box 13"/>
          <p:cNvSpPr txBox="true"/>
          <p:nvPr/>
        </p:nvSpPr>
        <p:spPr>
          <a:xfrm>
            <a:off x="3895090" y="1878330"/>
            <a:ext cx="1998980" cy="368300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CrossEntropyLoss</a:t>
            </a:r>
            <a:endParaRPr 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Text Box 14"/>
          <p:cNvSpPr txBox="true"/>
          <p:nvPr/>
        </p:nvSpPr>
        <p:spPr>
          <a:xfrm>
            <a:off x="3895090" y="4148455"/>
            <a:ext cx="2202180" cy="368300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lvl="0" algn="l">
              <a:buClrTx/>
              <a:buSzTx/>
              <a:buFontTx/>
            </a:pPr>
            <a:r>
              <a:rPr 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BCEWithLogitsLoss</a:t>
            </a:r>
            <a:endParaRPr lang="en-US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19" name="Text Box 18"/>
          <p:cNvSpPr txBox="true"/>
          <p:nvPr/>
        </p:nvSpPr>
        <p:spPr>
          <a:xfrm>
            <a:off x="3895090" y="755650"/>
            <a:ext cx="767080" cy="368300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Given</a:t>
            </a:r>
            <a:endParaRPr 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Text Box 19"/>
          <p:cNvSpPr txBox="true"/>
          <p:nvPr/>
        </p:nvSpPr>
        <p:spPr>
          <a:xfrm>
            <a:off x="3895090" y="6025515"/>
            <a:ext cx="232537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200" b="1"/>
              <a:t>注：取消均值则两次平均都不做</a:t>
            </a:r>
            <a:endParaRPr lang="zh-CN" altLang="en-US" sz="1200"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4" name="Group 43"/>
          <p:cNvGrpSpPr/>
          <p:nvPr/>
        </p:nvGrpSpPr>
        <p:grpSpPr>
          <a:xfrm>
            <a:off x="885825" y="1658620"/>
            <a:ext cx="7396480" cy="3139440"/>
            <a:chOff x="1395" y="2612"/>
            <a:chExt cx="11648" cy="4944"/>
          </a:xfrm>
        </p:grpSpPr>
        <p:grpSp>
          <p:nvGrpSpPr>
            <p:cNvPr id="39" name="Group 38"/>
            <p:cNvGrpSpPr/>
            <p:nvPr/>
          </p:nvGrpSpPr>
          <p:grpSpPr>
            <a:xfrm>
              <a:off x="2449" y="2612"/>
              <a:ext cx="5856" cy="4944"/>
              <a:chOff x="4567" y="3164"/>
              <a:chExt cx="5856" cy="4944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4567" y="3164"/>
                <a:ext cx="4806" cy="3014"/>
              </a:xfrm>
              <a:prstGeom prst="rect">
                <a:avLst/>
              </a:prstGeom>
              <a:solidFill>
                <a:srgbClr val="FF0000">
                  <a:alpha val="63000"/>
                </a:srgbClr>
              </a:solidFill>
              <a:ln w="381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8142" y="4776"/>
                <a:ext cx="2281" cy="3332"/>
              </a:xfrm>
              <a:prstGeom prst="rect">
                <a:avLst/>
              </a:prstGeom>
              <a:solidFill>
                <a:schemeClr val="accent6">
                  <a:lumMod val="75000"/>
                  <a:alpha val="63000"/>
                </a:schemeClr>
              </a:solidFill>
              <a:ln w="381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9373" y="3164"/>
                <a:ext cx="1026" cy="1574"/>
              </a:xfrm>
              <a:prstGeom prst="rect">
                <a:avLst/>
              </a:prstGeom>
              <a:solidFill>
                <a:schemeClr val="bg1">
                  <a:lumMod val="50000"/>
                  <a:alpha val="63000"/>
                </a:schemeClr>
              </a:solidFill>
              <a:ln w="38100" cmpd="sng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false" anchor="ctr" anchorCtr="false" forceAA="false" compatLnSpc="true">
                <a:noAutofit/>
              </a:bodyPr>
              <a:p>
                <a:pPr lvl="0" algn="ctr">
                  <a:buClrTx/>
                  <a:buSzTx/>
                  <a:buFontTx/>
                </a:pPr>
                <a:endParaRPr lang="en-US">
                  <a:sym typeface="+mn-ea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567" y="6178"/>
                <a:ext cx="3575" cy="1892"/>
              </a:xfrm>
              <a:prstGeom prst="rect">
                <a:avLst/>
              </a:prstGeom>
              <a:solidFill>
                <a:schemeClr val="bg1">
                  <a:lumMod val="50000"/>
                  <a:alpha val="63000"/>
                </a:schemeClr>
              </a:solidFill>
              <a:ln w="28575" cmpd="sng">
                <a:noFill/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false" anchor="ctr" anchorCtr="false" forceAA="false" compatLnSpc="true">
                <a:noAutofit/>
              </a:bodyPr>
              <a:p>
                <a:pPr lvl="0" algn="ctr">
                  <a:buClrTx/>
                  <a:buSzTx/>
                  <a:buFontTx/>
                </a:pPr>
                <a:endParaRPr lang="en-US">
                  <a:sym typeface="+mn-ea"/>
                </a:endParaRPr>
              </a:p>
            </p:txBody>
          </p:sp>
          <p:sp>
            <p:nvSpPr>
              <p:cNvPr id="10" name="Text Box 9"/>
              <p:cNvSpPr txBox="true"/>
              <p:nvPr/>
            </p:nvSpPr>
            <p:spPr>
              <a:xfrm>
                <a:off x="5634" y="3828"/>
                <a:ext cx="54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b="1"/>
                  <a:t>A</a:t>
                </a:r>
                <a:endParaRPr lang="en-US" b="1"/>
              </a:p>
            </p:txBody>
          </p:sp>
          <p:sp>
            <p:nvSpPr>
              <p:cNvPr id="11" name="Text Box 10"/>
              <p:cNvSpPr txBox="true"/>
              <p:nvPr/>
            </p:nvSpPr>
            <p:spPr>
              <a:xfrm>
                <a:off x="8531" y="5110"/>
                <a:ext cx="52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b="1"/>
                  <a:t>B</a:t>
                </a:r>
                <a:endParaRPr lang="en-US" b="1"/>
              </a:p>
            </p:txBody>
          </p:sp>
          <p:sp>
            <p:nvSpPr>
              <p:cNvPr id="21" name="Text Box 20"/>
              <p:cNvSpPr txBox="true"/>
              <p:nvPr/>
            </p:nvSpPr>
            <p:spPr>
              <a:xfrm>
                <a:off x="9566" y="6707"/>
                <a:ext cx="54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b="1"/>
                  <a:t>C</a:t>
                </a:r>
                <a:endParaRPr lang="en-US" b="1"/>
              </a:p>
            </p:txBody>
          </p:sp>
          <p:sp>
            <p:nvSpPr>
              <p:cNvPr id="22" name="Text Box 21"/>
              <p:cNvSpPr txBox="true"/>
              <p:nvPr/>
            </p:nvSpPr>
            <p:spPr>
              <a:xfrm>
                <a:off x="5634" y="6707"/>
                <a:ext cx="72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b="1"/>
                  <a:t>D1</a:t>
                </a:r>
                <a:endParaRPr lang="en-US" b="1"/>
              </a:p>
            </p:txBody>
          </p:sp>
          <p:sp>
            <p:nvSpPr>
              <p:cNvPr id="23" name="Text Box 22"/>
              <p:cNvSpPr txBox="true"/>
              <p:nvPr/>
            </p:nvSpPr>
            <p:spPr>
              <a:xfrm>
                <a:off x="9476" y="3828"/>
                <a:ext cx="72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b="1"/>
                  <a:t>D2</a:t>
                </a:r>
                <a:endParaRPr lang="en-US" b="1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9223" y="6382"/>
                <a:ext cx="119" cy="119"/>
              </a:xfrm>
              <a:prstGeom prst="ellipse">
                <a:avLst/>
              </a:prstGeom>
              <a:solidFill>
                <a:srgbClr val="2020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6911" y="4611"/>
                <a:ext cx="119" cy="119"/>
              </a:xfrm>
              <a:prstGeom prst="ellipse">
                <a:avLst/>
              </a:prstGeom>
              <a:solidFill>
                <a:srgbClr val="2020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36" name="Straight Connector 35"/>
              <p:cNvCxnSpPr>
                <a:stCxn id="35" idx="5"/>
                <a:endCxn id="33" idx="2"/>
              </p:cNvCxnSpPr>
              <p:nvPr/>
            </p:nvCxnSpPr>
            <p:spPr>
              <a:xfrm>
                <a:off x="7013" y="4713"/>
                <a:ext cx="2210" cy="1729"/>
              </a:xfrm>
              <a:prstGeom prst="line">
                <a:avLst/>
              </a:prstGeom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Right Brace 36"/>
              <p:cNvSpPr/>
              <p:nvPr/>
            </p:nvSpPr>
            <p:spPr>
              <a:xfrm rot="18540000" flipV="true">
                <a:off x="8042" y="4023"/>
                <a:ext cx="372" cy="2806"/>
              </a:xfrm>
              <a:prstGeom prst="rightBrace">
                <a:avLst>
                  <a:gd name="adj1" fmla="val 74849"/>
                  <a:gd name="adj2" fmla="val 8161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8" name="Text Box 37"/>
              <p:cNvSpPr txBox="true"/>
              <p:nvPr/>
            </p:nvSpPr>
            <p:spPr>
              <a:xfrm>
                <a:off x="7521" y="4345"/>
                <a:ext cx="466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sz="1600" b="1"/>
                  <a:t>d</a:t>
                </a:r>
                <a:endParaRPr lang="en-US" sz="1600" b="1"/>
              </a:p>
            </p:txBody>
          </p:sp>
        </p:grpSp>
        <p:sp>
          <p:nvSpPr>
            <p:cNvPr id="40" name="Text Box 39"/>
            <p:cNvSpPr txBox="true"/>
            <p:nvPr/>
          </p:nvSpPr>
          <p:spPr>
            <a:xfrm>
              <a:off x="8991" y="4571"/>
              <a:ext cx="4053" cy="145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b="1"/>
                <a:t>S = A + B + C + D1 + D2</a:t>
              </a:r>
              <a:endParaRPr lang="en-US" b="1"/>
            </a:p>
            <a:p>
              <a:r>
                <a:rPr lang="en-US" b="1"/>
                <a:t>I = B</a:t>
              </a:r>
              <a:endParaRPr lang="en-US" b="1"/>
            </a:p>
            <a:p>
              <a:r>
                <a:rPr lang="en-US" b="1"/>
                <a:t>U = A + B + C</a:t>
              </a:r>
              <a:endParaRPr lang="en-US" b="1"/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2483" y="2655"/>
              <a:ext cx="5780" cy="4870"/>
            </a:xfrm>
            <a:prstGeom prst="line">
              <a:avLst/>
            </a:prstGeom>
            <a:ln w="12700" cmpd="sng">
              <a:solidFill>
                <a:srgbClr val="FFFF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ight Brace 41"/>
            <p:cNvSpPr/>
            <p:nvPr/>
          </p:nvSpPr>
          <p:spPr>
            <a:xfrm rot="7800000">
              <a:off x="4919" y="1498"/>
              <a:ext cx="550" cy="7598"/>
            </a:xfrm>
            <a:prstGeom prst="rightBrace">
              <a:avLst>
                <a:gd name="adj1" fmla="val 74849"/>
                <a:gd name="adj2" fmla="val 42715"/>
              </a:avLst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3" name="Text Box 42"/>
            <p:cNvSpPr txBox="true"/>
            <p:nvPr/>
          </p:nvSpPr>
          <p:spPr>
            <a:xfrm>
              <a:off x="5129" y="5678"/>
              <a:ext cx="430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sz="1600" b="1"/>
                <a:t>c</a:t>
              </a:r>
              <a:endParaRPr lang="en-US" sz="1600" b="1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Table 2"/>
          <p:cNvGraphicFramePr/>
          <p:nvPr/>
        </p:nvGraphicFramePr>
        <p:xfrm>
          <a:off x="3837940" y="1215390"/>
          <a:ext cx="3295650" cy="982345"/>
        </p:xfrm>
        <a:graphic>
          <a:graphicData uri="http://schemas.openxmlformats.org/drawingml/2006/table">
            <a:tbl>
              <a:tblPr firstRow="true">
                <a:tableStyleId>{35758FB7-9AC5-4552-8A53-C91805E547FA}</a:tableStyleId>
              </a:tblPr>
              <a:tblGrid>
                <a:gridCol w="659130"/>
                <a:gridCol w="659130"/>
                <a:gridCol w="659130"/>
                <a:gridCol w="659130"/>
                <a:gridCol w="659130"/>
              </a:tblGrid>
              <a:tr h="301625">
                <a:tc>
                  <a:txBody>
                    <a:bodyPr/>
                    <a:p>
                      <a:pPr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0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1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2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3</a:t>
                      </a:r>
                      <a:endParaRPr lang="en-US" sz="1200"/>
                    </a:p>
                  </a:txBody>
                  <a:tcPr/>
                </a:tc>
              </a:tr>
              <a:tr h="3403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/>
                        <a:t>GT</a:t>
                      </a:r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0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1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0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0</a:t>
                      </a:r>
                      <a:endParaRPr lang="en-US" sz="1200"/>
                    </a:p>
                  </a:txBody>
                  <a:tcPr/>
                </a:tc>
              </a:tr>
              <a:tr h="3403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>
                          <a:sym typeface="+mn-ea"/>
                        </a:rPr>
                        <a:t>logits</a:t>
                      </a:r>
                      <a:endParaRPr lang="en-US" sz="1200" b="1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0.7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0.1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sym typeface="+mn-ea"/>
                        </a:rPr>
                        <a:t>0.1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sym typeface="+mn-ea"/>
                        </a:rPr>
                        <a:t>0.1</a:t>
                      </a:r>
                      <a:endParaRPr lang="en-US" sz="12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 Box 3"/>
          <p:cNvSpPr txBox="true"/>
          <p:nvPr/>
        </p:nvSpPr>
        <p:spPr>
          <a:xfrm>
            <a:off x="5095240" y="878205"/>
            <a:ext cx="78105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1600" b="1"/>
              <a:t>HARD</a:t>
            </a:r>
            <a:endParaRPr lang="en-US" sz="1600" b="1"/>
          </a:p>
        </p:txBody>
      </p:sp>
      <p:graphicFrame>
        <p:nvGraphicFramePr>
          <p:cNvPr id="5" name="Table 4"/>
          <p:cNvGraphicFramePr/>
          <p:nvPr/>
        </p:nvGraphicFramePr>
        <p:xfrm>
          <a:off x="7506970" y="1215390"/>
          <a:ext cx="3295650" cy="982345"/>
        </p:xfrm>
        <a:graphic>
          <a:graphicData uri="http://schemas.openxmlformats.org/drawingml/2006/table">
            <a:tbl>
              <a:tblPr firstRow="true">
                <a:tableStyleId>{35758FB7-9AC5-4552-8A53-C91805E547FA}</a:tableStyleId>
              </a:tblPr>
              <a:tblGrid>
                <a:gridCol w="659130"/>
                <a:gridCol w="659130"/>
                <a:gridCol w="659130"/>
                <a:gridCol w="659130"/>
                <a:gridCol w="659130"/>
              </a:tblGrid>
              <a:tr h="301625">
                <a:tc>
                  <a:txBody>
                    <a:bodyPr/>
                    <a:p>
                      <a:pPr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0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1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2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3</a:t>
                      </a:r>
                      <a:endParaRPr lang="en-US" sz="1200"/>
                    </a:p>
                  </a:txBody>
                  <a:tcPr/>
                </a:tc>
              </a:tr>
              <a:tr h="3403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/>
                        <a:t>GT</a:t>
                      </a:r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0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1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0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0</a:t>
                      </a:r>
                      <a:endParaRPr lang="en-US" sz="1200"/>
                    </a:p>
                  </a:txBody>
                  <a:tcPr/>
                </a:tc>
              </a:tr>
              <a:tr h="3403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>
                          <a:sym typeface="+mn-ea"/>
                        </a:rPr>
                        <a:t>logits</a:t>
                      </a:r>
                      <a:endParaRPr lang="en-US" sz="1200" b="1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0.1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0.7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sym typeface="+mn-ea"/>
                        </a:rPr>
                        <a:t>0.1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sym typeface="+mn-ea"/>
                        </a:rPr>
                        <a:t>0.1</a:t>
                      </a:r>
                      <a:endParaRPr lang="en-US" sz="12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Box 5"/>
          <p:cNvSpPr txBox="true"/>
          <p:nvPr/>
        </p:nvSpPr>
        <p:spPr>
          <a:xfrm>
            <a:off x="8764270" y="878205"/>
            <a:ext cx="724535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1600" b="1"/>
              <a:t>EASY</a:t>
            </a:r>
            <a:endParaRPr lang="en-US" sz="1600" b="1"/>
          </a:p>
        </p:txBody>
      </p:sp>
      <p:sp>
        <p:nvSpPr>
          <p:cNvPr id="7" name="Text Box 6"/>
          <p:cNvSpPr txBox="true"/>
          <p:nvPr/>
        </p:nvSpPr>
        <p:spPr>
          <a:xfrm>
            <a:off x="3837940" y="2222500"/>
            <a:ext cx="29895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1200" b="1"/>
              <a:t>CE loss = -ln0.1 = 2.3</a:t>
            </a:r>
            <a:endParaRPr lang="en-US" sz="1200" b="1"/>
          </a:p>
          <a:p>
            <a:r>
              <a:rPr lang="en-US" sz="1200" b="1"/>
              <a:t>BCE loss = -ln0.3 - ln0.1 - ln0.9 - ln0.9 = 3.7</a:t>
            </a:r>
            <a:endParaRPr lang="en-US" sz="1200" b="1"/>
          </a:p>
        </p:txBody>
      </p:sp>
      <p:sp>
        <p:nvSpPr>
          <p:cNvPr id="8" name="Text Box 7"/>
          <p:cNvSpPr txBox="true"/>
          <p:nvPr/>
        </p:nvSpPr>
        <p:spPr>
          <a:xfrm>
            <a:off x="7506970" y="2222500"/>
            <a:ext cx="30657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1200" b="1"/>
              <a:t>CE loss = -ln0.7 = 0.35</a:t>
            </a:r>
            <a:endParaRPr lang="en-US" sz="1200" b="1"/>
          </a:p>
          <a:p>
            <a:r>
              <a:rPr lang="en-US" sz="1200" b="1"/>
              <a:t>BCE loss = -ln0.9 - ln0.7 - ln0.9 - ln0.9 = 0.67</a:t>
            </a:r>
            <a:endParaRPr lang="en-US" sz="12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450340" y="1871980"/>
            <a:ext cx="3854450" cy="208407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777355" y="1144270"/>
            <a:ext cx="4838065" cy="32162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24635" y="2607945"/>
            <a:ext cx="661035" cy="5149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5270" y="2734945"/>
            <a:ext cx="372745" cy="574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Box 2"/>
              <p:cNvSpPr txBox="true"/>
              <p:nvPr/>
            </p:nvSpPr>
            <p:spPr>
              <a:xfrm>
                <a:off x="1400112" y="2881566"/>
                <a:ext cx="871220" cy="37655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𝒂</m:t>
                          </m:r>
                        </m:e>
                        <m:sup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[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𝑗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−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" name="Text Box 2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400112" y="2881566"/>
                <a:ext cx="871220" cy="376555"/>
              </a:xfrm>
              <a:prstGeom prst="rect">
                <a:avLst/>
              </a:prstGeom>
              <a:blipFill rotWithShape="true">
                <a:blip r:embed="rId3"/>
                <a:stretch>
                  <a:fillRect l="-66" t="-152" r="66" b="15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142105" y="2384425"/>
            <a:ext cx="3907155" cy="20891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3674110" y="2199005"/>
            <a:ext cx="776605" cy="6553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3a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73475" y="3511550"/>
            <a:ext cx="776605" cy="6553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3b</a:t>
            </a:r>
            <a:endParaRPr lang="en-US" sz="1600" b="1">
              <a:solidFill>
                <a:schemeClr val="tx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200140" y="352425"/>
            <a:ext cx="775970" cy="5659120"/>
            <a:chOff x="8392" y="1179"/>
            <a:chExt cx="1222" cy="8912"/>
          </a:xfrm>
        </p:grpSpPr>
        <p:sp>
          <p:nvSpPr>
            <p:cNvPr id="7" name="Rectangle 6"/>
            <p:cNvSpPr/>
            <p:nvPr/>
          </p:nvSpPr>
          <p:spPr>
            <a:xfrm>
              <a:off x="8392" y="1179"/>
              <a:ext cx="1223" cy="10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600" b="1">
                  <a:solidFill>
                    <a:schemeClr val="tx1"/>
                  </a:solidFill>
                </a:rPr>
                <a:t>4a</a:t>
              </a:r>
              <a:endParaRPr 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8392" y="3149"/>
              <a:ext cx="1223" cy="10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600" b="1">
                  <a:solidFill>
                    <a:schemeClr val="tx1"/>
                  </a:solidFill>
                </a:rPr>
                <a:t>4b</a:t>
              </a:r>
              <a:endParaRPr 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392" y="7089"/>
              <a:ext cx="1223" cy="10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600" b="1">
                  <a:solidFill>
                    <a:schemeClr val="tx1"/>
                  </a:solidFill>
                </a:rPr>
                <a:t>4d</a:t>
              </a:r>
              <a:endParaRPr 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392" y="5119"/>
              <a:ext cx="1223" cy="10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600" b="1">
                  <a:solidFill>
                    <a:schemeClr val="tx1"/>
                  </a:solidFill>
                </a:rPr>
                <a:t>4c</a:t>
              </a:r>
              <a:endParaRPr 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392" y="9059"/>
              <a:ext cx="1223" cy="10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600" b="1">
                  <a:solidFill>
                    <a:schemeClr val="tx1"/>
                  </a:solidFill>
                </a:rPr>
                <a:t>4e</a:t>
              </a:r>
              <a:endParaRPr lang="en-US" sz="1600" b="1">
                <a:solidFill>
                  <a:schemeClr val="tx1"/>
                </a:solidFill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8726170" y="2199005"/>
            <a:ext cx="776605" cy="6553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5a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725535" y="3511550"/>
            <a:ext cx="776605" cy="6553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5b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936490" y="4105275"/>
            <a:ext cx="776605" cy="655320"/>
          </a:xfrm>
          <a:prstGeom prst="rect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aux-2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461885" y="352425"/>
            <a:ext cx="776605" cy="655320"/>
          </a:xfrm>
          <a:prstGeom prst="rect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aux-1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782820" y="2854325"/>
            <a:ext cx="1083310" cy="65532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max</a:t>
            </a:r>
            <a:endParaRPr lang="en-US" sz="1600" b="1">
              <a:solidFill>
                <a:schemeClr val="tx1"/>
              </a:solidFill>
            </a:endParaRP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3F-2S-0P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08850" y="2854325"/>
            <a:ext cx="1083310" cy="65532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max</a:t>
            </a:r>
            <a:endParaRPr lang="en-US" sz="1600" b="1">
              <a:solidFill>
                <a:schemeClr val="tx1"/>
              </a:solidFill>
            </a:endParaRP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3F-2S-0P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56790" y="2854325"/>
            <a:ext cx="1083310" cy="65532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max</a:t>
            </a:r>
            <a:endParaRPr lang="en-US" sz="1600" b="1">
              <a:solidFill>
                <a:schemeClr val="tx1"/>
              </a:solidFill>
            </a:endParaRP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3F-2S-0P</a:t>
            </a:r>
            <a:endParaRPr lang="en-US" sz="1600" b="1">
              <a:solidFill>
                <a:schemeClr val="tx1"/>
              </a:solidFill>
            </a:endParaRPr>
          </a:p>
        </p:txBody>
      </p:sp>
      <p:cxnSp>
        <p:nvCxnSpPr>
          <p:cNvPr id="80" name="Elbow Connector 79"/>
          <p:cNvCxnSpPr>
            <a:stCxn id="38" idx="0"/>
            <a:endCxn id="4" idx="1"/>
          </p:cNvCxnSpPr>
          <p:nvPr/>
        </p:nvCxnSpPr>
        <p:spPr>
          <a:xfrm rot="16200000">
            <a:off x="3080703" y="2252663"/>
            <a:ext cx="327660" cy="87566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4" idx="2"/>
            <a:endCxn id="5" idx="0"/>
          </p:cNvCxnSpPr>
          <p:nvPr/>
        </p:nvCxnSpPr>
        <p:spPr>
          <a:xfrm rot="5400000">
            <a:off x="3742055" y="3182620"/>
            <a:ext cx="657225" cy="635"/>
          </a:xfrm>
          <a:prstGeom prst="bentConnector3">
            <a:avLst>
              <a:gd name="adj1" fmla="val 5004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5" idx="3"/>
            <a:endCxn id="27" idx="1"/>
          </p:cNvCxnSpPr>
          <p:nvPr/>
        </p:nvCxnSpPr>
        <p:spPr>
          <a:xfrm flipV="true">
            <a:off x="4458335" y="3181985"/>
            <a:ext cx="332740" cy="65722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27" idx="0"/>
            <a:endCxn id="7" idx="1"/>
          </p:cNvCxnSpPr>
          <p:nvPr/>
        </p:nvCxnSpPr>
        <p:spPr>
          <a:xfrm rot="16200000">
            <a:off x="4683443" y="1329373"/>
            <a:ext cx="2174240" cy="87566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/>
          <p:nvPr/>
        </p:nvCxnSpPr>
        <p:spPr>
          <a:xfrm rot="5400000">
            <a:off x="6290945" y="1305560"/>
            <a:ext cx="595630" cy="317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/>
          <p:nvPr/>
        </p:nvCxnSpPr>
        <p:spPr>
          <a:xfrm rot="5400000">
            <a:off x="6290945" y="2556510"/>
            <a:ext cx="595630" cy="317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/>
          <p:nvPr/>
        </p:nvCxnSpPr>
        <p:spPr>
          <a:xfrm rot="5400000">
            <a:off x="6290945" y="3807460"/>
            <a:ext cx="595630" cy="317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/>
          <p:nvPr/>
        </p:nvCxnSpPr>
        <p:spPr>
          <a:xfrm rot="5400000">
            <a:off x="6290945" y="5058410"/>
            <a:ext cx="595630" cy="317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7" idx="3"/>
            <a:endCxn id="20" idx="1"/>
          </p:cNvCxnSpPr>
          <p:nvPr/>
        </p:nvCxnSpPr>
        <p:spPr>
          <a:xfrm>
            <a:off x="6985000" y="680085"/>
            <a:ext cx="485140" cy="317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11" idx="3"/>
            <a:endCxn id="37" idx="2"/>
          </p:cNvCxnSpPr>
          <p:nvPr/>
        </p:nvCxnSpPr>
        <p:spPr>
          <a:xfrm flipV="true">
            <a:off x="6985000" y="3509645"/>
            <a:ext cx="873760" cy="217424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37" idx="0"/>
            <a:endCxn id="12" idx="1"/>
          </p:cNvCxnSpPr>
          <p:nvPr/>
        </p:nvCxnSpPr>
        <p:spPr>
          <a:xfrm rot="16200000">
            <a:off x="8132763" y="2252663"/>
            <a:ext cx="327660" cy="87566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12" idx="2"/>
            <a:endCxn id="13" idx="0"/>
          </p:cNvCxnSpPr>
          <p:nvPr/>
        </p:nvCxnSpPr>
        <p:spPr>
          <a:xfrm rot="5400000">
            <a:off x="8794115" y="3182620"/>
            <a:ext cx="657225" cy="635"/>
          </a:xfrm>
          <a:prstGeom prst="bentConnector3">
            <a:avLst>
              <a:gd name="adj1" fmla="val 5004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9" idx="1"/>
            <a:endCxn id="19" idx="3"/>
          </p:cNvCxnSpPr>
          <p:nvPr/>
        </p:nvCxnSpPr>
        <p:spPr>
          <a:xfrm rot="10800000">
            <a:off x="5721350" y="4432935"/>
            <a:ext cx="487045" cy="317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9829165" y="2854325"/>
            <a:ext cx="1083310" cy="65532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avg</a:t>
            </a:r>
            <a:endParaRPr lang="en-US" sz="1600" b="1">
              <a:solidFill>
                <a:schemeClr val="tx1"/>
              </a:solidFill>
            </a:endParaRP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7F-2S-0P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1235690" y="2856230"/>
            <a:ext cx="834390" cy="655320"/>
          </a:xfrm>
          <a:prstGeom prst="rect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FC</a:t>
            </a:r>
            <a:endParaRPr lang="en-US" sz="1600" b="1">
              <a:solidFill>
                <a:schemeClr val="tx1"/>
              </a:solidFill>
            </a:endParaRP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#class</a:t>
            </a:r>
            <a:endParaRPr lang="en-US" sz="1600" b="1">
              <a:solidFill>
                <a:schemeClr val="tx1"/>
              </a:solidFill>
            </a:endParaRPr>
          </a:p>
        </p:txBody>
      </p:sp>
      <p:cxnSp>
        <p:nvCxnSpPr>
          <p:cNvPr id="96" name="Elbow Connector 95"/>
          <p:cNvCxnSpPr>
            <a:stCxn id="13" idx="3"/>
            <a:endCxn id="94" idx="2"/>
          </p:cNvCxnSpPr>
          <p:nvPr/>
        </p:nvCxnSpPr>
        <p:spPr>
          <a:xfrm flipV="true">
            <a:off x="9510395" y="3509645"/>
            <a:ext cx="868680" cy="32956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94" idx="3"/>
            <a:endCxn id="95" idx="1"/>
          </p:cNvCxnSpPr>
          <p:nvPr/>
        </p:nvCxnSpPr>
        <p:spPr>
          <a:xfrm>
            <a:off x="10920730" y="3181985"/>
            <a:ext cx="323215" cy="1905"/>
          </a:xfrm>
          <a:prstGeom prst="bentConnector3">
            <a:avLst>
              <a:gd name="adj1" fmla="val 5009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323215" y="352425"/>
            <a:ext cx="1548765" cy="65532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Conv</a:t>
            </a:r>
            <a:endParaRPr lang="en-US" sz="1600" b="1">
              <a:solidFill>
                <a:schemeClr val="tx1"/>
              </a:solidFill>
            </a:endParaRP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7F-2S-3P-64#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555943" y="2021205"/>
            <a:ext cx="1083310" cy="65532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max</a:t>
            </a:r>
            <a:endParaRPr lang="en-US" sz="1600" b="1">
              <a:solidFill>
                <a:schemeClr val="tx1"/>
              </a:solidFill>
            </a:endParaRP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3F-2S-0P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323215" y="3689985"/>
            <a:ext cx="1548765" cy="65532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Conv</a:t>
            </a:r>
            <a:endParaRPr lang="en-US" sz="1600" b="1">
              <a:solidFill>
                <a:schemeClr val="tx1"/>
              </a:solidFill>
            </a:endParaRP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1F-1S-0P-64#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23215" y="5358130"/>
            <a:ext cx="1548765" cy="65532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Conv</a:t>
            </a:r>
            <a:endParaRPr lang="en-US" sz="1600" b="1">
              <a:solidFill>
                <a:schemeClr val="tx1"/>
              </a:solidFill>
            </a:endParaRP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3F-1S-1P-192#</a:t>
            </a:r>
            <a:endParaRPr lang="en-US" sz="1600" b="1">
              <a:solidFill>
                <a:schemeClr val="tx1"/>
              </a:solidFill>
            </a:endParaRPr>
          </a:p>
        </p:txBody>
      </p:sp>
      <p:cxnSp>
        <p:nvCxnSpPr>
          <p:cNvPr id="103" name="Elbow Connector 102"/>
          <p:cNvCxnSpPr>
            <a:stCxn id="98" idx="2"/>
            <a:endCxn id="99" idx="0"/>
          </p:cNvCxnSpPr>
          <p:nvPr/>
        </p:nvCxnSpPr>
        <p:spPr>
          <a:xfrm rot="5400000">
            <a:off x="591185" y="1514475"/>
            <a:ext cx="1013460" cy="317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99" idx="2"/>
            <a:endCxn id="100" idx="0"/>
          </p:cNvCxnSpPr>
          <p:nvPr/>
        </p:nvCxnSpPr>
        <p:spPr>
          <a:xfrm rot="5400000">
            <a:off x="591185" y="3183255"/>
            <a:ext cx="1013460" cy="317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100" idx="2"/>
            <a:endCxn id="101" idx="0"/>
          </p:cNvCxnSpPr>
          <p:nvPr/>
        </p:nvCxnSpPr>
        <p:spPr>
          <a:xfrm rot="5400000">
            <a:off x="591503" y="4851718"/>
            <a:ext cx="1012825" cy="317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101" idx="3"/>
            <a:endCxn id="38" idx="2"/>
          </p:cNvCxnSpPr>
          <p:nvPr/>
        </p:nvCxnSpPr>
        <p:spPr>
          <a:xfrm flipV="true">
            <a:off x="1871980" y="3509645"/>
            <a:ext cx="926465" cy="217614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16535" y="589915"/>
            <a:ext cx="11759565" cy="56775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Picture 6"/>
          <p:cNvPicPr>
            <a:picLocks noChangeAspect="true"/>
          </p:cNvPicPr>
          <p:nvPr/>
        </p:nvPicPr>
        <p:blipFill>
          <a:blip r:embed="rId1"/>
          <a:srcRect l="5845" t="20136" r="13088" b="15844"/>
          <a:stretch>
            <a:fillRect/>
          </a:stretch>
        </p:blipFill>
        <p:spPr>
          <a:xfrm>
            <a:off x="2057400" y="1657985"/>
            <a:ext cx="3646170" cy="17995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true"/>
          </p:cNvPicPr>
          <p:nvPr/>
        </p:nvPicPr>
        <p:blipFill>
          <a:blip r:embed="rId2"/>
          <a:srcRect l="5365" t="18929" r="13554" b="15880"/>
          <a:stretch>
            <a:fillRect/>
          </a:stretch>
        </p:blipFill>
        <p:spPr>
          <a:xfrm>
            <a:off x="5703570" y="1624965"/>
            <a:ext cx="3646805" cy="18326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4769485" y="1995170"/>
            <a:ext cx="1292225" cy="37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b="1"/>
              <a:t>1 </a:t>
            </a:r>
            <a:endParaRPr lang="en-US" sz="1000" b="1"/>
          </a:p>
          <a:p>
            <a:pPr algn="ctr"/>
            <a:r>
              <a:rPr lang="en-US" sz="1000" b="1"/>
              <a:t>InvertedResidual</a:t>
            </a:r>
            <a:endParaRPr lang="en-US" sz="1000" b="1"/>
          </a:p>
        </p:txBody>
      </p:sp>
      <p:sp>
        <p:nvSpPr>
          <p:cNvPr id="5" name="Rounded Rectangle 4"/>
          <p:cNvSpPr/>
          <p:nvPr/>
        </p:nvSpPr>
        <p:spPr>
          <a:xfrm>
            <a:off x="4769485" y="2726690"/>
            <a:ext cx="1291590" cy="37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b="1"/>
              <a:t>1.conv</a:t>
            </a:r>
            <a:endParaRPr lang="en-US" sz="1000" b="1"/>
          </a:p>
          <a:p>
            <a:pPr algn="ctr"/>
            <a:r>
              <a:rPr lang="en-US" sz="1000" b="1"/>
              <a:t>Sequential</a:t>
            </a:r>
            <a:endParaRPr lang="en-US" sz="1000" b="1"/>
          </a:p>
        </p:txBody>
      </p:sp>
      <p:sp>
        <p:nvSpPr>
          <p:cNvPr id="6" name="Rounded Rectangle 5"/>
          <p:cNvSpPr/>
          <p:nvPr/>
        </p:nvSpPr>
        <p:spPr>
          <a:xfrm>
            <a:off x="3108325" y="3792220"/>
            <a:ext cx="1291590" cy="37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b="1"/>
              <a:t>1.conv.0</a:t>
            </a:r>
            <a:endParaRPr lang="en-US" sz="1000" b="1"/>
          </a:p>
          <a:p>
            <a:pPr algn="ctr"/>
            <a:r>
              <a:rPr lang="en-US" sz="1000" b="1"/>
              <a:t>ConvBNRelu</a:t>
            </a:r>
            <a:endParaRPr lang="en-US" sz="1000" b="1"/>
          </a:p>
        </p:txBody>
      </p:sp>
      <p:sp>
        <p:nvSpPr>
          <p:cNvPr id="7" name="Rounded Rectangle 6"/>
          <p:cNvSpPr/>
          <p:nvPr/>
        </p:nvSpPr>
        <p:spPr>
          <a:xfrm>
            <a:off x="4769485" y="3458210"/>
            <a:ext cx="1291590" cy="104584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b="1"/>
              <a:t>1.conv.1</a:t>
            </a:r>
            <a:endParaRPr lang="en-US" sz="1000" b="1"/>
          </a:p>
          <a:p>
            <a:pPr algn="ctr"/>
            <a:r>
              <a:rPr lang="en-US" sz="1000" b="1"/>
              <a:t>Conv2d</a:t>
            </a:r>
            <a:endParaRPr lang="en-US" sz="1000" b="1"/>
          </a:p>
          <a:p>
            <a:pPr algn="ctr"/>
            <a:r>
              <a:rPr lang="en-US" sz="1000" b="1"/>
              <a:t>1.conv.1.weight</a:t>
            </a:r>
            <a:endParaRPr lang="en-US" sz="1000" b="1"/>
          </a:p>
        </p:txBody>
      </p:sp>
      <p:sp>
        <p:nvSpPr>
          <p:cNvPr id="8" name="Rounded Rectangle 7"/>
          <p:cNvSpPr/>
          <p:nvPr/>
        </p:nvSpPr>
        <p:spPr>
          <a:xfrm>
            <a:off x="6425565" y="3456940"/>
            <a:ext cx="1569085" cy="104584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800" b="1"/>
              <a:t>1.conv.2</a:t>
            </a:r>
            <a:endParaRPr lang="en-US" sz="800" b="1"/>
          </a:p>
          <a:p>
            <a:pPr algn="l"/>
            <a:r>
              <a:rPr lang="en-US" sz="800" b="1"/>
              <a:t>BatchNorm2d</a:t>
            </a:r>
            <a:endParaRPr lang="en-US" sz="800" b="1"/>
          </a:p>
          <a:p>
            <a:pPr algn="l"/>
            <a:r>
              <a:rPr lang="en-US" sz="800" b="1"/>
              <a:t>1.conv.2.weight</a:t>
            </a:r>
            <a:endParaRPr lang="en-US" sz="800" b="1"/>
          </a:p>
          <a:p>
            <a:pPr algn="l"/>
            <a:r>
              <a:rPr lang="en-US" sz="800" b="1"/>
              <a:t>1.conv.2.bias</a:t>
            </a:r>
            <a:endParaRPr lang="en-US" sz="800" b="1"/>
          </a:p>
          <a:p>
            <a:pPr algn="l"/>
            <a:r>
              <a:rPr lang="en-US" sz="800" b="1">
                <a:sym typeface="+mn-ea"/>
              </a:rPr>
              <a:t>1.conv.2.running_mean</a:t>
            </a:r>
            <a:endParaRPr lang="en-US" sz="800" b="1"/>
          </a:p>
          <a:p>
            <a:pPr algn="l"/>
            <a:r>
              <a:rPr lang="en-US" sz="800" b="1">
                <a:sym typeface="+mn-ea"/>
              </a:rPr>
              <a:t>1.conv.2.running_var</a:t>
            </a:r>
            <a:endParaRPr lang="en-US" sz="800" b="1"/>
          </a:p>
          <a:p>
            <a:pPr algn="l"/>
            <a:r>
              <a:rPr lang="en-US" sz="800" b="1">
                <a:sym typeface="+mn-ea"/>
              </a:rPr>
              <a:t>1.conv.2.num_batch_tracked</a:t>
            </a:r>
            <a:endParaRPr lang="en-US" sz="800" b="1"/>
          </a:p>
        </p:txBody>
      </p:sp>
      <p:sp>
        <p:nvSpPr>
          <p:cNvPr id="9" name="Rounded Rectangle 8"/>
          <p:cNvSpPr/>
          <p:nvPr/>
        </p:nvSpPr>
        <p:spPr>
          <a:xfrm>
            <a:off x="1414780" y="4890770"/>
            <a:ext cx="1291590" cy="104584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b="1"/>
              <a:t>1.conv.0.0</a:t>
            </a:r>
            <a:endParaRPr lang="en-US" sz="1000" b="1"/>
          </a:p>
          <a:p>
            <a:pPr algn="ctr"/>
            <a:r>
              <a:rPr lang="en-US" sz="1000" b="1"/>
              <a:t>Conv2d</a:t>
            </a:r>
            <a:endParaRPr lang="en-US" sz="1000" b="1"/>
          </a:p>
          <a:p>
            <a:pPr algn="ctr"/>
            <a:r>
              <a:rPr lang="en-US" sz="1000" b="1">
                <a:sym typeface="+mn-ea"/>
              </a:rPr>
              <a:t>1.conv.0.0.weight</a:t>
            </a:r>
            <a:endParaRPr lang="en-US" sz="1000" b="1"/>
          </a:p>
        </p:txBody>
      </p:sp>
      <p:sp>
        <p:nvSpPr>
          <p:cNvPr id="10" name="Rounded Rectangle 9"/>
          <p:cNvSpPr/>
          <p:nvPr/>
        </p:nvSpPr>
        <p:spPr>
          <a:xfrm>
            <a:off x="2926080" y="4890770"/>
            <a:ext cx="1656080" cy="104584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800" b="1"/>
              <a:t>1.conv.0.1</a:t>
            </a:r>
            <a:endParaRPr lang="en-US" sz="800" b="1"/>
          </a:p>
          <a:p>
            <a:pPr algn="l"/>
            <a:r>
              <a:rPr lang="en-US" sz="800" b="1"/>
              <a:t>BatchNorm2d</a:t>
            </a:r>
            <a:endParaRPr lang="en-US" sz="800" b="1"/>
          </a:p>
          <a:p>
            <a:pPr algn="l"/>
            <a:r>
              <a:rPr lang="en-US" sz="800" b="1"/>
              <a:t>1.conv.0.1.weight</a:t>
            </a:r>
            <a:endParaRPr lang="en-US" sz="800" b="1"/>
          </a:p>
          <a:p>
            <a:pPr algn="l"/>
            <a:r>
              <a:rPr lang="en-US" sz="800" b="1"/>
              <a:t>1.conv.0.1.bias</a:t>
            </a:r>
            <a:endParaRPr lang="en-US" sz="800" b="1"/>
          </a:p>
          <a:p>
            <a:pPr algn="l"/>
            <a:r>
              <a:rPr lang="en-US" sz="800" b="1"/>
              <a:t>1.conv.0.1.running_mean</a:t>
            </a:r>
            <a:endParaRPr lang="en-US" sz="800" b="1"/>
          </a:p>
          <a:p>
            <a:pPr algn="l"/>
            <a:r>
              <a:rPr lang="en-US" sz="800" b="1"/>
              <a:t>1.conv.0.1.running_var</a:t>
            </a:r>
            <a:endParaRPr lang="en-US" sz="800" b="1"/>
          </a:p>
          <a:p>
            <a:pPr algn="l"/>
            <a:r>
              <a:rPr lang="en-US" sz="800" b="1"/>
              <a:t>1.conv.0.1.num_batch_tracked</a:t>
            </a:r>
            <a:endParaRPr lang="en-US" sz="800" b="1"/>
          </a:p>
        </p:txBody>
      </p:sp>
      <p:sp>
        <p:nvSpPr>
          <p:cNvPr id="11" name="Rounded Rectangle 10"/>
          <p:cNvSpPr/>
          <p:nvPr/>
        </p:nvSpPr>
        <p:spPr>
          <a:xfrm>
            <a:off x="4769485" y="4890770"/>
            <a:ext cx="1291590" cy="104584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b="1">
                <a:sym typeface="+mn-ea"/>
              </a:rPr>
              <a:t>1.conv.0.2</a:t>
            </a:r>
            <a:endParaRPr lang="en-US" sz="1000" b="1"/>
          </a:p>
          <a:p>
            <a:pPr algn="ctr"/>
            <a:r>
              <a:rPr lang="en-US" sz="1000" b="1"/>
              <a:t>Relu6</a:t>
            </a:r>
            <a:endParaRPr lang="en-US" sz="1000" b="1"/>
          </a:p>
        </p:txBody>
      </p:sp>
      <p:cxnSp>
        <p:nvCxnSpPr>
          <p:cNvPr id="12" name="Straight Arrow Connector 11"/>
          <p:cNvCxnSpPr>
            <a:stCxn id="6" idx="2"/>
            <a:endCxn id="9" idx="0"/>
          </p:cNvCxnSpPr>
          <p:nvPr/>
        </p:nvCxnSpPr>
        <p:spPr>
          <a:xfrm flipH="true">
            <a:off x="2060575" y="4168140"/>
            <a:ext cx="1693545" cy="72263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10" idx="0"/>
          </p:cNvCxnSpPr>
          <p:nvPr/>
        </p:nvCxnSpPr>
        <p:spPr>
          <a:xfrm>
            <a:off x="3754120" y="4168140"/>
            <a:ext cx="0" cy="72263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11" idx="0"/>
          </p:cNvCxnSpPr>
          <p:nvPr/>
        </p:nvCxnSpPr>
        <p:spPr>
          <a:xfrm>
            <a:off x="3754120" y="4168140"/>
            <a:ext cx="1661160" cy="72263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 flipH="true">
            <a:off x="5415280" y="2371090"/>
            <a:ext cx="635" cy="35560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7" idx="0"/>
          </p:cNvCxnSpPr>
          <p:nvPr/>
        </p:nvCxnSpPr>
        <p:spPr>
          <a:xfrm>
            <a:off x="5415280" y="3102610"/>
            <a:ext cx="0" cy="35560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6" idx="0"/>
          </p:cNvCxnSpPr>
          <p:nvPr/>
        </p:nvCxnSpPr>
        <p:spPr>
          <a:xfrm flipH="true">
            <a:off x="3754120" y="3102610"/>
            <a:ext cx="1661160" cy="68961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8" idx="0"/>
          </p:cNvCxnSpPr>
          <p:nvPr/>
        </p:nvCxnSpPr>
        <p:spPr>
          <a:xfrm>
            <a:off x="5415280" y="3102610"/>
            <a:ext cx="1795145" cy="35433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7994650" y="1995170"/>
            <a:ext cx="1292225" cy="37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b="1"/>
              <a:t>2 </a:t>
            </a:r>
            <a:endParaRPr lang="en-US" sz="1000" b="1"/>
          </a:p>
          <a:p>
            <a:pPr algn="ctr"/>
            <a:r>
              <a:rPr lang="en-US" sz="1000" b="1"/>
              <a:t>InvertedResidual</a:t>
            </a:r>
            <a:endParaRPr lang="en-US" sz="1000" b="1"/>
          </a:p>
        </p:txBody>
      </p:sp>
      <p:sp>
        <p:nvSpPr>
          <p:cNvPr id="23" name="Rounded Rectangle 22"/>
          <p:cNvSpPr/>
          <p:nvPr/>
        </p:nvSpPr>
        <p:spPr>
          <a:xfrm>
            <a:off x="1541145" y="1995170"/>
            <a:ext cx="1292225" cy="37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b="1"/>
              <a:t>0</a:t>
            </a:r>
            <a:endParaRPr lang="en-US" sz="1000" b="1"/>
          </a:p>
          <a:p>
            <a:pPr algn="ctr"/>
            <a:r>
              <a:rPr lang="en-US" sz="1000" b="1"/>
              <a:t>InvertedResidual</a:t>
            </a:r>
            <a:endParaRPr lang="en-US" sz="1000" b="1"/>
          </a:p>
        </p:txBody>
      </p:sp>
      <p:sp>
        <p:nvSpPr>
          <p:cNvPr id="24" name="Text Box 23"/>
          <p:cNvSpPr txBox="true"/>
          <p:nvPr/>
        </p:nvSpPr>
        <p:spPr>
          <a:xfrm>
            <a:off x="3538220" y="2002790"/>
            <a:ext cx="5257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······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5" name="Text Box 24"/>
          <p:cNvSpPr txBox="true"/>
          <p:nvPr/>
        </p:nvSpPr>
        <p:spPr>
          <a:xfrm>
            <a:off x="6765290" y="2002790"/>
            <a:ext cx="5257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······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0" name="Group 19"/>
          <p:cNvGrpSpPr/>
          <p:nvPr/>
        </p:nvGrpSpPr>
        <p:grpSpPr>
          <a:xfrm>
            <a:off x="715645" y="1605280"/>
            <a:ext cx="10759440" cy="3646170"/>
            <a:chOff x="1127" y="2528"/>
            <a:chExt cx="16944" cy="5742"/>
          </a:xfrm>
        </p:grpSpPr>
        <p:pic>
          <p:nvPicPr>
            <p:cNvPr id="3" name="Picture 2"/>
            <p:cNvPicPr>
              <a:picLocks noChangeAspect="true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27" y="2528"/>
              <a:ext cx="16945" cy="5743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7934" y="5194"/>
              <a:ext cx="555" cy="3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866900" y="1512570"/>
            <a:ext cx="8458200" cy="383286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229995" y="1725295"/>
            <a:ext cx="636270" cy="2592070"/>
            <a:chOff x="1937" y="2717"/>
            <a:chExt cx="1002" cy="4082"/>
          </a:xfrm>
        </p:grpSpPr>
        <p:sp>
          <p:nvSpPr>
            <p:cNvPr id="7" name="Curved Right Arrow 6"/>
            <p:cNvSpPr/>
            <p:nvPr/>
          </p:nvSpPr>
          <p:spPr>
            <a:xfrm>
              <a:off x="1937" y="2717"/>
              <a:ext cx="1003" cy="4083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Text Box 7"/>
            <p:cNvSpPr txBox="true"/>
            <p:nvPr/>
          </p:nvSpPr>
          <p:spPr>
            <a:xfrm rot="16200000">
              <a:off x="735" y="4468"/>
              <a:ext cx="3626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400" b="1"/>
                <a:t>AssignGTbox2Anchor</a:t>
              </a:r>
              <a:endParaRPr lang="en-US" sz="1400" b="1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2639</Words>
  <Application>WPS Presentation</Application>
  <PresentationFormat>宽屏</PresentationFormat>
  <Paragraphs>550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8" baseType="lpstr">
      <vt:lpstr>Arial</vt:lpstr>
      <vt:lpstr>SimSun</vt:lpstr>
      <vt:lpstr>Wingdings</vt:lpstr>
      <vt:lpstr>Nimbus Roman No9 L</vt:lpstr>
      <vt:lpstr>DejaVu Math TeX Gyre</vt:lpstr>
      <vt:lpstr>微软雅黑</vt:lpstr>
      <vt:lpstr>Droid Sans Fallback</vt:lpstr>
      <vt:lpstr>Arial Unicode MS</vt:lpstr>
      <vt:lpstr>Arial Black</vt:lpstr>
      <vt:lpstr>SimSun</vt:lpstr>
      <vt:lpstr>Abyssinica SIL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ming</dc:creator>
  <cp:lastModifiedBy>ming</cp:lastModifiedBy>
  <cp:revision>20</cp:revision>
  <dcterms:created xsi:type="dcterms:W3CDTF">2021-10-13T04:25:11Z</dcterms:created>
  <dcterms:modified xsi:type="dcterms:W3CDTF">2021-10-13T04:25:11Z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