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6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2519045" y="2143125"/>
            <a:ext cx="323850" cy="1483360"/>
            <a:chOff x="3967" y="3519"/>
            <a:chExt cx="510" cy="2336"/>
          </a:xfrm>
        </p:grpSpPr>
        <p:sp>
          <p:nvSpPr>
            <p:cNvPr id="5" name="Oval 4"/>
            <p:cNvSpPr/>
            <p:nvPr/>
          </p:nvSpPr>
          <p:spPr>
            <a:xfrm>
              <a:off x="3967" y="3519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967" y="4432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967" y="5345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34435" y="2433003"/>
            <a:ext cx="323850" cy="903605"/>
            <a:chOff x="6266" y="4030"/>
            <a:chExt cx="510" cy="1423"/>
          </a:xfrm>
        </p:grpSpPr>
        <p:sp>
          <p:nvSpPr>
            <p:cNvPr id="8" name="Oval 7"/>
            <p:cNvSpPr/>
            <p:nvPr/>
          </p:nvSpPr>
          <p:spPr>
            <a:xfrm>
              <a:off x="6266" y="4030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66" y="4943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49825" y="2143125"/>
            <a:ext cx="323850" cy="1483360"/>
            <a:chOff x="3967" y="3519"/>
            <a:chExt cx="510" cy="2336"/>
          </a:xfrm>
        </p:grpSpPr>
        <p:sp>
          <p:nvSpPr>
            <p:cNvPr id="13" name="Oval 12"/>
            <p:cNvSpPr/>
            <p:nvPr/>
          </p:nvSpPr>
          <p:spPr>
            <a:xfrm>
              <a:off x="3967" y="3519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67" y="4432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67" y="5345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2843530" y="2305685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9" idx="2"/>
          </p:cNvCxnSpPr>
          <p:nvPr/>
        </p:nvCxnSpPr>
        <p:spPr>
          <a:xfrm>
            <a:off x="2843530" y="2305685"/>
            <a:ext cx="890905" cy="86995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4" idx="2"/>
          </p:cNvCxnSpPr>
          <p:nvPr/>
        </p:nvCxnSpPr>
        <p:spPr>
          <a:xfrm>
            <a:off x="4058920" y="2595880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15" idx="2"/>
          </p:cNvCxnSpPr>
          <p:nvPr/>
        </p:nvCxnSpPr>
        <p:spPr>
          <a:xfrm>
            <a:off x="4058920" y="2595880"/>
            <a:ext cx="890905" cy="8693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8" idx="2"/>
          </p:cNvCxnSpPr>
          <p:nvPr/>
        </p:nvCxnSpPr>
        <p:spPr>
          <a:xfrm flipV="true">
            <a:off x="2843530" y="2595880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8" idx="2"/>
          </p:cNvCxnSpPr>
          <p:nvPr/>
        </p:nvCxnSpPr>
        <p:spPr>
          <a:xfrm flipV="true">
            <a:off x="2843530" y="2595880"/>
            <a:ext cx="890905" cy="8693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9" idx="2"/>
          </p:cNvCxnSpPr>
          <p:nvPr/>
        </p:nvCxnSpPr>
        <p:spPr>
          <a:xfrm>
            <a:off x="2843530" y="2885440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6"/>
            <a:endCxn id="9" idx="2"/>
          </p:cNvCxnSpPr>
          <p:nvPr/>
        </p:nvCxnSpPr>
        <p:spPr>
          <a:xfrm flipV="true">
            <a:off x="2843530" y="3175635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3" idx="2"/>
          </p:cNvCxnSpPr>
          <p:nvPr/>
        </p:nvCxnSpPr>
        <p:spPr>
          <a:xfrm flipV="true">
            <a:off x="4058920" y="2305685"/>
            <a:ext cx="890905" cy="86995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4" idx="2"/>
          </p:cNvCxnSpPr>
          <p:nvPr/>
        </p:nvCxnSpPr>
        <p:spPr>
          <a:xfrm flipV="true">
            <a:off x="4058920" y="2885440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  <a:endCxn id="13" idx="2"/>
          </p:cNvCxnSpPr>
          <p:nvPr/>
        </p:nvCxnSpPr>
        <p:spPr>
          <a:xfrm flipV="true">
            <a:off x="4058920" y="2305685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58920" y="3175635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274310" y="2305050"/>
            <a:ext cx="639445" cy="1159510"/>
            <a:chOff x="8306" y="3630"/>
            <a:chExt cx="576" cy="1826"/>
          </a:xfrm>
        </p:grpSpPr>
        <p:cxnSp>
          <p:nvCxnSpPr>
            <p:cNvPr id="44" name="Straight Arrow Connector 43"/>
            <p:cNvCxnSpPr/>
            <p:nvPr/>
          </p:nvCxnSpPr>
          <p:spPr>
            <a:xfrm flipV="true">
              <a:off x="8306" y="3630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true">
              <a:off x="8306" y="4544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true">
              <a:off x="8306" y="5456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>
            <a:off x="1964055" y="2297430"/>
            <a:ext cx="554990" cy="825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true">
            <a:off x="1911985" y="2886075"/>
            <a:ext cx="607060" cy="6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true">
            <a:off x="1911985" y="3465195"/>
            <a:ext cx="607060" cy="6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53"/>
              <p:cNvSpPr txBox="true"/>
              <p:nvPr/>
            </p:nvSpPr>
            <p:spPr>
              <a:xfrm>
                <a:off x="1467421" y="2075751"/>
                <a:ext cx="5892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4" name="Text Box 5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67421" y="2075751"/>
                <a:ext cx="589280" cy="368300"/>
              </a:xfrm>
              <a:prstGeom prst="rect">
                <a:avLst/>
              </a:prstGeom>
              <a:blipFill rotWithShape="true">
                <a:blip r:embed="rId1"/>
                <a:stretch>
                  <a:fillRect l="-97" t="-155" r="97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 Box 54"/>
              <p:cNvSpPr txBox="true"/>
              <p:nvPr/>
            </p:nvSpPr>
            <p:spPr>
              <a:xfrm>
                <a:off x="1507744" y="2677096"/>
                <a:ext cx="50863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5" name="Text Box 5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07744" y="2677096"/>
                <a:ext cx="508635" cy="368300"/>
              </a:xfrm>
              <a:prstGeom prst="rect">
                <a:avLst/>
              </a:prstGeom>
              <a:blipFill rotWithShape="true">
                <a:blip r:embed="rId2"/>
                <a:stretch>
                  <a:fillRect l="-50" t="-155" r="50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 Box 55"/>
              <p:cNvSpPr txBox="true"/>
              <p:nvPr/>
            </p:nvSpPr>
            <p:spPr>
              <a:xfrm>
                <a:off x="1507744" y="3291776"/>
                <a:ext cx="508635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6" name="Text Box 5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07744" y="3291776"/>
                <a:ext cx="508635" cy="368935"/>
              </a:xfrm>
              <a:prstGeom prst="rect">
                <a:avLst/>
              </a:prstGeom>
              <a:blipFill rotWithShape="true">
                <a:blip r:embed="rId3"/>
                <a:stretch>
                  <a:fillRect l="-50" t="-155" r="50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5760085" y="2086610"/>
            <a:ext cx="542925" cy="1586865"/>
            <a:chOff x="3411" y="3937"/>
            <a:chExt cx="855" cy="24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 Box 56"/>
                <p:cNvSpPr txBox="true"/>
                <p:nvPr/>
              </p:nvSpPr>
              <p:spPr>
                <a:xfrm>
                  <a:off x="3411" y="3937"/>
                  <a:ext cx="820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7" name="Text Box 56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11" y="3937"/>
                  <a:ext cx="820" cy="584"/>
                </a:xfrm>
                <a:prstGeom prst="rect">
                  <a:avLst/>
                </a:prstGeom>
                <a:blipFill rotWithShape="true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 Box 57"/>
                <p:cNvSpPr txBox="true"/>
                <p:nvPr/>
              </p:nvSpPr>
              <p:spPr>
                <a:xfrm>
                  <a:off x="3474" y="4884"/>
                  <a:ext cx="792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8" name="Text Box 57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74" y="4884"/>
                  <a:ext cx="792" cy="584"/>
                </a:xfrm>
                <a:prstGeom prst="rect">
                  <a:avLst/>
                </a:prstGeom>
                <a:blipFill rotWithShape="true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 Box 58"/>
                <p:cNvSpPr txBox="true"/>
                <p:nvPr/>
              </p:nvSpPr>
              <p:spPr>
                <a:xfrm>
                  <a:off x="3474" y="5852"/>
                  <a:ext cx="792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9" name="Text Box 58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74" y="5852"/>
                  <a:ext cx="792" cy="584"/>
                </a:xfrm>
                <a:prstGeom prst="rect">
                  <a:avLst/>
                </a:prstGeom>
                <a:blipFill rotWithShape="true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 Box 61"/>
              <p:cNvSpPr txBox="true"/>
              <p:nvPr/>
            </p:nvSpPr>
            <p:spPr>
              <a:xfrm>
                <a:off x="1535367" y="1636966"/>
                <a:ext cx="45402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𝒙</m:t>
                      </m:r>
                    </m:oMath>
                  </m:oMathPara>
                </a14:m>
                <a:endParaRPr lang="en-US" sz="2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2" name="Text Box 6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35367" y="1636966"/>
                <a:ext cx="454025" cy="398780"/>
              </a:xfrm>
              <a:prstGeom prst="rect">
                <a:avLst/>
              </a:prstGeom>
              <a:blipFill rotWithShape="true">
                <a:blip r:embed="rId7"/>
                <a:stretch>
                  <a:fillRect l="-126" t="-143" r="126" b="1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62"/>
              <p:cNvSpPr txBox="true"/>
              <p:nvPr/>
            </p:nvSpPr>
            <p:spPr>
              <a:xfrm>
                <a:off x="5768277" y="1633156"/>
                <a:ext cx="488950" cy="402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𝒚</m:t>
                      </m:r>
                    </m:oMath>
                  </m:oMathPara>
                </a14:m>
                <a:endParaRPr lang="en-US" sz="2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3" name="Text Box 6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768277" y="1633156"/>
                <a:ext cx="488950" cy="402590"/>
              </a:xfrm>
              <a:prstGeom prst="rect">
                <a:avLst/>
              </a:prstGeom>
              <a:blipFill rotWithShape="true">
                <a:blip r:embed="rId8"/>
                <a:stretch>
                  <a:fillRect l="-117" t="-142" r="117" b="1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2" idx="3"/>
            <a:endCxn id="63" idx="1"/>
          </p:cNvCxnSpPr>
          <p:nvPr/>
        </p:nvCxnSpPr>
        <p:spPr>
          <a:xfrm flipV="true">
            <a:off x="1989455" y="1834515"/>
            <a:ext cx="377888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056765" y="2035810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88665" y="2035810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04055" y="2075815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715000" y="2075815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 Box 71"/>
              <p:cNvSpPr txBox="true"/>
              <p:nvPr/>
            </p:nvSpPr>
            <p:spPr>
              <a:xfrm>
                <a:off x="2277364" y="3735006"/>
                <a:ext cx="826135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2" name="Text Box 7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277364" y="3735006"/>
                <a:ext cx="826135" cy="949960"/>
              </a:xfrm>
              <a:prstGeom prst="rect">
                <a:avLst/>
              </a:prstGeom>
              <a:blipFill rotWithShape="true">
                <a:blip r:embed="rId9"/>
                <a:stretch>
                  <a:fillRect l="-31" t="-60" r="31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 Box 72"/>
              <p:cNvSpPr txBox="true"/>
              <p:nvPr/>
            </p:nvSpPr>
            <p:spPr>
              <a:xfrm>
                <a:off x="3492754" y="3735006"/>
                <a:ext cx="838200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𝟐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𝟐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3" name="Text Box 7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492754" y="3735006"/>
                <a:ext cx="838200" cy="949960"/>
              </a:xfrm>
              <a:prstGeom prst="rect">
                <a:avLst/>
              </a:prstGeom>
              <a:blipFill rotWithShape="true">
                <a:blip r:embed="rId10"/>
                <a:stretch>
                  <a:fillRect l="-30" t="-60" r="30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 Box 73"/>
              <p:cNvSpPr txBox="true"/>
              <p:nvPr/>
            </p:nvSpPr>
            <p:spPr>
              <a:xfrm>
                <a:off x="4708144" y="3735006"/>
                <a:ext cx="842645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𝟑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𝟑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4" name="Text Box 7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708144" y="3735006"/>
                <a:ext cx="842645" cy="949960"/>
              </a:xfrm>
              <a:prstGeom prst="rect">
                <a:avLst/>
              </a:prstGeom>
              <a:blipFill rotWithShape="true">
                <a:blip r:embed="rId11"/>
                <a:stretch>
                  <a:fillRect l="-30" t="-60" r="30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/>
          <p:cNvCxnSpPr>
            <a:endCxn id="6" idx="2"/>
          </p:cNvCxnSpPr>
          <p:nvPr/>
        </p:nvCxnSpPr>
        <p:spPr>
          <a:xfrm>
            <a:off x="1917065" y="2297430"/>
            <a:ext cx="601980" cy="58801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7" idx="2"/>
          </p:cNvCxnSpPr>
          <p:nvPr/>
        </p:nvCxnSpPr>
        <p:spPr>
          <a:xfrm>
            <a:off x="1929765" y="2905760"/>
            <a:ext cx="589280" cy="5594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7" idx="2"/>
          </p:cNvCxnSpPr>
          <p:nvPr/>
        </p:nvCxnSpPr>
        <p:spPr>
          <a:xfrm>
            <a:off x="1921510" y="2323465"/>
            <a:ext cx="597535" cy="114173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2"/>
          </p:cNvCxnSpPr>
          <p:nvPr/>
        </p:nvCxnSpPr>
        <p:spPr>
          <a:xfrm flipV="true">
            <a:off x="1904365" y="2885440"/>
            <a:ext cx="614680" cy="5645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2"/>
          </p:cNvCxnSpPr>
          <p:nvPr/>
        </p:nvCxnSpPr>
        <p:spPr>
          <a:xfrm flipV="true">
            <a:off x="1917065" y="2305685"/>
            <a:ext cx="601980" cy="56197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2"/>
          </p:cNvCxnSpPr>
          <p:nvPr/>
        </p:nvCxnSpPr>
        <p:spPr>
          <a:xfrm flipV="true">
            <a:off x="1878965" y="2305685"/>
            <a:ext cx="640080" cy="114427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1512570"/>
            <a:ext cx="8458200" cy="3832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29995" y="1725295"/>
            <a:ext cx="636270" cy="2592070"/>
            <a:chOff x="1937" y="2717"/>
            <a:chExt cx="1002" cy="4082"/>
          </a:xfrm>
        </p:grpSpPr>
        <p:sp>
          <p:nvSpPr>
            <p:cNvPr id="7" name="Curved Right Arrow 6"/>
            <p:cNvSpPr/>
            <p:nvPr/>
          </p:nvSpPr>
          <p:spPr>
            <a:xfrm>
              <a:off x="1937" y="2717"/>
              <a:ext cx="1003" cy="408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 Box 7"/>
            <p:cNvSpPr txBox="true"/>
            <p:nvPr/>
          </p:nvSpPr>
          <p:spPr>
            <a:xfrm rot="16200000">
              <a:off x="735" y="4468"/>
              <a:ext cx="36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AssignGTbox2Anchor</a:t>
              </a:r>
              <a:endParaRPr lang="en-US" sz="1400" b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210" y="1341755"/>
            <a:ext cx="6544945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1871980"/>
            <a:ext cx="3854450" cy="2084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55" y="1144270"/>
            <a:ext cx="4838065" cy="3216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635" y="2607945"/>
            <a:ext cx="661035" cy="51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5270" y="2734945"/>
            <a:ext cx="372745" cy="574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true"/>
              <p:nvPr/>
            </p:nvSpPr>
            <p:spPr>
              <a:xfrm>
                <a:off x="1400112" y="2881566"/>
                <a:ext cx="871220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𝒂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 Box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00112" y="2881566"/>
                <a:ext cx="871220" cy="376555"/>
              </a:xfrm>
              <a:prstGeom prst="rect">
                <a:avLst/>
              </a:prstGeom>
              <a:blipFill rotWithShape="true">
                <a:blip r:embed="rId3"/>
                <a:stretch>
                  <a:fillRect l="-66" t="-152" r="66" b="1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42105" y="2384425"/>
            <a:ext cx="3907155" cy="2089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674110" y="2199005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3a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3475" y="3511550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3b</a:t>
            </a:r>
            <a:endParaRPr lang="en-US" sz="1600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200140" y="352425"/>
            <a:ext cx="775970" cy="5659120"/>
            <a:chOff x="8392" y="1179"/>
            <a:chExt cx="1222" cy="8912"/>
          </a:xfrm>
        </p:grpSpPr>
        <p:sp>
          <p:nvSpPr>
            <p:cNvPr id="7" name="Rectangle 6"/>
            <p:cNvSpPr/>
            <p:nvPr/>
          </p:nvSpPr>
          <p:spPr>
            <a:xfrm>
              <a:off x="8392" y="117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4a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92" y="314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4b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92" y="708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4d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92" y="511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4c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92" y="905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4e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8726170" y="2199005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5a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25535" y="3511550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5b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36490" y="4105275"/>
            <a:ext cx="776605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aux-2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61885" y="352425"/>
            <a:ext cx="776605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aux-1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8282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0885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5679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38" idx="0"/>
            <a:endCxn id="4" idx="1"/>
          </p:cNvCxnSpPr>
          <p:nvPr/>
        </p:nvCxnSpPr>
        <p:spPr>
          <a:xfrm rot="16200000">
            <a:off x="3080703" y="2252663"/>
            <a:ext cx="32766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" idx="2"/>
            <a:endCxn id="5" idx="0"/>
          </p:cNvCxnSpPr>
          <p:nvPr/>
        </p:nvCxnSpPr>
        <p:spPr>
          <a:xfrm rot="5400000">
            <a:off x="3742055" y="3182620"/>
            <a:ext cx="657225" cy="635"/>
          </a:xfrm>
          <a:prstGeom prst="bentConnector3">
            <a:avLst>
              <a:gd name="adj1" fmla="val 500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" idx="3"/>
            <a:endCxn id="27" idx="1"/>
          </p:cNvCxnSpPr>
          <p:nvPr/>
        </p:nvCxnSpPr>
        <p:spPr>
          <a:xfrm flipV="true">
            <a:off x="4458335" y="3181985"/>
            <a:ext cx="332740" cy="657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7" idx="0"/>
            <a:endCxn id="7" idx="1"/>
          </p:cNvCxnSpPr>
          <p:nvPr/>
        </p:nvCxnSpPr>
        <p:spPr>
          <a:xfrm rot="16200000">
            <a:off x="4683443" y="1329373"/>
            <a:ext cx="217424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>
            <a:off x="6290945" y="130556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>
            <a:off x="6290945" y="255651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>
            <a:off x="6290945" y="380746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5400000">
            <a:off x="6290945" y="505841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" idx="3"/>
            <a:endCxn id="20" idx="1"/>
          </p:cNvCxnSpPr>
          <p:nvPr/>
        </p:nvCxnSpPr>
        <p:spPr>
          <a:xfrm>
            <a:off x="6985000" y="680085"/>
            <a:ext cx="48514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11" idx="3"/>
            <a:endCxn id="37" idx="2"/>
          </p:cNvCxnSpPr>
          <p:nvPr/>
        </p:nvCxnSpPr>
        <p:spPr>
          <a:xfrm flipV="true">
            <a:off x="6985000" y="3509645"/>
            <a:ext cx="873760" cy="21742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7" idx="0"/>
            <a:endCxn id="12" idx="1"/>
          </p:cNvCxnSpPr>
          <p:nvPr/>
        </p:nvCxnSpPr>
        <p:spPr>
          <a:xfrm rot="16200000">
            <a:off x="8132763" y="2252663"/>
            <a:ext cx="32766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2" idx="2"/>
            <a:endCxn id="13" idx="0"/>
          </p:cNvCxnSpPr>
          <p:nvPr/>
        </p:nvCxnSpPr>
        <p:spPr>
          <a:xfrm rot="5400000">
            <a:off x="8794115" y="3182620"/>
            <a:ext cx="657225" cy="635"/>
          </a:xfrm>
          <a:prstGeom prst="bentConnector3">
            <a:avLst>
              <a:gd name="adj1" fmla="val 500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9" idx="1"/>
            <a:endCxn id="19" idx="3"/>
          </p:cNvCxnSpPr>
          <p:nvPr/>
        </p:nvCxnSpPr>
        <p:spPr>
          <a:xfrm rot="10800000">
            <a:off x="5721350" y="4432935"/>
            <a:ext cx="48704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829165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avg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7F-2S-0P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235690" y="2856230"/>
            <a:ext cx="834390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FC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#class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96" name="Elbow Connector 95"/>
          <p:cNvCxnSpPr>
            <a:stCxn id="13" idx="3"/>
            <a:endCxn id="94" idx="2"/>
          </p:cNvCxnSpPr>
          <p:nvPr/>
        </p:nvCxnSpPr>
        <p:spPr>
          <a:xfrm flipV="true">
            <a:off x="9510395" y="3509645"/>
            <a:ext cx="868680" cy="3295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4" idx="3"/>
            <a:endCxn id="95" idx="1"/>
          </p:cNvCxnSpPr>
          <p:nvPr/>
        </p:nvCxnSpPr>
        <p:spPr>
          <a:xfrm>
            <a:off x="10920730" y="3181985"/>
            <a:ext cx="323215" cy="1905"/>
          </a:xfrm>
          <a:prstGeom prst="bentConnector3">
            <a:avLst>
              <a:gd name="adj1" fmla="val 5009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23215" y="352425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7F-2S-3P-64#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55943" y="202120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23215" y="3689985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1F-1S-0P-64#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23215" y="5358130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3F-1S-1P-192#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103" name="Elbow Connector 102"/>
          <p:cNvCxnSpPr>
            <a:stCxn id="98" idx="2"/>
            <a:endCxn id="99" idx="0"/>
          </p:cNvCxnSpPr>
          <p:nvPr/>
        </p:nvCxnSpPr>
        <p:spPr>
          <a:xfrm rot="5400000">
            <a:off x="591185" y="1514475"/>
            <a:ext cx="101346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9" idx="2"/>
            <a:endCxn id="100" idx="0"/>
          </p:cNvCxnSpPr>
          <p:nvPr/>
        </p:nvCxnSpPr>
        <p:spPr>
          <a:xfrm rot="5400000">
            <a:off x="591185" y="3183255"/>
            <a:ext cx="101346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0" idx="2"/>
            <a:endCxn id="101" idx="0"/>
          </p:cNvCxnSpPr>
          <p:nvPr/>
        </p:nvCxnSpPr>
        <p:spPr>
          <a:xfrm rot="5400000">
            <a:off x="591503" y="4851718"/>
            <a:ext cx="101282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1" idx="3"/>
            <a:endCxn id="38" idx="2"/>
          </p:cNvCxnSpPr>
          <p:nvPr/>
        </p:nvCxnSpPr>
        <p:spPr>
          <a:xfrm flipV="true">
            <a:off x="1871980" y="3509645"/>
            <a:ext cx="926465" cy="217614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" y="589915"/>
            <a:ext cx="11759565" cy="5677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rcRect l="5845" t="20136" r="13088" b="15844"/>
          <a:stretch>
            <a:fillRect/>
          </a:stretch>
        </p:blipFill>
        <p:spPr>
          <a:xfrm>
            <a:off x="2057400" y="1657985"/>
            <a:ext cx="3646170" cy="1799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rcRect l="5365" t="18929" r="13554" b="15880"/>
          <a:stretch>
            <a:fillRect/>
          </a:stretch>
        </p:blipFill>
        <p:spPr>
          <a:xfrm>
            <a:off x="5703570" y="1624965"/>
            <a:ext cx="3646805" cy="1832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769485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 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5" name="Rounded Rectangle 4"/>
          <p:cNvSpPr/>
          <p:nvPr/>
        </p:nvSpPr>
        <p:spPr>
          <a:xfrm>
            <a:off x="4769485" y="2726690"/>
            <a:ext cx="129159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</a:t>
            </a:r>
            <a:endParaRPr lang="en-US" sz="1000" b="1"/>
          </a:p>
          <a:p>
            <a:pPr algn="ctr"/>
            <a:r>
              <a:rPr lang="en-US" sz="1000" b="1"/>
              <a:t>Sequential</a:t>
            </a:r>
            <a:endParaRPr lang="en-US" sz="1000" b="1"/>
          </a:p>
        </p:txBody>
      </p:sp>
      <p:sp>
        <p:nvSpPr>
          <p:cNvPr id="6" name="Rounded Rectangle 5"/>
          <p:cNvSpPr/>
          <p:nvPr/>
        </p:nvSpPr>
        <p:spPr>
          <a:xfrm>
            <a:off x="3108325" y="3792220"/>
            <a:ext cx="129159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1.conv.0</a:t>
            </a:r>
            <a:endParaRPr lang="en-US" sz="1000" b="1"/>
          </a:p>
          <a:p>
            <a:pPr algn="ctr"/>
            <a:r>
              <a:rPr lang="en-US" sz="1000" b="1"/>
              <a:t>ConvBNRelu</a:t>
            </a:r>
            <a:endParaRPr lang="en-US" sz="1000" b="1"/>
          </a:p>
        </p:txBody>
      </p:sp>
      <p:sp>
        <p:nvSpPr>
          <p:cNvPr id="7" name="Rounded Rectangle 6"/>
          <p:cNvSpPr/>
          <p:nvPr/>
        </p:nvSpPr>
        <p:spPr>
          <a:xfrm>
            <a:off x="4769485" y="345821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1.conv.1</a:t>
            </a:r>
            <a:endParaRPr lang="en-US" sz="1000" b="1"/>
          </a:p>
          <a:p>
            <a:pPr algn="ctr"/>
            <a:r>
              <a:rPr lang="en-US" sz="1000" b="1"/>
              <a:t>Conv2d</a:t>
            </a:r>
            <a:endParaRPr lang="en-US" sz="1000" b="1"/>
          </a:p>
          <a:p>
            <a:pPr algn="ctr"/>
            <a:r>
              <a:rPr lang="en-US" sz="1000" b="1"/>
              <a:t>1.conv.1.weight</a:t>
            </a:r>
            <a:endParaRPr lang="en-US" sz="1000" b="1"/>
          </a:p>
        </p:txBody>
      </p:sp>
      <p:sp>
        <p:nvSpPr>
          <p:cNvPr id="8" name="Rounded Rectangle 7"/>
          <p:cNvSpPr/>
          <p:nvPr/>
        </p:nvSpPr>
        <p:spPr>
          <a:xfrm>
            <a:off x="6425565" y="3456940"/>
            <a:ext cx="1569085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800" b="1"/>
              <a:t>1.conv.2</a:t>
            </a:r>
            <a:endParaRPr lang="en-US" sz="800" b="1"/>
          </a:p>
          <a:p>
            <a:pPr algn="l"/>
            <a:r>
              <a:rPr lang="en-US" sz="800" b="1"/>
              <a:t>BatchNorm2d</a:t>
            </a:r>
            <a:endParaRPr lang="en-US" sz="800" b="1"/>
          </a:p>
          <a:p>
            <a:pPr algn="l"/>
            <a:r>
              <a:rPr lang="en-US" sz="800" b="1"/>
              <a:t>1.conv.2.weight</a:t>
            </a:r>
            <a:endParaRPr lang="en-US" sz="800" b="1"/>
          </a:p>
          <a:p>
            <a:pPr algn="l"/>
            <a:r>
              <a:rPr lang="en-US" sz="800" b="1"/>
              <a:t>1.conv.2.bias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1.conv.2.running_mean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1.conv.2.running_var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1.conv.2.num_batch_tracked</a:t>
            </a:r>
            <a:endParaRPr lang="en-US" sz="800" b="1"/>
          </a:p>
        </p:txBody>
      </p:sp>
      <p:sp>
        <p:nvSpPr>
          <p:cNvPr id="9" name="Rounded Rectangle 8"/>
          <p:cNvSpPr/>
          <p:nvPr/>
        </p:nvSpPr>
        <p:spPr>
          <a:xfrm>
            <a:off x="1414780" y="489077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1.conv.0.0</a:t>
            </a:r>
            <a:endParaRPr lang="en-US" sz="1000" b="1"/>
          </a:p>
          <a:p>
            <a:pPr algn="ctr"/>
            <a:r>
              <a:rPr lang="en-US" sz="1000" b="1"/>
              <a:t>Conv2d</a:t>
            </a:r>
            <a:endParaRPr lang="en-US" sz="1000" b="1"/>
          </a:p>
          <a:p>
            <a:pPr algn="ctr"/>
            <a:r>
              <a:rPr lang="en-US" sz="1000" b="1">
                <a:sym typeface="+mn-ea"/>
              </a:rPr>
              <a:t>1.conv.0.0.weight</a:t>
            </a:r>
            <a:endParaRPr lang="en-US" sz="1000" b="1"/>
          </a:p>
        </p:txBody>
      </p:sp>
      <p:sp>
        <p:nvSpPr>
          <p:cNvPr id="10" name="Rounded Rectangle 9"/>
          <p:cNvSpPr/>
          <p:nvPr/>
        </p:nvSpPr>
        <p:spPr>
          <a:xfrm>
            <a:off x="2926080" y="4890770"/>
            <a:ext cx="165608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800" b="1"/>
              <a:t>1.conv.0.1</a:t>
            </a:r>
            <a:endParaRPr lang="en-US" sz="800" b="1"/>
          </a:p>
          <a:p>
            <a:pPr algn="l"/>
            <a:r>
              <a:rPr lang="en-US" sz="800" b="1"/>
              <a:t>BatchNorm2d</a:t>
            </a:r>
            <a:endParaRPr lang="en-US" sz="800" b="1"/>
          </a:p>
          <a:p>
            <a:pPr algn="l"/>
            <a:r>
              <a:rPr lang="en-US" sz="800" b="1"/>
              <a:t>1.conv.0.1.weight</a:t>
            </a:r>
            <a:endParaRPr lang="en-US" sz="800" b="1"/>
          </a:p>
          <a:p>
            <a:pPr algn="l"/>
            <a:r>
              <a:rPr lang="en-US" sz="800" b="1"/>
              <a:t>1.conv.0.1.bias</a:t>
            </a:r>
            <a:endParaRPr lang="en-US" sz="800" b="1"/>
          </a:p>
          <a:p>
            <a:pPr algn="l"/>
            <a:r>
              <a:rPr lang="en-US" sz="800" b="1"/>
              <a:t>1.conv.0.1.running_mean</a:t>
            </a:r>
            <a:endParaRPr lang="en-US" sz="800" b="1"/>
          </a:p>
          <a:p>
            <a:pPr algn="l"/>
            <a:r>
              <a:rPr lang="en-US" sz="800" b="1"/>
              <a:t>1.conv.0.1.running_var</a:t>
            </a:r>
            <a:endParaRPr lang="en-US" sz="800" b="1"/>
          </a:p>
          <a:p>
            <a:pPr algn="l"/>
            <a:r>
              <a:rPr lang="en-US" sz="800" b="1"/>
              <a:t>1.conv.0.1.num_batch_tracked</a:t>
            </a:r>
            <a:endParaRPr lang="en-US" sz="800" b="1"/>
          </a:p>
        </p:txBody>
      </p:sp>
      <p:sp>
        <p:nvSpPr>
          <p:cNvPr id="11" name="Rounded Rectangle 10"/>
          <p:cNvSpPr/>
          <p:nvPr/>
        </p:nvSpPr>
        <p:spPr>
          <a:xfrm>
            <a:off x="4769485" y="489077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ym typeface="+mn-ea"/>
              </a:rPr>
              <a:t>1.conv.0.2</a:t>
            </a:r>
            <a:endParaRPr lang="en-US" sz="1000" b="1"/>
          </a:p>
          <a:p>
            <a:pPr algn="ctr"/>
            <a:r>
              <a:rPr lang="en-US" sz="1000" b="1"/>
              <a:t>Relu6</a:t>
            </a:r>
            <a:endParaRPr lang="en-US" sz="1000" b="1"/>
          </a:p>
        </p:txBody>
      </p: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 flipH="true">
            <a:off x="2060575" y="4168140"/>
            <a:ext cx="1693545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0" idx="0"/>
          </p:cNvCxnSpPr>
          <p:nvPr/>
        </p:nvCxnSpPr>
        <p:spPr>
          <a:xfrm>
            <a:off x="3754120" y="4168140"/>
            <a:ext cx="0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1" idx="0"/>
          </p:cNvCxnSpPr>
          <p:nvPr/>
        </p:nvCxnSpPr>
        <p:spPr>
          <a:xfrm>
            <a:off x="3754120" y="4168140"/>
            <a:ext cx="1661160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 flipH="true">
            <a:off x="5415280" y="2371090"/>
            <a:ext cx="635" cy="3556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5415280" y="3102610"/>
            <a:ext cx="0" cy="3556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flipH="true">
            <a:off x="3754120" y="3102610"/>
            <a:ext cx="1661160" cy="6896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5415280" y="3102610"/>
            <a:ext cx="1795145" cy="3543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994650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2 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23" name="Rounded Rectangle 22"/>
          <p:cNvSpPr/>
          <p:nvPr/>
        </p:nvSpPr>
        <p:spPr>
          <a:xfrm>
            <a:off x="1541145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0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24" name="Text Box 23"/>
          <p:cNvSpPr txBox="true"/>
          <p:nvPr/>
        </p:nvSpPr>
        <p:spPr>
          <a:xfrm>
            <a:off x="3538220" y="200279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······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6765290" y="200279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······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Group 19"/>
          <p:cNvGrpSpPr/>
          <p:nvPr/>
        </p:nvGrpSpPr>
        <p:grpSpPr>
          <a:xfrm>
            <a:off x="715645" y="1605280"/>
            <a:ext cx="10759440" cy="3646170"/>
            <a:chOff x="1127" y="2528"/>
            <a:chExt cx="16944" cy="5742"/>
          </a:xfrm>
        </p:grpSpPr>
        <p:pic>
          <p:nvPicPr>
            <p:cNvPr id="3" name="Picture 2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27" y="2528"/>
              <a:ext cx="16945" cy="57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7934" y="5194"/>
              <a:ext cx="555" cy="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1512570"/>
            <a:ext cx="8458200" cy="3832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29995" y="1725295"/>
            <a:ext cx="636270" cy="2592070"/>
            <a:chOff x="1937" y="2717"/>
            <a:chExt cx="1002" cy="4082"/>
          </a:xfrm>
        </p:grpSpPr>
        <p:sp>
          <p:nvSpPr>
            <p:cNvPr id="7" name="Curved Right Arrow 6"/>
            <p:cNvSpPr/>
            <p:nvPr/>
          </p:nvSpPr>
          <p:spPr>
            <a:xfrm>
              <a:off x="1937" y="2717"/>
              <a:ext cx="1003" cy="408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 Box 7"/>
            <p:cNvSpPr txBox="true"/>
            <p:nvPr/>
          </p:nvSpPr>
          <p:spPr>
            <a:xfrm rot="16200000">
              <a:off x="735" y="4468"/>
              <a:ext cx="36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AssignGTbox2Anchor</a:t>
              </a:r>
              <a:endParaRPr lang="en-US" sz="1400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WPS Presentation</Application>
  <PresentationFormat>宽屏</PresentationFormat>
  <Paragraphs>129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Nimbus Roman No9 L</vt:lpstr>
      <vt:lpstr>DejaVu Math TeX Gyre</vt:lpstr>
      <vt:lpstr>微软雅黑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</dc:creator>
  <cp:lastModifiedBy>ming</cp:lastModifiedBy>
  <cp:revision>15</cp:revision>
  <dcterms:created xsi:type="dcterms:W3CDTF">2021-09-26T12:16:50Z</dcterms:created>
  <dcterms:modified xsi:type="dcterms:W3CDTF">2021-09-26T12:16:50Z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