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6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08FB-E956-42F7-B998-CE9EC9D4B3CB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DC83BB2-BCCB-4D64-BDFE-B41253886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34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08FB-E956-42F7-B998-CE9EC9D4B3CB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DC83BB2-BCCB-4D64-BDFE-B41253886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94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08FB-E956-42F7-B998-CE9EC9D4B3CB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DC83BB2-BCCB-4D64-BDFE-B41253886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17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08FB-E956-42F7-B998-CE9EC9D4B3CB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DC83BB2-BCCB-4D64-BDFE-B41253886EED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0796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08FB-E956-42F7-B998-CE9EC9D4B3CB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DC83BB2-BCCB-4D64-BDFE-B41253886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988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08FB-E956-42F7-B998-CE9EC9D4B3CB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3BB2-BCCB-4D64-BDFE-B41253886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478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08FB-E956-42F7-B998-CE9EC9D4B3CB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3BB2-BCCB-4D64-BDFE-B41253886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819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08FB-E956-42F7-B998-CE9EC9D4B3CB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3BB2-BCCB-4D64-BDFE-B41253886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627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56908FB-E956-42F7-B998-CE9EC9D4B3CB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DC83BB2-BCCB-4D64-BDFE-B41253886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46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08FB-E956-42F7-B998-CE9EC9D4B3CB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3BB2-BCCB-4D64-BDFE-B41253886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36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08FB-E956-42F7-B998-CE9EC9D4B3CB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DC83BB2-BCCB-4D64-BDFE-B41253886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19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08FB-E956-42F7-B998-CE9EC9D4B3CB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3BB2-BCCB-4D64-BDFE-B41253886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3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08FB-E956-42F7-B998-CE9EC9D4B3CB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3BB2-BCCB-4D64-BDFE-B41253886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83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08FB-E956-42F7-B998-CE9EC9D4B3CB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3BB2-BCCB-4D64-BDFE-B41253886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67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08FB-E956-42F7-B998-CE9EC9D4B3CB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3BB2-BCCB-4D64-BDFE-B41253886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14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08FB-E956-42F7-B998-CE9EC9D4B3CB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3BB2-BCCB-4D64-BDFE-B41253886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15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08FB-E956-42F7-B998-CE9EC9D4B3CB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3BB2-BCCB-4D64-BDFE-B41253886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58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908FB-E956-42F7-B998-CE9EC9D4B3CB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83BB2-BCCB-4D64-BDFE-B41253886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220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5385" y="2733709"/>
            <a:ext cx="8449071" cy="1373070"/>
          </a:xfrm>
        </p:spPr>
        <p:txBody>
          <a:bodyPr/>
          <a:lstStyle/>
          <a:p>
            <a:r>
              <a:rPr lang="en-US" dirty="0" smtClean="0">
                <a:latin typeface="Segoe Print" panose="02000600000000000000" pitchFamily="2" charset="0"/>
              </a:rPr>
              <a:t>&lt;&lt;</a:t>
            </a:r>
            <a:r>
              <a:rPr lang="ru-RU" dirty="0" smtClean="0">
                <a:latin typeface="Segoe Print" panose="02000600000000000000" pitchFamily="2" charset="0"/>
              </a:rPr>
              <a:t>Таблица Вижинера</a:t>
            </a:r>
            <a:r>
              <a:rPr lang="en-US" dirty="0" smtClean="0">
                <a:latin typeface="Segoe Print" panose="02000600000000000000" pitchFamily="2" charset="0"/>
              </a:rPr>
              <a:t>&gt;&gt;</a:t>
            </a:r>
            <a:endParaRPr lang="ru-RU" b="1" dirty="0">
              <a:latin typeface="Segoe Print" panose="02000600000000000000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>
                <a:latin typeface="Segoe Print" panose="02000600000000000000" pitchFamily="2" charset="0"/>
              </a:rPr>
              <a:t>Учебная группа 133701</a:t>
            </a:r>
          </a:p>
          <a:p>
            <a:r>
              <a:rPr lang="ru-RU" b="1" dirty="0" smtClean="0">
                <a:latin typeface="Segoe Print" panose="02000600000000000000" pitchFamily="2" charset="0"/>
              </a:rPr>
              <a:t>Теленков В.Д.</a:t>
            </a:r>
            <a:endParaRPr lang="ru-RU" b="1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11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Print" panose="02000600000000000000" pitchFamily="2" charset="0"/>
              </a:rPr>
              <a:t>&lt;&lt;</a:t>
            </a:r>
            <a:r>
              <a:rPr lang="ru-RU" dirty="0" smtClean="0">
                <a:latin typeface="Segoe Print" panose="02000600000000000000" pitchFamily="2" charset="0"/>
              </a:rPr>
              <a:t>Таблица Вижинера</a:t>
            </a:r>
            <a:r>
              <a:rPr lang="en-US" dirty="0" smtClean="0">
                <a:latin typeface="Segoe Print" panose="02000600000000000000" pitchFamily="2" charset="0"/>
              </a:rPr>
              <a:t>&gt;&gt;</a:t>
            </a:r>
            <a:endParaRPr lang="ru-RU" dirty="0">
              <a:latin typeface="Segoe Print" panose="02000600000000000000" pitchFamily="2" charset="0"/>
            </a:endParaRPr>
          </a:p>
        </p:txBody>
      </p:sp>
      <p:pic>
        <p:nvPicPr>
          <p:cNvPr id="1034" name="Picture 10" descr="https://otvet.imgsmail.ru/download/266251677_5ec9f4f08d76dc8a76e103daeb98c063_8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" t="10642" r="34794" b="5856"/>
          <a:stretch/>
        </p:blipFill>
        <p:spPr bwMode="auto">
          <a:xfrm>
            <a:off x="3320098" y="2088270"/>
            <a:ext cx="4716607" cy="4666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8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5927" y="1958110"/>
            <a:ext cx="9402618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sz="2400" b="1" u="sng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Шифр Виженера</a:t>
            </a:r>
            <a:r>
              <a:rPr lang="ru-RU" sz="2400" b="1" dirty="0" smtClean="0">
                <a:latin typeface="Segoe Print" panose="02000600000000000000" pitchFamily="2" charset="0"/>
              </a:rPr>
              <a:t>— </a:t>
            </a:r>
            <a:r>
              <a:rPr lang="ru-RU" sz="2400" b="1" dirty="0">
                <a:latin typeface="Segoe Print" panose="02000600000000000000" pitchFamily="2" charset="0"/>
              </a:rPr>
              <a:t>это метод шифровки, в котором используются различные «шифры Цезаря» на основе букв в ключевом слове. В шифре Цезаря каждую букву абзаца необходимо поменять местами с определенным количеством букв, чтобы заменить исходную букву. Например, в латинском алфавите А становится D, B становится Е, С становится F. Шифр Виженера построен на методе использования различных шифров Цезаря в различных частях сообщения. В этой статье мы расскажем вам, как им пользоваться.</a:t>
            </a:r>
          </a:p>
        </p:txBody>
      </p:sp>
    </p:spTree>
    <p:extLst>
      <p:ext uri="{BB962C8B-B14F-4D97-AF65-F5344CB8AC3E}">
        <p14:creationId xmlns:p14="http://schemas.microsoft.com/office/powerpoint/2010/main" val="193473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ru-RU" sz="2000" b="1" dirty="0" smtClean="0">
                <a:latin typeface="Segoe Print" panose="02000600000000000000" pitchFamily="2" charset="0"/>
              </a:rPr>
              <a:t>Как кодировать и расшифровывать с помощью шифра Виженера?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181" y="868003"/>
            <a:ext cx="5528527" cy="53860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Зашифровка</a:t>
            </a:r>
            <a:r>
              <a:rPr lang="en-US" sz="2400" i="1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:</a:t>
            </a:r>
          </a:p>
          <a:p>
            <a:r>
              <a:rPr lang="ru-RU" sz="1600" b="1" dirty="0" smtClean="0">
                <a:latin typeface="Segoe Print" panose="02000600000000000000" pitchFamily="2" charset="0"/>
              </a:rPr>
              <a:t>1)  Возьмите </a:t>
            </a:r>
            <a:r>
              <a:rPr lang="en-US" sz="1600" b="1" dirty="0" smtClean="0">
                <a:latin typeface="Segoe Print" panose="02000600000000000000" pitchFamily="2" charset="0"/>
              </a:rPr>
              <a:t>&lt;&lt;</a:t>
            </a:r>
            <a:r>
              <a:rPr lang="ru-RU" sz="1600" b="1" dirty="0" smtClean="0">
                <a:latin typeface="Segoe Print" panose="02000600000000000000" pitchFamily="2" charset="0"/>
              </a:rPr>
              <a:t>квадрат Виженера</a:t>
            </a:r>
            <a:r>
              <a:rPr lang="en-US" sz="1600" b="1" dirty="0" smtClean="0">
                <a:latin typeface="Segoe Print" panose="02000600000000000000" pitchFamily="2" charset="0"/>
              </a:rPr>
              <a:t>&gt;&gt;</a:t>
            </a:r>
            <a:r>
              <a:rPr lang="ru-RU" sz="1600" b="1" dirty="0" smtClean="0">
                <a:latin typeface="Segoe Print" panose="02000600000000000000" pitchFamily="2" charset="0"/>
              </a:rPr>
              <a:t>.</a:t>
            </a:r>
          </a:p>
          <a:p>
            <a:r>
              <a:rPr lang="ru-RU" sz="1600" b="1" dirty="0" smtClean="0">
                <a:latin typeface="Segoe Print" panose="02000600000000000000" pitchFamily="2" charset="0"/>
              </a:rPr>
              <a:t>2)  Придумайте </a:t>
            </a:r>
            <a:r>
              <a:rPr lang="ru-RU" sz="1600" b="1" dirty="0">
                <a:latin typeface="Segoe Print" panose="02000600000000000000" pitchFamily="2" charset="0"/>
              </a:rPr>
              <a:t>ключевое слово </a:t>
            </a:r>
            <a:endParaRPr lang="ru-RU" sz="1600" b="1" dirty="0" smtClean="0">
              <a:latin typeface="Segoe Print" panose="02000600000000000000" pitchFamily="2" charset="0"/>
            </a:endParaRPr>
          </a:p>
          <a:p>
            <a:r>
              <a:rPr lang="ru-RU" sz="1600" b="1" dirty="0" smtClean="0">
                <a:latin typeface="Segoe Print" panose="02000600000000000000" pitchFamily="2" charset="0"/>
              </a:rPr>
              <a:t>     короче </a:t>
            </a:r>
            <a:r>
              <a:rPr lang="ru-RU" sz="1600" b="1" dirty="0">
                <a:latin typeface="Segoe Print" panose="02000600000000000000" pitchFamily="2" charset="0"/>
              </a:rPr>
              <a:t>фразы или фраз, </a:t>
            </a:r>
            <a:endParaRPr lang="ru-RU" sz="1600" b="1" dirty="0" smtClean="0">
              <a:latin typeface="Segoe Print" panose="02000600000000000000" pitchFamily="2" charset="0"/>
            </a:endParaRPr>
          </a:p>
          <a:p>
            <a:r>
              <a:rPr lang="ru-RU" sz="1600" b="1" dirty="0">
                <a:latin typeface="Segoe Print" panose="02000600000000000000" pitchFamily="2" charset="0"/>
              </a:rPr>
              <a:t> </a:t>
            </a:r>
            <a:r>
              <a:rPr lang="ru-RU" sz="1600" b="1" dirty="0" smtClean="0">
                <a:latin typeface="Segoe Print" panose="02000600000000000000" pitchFamily="2" charset="0"/>
              </a:rPr>
              <a:t>    которые </a:t>
            </a:r>
            <a:r>
              <a:rPr lang="ru-RU" sz="1600" b="1" dirty="0">
                <a:latin typeface="Segoe Print" panose="02000600000000000000" pitchFamily="2" charset="0"/>
              </a:rPr>
              <a:t>вы хотите зашифровать</a:t>
            </a:r>
            <a:r>
              <a:rPr lang="ru-RU" sz="1600" b="1" dirty="0" smtClean="0">
                <a:latin typeface="Segoe Print" panose="02000600000000000000" pitchFamily="2" charset="0"/>
              </a:rPr>
              <a:t>.</a:t>
            </a:r>
          </a:p>
          <a:p>
            <a:r>
              <a:rPr lang="ru-RU" sz="1600" b="1" dirty="0" smtClean="0">
                <a:latin typeface="Segoe Print" panose="02000600000000000000" pitchFamily="2" charset="0"/>
              </a:rPr>
              <a:t>3)</a:t>
            </a:r>
            <a:r>
              <a:rPr lang="ru-RU" sz="1600" b="1" dirty="0">
                <a:latin typeface="Segoe Print" panose="02000600000000000000" pitchFamily="2" charset="0"/>
              </a:rPr>
              <a:t> Запишите сообщение без пробелов</a:t>
            </a:r>
            <a:r>
              <a:rPr lang="ru-RU" sz="1600" b="1" dirty="0" smtClean="0">
                <a:latin typeface="Segoe Print" panose="02000600000000000000" pitchFamily="2" charset="0"/>
              </a:rPr>
              <a:t>.</a:t>
            </a:r>
          </a:p>
          <a:p>
            <a:r>
              <a:rPr lang="ru-RU" sz="1600" b="1" dirty="0" smtClean="0">
                <a:latin typeface="Segoe Print" panose="02000600000000000000" pitchFamily="2" charset="0"/>
              </a:rPr>
              <a:t>4)</a:t>
            </a:r>
            <a:r>
              <a:rPr lang="ru-RU" sz="1600" b="1" dirty="0">
                <a:latin typeface="Segoe Print" panose="02000600000000000000" pitchFamily="2" charset="0"/>
              </a:rPr>
              <a:t> </a:t>
            </a:r>
            <a:r>
              <a:rPr lang="ru-RU" sz="1600" b="1" dirty="0" smtClean="0">
                <a:latin typeface="Segoe Print" panose="02000600000000000000" pitchFamily="2" charset="0"/>
              </a:rPr>
              <a:t>Запишите </a:t>
            </a:r>
            <a:r>
              <a:rPr lang="ru-RU" sz="1600" b="1" dirty="0">
                <a:latin typeface="Segoe Print" panose="02000600000000000000" pitchFamily="2" charset="0"/>
              </a:rPr>
              <a:t>ключевое слово </a:t>
            </a:r>
            <a:r>
              <a:rPr lang="ru-RU" sz="1600" b="1" dirty="0" smtClean="0">
                <a:latin typeface="Segoe Print" panose="02000600000000000000" pitchFamily="2" charset="0"/>
              </a:rPr>
              <a:t>под</a:t>
            </a:r>
          </a:p>
          <a:p>
            <a:r>
              <a:rPr lang="ru-RU" sz="1600" b="1" dirty="0" smtClean="0">
                <a:latin typeface="Segoe Print" panose="02000600000000000000" pitchFamily="2" charset="0"/>
              </a:rPr>
              <a:t>    сообщением</a:t>
            </a:r>
            <a:r>
              <a:rPr lang="ru-RU" sz="1600" b="1" dirty="0">
                <a:latin typeface="Segoe Print" panose="02000600000000000000" pitchFamily="2" charset="0"/>
              </a:rPr>
              <a:t>, чтобы каждая буква </a:t>
            </a:r>
            <a:endParaRPr lang="ru-RU" sz="1600" b="1" dirty="0" smtClean="0">
              <a:latin typeface="Segoe Print" panose="02000600000000000000" pitchFamily="2" charset="0"/>
            </a:endParaRPr>
          </a:p>
          <a:p>
            <a:r>
              <a:rPr lang="ru-RU" sz="1600" b="1" dirty="0">
                <a:latin typeface="Segoe Print" panose="02000600000000000000" pitchFamily="2" charset="0"/>
              </a:rPr>
              <a:t> </a:t>
            </a:r>
            <a:r>
              <a:rPr lang="ru-RU" sz="1600" b="1" dirty="0" smtClean="0">
                <a:latin typeface="Segoe Print" panose="02000600000000000000" pitchFamily="2" charset="0"/>
              </a:rPr>
              <a:t>   стояла </a:t>
            </a:r>
            <a:r>
              <a:rPr lang="ru-RU" sz="1600" b="1" dirty="0">
                <a:latin typeface="Segoe Print" panose="02000600000000000000" pitchFamily="2" charset="0"/>
              </a:rPr>
              <a:t>строго под соответствующей </a:t>
            </a:r>
            <a:endParaRPr lang="ru-RU" sz="1600" b="1" dirty="0" smtClean="0">
              <a:latin typeface="Segoe Print" panose="02000600000000000000" pitchFamily="2" charset="0"/>
            </a:endParaRPr>
          </a:p>
          <a:p>
            <a:r>
              <a:rPr lang="ru-RU" sz="1600" b="1" dirty="0">
                <a:latin typeface="Segoe Print" panose="02000600000000000000" pitchFamily="2" charset="0"/>
              </a:rPr>
              <a:t> </a:t>
            </a:r>
            <a:r>
              <a:rPr lang="ru-RU" sz="1600" b="1" dirty="0" smtClean="0">
                <a:latin typeface="Segoe Print" panose="02000600000000000000" pitchFamily="2" charset="0"/>
              </a:rPr>
              <a:t>   буквой </a:t>
            </a:r>
            <a:r>
              <a:rPr lang="ru-RU" sz="1600" b="1" dirty="0">
                <a:latin typeface="Segoe Print" panose="02000600000000000000" pitchFamily="2" charset="0"/>
              </a:rPr>
              <a:t>сообщения</a:t>
            </a:r>
            <a:r>
              <a:rPr lang="ru-RU" sz="1600" b="1" dirty="0" smtClean="0">
                <a:latin typeface="Segoe Print" panose="02000600000000000000" pitchFamily="2" charset="0"/>
              </a:rPr>
              <a:t>.</a:t>
            </a:r>
          </a:p>
          <a:p>
            <a:r>
              <a:rPr lang="ru-RU" sz="1600" b="1" dirty="0" smtClean="0">
                <a:latin typeface="Segoe Print" panose="02000600000000000000" pitchFamily="2" charset="0"/>
              </a:rPr>
              <a:t>5) Укоротите </a:t>
            </a:r>
            <a:r>
              <a:rPr lang="ru-RU" sz="1600" b="1" dirty="0">
                <a:latin typeface="Segoe Print" panose="02000600000000000000" pitchFamily="2" charset="0"/>
              </a:rPr>
              <a:t>ключевое слово</a:t>
            </a:r>
            <a:r>
              <a:rPr lang="ru-RU" sz="1600" b="1" dirty="0" smtClean="0">
                <a:latin typeface="Segoe Print" panose="02000600000000000000" pitchFamily="2" charset="0"/>
              </a:rPr>
              <a:t>, </a:t>
            </a:r>
          </a:p>
          <a:p>
            <a:r>
              <a:rPr lang="ru-RU" sz="1600" b="1" dirty="0" smtClean="0">
                <a:latin typeface="Segoe Print" panose="02000600000000000000" pitchFamily="2" charset="0"/>
              </a:rPr>
              <a:t>    чтобы </a:t>
            </a:r>
            <a:r>
              <a:rPr lang="ru-RU" sz="1600" b="1" dirty="0">
                <a:latin typeface="Segoe Print" panose="02000600000000000000" pitchFamily="2" charset="0"/>
              </a:rPr>
              <a:t>оно помещалось во фразу, </a:t>
            </a:r>
            <a:endParaRPr lang="ru-RU" sz="1600" b="1" dirty="0" smtClean="0">
              <a:latin typeface="Segoe Print" panose="02000600000000000000" pitchFamily="2" charset="0"/>
            </a:endParaRPr>
          </a:p>
          <a:p>
            <a:r>
              <a:rPr lang="ru-RU" sz="1600" b="1" dirty="0">
                <a:latin typeface="Segoe Print" panose="02000600000000000000" pitchFamily="2" charset="0"/>
              </a:rPr>
              <a:t> </a:t>
            </a:r>
            <a:r>
              <a:rPr lang="ru-RU" sz="1600" b="1" dirty="0" smtClean="0">
                <a:latin typeface="Segoe Print" panose="02000600000000000000" pitchFamily="2" charset="0"/>
              </a:rPr>
              <a:t>   если </a:t>
            </a:r>
            <a:r>
              <a:rPr lang="ru-RU" sz="1600" b="1" dirty="0">
                <a:latin typeface="Segoe Print" panose="02000600000000000000" pitchFamily="2" charset="0"/>
              </a:rPr>
              <a:t>это необходимо</a:t>
            </a:r>
            <a:r>
              <a:rPr lang="ru-RU" sz="1600" b="1" dirty="0" smtClean="0">
                <a:latin typeface="Segoe Print" panose="02000600000000000000" pitchFamily="2" charset="0"/>
              </a:rPr>
              <a:t>.</a:t>
            </a:r>
          </a:p>
          <a:p>
            <a:r>
              <a:rPr lang="ru-RU" sz="1600" b="1" dirty="0" smtClean="0">
                <a:latin typeface="Segoe Print" panose="02000600000000000000" pitchFamily="2" charset="0"/>
              </a:rPr>
              <a:t>6)</a:t>
            </a:r>
            <a:r>
              <a:rPr lang="ru-RU" sz="1600" b="1" dirty="0">
                <a:latin typeface="Segoe Print" panose="02000600000000000000" pitchFamily="2" charset="0"/>
              </a:rPr>
              <a:t> Перейдите к ряду первой буквы в </a:t>
            </a:r>
            <a:endParaRPr lang="ru-RU" sz="1600" b="1" dirty="0" smtClean="0">
              <a:latin typeface="Segoe Print" panose="02000600000000000000" pitchFamily="2" charset="0"/>
            </a:endParaRPr>
          </a:p>
          <a:p>
            <a:r>
              <a:rPr lang="ru-RU" sz="1600" b="1" dirty="0">
                <a:latin typeface="Segoe Print" panose="02000600000000000000" pitchFamily="2" charset="0"/>
              </a:rPr>
              <a:t> </a:t>
            </a:r>
            <a:r>
              <a:rPr lang="ru-RU" sz="1600" b="1" dirty="0" smtClean="0">
                <a:latin typeface="Segoe Print" panose="02000600000000000000" pitchFamily="2" charset="0"/>
              </a:rPr>
              <a:t>   ключевом </a:t>
            </a:r>
            <a:r>
              <a:rPr lang="ru-RU" sz="1600" b="1" dirty="0">
                <a:latin typeface="Segoe Print" panose="02000600000000000000" pitchFamily="2" charset="0"/>
              </a:rPr>
              <a:t>слове в </a:t>
            </a:r>
            <a:r>
              <a:rPr lang="en-US" sz="1600" b="1" dirty="0" smtClean="0">
                <a:latin typeface="Segoe Print" panose="02000600000000000000" pitchFamily="2" charset="0"/>
              </a:rPr>
              <a:t>&lt;&lt;</a:t>
            </a:r>
            <a:r>
              <a:rPr lang="ru-RU" sz="1600" b="1" dirty="0" smtClean="0">
                <a:latin typeface="Segoe Print" panose="02000600000000000000" pitchFamily="2" charset="0"/>
              </a:rPr>
              <a:t>квадрате Видженера</a:t>
            </a:r>
            <a:r>
              <a:rPr lang="en-US" sz="1600" b="1" dirty="0" smtClean="0">
                <a:latin typeface="Segoe Print" panose="02000600000000000000" pitchFamily="2" charset="0"/>
              </a:rPr>
              <a:t>&gt;&gt;</a:t>
            </a:r>
            <a:r>
              <a:rPr lang="ru-RU" sz="1600" b="1" dirty="0" smtClean="0">
                <a:latin typeface="Segoe Print" panose="02000600000000000000" pitchFamily="2" charset="0"/>
              </a:rPr>
              <a:t> </a:t>
            </a:r>
          </a:p>
          <a:p>
            <a:r>
              <a:rPr lang="ru-RU" sz="1600" b="1" dirty="0">
                <a:latin typeface="Segoe Print" panose="02000600000000000000" pitchFamily="2" charset="0"/>
              </a:rPr>
              <a:t> </a:t>
            </a:r>
            <a:r>
              <a:rPr lang="ru-RU" sz="1600" b="1" dirty="0" smtClean="0">
                <a:latin typeface="Segoe Print" panose="02000600000000000000" pitchFamily="2" charset="0"/>
              </a:rPr>
              <a:t>   и </a:t>
            </a:r>
            <a:r>
              <a:rPr lang="ru-RU" sz="1600" b="1" dirty="0">
                <a:latin typeface="Segoe Print" panose="02000600000000000000" pitchFamily="2" charset="0"/>
              </a:rPr>
              <a:t>найдите колонку с первой буквой </a:t>
            </a:r>
            <a:endParaRPr lang="ru-RU" sz="1600" b="1" dirty="0" smtClean="0">
              <a:latin typeface="Segoe Print" panose="02000600000000000000" pitchFamily="2" charset="0"/>
            </a:endParaRPr>
          </a:p>
          <a:p>
            <a:r>
              <a:rPr lang="ru-RU" sz="1600" b="1" dirty="0">
                <a:latin typeface="Segoe Print" panose="02000600000000000000" pitchFamily="2" charset="0"/>
              </a:rPr>
              <a:t> </a:t>
            </a:r>
            <a:r>
              <a:rPr lang="ru-RU" sz="1600" b="1" dirty="0" smtClean="0">
                <a:latin typeface="Segoe Print" panose="02000600000000000000" pitchFamily="2" charset="0"/>
              </a:rPr>
              <a:t>   изначального </a:t>
            </a:r>
            <a:r>
              <a:rPr lang="ru-RU" sz="1600" b="1" dirty="0">
                <a:latin typeface="Segoe Print" panose="02000600000000000000" pitchFamily="2" charset="0"/>
              </a:rPr>
              <a:t>сообщения, а затем </a:t>
            </a:r>
            <a:endParaRPr lang="ru-RU" sz="1600" b="1" dirty="0" smtClean="0">
              <a:latin typeface="Segoe Print" panose="02000600000000000000" pitchFamily="2" charset="0"/>
            </a:endParaRPr>
          </a:p>
          <a:p>
            <a:r>
              <a:rPr lang="ru-RU" sz="1600" b="1" dirty="0">
                <a:latin typeface="Segoe Print" panose="02000600000000000000" pitchFamily="2" charset="0"/>
              </a:rPr>
              <a:t> </a:t>
            </a:r>
            <a:r>
              <a:rPr lang="ru-RU" sz="1600" b="1" dirty="0" smtClean="0">
                <a:latin typeface="Segoe Print" panose="02000600000000000000" pitchFamily="2" charset="0"/>
              </a:rPr>
              <a:t>   найдите </a:t>
            </a:r>
            <a:r>
              <a:rPr lang="ru-RU" sz="1600" b="1" dirty="0">
                <a:latin typeface="Segoe Print" panose="02000600000000000000" pitchFamily="2" charset="0"/>
              </a:rPr>
              <a:t>точку пересечения ряда и колонки</a:t>
            </a:r>
            <a:r>
              <a:rPr lang="ru-RU" sz="1600" b="1" dirty="0" smtClean="0">
                <a:latin typeface="Segoe Print" panose="02000600000000000000" pitchFamily="2" charset="0"/>
              </a:rPr>
              <a:t>.</a:t>
            </a:r>
          </a:p>
          <a:p>
            <a:r>
              <a:rPr lang="ru-RU" sz="1600" b="1" dirty="0" smtClean="0">
                <a:latin typeface="Segoe Print" panose="02000600000000000000" pitchFamily="2" charset="0"/>
              </a:rPr>
              <a:t>7)</a:t>
            </a:r>
            <a:r>
              <a:rPr lang="ru-RU" sz="1600" b="1" dirty="0">
                <a:latin typeface="Segoe Print" panose="02000600000000000000" pitchFamily="2" charset="0"/>
              </a:rPr>
              <a:t> Продолжайте делать то же самое для всех </a:t>
            </a:r>
            <a:endParaRPr lang="ru-RU" sz="1600" b="1" dirty="0" smtClean="0">
              <a:latin typeface="Segoe Print" panose="02000600000000000000" pitchFamily="2" charset="0"/>
            </a:endParaRPr>
          </a:p>
          <a:p>
            <a:r>
              <a:rPr lang="ru-RU" sz="1600" b="1" dirty="0">
                <a:latin typeface="Segoe Print" panose="02000600000000000000" pitchFamily="2" charset="0"/>
              </a:rPr>
              <a:t> </a:t>
            </a:r>
            <a:r>
              <a:rPr lang="ru-RU" sz="1600" b="1" dirty="0" smtClean="0">
                <a:latin typeface="Segoe Print" panose="02000600000000000000" pitchFamily="2" charset="0"/>
              </a:rPr>
              <a:t>   букв </a:t>
            </a:r>
            <a:r>
              <a:rPr lang="ru-RU" sz="1600" b="1" dirty="0">
                <a:latin typeface="Segoe Print" panose="02000600000000000000" pitchFamily="2" charset="0"/>
              </a:rPr>
              <a:t>фразы по порядку, пока не зашифруете </a:t>
            </a:r>
            <a:endParaRPr lang="ru-RU" sz="1600" b="1" dirty="0" smtClean="0">
              <a:latin typeface="Segoe Print" panose="02000600000000000000" pitchFamily="2" charset="0"/>
            </a:endParaRPr>
          </a:p>
          <a:p>
            <a:r>
              <a:rPr lang="ru-RU" sz="1600" b="1" dirty="0">
                <a:latin typeface="Segoe Print" panose="02000600000000000000" pitchFamily="2" charset="0"/>
              </a:rPr>
              <a:t> </a:t>
            </a:r>
            <a:r>
              <a:rPr lang="ru-RU" sz="1600" b="1" dirty="0" smtClean="0">
                <a:latin typeface="Segoe Print" panose="02000600000000000000" pitchFamily="2" charset="0"/>
              </a:rPr>
              <a:t>   ее </a:t>
            </a:r>
            <a:r>
              <a:rPr lang="ru-RU" sz="1600" b="1" dirty="0">
                <a:latin typeface="Segoe Print" panose="02000600000000000000" pitchFamily="2" charset="0"/>
              </a:rPr>
              <a:t>целиком.</a:t>
            </a:r>
            <a:endParaRPr lang="ru-RU" sz="1600" b="1" dirty="0">
              <a:latin typeface="Segoe Print" panose="020006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1201" y="868003"/>
            <a:ext cx="4673600" cy="323165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Расшифровка</a:t>
            </a:r>
            <a:r>
              <a:rPr lang="en-US" sz="2400" b="1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:</a:t>
            </a:r>
            <a:endParaRPr lang="ru-RU" sz="2400" b="1" dirty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r>
              <a:rPr lang="ru-RU" b="1" dirty="0" smtClean="0">
                <a:latin typeface="Segoe Print" panose="02000600000000000000" pitchFamily="2" charset="0"/>
              </a:rPr>
              <a:t>1) Чтобы </a:t>
            </a:r>
            <a:r>
              <a:rPr lang="ru-RU" b="1" dirty="0">
                <a:latin typeface="Segoe Print" panose="02000600000000000000" pitchFamily="2" charset="0"/>
              </a:rPr>
              <a:t>расшифровать текст, </a:t>
            </a:r>
            <a:endParaRPr lang="ru-RU" b="1" dirty="0" smtClean="0">
              <a:latin typeface="Segoe Print" panose="02000600000000000000" pitchFamily="2" charset="0"/>
            </a:endParaRPr>
          </a:p>
          <a:p>
            <a:r>
              <a:rPr lang="ru-RU" b="1" dirty="0">
                <a:latin typeface="Segoe Print" panose="02000600000000000000" pitchFamily="2" charset="0"/>
              </a:rPr>
              <a:t>  </a:t>
            </a:r>
            <a:r>
              <a:rPr lang="ru-RU" b="1" dirty="0" smtClean="0">
                <a:latin typeface="Segoe Print" panose="02000600000000000000" pitchFamily="2" charset="0"/>
              </a:rPr>
              <a:t>  выполните </a:t>
            </a:r>
            <a:r>
              <a:rPr lang="ru-RU" b="1" dirty="0">
                <a:latin typeface="Segoe Print" panose="02000600000000000000" pitchFamily="2" charset="0"/>
              </a:rPr>
              <a:t>описанные выше </a:t>
            </a:r>
            <a:endParaRPr lang="ru-RU" b="1" dirty="0" smtClean="0">
              <a:latin typeface="Segoe Print" panose="02000600000000000000" pitchFamily="2" charset="0"/>
            </a:endParaRPr>
          </a:p>
          <a:p>
            <a:r>
              <a:rPr lang="ru-RU" b="1" dirty="0">
                <a:latin typeface="Segoe Print" panose="02000600000000000000" pitchFamily="2" charset="0"/>
              </a:rPr>
              <a:t> </a:t>
            </a:r>
            <a:r>
              <a:rPr lang="ru-RU" b="1" dirty="0" smtClean="0">
                <a:latin typeface="Segoe Print" panose="02000600000000000000" pitchFamily="2" charset="0"/>
              </a:rPr>
              <a:t>   действия( метода </a:t>
            </a:r>
            <a:r>
              <a:rPr lang="ru-RU" b="1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Зашифровк</a:t>
            </a:r>
            <a:r>
              <a:rPr lang="ru-RU" b="1" dirty="0">
                <a:solidFill>
                  <a:schemeClr val="bg1"/>
                </a:solidFill>
                <a:latin typeface="Segoe Print" panose="02000600000000000000" pitchFamily="2" charset="0"/>
              </a:rPr>
              <a:t>и</a:t>
            </a:r>
            <a:r>
              <a:rPr lang="ru-RU" b="1" dirty="0" smtClean="0">
                <a:latin typeface="Segoe Print" panose="02000600000000000000" pitchFamily="2" charset="0"/>
              </a:rPr>
              <a:t>) </a:t>
            </a:r>
          </a:p>
          <a:p>
            <a:r>
              <a:rPr lang="ru-RU" b="1" dirty="0">
                <a:latin typeface="Segoe Print" panose="02000600000000000000" pitchFamily="2" charset="0"/>
              </a:rPr>
              <a:t> </a:t>
            </a:r>
            <a:r>
              <a:rPr lang="ru-RU" b="1" dirty="0" smtClean="0">
                <a:latin typeface="Segoe Print" panose="02000600000000000000" pitchFamily="2" charset="0"/>
              </a:rPr>
              <a:t>   в </a:t>
            </a:r>
            <a:r>
              <a:rPr lang="ru-RU" b="1" dirty="0">
                <a:latin typeface="Segoe Print" panose="02000600000000000000" pitchFamily="2" charset="0"/>
              </a:rPr>
              <a:t>обратном порядке</a:t>
            </a:r>
            <a:r>
              <a:rPr lang="ru-RU" b="1" dirty="0" smtClean="0">
                <a:latin typeface="Segoe Print" panose="02000600000000000000" pitchFamily="2" charset="0"/>
              </a:rPr>
              <a:t>.</a:t>
            </a:r>
          </a:p>
          <a:p>
            <a:r>
              <a:rPr lang="ru-RU" b="1" dirty="0" smtClean="0">
                <a:latin typeface="Segoe Print" panose="02000600000000000000" pitchFamily="2" charset="0"/>
              </a:rPr>
              <a:t>2) </a:t>
            </a:r>
            <a:r>
              <a:rPr lang="ru-RU" b="1" dirty="0">
                <a:latin typeface="Segoe Print" panose="02000600000000000000" pitchFamily="2" charset="0"/>
              </a:rPr>
              <a:t>Найдите ряд, обозначенный </a:t>
            </a:r>
            <a:endParaRPr lang="ru-RU" b="1" dirty="0" smtClean="0">
              <a:latin typeface="Segoe Print" panose="02000600000000000000" pitchFamily="2" charset="0"/>
            </a:endParaRPr>
          </a:p>
          <a:p>
            <a:r>
              <a:rPr lang="ru-RU" b="1" dirty="0">
                <a:latin typeface="Segoe Print" panose="02000600000000000000" pitchFamily="2" charset="0"/>
              </a:rPr>
              <a:t> </a:t>
            </a:r>
            <a:r>
              <a:rPr lang="ru-RU" b="1" dirty="0" smtClean="0">
                <a:latin typeface="Segoe Print" panose="02000600000000000000" pitchFamily="2" charset="0"/>
              </a:rPr>
              <a:t>   первой </a:t>
            </a:r>
            <a:r>
              <a:rPr lang="ru-RU" b="1" dirty="0">
                <a:latin typeface="Segoe Print" panose="02000600000000000000" pitchFamily="2" charset="0"/>
              </a:rPr>
              <a:t>буквой ключевого слова</a:t>
            </a:r>
            <a:r>
              <a:rPr lang="ru-RU" b="1" dirty="0" smtClean="0">
                <a:latin typeface="Segoe Print" panose="02000600000000000000" pitchFamily="2" charset="0"/>
              </a:rPr>
              <a:t>.</a:t>
            </a:r>
          </a:p>
          <a:p>
            <a:r>
              <a:rPr lang="ru-RU" b="1" dirty="0" smtClean="0">
                <a:latin typeface="Segoe Print" panose="02000600000000000000" pitchFamily="2" charset="0"/>
              </a:rPr>
              <a:t>3)</a:t>
            </a:r>
            <a:r>
              <a:rPr lang="ru-RU" b="1" dirty="0">
                <a:latin typeface="Segoe Print" panose="02000600000000000000" pitchFamily="2" charset="0"/>
              </a:rPr>
              <a:t> Продолжайте делать то </a:t>
            </a:r>
            <a:r>
              <a:rPr lang="ru-RU" b="1" dirty="0" smtClean="0">
                <a:latin typeface="Segoe Print" panose="02000600000000000000" pitchFamily="2" charset="0"/>
              </a:rPr>
              <a:t>же</a:t>
            </a:r>
          </a:p>
          <a:p>
            <a:r>
              <a:rPr lang="ru-RU" b="1" dirty="0" smtClean="0">
                <a:latin typeface="Segoe Print" panose="02000600000000000000" pitchFamily="2" charset="0"/>
              </a:rPr>
              <a:t>    самое для </a:t>
            </a:r>
            <a:r>
              <a:rPr lang="ru-RU" b="1" dirty="0">
                <a:latin typeface="Segoe Print" panose="02000600000000000000" pitchFamily="2" charset="0"/>
              </a:rPr>
              <a:t>всех букв фразы </a:t>
            </a:r>
            <a:r>
              <a:rPr lang="ru-RU" b="1" dirty="0" smtClean="0">
                <a:latin typeface="Segoe Print" panose="02000600000000000000" pitchFamily="2" charset="0"/>
              </a:rPr>
              <a:t>по</a:t>
            </a:r>
          </a:p>
          <a:p>
            <a:r>
              <a:rPr lang="ru-RU" b="1" dirty="0" smtClean="0">
                <a:latin typeface="Segoe Print" panose="02000600000000000000" pitchFamily="2" charset="0"/>
              </a:rPr>
              <a:t>    порядку, пока </a:t>
            </a:r>
            <a:r>
              <a:rPr lang="ru-RU" b="1" dirty="0">
                <a:latin typeface="Segoe Print" panose="02000600000000000000" pitchFamily="2" charset="0"/>
              </a:rPr>
              <a:t>не </a:t>
            </a:r>
            <a:r>
              <a:rPr lang="ru-RU" b="1" dirty="0" smtClean="0">
                <a:latin typeface="Segoe Print" panose="02000600000000000000" pitchFamily="2" charset="0"/>
              </a:rPr>
              <a:t>расшифрует ее </a:t>
            </a:r>
          </a:p>
          <a:p>
            <a:r>
              <a:rPr lang="ru-RU" b="1" dirty="0">
                <a:latin typeface="Segoe Print" panose="02000600000000000000" pitchFamily="2" charset="0"/>
              </a:rPr>
              <a:t> </a:t>
            </a:r>
            <a:r>
              <a:rPr lang="ru-RU" b="1" dirty="0" smtClean="0">
                <a:latin typeface="Segoe Print" panose="02000600000000000000" pitchFamily="2" charset="0"/>
              </a:rPr>
              <a:t>   целиком</a:t>
            </a:r>
            <a:r>
              <a:rPr lang="ru-RU" b="1" dirty="0">
                <a:latin typeface="Segoe Print" panose="02000600000000000000" pitchFamily="2" charset="0"/>
              </a:rPr>
              <a:t>.</a:t>
            </a:r>
            <a:endParaRPr lang="ru-RU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35855" y="609599"/>
            <a:ext cx="19119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П</a:t>
            </a:r>
            <a:endParaRPr lang="en-US" sz="1400" b="1" dirty="0" smtClean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ru-RU" sz="1400" b="1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р</a:t>
            </a:r>
            <a:endParaRPr lang="en-US" sz="1400" b="1" dirty="0" smtClean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  </a:t>
            </a:r>
            <a:r>
              <a:rPr lang="ru-RU" sz="1400" b="1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и</a:t>
            </a:r>
            <a:endParaRPr lang="en-US" sz="1400" b="1" dirty="0" smtClean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   </a:t>
            </a:r>
            <a:r>
              <a:rPr lang="ru-RU" sz="1400" b="1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м</a:t>
            </a:r>
            <a:endParaRPr lang="en-US" sz="1400" b="1" dirty="0" smtClean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     </a:t>
            </a:r>
            <a:r>
              <a:rPr lang="ru-RU" sz="1400" b="1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е</a:t>
            </a:r>
            <a:endParaRPr lang="en-US" sz="1400" b="1" dirty="0" smtClean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      </a:t>
            </a:r>
            <a:r>
              <a:rPr lang="ru-RU" sz="1400" b="1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р</a:t>
            </a:r>
            <a:endParaRPr lang="ru-RU" sz="1400" b="1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  <p:pic>
        <p:nvPicPr>
          <p:cNvPr id="2050" name="Picture 2" descr="https://otvet.imgsmail.ru/download/266251677_5ec9f4f08d76dc8a76e103daeb98c063_8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8" r="3413" b="5855"/>
          <a:stretch/>
        </p:blipFill>
        <p:spPr bwMode="auto">
          <a:xfrm>
            <a:off x="0" y="0"/>
            <a:ext cx="97973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08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otvet.imgsmail.ru/download/266251677_5ec9f4f08d76dc8a76e103daeb98c063_8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8" r="3413" b="5855"/>
          <a:stretch/>
        </p:blipFill>
        <p:spPr bwMode="auto">
          <a:xfrm>
            <a:off x="0" y="0"/>
            <a:ext cx="9797324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12436" y="775855"/>
            <a:ext cx="2983346" cy="221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001819" y="544945"/>
            <a:ext cx="193963" cy="461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12436" y="5215467"/>
            <a:ext cx="1394691" cy="203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385455" y="558800"/>
            <a:ext cx="221672" cy="4859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951018" y="734290"/>
            <a:ext cx="295564" cy="30480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1343834" y="5181554"/>
            <a:ext cx="295564" cy="30480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-110837" y="748190"/>
            <a:ext cx="477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1.1</a:t>
            </a:r>
            <a:endParaRPr lang="ru-RU" sz="1200" b="1" dirty="0">
              <a:solidFill>
                <a:srgbClr val="0070C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887134" y="330200"/>
            <a:ext cx="457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1.2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-110838" y="5209356"/>
            <a:ext cx="4779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2</a:t>
            </a:r>
            <a:r>
              <a:rPr lang="en-US" sz="1200" b="1" dirty="0" smtClean="0">
                <a:solidFill>
                  <a:srgbClr val="0070C0"/>
                </a:solidFill>
              </a:rPr>
              <a:t>.1</a:t>
            </a:r>
            <a:endParaRPr lang="ru-RU" sz="1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86932" y="330200"/>
            <a:ext cx="592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2.2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93467" y="4478867"/>
            <a:ext cx="728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1.1 2.1	</a:t>
            </a:r>
            <a:endParaRPr lang="ru-RU" sz="900" dirty="0">
              <a:solidFill>
                <a:srgbClr val="0070C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993467" y="5317067"/>
            <a:ext cx="126153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1.2 2.2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6993467" y="6544732"/>
            <a:ext cx="448732" cy="150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1.1</a:t>
            </a:r>
          </a:p>
          <a:p>
            <a:r>
              <a:rPr lang="en-US" sz="900" dirty="0" smtClean="0">
                <a:solidFill>
                  <a:srgbClr val="0070C0"/>
                </a:solidFill>
              </a:rPr>
              <a:t>2.1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7171266" y="6544732"/>
            <a:ext cx="550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1.1 </a:t>
            </a:r>
            <a:endParaRPr lang="en-US" sz="900" dirty="0" smtClean="0">
              <a:solidFill>
                <a:srgbClr val="0070C0"/>
              </a:solidFill>
            </a:endParaRPr>
          </a:p>
          <a:p>
            <a:r>
              <a:rPr lang="en-US" sz="900" dirty="0" smtClean="0">
                <a:solidFill>
                  <a:srgbClr val="0070C0"/>
                </a:solidFill>
              </a:rPr>
              <a:t>2.1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7061199" y="6578070"/>
            <a:ext cx="177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7258050" y="6578070"/>
            <a:ext cx="15398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7078663" y="5789613"/>
            <a:ext cx="160336" cy="1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7069931" y="4951413"/>
            <a:ext cx="2309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7310967" y="4953058"/>
            <a:ext cx="160336" cy="1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7245352" y="5789613"/>
            <a:ext cx="160336" cy="1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88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3407342"/>
            <a:ext cx="1128706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Segoe Print" panose="02000600000000000000" pitchFamily="2" charset="0"/>
              </a:rPr>
              <a:t>1) Ищем определённую строку одной буквы из </a:t>
            </a:r>
            <a:r>
              <a:rPr lang="ru-RU" sz="2400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исходного текста</a:t>
            </a:r>
            <a:r>
              <a:rPr lang="ru-RU" sz="2400" dirty="0" smtClean="0">
                <a:latin typeface="Segoe Print" panose="02000600000000000000" pitchFamily="2" charset="0"/>
              </a:rPr>
              <a:t>.</a:t>
            </a:r>
          </a:p>
          <a:p>
            <a:r>
              <a:rPr lang="ru-RU" sz="2400" dirty="0" smtClean="0">
                <a:latin typeface="Segoe Print" panose="02000600000000000000" pitchFamily="2" charset="0"/>
              </a:rPr>
              <a:t>2) Ищем </a:t>
            </a:r>
            <a:r>
              <a:rPr lang="ru-RU" sz="2400" dirty="0">
                <a:latin typeface="Segoe Print" panose="02000600000000000000" pitchFamily="2" charset="0"/>
              </a:rPr>
              <a:t>определённую </a:t>
            </a:r>
            <a:r>
              <a:rPr lang="ru-RU" sz="2400" dirty="0" smtClean="0">
                <a:latin typeface="Segoe Print" panose="02000600000000000000" pitchFamily="2" charset="0"/>
              </a:rPr>
              <a:t>столбец </a:t>
            </a:r>
            <a:r>
              <a:rPr lang="ru-RU" sz="2400" dirty="0">
                <a:latin typeface="Segoe Print" panose="02000600000000000000" pitchFamily="2" charset="0"/>
              </a:rPr>
              <a:t>одной буквы из </a:t>
            </a:r>
            <a:r>
              <a:rPr lang="ru-RU" sz="2400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ключа</a:t>
            </a:r>
            <a:r>
              <a:rPr lang="ru-RU" sz="2400" dirty="0" smtClean="0">
                <a:latin typeface="Segoe Print" panose="02000600000000000000" pitchFamily="2" charset="0"/>
              </a:rPr>
              <a:t>.</a:t>
            </a:r>
          </a:p>
          <a:p>
            <a:r>
              <a:rPr lang="ru-RU" sz="2400" dirty="0" smtClean="0">
                <a:latin typeface="Segoe Print" panose="02000600000000000000" pitchFamily="2" charset="0"/>
              </a:rPr>
              <a:t>3) Буква, которая стоит на пересечении данной строки и столбца</a:t>
            </a:r>
          </a:p>
          <a:p>
            <a:r>
              <a:rPr lang="ru-RU" sz="2400" dirty="0" smtClean="0">
                <a:latin typeface="Segoe Print" panose="02000600000000000000" pitchFamily="2" charset="0"/>
              </a:rPr>
              <a:t>    и является необходимой нам буквой в </a:t>
            </a:r>
            <a:r>
              <a:rPr lang="ru-RU" sz="2400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Шифортексте</a:t>
            </a:r>
            <a:r>
              <a:rPr lang="ru-RU" sz="2400" dirty="0" smtClean="0">
                <a:latin typeface="Segoe Print" panose="02000600000000000000" pitchFamily="2" charset="0"/>
              </a:rPr>
              <a:t>.</a:t>
            </a:r>
          </a:p>
          <a:p>
            <a:r>
              <a:rPr lang="ru-RU" sz="2400" dirty="0" smtClean="0">
                <a:latin typeface="Segoe Print" panose="02000600000000000000" pitchFamily="2" charset="0"/>
              </a:rPr>
              <a:t>4) Так делаем со всеми буквами.</a:t>
            </a:r>
          </a:p>
          <a:p>
            <a:pPr marL="342900" indent="-342900">
              <a:buFontTx/>
              <a:buAutoNum type="arabicParenR"/>
            </a:pPr>
            <a:endParaRPr lang="ru-RU" sz="2000" dirty="0"/>
          </a:p>
          <a:p>
            <a:pPr marL="342900" indent="-342900">
              <a:buAutoNum type="arabicParenR"/>
            </a:pP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387" y="423512"/>
            <a:ext cx="3089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Алгоритм своими словами</a:t>
            </a:r>
            <a:r>
              <a:rPr lang="en-US" sz="2800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:</a:t>
            </a:r>
            <a:endParaRPr lang="ru-RU" sz="2800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4657" y="702645"/>
            <a:ext cx="821035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b="1" dirty="0" smtClean="0">
                <a:latin typeface="Segoe Print" panose="02000600000000000000" pitchFamily="2" charset="0"/>
              </a:rPr>
              <a:t>Как называется </a:t>
            </a:r>
            <a:r>
              <a:rPr lang="ru-RU" b="1" dirty="0">
                <a:latin typeface="Segoe Print" panose="02000600000000000000" pitchFamily="2" charset="0"/>
              </a:rPr>
              <a:t>метод шифровки, в котором используются различные </a:t>
            </a:r>
            <a:r>
              <a:rPr lang="en-US" b="1" dirty="0" smtClean="0">
                <a:latin typeface="Segoe Print" panose="02000600000000000000" pitchFamily="2" charset="0"/>
              </a:rPr>
              <a:t>&lt;&lt;</a:t>
            </a:r>
            <a:r>
              <a:rPr lang="ru-RU" b="1" dirty="0" smtClean="0">
                <a:latin typeface="Segoe Print" panose="02000600000000000000" pitchFamily="2" charset="0"/>
              </a:rPr>
              <a:t>шифры Цезаря</a:t>
            </a:r>
            <a:r>
              <a:rPr lang="en-US" b="1" dirty="0" smtClean="0">
                <a:latin typeface="Segoe Print" panose="02000600000000000000" pitchFamily="2" charset="0"/>
              </a:rPr>
              <a:t>&gt;&gt;</a:t>
            </a:r>
            <a:r>
              <a:rPr lang="ru-RU" b="1" dirty="0" smtClean="0">
                <a:latin typeface="Segoe Print" panose="02000600000000000000" pitchFamily="2" charset="0"/>
              </a:rPr>
              <a:t> </a:t>
            </a:r>
            <a:r>
              <a:rPr lang="ru-RU" b="1" dirty="0">
                <a:latin typeface="Segoe Print" panose="02000600000000000000" pitchFamily="2" charset="0"/>
              </a:rPr>
              <a:t>на основе букв в ключевом </a:t>
            </a:r>
            <a:r>
              <a:rPr lang="ru-RU" b="1" dirty="0" smtClean="0">
                <a:latin typeface="Segoe Print" panose="02000600000000000000" pitchFamily="2" charset="0"/>
              </a:rPr>
              <a:t>слове</a:t>
            </a:r>
            <a:r>
              <a:rPr lang="ru-RU" b="1" dirty="0">
                <a:latin typeface="Segoe Print" panose="02000600000000000000" pitchFamily="2" charset="0"/>
              </a:rPr>
              <a:t>?</a:t>
            </a:r>
            <a:endParaRPr lang="ru-RU" b="1" dirty="0" smtClean="0">
              <a:latin typeface="Segoe Print" panose="02000600000000000000" pitchFamily="2" charset="0"/>
            </a:endParaRPr>
          </a:p>
          <a:p>
            <a:pPr marL="342900" indent="-342900">
              <a:buAutoNum type="arabicParenR"/>
            </a:pPr>
            <a:r>
              <a:rPr lang="en-US" b="1" dirty="0" smtClean="0">
                <a:latin typeface="Segoe Print" panose="02000600000000000000" pitchFamily="2" charset="0"/>
              </a:rPr>
              <a:t>&lt;&lt;</a:t>
            </a:r>
            <a:r>
              <a:rPr lang="ru-RU" b="1" dirty="0" smtClean="0">
                <a:latin typeface="Segoe Print" panose="02000600000000000000" pitchFamily="2" charset="0"/>
              </a:rPr>
              <a:t>Шифр Виженера</a:t>
            </a:r>
            <a:r>
              <a:rPr lang="en-US" b="1" dirty="0" smtClean="0">
                <a:latin typeface="Segoe Print" panose="02000600000000000000" pitchFamily="2" charset="0"/>
              </a:rPr>
              <a:t>&gt;&gt;</a:t>
            </a:r>
            <a:r>
              <a:rPr lang="ru-RU" b="1" dirty="0" smtClean="0">
                <a:latin typeface="Segoe Print" panose="02000600000000000000" pitchFamily="2" charset="0"/>
              </a:rPr>
              <a:t>- это?</a:t>
            </a:r>
          </a:p>
          <a:p>
            <a:pPr marL="342900" indent="-342900">
              <a:buAutoNum type="arabicParenR"/>
            </a:pPr>
            <a:r>
              <a:rPr lang="ru-RU" b="1" dirty="0" smtClean="0">
                <a:latin typeface="Segoe Print" panose="02000600000000000000" pitchFamily="2" charset="0"/>
              </a:rPr>
              <a:t>На каком методе построен Шифр Виженера?</a:t>
            </a:r>
          </a:p>
          <a:p>
            <a:pPr marL="342900" indent="-342900">
              <a:buAutoNum type="arabicParenR"/>
            </a:pPr>
            <a:r>
              <a:rPr lang="ru-RU" b="1" dirty="0" smtClean="0">
                <a:latin typeface="Segoe Print" panose="02000600000000000000" pitchFamily="2" charset="0"/>
              </a:rPr>
              <a:t>Что такое </a:t>
            </a:r>
            <a:r>
              <a:rPr lang="en-US" b="1" dirty="0" smtClean="0">
                <a:latin typeface="Segoe Print" panose="02000600000000000000" pitchFamily="2" charset="0"/>
              </a:rPr>
              <a:t>&lt;&lt;</a:t>
            </a:r>
            <a:r>
              <a:rPr lang="ru-RU" b="1" dirty="0" smtClean="0">
                <a:latin typeface="Segoe Print" panose="02000600000000000000" pitchFamily="2" charset="0"/>
              </a:rPr>
              <a:t>Таблица Виженера</a:t>
            </a:r>
            <a:r>
              <a:rPr lang="en-US" b="1" dirty="0" smtClean="0">
                <a:latin typeface="Segoe Print" panose="02000600000000000000" pitchFamily="2" charset="0"/>
              </a:rPr>
              <a:t>&gt;&gt;</a:t>
            </a:r>
            <a:r>
              <a:rPr lang="ru-RU" b="1" dirty="0" smtClean="0">
                <a:latin typeface="Segoe Print" panose="02000600000000000000" pitchFamily="2" charset="0"/>
              </a:rPr>
              <a:t>?</a:t>
            </a:r>
          </a:p>
          <a:p>
            <a:pPr marL="342900" indent="-342900">
              <a:buFontTx/>
              <a:buAutoNum type="arabicParenR"/>
            </a:pPr>
            <a:r>
              <a:rPr lang="ru-RU" b="1" dirty="0">
                <a:latin typeface="Segoe Print" panose="02000600000000000000" pitchFamily="2" charset="0"/>
              </a:rPr>
              <a:t>Как </a:t>
            </a:r>
            <a:r>
              <a:rPr lang="ru-RU" b="1" dirty="0" smtClean="0">
                <a:latin typeface="Segoe Print" panose="02000600000000000000" pitchFamily="2" charset="0"/>
              </a:rPr>
              <a:t>кодировать с </a:t>
            </a:r>
            <a:r>
              <a:rPr lang="ru-RU" b="1" dirty="0">
                <a:latin typeface="Segoe Print" panose="02000600000000000000" pitchFamily="2" charset="0"/>
              </a:rPr>
              <a:t>помощью шифра Виженера?</a:t>
            </a:r>
          </a:p>
          <a:p>
            <a:pPr marL="342900" indent="-342900">
              <a:buFontTx/>
              <a:buAutoNum type="arabicParenR"/>
            </a:pPr>
            <a:r>
              <a:rPr lang="ru-RU" b="1" dirty="0">
                <a:latin typeface="Segoe Print" panose="02000600000000000000" pitchFamily="2" charset="0"/>
              </a:rPr>
              <a:t>Как </a:t>
            </a:r>
            <a:r>
              <a:rPr lang="ru-RU" b="1" dirty="0" smtClean="0">
                <a:latin typeface="Segoe Print" panose="02000600000000000000" pitchFamily="2" charset="0"/>
              </a:rPr>
              <a:t>расшифровывать </a:t>
            </a:r>
            <a:r>
              <a:rPr lang="ru-RU" b="1" dirty="0">
                <a:latin typeface="Segoe Print" panose="02000600000000000000" pitchFamily="2" charset="0"/>
              </a:rPr>
              <a:t>с помощью шифра Виженера</a:t>
            </a:r>
            <a:r>
              <a:rPr lang="ru-RU" b="1" dirty="0" smtClean="0">
                <a:latin typeface="Segoe Print" panose="02000600000000000000" pitchFamily="2" charset="0"/>
              </a:rPr>
              <a:t>?</a:t>
            </a:r>
          </a:p>
          <a:p>
            <a:pPr marL="342900" indent="-342900">
              <a:buFontTx/>
              <a:buAutoNum type="arabicParenR"/>
            </a:pPr>
            <a:r>
              <a:rPr lang="ru-RU" b="1" dirty="0" smtClean="0">
                <a:latin typeface="Segoe Print" panose="02000600000000000000" pitchFamily="2" charset="0"/>
              </a:rPr>
              <a:t>Сколько минимум слов надо для шифрования?</a:t>
            </a:r>
          </a:p>
          <a:p>
            <a:pPr marL="342900" indent="-342900">
              <a:buFontTx/>
              <a:buAutoNum type="arabicParenR"/>
            </a:pPr>
            <a:r>
              <a:rPr lang="ru-RU" b="1" dirty="0" smtClean="0">
                <a:latin typeface="Segoe Print" panose="02000600000000000000" pitchFamily="2" charset="0"/>
              </a:rPr>
              <a:t>Какие это слова?</a:t>
            </a:r>
          </a:p>
          <a:p>
            <a:pPr marL="342900" indent="-342900">
              <a:buFontTx/>
              <a:buAutoNum type="arabicParenR"/>
            </a:pPr>
            <a:r>
              <a:rPr lang="ru-RU" b="1" dirty="0" smtClean="0">
                <a:latin typeface="Segoe Print" panose="02000600000000000000" pitchFamily="2" charset="0"/>
              </a:rPr>
              <a:t>Как называется конечное слово в методе шифрования?</a:t>
            </a:r>
          </a:p>
          <a:p>
            <a:pPr marL="342900" indent="-342900">
              <a:buFontTx/>
              <a:buAutoNum type="arabicParenR"/>
            </a:pPr>
            <a:r>
              <a:rPr lang="ru-RU" b="1" dirty="0" smtClean="0">
                <a:latin typeface="Segoe Print" panose="02000600000000000000" pitchFamily="2" charset="0"/>
              </a:rPr>
              <a:t> Расскажите алгоритм своими словами.</a:t>
            </a:r>
          </a:p>
          <a:p>
            <a:pPr marL="342900" indent="-342900">
              <a:buFontTx/>
              <a:buAutoNum type="arabicParenR"/>
            </a:pPr>
            <a:endParaRPr lang="ru-RU" b="1" dirty="0" smtClean="0">
              <a:latin typeface="Segoe Print" panose="02000600000000000000" pitchFamily="2" charset="0"/>
            </a:endParaRPr>
          </a:p>
          <a:p>
            <a:r>
              <a:rPr lang="ru-RU" sz="2000" b="1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Бонусный вопрос</a:t>
            </a:r>
            <a:r>
              <a:rPr lang="en-US" sz="2000" b="1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:</a:t>
            </a:r>
            <a:endParaRPr lang="ru-RU" sz="2000" b="1" dirty="0" smtClean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endParaRPr lang="ru-RU" sz="2000" b="1" dirty="0" smtClean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r>
              <a:rPr lang="ru-RU" sz="2000" b="1" dirty="0" smtClean="0">
                <a:latin typeface="Segoe Print" panose="02000600000000000000" pitchFamily="2" charset="0"/>
              </a:rPr>
              <a:t>Кто придумал </a:t>
            </a:r>
            <a:r>
              <a:rPr lang="en-US" sz="2000" b="1" dirty="0">
                <a:latin typeface="Segoe Print" panose="02000600000000000000" pitchFamily="2" charset="0"/>
              </a:rPr>
              <a:t>&lt;&lt;</a:t>
            </a:r>
            <a:r>
              <a:rPr lang="ru-RU" sz="2000" b="1" dirty="0">
                <a:latin typeface="Segoe Print" panose="02000600000000000000" pitchFamily="2" charset="0"/>
              </a:rPr>
              <a:t>Шифр Виженера</a:t>
            </a:r>
            <a:r>
              <a:rPr lang="en-US" sz="2000" b="1" dirty="0" smtClean="0">
                <a:latin typeface="Segoe Print" panose="02000600000000000000" pitchFamily="2" charset="0"/>
              </a:rPr>
              <a:t>&gt;&gt;</a:t>
            </a:r>
            <a:r>
              <a:rPr lang="ru-RU" sz="2000" b="1" dirty="0" smtClean="0">
                <a:latin typeface="Segoe Print" panose="02000600000000000000" pitchFamily="2" charset="0"/>
              </a:rPr>
              <a:t>?</a:t>
            </a:r>
          </a:p>
          <a:p>
            <a:pPr marL="342900" indent="-342900">
              <a:buFontTx/>
              <a:buAutoNum type="arabicParenR"/>
            </a:pPr>
            <a:endParaRPr lang="ru-RU" b="1" dirty="0">
              <a:latin typeface="Segoe Print" panose="02000600000000000000" pitchFamily="2" charset="0"/>
            </a:endParaRPr>
          </a:p>
          <a:p>
            <a:pPr marL="342900" indent="-342900">
              <a:buAutoNum type="arabicParenR"/>
            </a:pPr>
            <a:endParaRPr lang="ru-RU" b="1" dirty="0">
              <a:latin typeface="Segoe Print" panose="02000600000000000000" pitchFamily="2" charset="0"/>
            </a:endParaRPr>
          </a:p>
          <a:p>
            <a:pPr marL="342900" indent="-342900">
              <a:buAutoNum type="arabicParenR"/>
            </a:pPr>
            <a:endParaRPr lang="ru-RU" b="1" dirty="0" smtClean="0">
              <a:latin typeface="Segoe Print" panose="02000600000000000000" pitchFamily="2" charset="0"/>
            </a:endParaRPr>
          </a:p>
          <a:p>
            <a:pPr marL="342900" indent="-342900">
              <a:buAutoNum type="arabicParenR"/>
            </a:pPr>
            <a:endParaRPr lang="ru-RU" b="1" dirty="0" smtClean="0">
              <a:latin typeface="Segoe Print" panose="02000600000000000000" pitchFamily="2" charset="0"/>
            </a:endParaRPr>
          </a:p>
          <a:p>
            <a:pPr marL="342900" indent="-342900">
              <a:buAutoNum type="arabicParenR"/>
            </a:pPr>
            <a:endParaRPr lang="ru-RU" b="1" dirty="0" smtClean="0">
              <a:latin typeface="Segoe Print" panose="02000600000000000000" pitchFamily="2" charset="0"/>
            </a:endParaRPr>
          </a:p>
          <a:p>
            <a:pPr marL="342900" indent="-34290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15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173</TotalTime>
  <Words>463</Words>
  <Application>Microsoft Office PowerPoint</Application>
  <PresentationFormat>Широкоэкранный</PresentationFormat>
  <Paragraphs>82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Segoe Print</vt:lpstr>
      <vt:lpstr>Trebuchet MS</vt:lpstr>
      <vt:lpstr>Берлин</vt:lpstr>
      <vt:lpstr>&lt;&lt;Таблица Вижинера&gt;&gt;</vt:lpstr>
      <vt:lpstr>&lt;&lt;Таблица Вижинера&gt;&gt;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Таблица Вижинера</dc:title>
  <dc:creator>Hp</dc:creator>
  <cp:lastModifiedBy>Hp</cp:lastModifiedBy>
  <cp:revision>14</cp:revision>
  <dcterms:created xsi:type="dcterms:W3CDTF">2021-12-03T07:42:02Z</dcterms:created>
  <dcterms:modified xsi:type="dcterms:W3CDTF">2021-12-03T10:35:12Z</dcterms:modified>
</cp:coreProperties>
</file>