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21" d="100"/>
          <a:sy n="121" d="100"/>
        </p:scale>
        <p:origin x="18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10/7/21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youtu.be/lTd9RSxS9Z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vescience.com/29365-human-brai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hite-water-09ec41f0f.azurestaticapps.net/quiz/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xcalidraw.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hite-water-09ec41f0f.azurestaticapps.net/quiz/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introduction-to-machine-learning/?WT.mc_id=academic-15963-cxa" TargetMode="External"/><Relationship Id="rId2" Type="http://schemas.openxmlformats.org/officeDocument/2006/relationships/hyperlink" Target="https://docs.microsoft.com/learn/paths/create-no-code-predictive-models-azure-machine-learning/?WT.mc_id=academic-15963-cx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assignment.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ML-For-Beginners/discuss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youtu.be/h0e2HAPTGF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 TargetMode="External"/><Relationship Id="rId3" Type="http://schemas.openxmlformats.org/officeDocument/2006/relationships/hyperlink" Target="https://youtu.be/EU8eayHWoZg" TargetMode="External"/><Relationship Id="rId7" Type="http://schemas.openxmlformats.org/officeDocument/2006/relationships/hyperlink" Target="https://code.visualstudio.com/" TargetMode="External"/><Relationship Id="rId2" Type="http://schemas.openxmlformats.org/officeDocument/2006/relationships/hyperlink" Target="https://youtu.be/CXZYvNRIAKM" TargetMode="External"/><Relationship Id="rId1" Type="http://schemas.openxmlformats.org/officeDocument/2006/relationships/slideLayout" Target="../slideLayouts/slideLayout2.xml"/><Relationship Id="rId6" Type="http://schemas.openxmlformats.org/officeDocument/2006/relationships/hyperlink" Target="https://www.npmjs.com/" TargetMode="External"/><Relationship Id="rId5" Type="http://schemas.openxmlformats.org/officeDocument/2006/relationships/hyperlink" Target="https://nodejs.org" TargetMode="External"/><Relationship Id="rId4" Type="http://schemas.openxmlformats.org/officeDocument/2006/relationships/hyperlink" Target="https://docs.microsoft.com/learn/paths/python-language/?WT.mc_id=academic-15963-cxa" TargetMode="External"/><Relationship Id="rId9" Type="http://schemas.openxmlformats.org/officeDocument/2006/relationships/hyperlink" Target="https://scikit-learn.org/stable/user_guid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implypsychology.org/brain-plasticit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 to machine learning</a:t>
            </a:r>
          </a:p>
        </p:txBody>
      </p:sp>
      <p:pic>
        <p:nvPicPr>
          <p:cNvPr id="3" name="Picture 1" descr="https://img.youtube.com/vi/lTd9RSxS9ZE/0.jpg">
            <a:hlinkClick r:id="rId2"/>
          </p:cNvPr>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ML, AI, deep learning - What’s the difference?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human brain</a:t>
            </a:r>
          </a:p>
        </p:txBody>
      </p:sp>
      <p:sp>
        <p:nvSpPr>
          <p:cNvPr id="3" name="Content Placeholder 2"/>
          <p:cNvSpPr>
            <a:spLocks noGrp="1"/>
          </p:cNvSpPr>
          <p:nvPr>
            <p:ph idx="1"/>
          </p:nvPr>
        </p:nvSpPr>
        <p:spPr/>
        <p:txBody>
          <a:bodyPr/>
          <a:lstStyle/>
          <a:p>
            <a:pPr marL="0" lvl="0" indent="0">
              <a:buNone/>
            </a:pPr>
            <a:r>
              <a:t>The </a:t>
            </a:r>
            <a:r>
              <a:rPr>
                <a:hlinkClick r:id="rId2"/>
              </a:rPr>
              <a:t>human brain</a:t>
            </a:r>
            <a:r>
              <a:t> perceives things from the real world, processes the perceived information, makes rational decisions, and performs certain actions based on circumstances. This is what we called behaving intelligently. When we program a facsimile of the intelligent behavioral process to a machine, it is called artificial intelligence (AI).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Some terminology</a:t>
            </a:r>
          </a:p>
        </p:txBody>
      </p:sp>
      <p:sp>
        <p:nvSpPr>
          <p:cNvPr id="3" name="Content Placeholder 2"/>
          <p:cNvSpPr>
            <a:spLocks noGrp="1"/>
          </p:cNvSpPr>
          <p:nvPr>
            <p:ph idx="1"/>
          </p:nvPr>
        </p:nvSpPr>
        <p:spPr/>
        <p:txBody>
          <a:bodyPr/>
          <a:lstStyle/>
          <a:p>
            <a:pPr marL="0" lvl="0" indent="0">
              <a:buNone/>
            </a:pPr>
            <a:r>
              <a:t>Although the terms can be confused, machine learning (ML) is an important subset of artificial intelligence. </a:t>
            </a:r>
            <a:r>
              <a:rPr b="1"/>
              <a:t>ML is concerned with using specialized algorithms to uncover meaningful information and find hidden patterns from perceived data to corroborate the rational decision-making process</a:t>
            </a:r>
            <a: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AI, ML, Deep Learning</a:t>
            </a:r>
          </a:p>
        </p:txBody>
      </p:sp>
      <p:pic>
        <p:nvPicPr>
          <p:cNvPr id="3" name="Picture 1" descr="fig:  images/ai-ml-ds.png"/>
          <p:cNvPicPr>
            <a:picLocks noGrp="1" noChangeAspect="1"/>
          </p:cNvPicPr>
          <p:nvPr/>
        </p:nvPicPr>
        <p:blipFill>
          <a:blip r:embed="rId2"/>
          <a:stretch>
            <a:fillRect/>
          </a:stretch>
        </p:blipFill>
        <p:spPr bwMode="auto">
          <a:xfrm>
            <a:off x="2425700" y="1600200"/>
            <a:ext cx="42799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AI, ML, deep learning, data science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Concepts to cover</a:t>
            </a:r>
          </a:p>
        </p:txBody>
      </p:sp>
      <p:sp>
        <p:nvSpPr>
          <p:cNvPr id="3" name="Content Placeholder 2"/>
          <p:cNvSpPr>
            <a:spLocks noGrp="1"/>
          </p:cNvSpPr>
          <p:nvPr>
            <p:ph idx="1"/>
          </p:nvPr>
        </p:nvSpPr>
        <p:spPr/>
        <p:txBody>
          <a:bodyPr/>
          <a:lstStyle/>
          <a:p>
            <a:pPr marL="0" lvl="0" indent="0">
              <a:buNone/>
            </a:pPr>
            <a:r>
              <a:t>In this curriculum, we are going to cover only the core concepts of machine learning that a beginner must know. We cover what we call ‘classical machine learning’ primarily using Scikit-learn, an excellent library many students use to learn the basics. To understand broader concepts of artificial intelligence or deep learning, a strong fundamental knowledge of machine learning is indispensable, and so we would like to offer it here.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 this course you will learn:</a:t>
            </a:r>
          </a:p>
        </p:txBody>
      </p:sp>
      <p:sp>
        <p:nvSpPr>
          <p:cNvPr id="3" name="Content Placeholder 2"/>
          <p:cNvSpPr>
            <a:spLocks noGrp="1"/>
          </p:cNvSpPr>
          <p:nvPr>
            <p:ph idx="1"/>
          </p:nvPr>
        </p:nvSpPr>
        <p:spPr/>
        <p:txBody>
          <a:bodyPr/>
          <a:lstStyle/>
          <a:p>
            <a:pPr lvl="1"/>
            <a:r>
              <a:rPr dirty="0"/>
              <a:t>core concepts of machine learning</a:t>
            </a:r>
          </a:p>
          <a:p>
            <a:pPr lvl="1"/>
            <a:r>
              <a:rPr dirty="0"/>
              <a:t>the history of ML</a:t>
            </a:r>
          </a:p>
          <a:p>
            <a:pPr lvl="1"/>
            <a:r>
              <a:rPr dirty="0"/>
              <a:t>ML and fairness</a:t>
            </a:r>
          </a:p>
          <a:p>
            <a:pPr lvl="1"/>
            <a:r>
              <a:rPr dirty="0"/>
              <a:t>regression ML techniques</a:t>
            </a:r>
          </a:p>
          <a:p>
            <a:pPr lvl="1"/>
            <a:r>
              <a:rPr dirty="0"/>
              <a:t>classification ML techniques</a:t>
            </a:r>
          </a:p>
          <a:p>
            <a:pPr lvl="1"/>
            <a:r>
              <a:rPr dirty="0"/>
              <a:t>clustering ML techniques</a:t>
            </a:r>
          </a:p>
          <a:p>
            <a:pPr lvl="1"/>
            <a:r>
              <a:rPr dirty="0"/>
              <a:t>natural language processing ML techniques</a:t>
            </a:r>
          </a:p>
          <a:p>
            <a:pPr lvl="1"/>
            <a:r>
              <a:rPr dirty="0"/>
              <a:t>time series forecasting ML techniques</a:t>
            </a:r>
          </a:p>
          <a:p>
            <a:pPr lvl="1"/>
            <a:r>
              <a:rPr dirty="0"/>
              <a:t>reinforcement learning</a:t>
            </a:r>
          </a:p>
          <a:p>
            <a:pPr lvl="1"/>
            <a:r>
              <a:rPr dirty="0"/>
              <a:t>real-world applications for 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we will not cover</a:t>
            </a:r>
          </a:p>
        </p:txBody>
      </p:sp>
      <p:sp>
        <p:nvSpPr>
          <p:cNvPr id="3" name="Content Placeholder 2"/>
          <p:cNvSpPr>
            <a:spLocks noGrp="1"/>
          </p:cNvSpPr>
          <p:nvPr>
            <p:ph idx="1"/>
          </p:nvPr>
        </p:nvSpPr>
        <p:spPr/>
        <p:txBody>
          <a:bodyPr/>
          <a:lstStyle/>
          <a:p>
            <a:pPr lvl="1"/>
            <a:r>
              <a:t>deep learning</a:t>
            </a:r>
          </a:p>
          <a:p>
            <a:pPr lvl="1"/>
            <a:r>
              <a:t>neural networks</a:t>
            </a:r>
          </a:p>
          <a:p>
            <a:pPr lvl="1"/>
            <a:r>
              <a:t>AI</a:t>
            </a:r>
          </a:p>
          <a:p>
            <a:pPr marL="0" lvl="0" indent="0">
              <a:buNone/>
            </a:pPr>
            <a:r>
              <a:t>To make for a better learning experience, we will avoid the complexities of neural networks, ‘deep learning’ - many-layered model-building using neural networks - and AI, which we will discuss in a different curriculum. We also will offer a forthcoming data science curriculum to focus on that aspect of this larger field.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study machine learning?</a:t>
            </a:r>
          </a:p>
        </p:txBody>
      </p:sp>
      <p:sp>
        <p:nvSpPr>
          <p:cNvPr id="3" name="Content Placeholder 2"/>
          <p:cNvSpPr>
            <a:spLocks noGrp="1"/>
          </p:cNvSpPr>
          <p:nvPr>
            <p:ph idx="1"/>
          </p:nvPr>
        </p:nvSpPr>
        <p:spPr/>
        <p:txBody>
          <a:bodyPr/>
          <a:lstStyle/>
          <a:p>
            <a:pPr marL="0" lvl="0" indent="0">
              <a:buNone/>
            </a:pPr>
            <a:r>
              <a:rPr dirty="0"/>
              <a:t>Machine learning, from a systems perspective, is defined as the creation of automated systems that can learn hidden patterns from data to aid in making intelligent decisions.</a:t>
            </a:r>
          </a:p>
          <a:p>
            <a:pPr marL="0" lvl="0" indent="0">
              <a:buNone/>
            </a:pPr>
            <a:r>
              <a:rPr dirty="0"/>
              <a:t>This motivation is loosely inspired by how the human brain learns certain things based on the data it perceives from the outside world.</a:t>
            </a:r>
          </a:p>
          <a:p>
            <a:pPr marL="0" lvl="0" indent="0">
              <a:buNone/>
            </a:pPr>
            <a:r>
              <a:rPr dirty="0"/>
              <a:t>✅ Think for a minute why a business would want to try to use machine learning strategies vs. creating a hard-coded rules-based engine.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Applications of machine learning</a:t>
            </a:r>
          </a:p>
        </p:txBody>
      </p:sp>
      <p:sp>
        <p:nvSpPr>
          <p:cNvPr id="3" name="Content Placeholder 2"/>
          <p:cNvSpPr>
            <a:spLocks noGrp="1"/>
          </p:cNvSpPr>
          <p:nvPr>
            <p:ph idx="1"/>
          </p:nvPr>
        </p:nvSpPr>
        <p:spPr/>
        <p:txBody>
          <a:bodyPr/>
          <a:lstStyle/>
          <a:p>
            <a:pPr marL="0" lvl="0" indent="0">
              <a:buNone/>
            </a:pPr>
            <a:r>
              <a:t>Applications of machine learning are now almost everywhere, and are as ubiquitous as the data that is flowing around our societies, generated by our smart phones, connected devices, and other systems. Considering the immense potential of state-of-the-art machine learning algorithms, researchers have been exploring their capability to solve multi-dimensional and multi-disciplinary real-life problems with great positive outcomes.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applied ML</a:t>
            </a:r>
          </a:p>
        </p:txBody>
      </p:sp>
      <p:sp>
        <p:nvSpPr>
          <p:cNvPr id="3" name="Content Placeholder 2"/>
          <p:cNvSpPr>
            <a:spLocks noGrp="1"/>
          </p:cNvSpPr>
          <p:nvPr>
            <p:ph idx="1"/>
          </p:nvPr>
        </p:nvSpPr>
        <p:spPr>
          <a:xfrm>
            <a:off x="457200" y="1870841"/>
            <a:ext cx="8035159" cy="4255322"/>
          </a:xfrm>
        </p:spPr>
        <p:txBody>
          <a:bodyPr>
            <a:normAutofit fontScale="85000" lnSpcReduction="20000"/>
          </a:bodyPr>
          <a:lstStyle/>
          <a:p>
            <a:pPr marL="0" lvl="0" indent="0">
              <a:buNone/>
            </a:pPr>
            <a:r>
              <a:rPr b="1" dirty="0"/>
              <a:t>You can use machine learning in many ways</a:t>
            </a:r>
            <a:r>
              <a:rPr dirty="0"/>
              <a:t>:</a:t>
            </a:r>
          </a:p>
          <a:p>
            <a:pPr lvl="1"/>
            <a:r>
              <a:rPr dirty="0"/>
              <a:t>To predict the likelihood of disease from a patient’s medical history or reports.</a:t>
            </a:r>
          </a:p>
          <a:p>
            <a:pPr lvl="1"/>
            <a:r>
              <a:rPr dirty="0"/>
              <a:t>To leverage weather data to predict weather events.</a:t>
            </a:r>
          </a:p>
          <a:p>
            <a:pPr lvl="1"/>
            <a:r>
              <a:rPr dirty="0"/>
              <a:t>To understand the sentiment of a text.</a:t>
            </a:r>
          </a:p>
          <a:p>
            <a:pPr lvl="1"/>
            <a:r>
              <a:rPr dirty="0"/>
              <a:t>To detect fake news to stop the spread of propaganda.</a:t>
            </a:r>
            <a:br>
              <a:rPr lang="en-US" dirty="0"/>
            </a:br>
            <a:endParaRPr dirty="0"/>
          </a:p>
          <a:p>
            <a:pPr marL="0" lvl="0" indent="0">
              <a:buNone/>
            </a:pPr>
            <a:r>
              <a:rPr dirty="0"/>
              <a:t>Finance, economics, earth science, space exploration, biomedical engineering, cognitive science, and even fields in the humanities have adapted machine learning to solve the arduous, data-processing heavy problems of their domain.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marL="0" lvl="0" indent="0">
              <a:buNone/>
            </a:pPr>
            <a:r>
              <a:t>Machine learning automates the process of pattern-discovery by finding meaningful insights from real-world or generated data. It has proven itself to be highly valuable in business, health, and financial applications, among others.</a:t>
            </a:r>
          </a:p>
          <a:p>
            <a:pPr marL="0" lvl="0" indent="0">
              <a:buNone/>
            </a:pPr>
            <a:r>
              <a:t>In the near future, understanding the basics of machine learning is going to be a must for people from any domain due to its widespread adoption.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a:hlinkClick r:id="rId2"/>
              </a:rPr>
              <a:t>Pre-lecture quiz</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 Challenge</a:t>
            </a:r>
          </a:p>
        </p:txBody>
      </p:sp>
      <p:sp>
        <p:nvSpPr>
          <p:cNvPr id="3" name="Content Placeholder 2"/>
          <p:cNvSpPr>
            <a:spLocks noGrp="1"/>
          </p:cNvSpPr>
          <p:nvPr>
            <p:ph idx="1"/>
          </p:nvPr>
        </p:nvSpPr>
        <p:spPr/>
        <p:txBody>
          <a:bodyPr/>
          <a:lstStyle/>
          <a:p>
            <a:pPr marL="0" lvl="0" indent="0">
              <a:buNone/>
            </a:pPr>
            <a:r>
              <a:t>Sketch, on paper or using an online app like </a:t>
            </a:r>
            <a:r>
              <a:rPr>
                <a:hlinkClick r:id="rId2"/>
              </a:rPr>
              <a:t>Excalidraw</a:t>
            </a:r>
            <a:r>
              <a:t>, your understanding of the differences between AI, ML, deep learning, and data science. Add some ideas of problems that each of these techniques are good at solving.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hlinkClick r:id="rId2"/>
              </a:rPr>
              <a:t>Post-lecture</a:t>
            </a:r>
            <a:r>
              <a:rPr>
                <a:hlinkClick r:id="rId2"/>
              </a:rPr>
              <a:t> </a:t>
            </a:r>
            <a:r>
              <a:rPr>
                <a:hlinkClick r:id="rId2"/>
              </a:rPr>
              <a:t>quiz</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Review &amp; Self Study</a:t>
            </a:r>
          </a:p>
        </p:txBody>
      </p:sp>
      <p:sp>
        <p:nvSpPr>
          <p:cNvPr id="3" name="Content Placeholder 2"/>
          <p:cNvSpPr>
            <a:spLocks noGrp="1"/>
          </p:cNvSpPr>
          <p:nvPr>
            <p:ph idx="1"/>
          </p:nvPr>
        </p:nvSpPr>
        <p:spPr/>
        <p:txBody>
          <a:bodyPr/>
          <a:lstStyle/>
          <a:p>
            <a:pPr marL="0" lvl="0" indent="0">
              <a:buNone/>
            </a:pPr>
            <a:r>
              <a:t>To learn more about how you can work with ML algorithms in the cloud, follow this </a:t>
            </a:r>
            <a:r>
              <a:rPr>
                <a:hlinkClick r:id="rId2"/>
              </a:rPr>
              <a:t>Learning Path</a:t>
            </a:r>
            <a:r>
              <a:t>.</a:t>
            </a:r>
          </a:p>
          <a:p>
            <a:pPr marL="0" lvl="0" indent="0">
              <a:buNone/>
            </a:pPr>
            <a:r>
              <a:t>Take a </a:t>
            </a:r>
            <a:r>
              <a:rPr>
                <a:hlinkClick r:id="rId3"/>
              </a:rPr>
              <a:t>Learning Path</a:t>
            </a:r>
            <a:r>
              <a:t> about the basics of ML.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Assignment</a:t>
            </a:r>
          </a:p>
        </p:txBody>
      </p:sp>
      <p:sp>
        <p:nvSpPr>
          <p:cNvPr id="3" name="Content Placeholder 2"/>
          <p:cNvSpPr>
            <a:spLocks noGrp="1"/>
          </p:cNvSpPr>
          <p:nvPr>
            <p:ph idx="1"/>
          </p:nvPr>
        </p:nvSpPr>
        <p:spPr/>
        <p:txBody>
          <a:bodyPr/>
          <a:lstStyle/>
          <a:p>
            <a:pPr marL="0" lvl="0" indent="0">
              <a:buNone/>
            </a:pPr>
            <a:r>
              <a:rPr>
                <a:hlinkClick r:id="rId2"/>
              </a:rPr>
              <a:t>Get up and running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Welcome</a:t>
            </a:r>
          </a:p>
        </p:txBody>
      </p:sp>
      <p:sp>
        <p:nvSpPr>
          <p:cNvPr id="3" name="Content Placeholder 2"/>
          <p:cNvSpPr>
            <a:spLocks noGrp="1"/>
          </p:cNvSpPr>
          <p:nvPr>
            <p:ph idx="1"/>
          </p:nvPr>
        </p:nvSpPr>
        <p:spPr/>
        <p:txBody>
          <a:bodyPr/>
          <a:lstStyle/>
          <a:p>
            <a:pPr marL="0" lvl="0" indent="0">
              <a:buNone/>
            </a:pPr>
            <a:r>
              <a:t>Welcome to this course on classical machine learning for beginners! Whether you’re completely new to this topic, or an experienced ML practitioner looking to brush up on an area, we’re happy to have you join us! We want to create a friendly launching spot for your ML study and would be happy to evaluate, respond to, and incorporate your </a:t>
            </a:r>
            <a:r>
              <a:rPr>
                <a:hlinkClick r:id="rId2"/>
              </a:rPr>
              <a:t>feedback</a:t>
            </a:r>
            <a: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img.youtube.com/vi/h0e2HAPTGF4/0.jpg">
            <a:hlinkClick r:id="rId2"/>
          </p:cNvPr>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Introduction to ML</a:t>
            </a:r>
          </a:p>
        </p:txBody>
      </p:sp>
      <p:sp>
        <p:nvSpPr>
          <p:cNvPr id="4" name="TextBox 3">
            <a:extLst>
              <a:ext uri="{FF2B5EF4-FFF2-40B4-BE49-F238E27FC236}">
                <a16:creationId xmlns:a16="http://schemas.microsoft.com/office/drawing/2014/main" id="{A169A7EE-60AE-6F4F-9E05-BD014F7AAA8C}"/>
              </a:ext>
            </a:extLst>
          </p:cNvPr>
          <p:cNvSpPr txBox="1"/>
          <p:nvPr/>
        </p:nvSpPr>
        <p:spPr>
          <a:xfrm>
            <a:off x="2269091" y="907534"/>
            <a:ext cx="4593117" cy="369332"/>
          </a:xfrm>
          <a:prstGeom prst="rect">
            <a:avLst/>
          </a:prstGeom>
          <a:noFill/>
        </p:spPr>
        <p:txBody>
          <a:bodyPr wrap="none" rtlCol="0">
            <a:spAutoFit/>
          </a:bodyPr>
          <a:lstStyle/>
          <a:p>
            <a:r>
              <a:rPr lang="en-US" sz="1800" dirty="0"/>
              <a:t>MIT’s John </a:t>
            </a:r>
            <a:r>
              <a:rPr lang="en-US" sz="1800" dirty="0" err="1"/>
              <a:t>Guttag</a:t>
            </a:r>
            <a:r>
              <a:rPr lang="en-US" sz="1800" dirty="0"/>
              <a:t> introduces machine learning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Getting started with machine learning</a:t>
            </a:r>
          </a:p>
        </p:txBody>
      </p:sp>
      <p:sp>
        <p:nvSpPr>
          <p:cNvPr id="3" name="Content Placeholder 2"/>
          <p:cNvSpPr>
            <a:spLocks noGrp="1"/>
          </p:cNvSpPr>
          <p:nvPr>
            <p:ph idx="1"/>
          </p:nvPr>
        </p:nvSpPr>
        <p:spPr>
          <a:xfrm>
            <a:off x="457200" y="2217682"/>
            <a:ext cx="8229600" cy="4487917"/>
          </a:xfrm>
        </p:spPr>
        <p:txBody>
          <a:bodyPr>
            <a:normAutofit fontScale="62500" lnSpcReduction="20000"/>
          </a:bodyPr>
          <a:lstStyle/>
          <a:p>
            <a:pPr marL="0" lvl="0" indent="0">
              <a:buNone/>
            </a:pPr>
            <a:r>
              <a:rPr dirty="0"/>
              <a:t>Before starting with this curriculum, you need to have your computer set up and ready to run notebooks locally.</a:t>
            </a:r>
            <a:br>
              <a:rPr lang="en-US" dirty="0"/>
            </a:br>
            <a:endParaRPr dirty="0"/>
          </a:p>
          <a:p>
            <a:pPr lvl="1"/>
            <a:r>
              <a:rPr b="1" dirty="0"/>
              <a:t>Configure your machine with these videos</a:t>
            </a:r>
            <a:r>
              <a:rPr dirty="0"/>
              <a:t>. Use the following links to learn </a:t>
            </a:r>
            <a:r>
              <a:rPr dirty="0">
                <a:hlinkClick r:id="rId2"/>
              </a:rPr>
              <a:t>how to install Python</a:t>
            </a:r>
            <a:r>
              <a:rPr dirty="0"/>
              <a:t> in your system and </a:t>
            </a:r>
            <a:r>
              <a:rPr dirty="0">
                <a:hlinkClick r:id="rId3"/>
              </a:rPr>
              <a:t>setup a text editor</a:t>
            </a:r>
            <a:r>
              <a:rPr dirty="0"/>
              <a:t> for development.</a:t>
            </a:r>
          </a:p>
          <a:p>
            <a:pPr lvl="1"/>
            <a:r>
              <a:rPr b="1" dirty="0"/>
              <a:t>Learn Python</a:t>
            </a:r>
            <a:r>
              <a:rPr dirty="0"/>
              <a:t>. It’s also recommended to have a basic understanding of </a:t>
            </a:r>
            <a:r>
              <a:rPr dirty="0">
                <a:hlinkClick r:id="rId4"/>
              </a:rPr>
              <a:t>Python</a:t>
            </a:r>
            <a:r>
              <a:rPr dirty="0"/>
              <a:t>, a programming language useful for data scientists that we use in this course.</a:t>
            </a:r>
          </a:p>
          <a:p>
            <a:pPr lvl="1"/>
            <a:r>
              <a:rPr b="1" dirty="0"/>
              <a:t>Learn Node.js and JavaScript</a:t>
            </a:r>
            <a:r>
              <a:rPr dirty="0"/>
              <a:t>. We also use JavaScript a few times in this course when building web apps, so you will need to have </a:t>
            </a:r>
            <a:r>
              <a:rPr dirty="0">
                <a:hlinkClick r:id="rId5"/>
              </a:rPr>
              <a:t>node</a:t>
            </a:r>
            <a:r>
              <a:rPr dirty="0"/>
              <a:t> and </a:t>
            </a:r>
            <a:r>
              <a:rPr dirty="0">
                <a:hlinkClick r:id="rId6"/>
              </a:rPr>
              <a:t>npm</a:t>
            </a:r>
            <a:r>
              <a:rPr dirty="0"/>
              <a:t> installed, as well as </a:t>
            </a:r>
            <a:r>
              <a:rPr dirty="0">
                <a:hlinkClick r:id="rId7"/>
              </a:rPr>
              <a:t>Visual Studio Code</a:t>
            </a:r>
            <a:r>
              <a:rPr dirty="0"/>
              <a:t> available for both Python and JavaScript development.</a:t>
            </a:r>
          </a:p>
          <a:p>
            <a:pPr lvl="1"/>
            <a:r>
              <a:rPr b="1" dirty="0"/>
              <a:t>Create a GitHub account</a:t>
            </a:r>
            <a:r>
              <a:rPr dirty="0"/>
              <a:t>. Since you found us here on </a:t>
            </a:r>
            <a:r>
              <a:rPr dirty="0">
                <a:hlinkClick r:id="rId8"/>
              </a:rPr>
              <a:t>GitHub</a:t>
            </a:r>
            <a:r>
              <a:rPr dirty="0"/>
              <a:t>, you might already have an account, but if not, create one and then fork this curriculum to use on your own. (Feel free to give us a star, too 😊)</a:t>
            </a:r>
          </a:p>
          <a:p>
            <a:pPr lvl="1"/>
            <a:r>
              <a:rPr b="1" dirty="0"/>
              <a:t>Explore Scikit-learn</a:t>
            </a:r>
            <a:r>
              <a:rPr dirty="0"/>
              <a:t>. Familiarize yourself with </a:t>
            </a:r>
            <a:r>
              <a:rPr dirty="0">
                <a:hlinkClick r:id="rId9"/>
              </a:rPr>
              <a:t>Scikit-learn</a:t>
            </a:r>
            <a:r>
              <a:rPr dirty="0"/>
              <a:t>, a set of ML libraries that we reference in these lessons.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machine learning?</a:t>
            </a:r>
          </a:p>
        </p:txBody>
      </p:sp>
      <p:sp>
        <p:nvSpPr>
          <p:cNvPr id="3" name="Content Placeholder 2"/>
          <p:cNvSpPr>
            <a:spLocks noGrp="1"/>
          </p:cNvSpPr>
          <p:nvPr>
            <p:ph idx="1"/>
          </p:nvPr>
        </p:nvSpPr>
        <p:spPr>
          <a:xfrm>
            <a:off x="764627" y="2186151"/>
            <a:ext cx="7614745" cy="3708784"/>
          </a:xfrm>
        </p:spPr>
        <p:txBody>
          <a:bodyPr>
            <a:normAutofit fontScale="77500" lnSpcReduction="20000"/>
          </a:bodyPr>
          <a:lstStyle/>
          <a:p>
            <a:pPr marL="0" lvl="0" indent="0">
              <a:buNone/>
            </a:pPr>
            <a:r>
              <a:rPr dirty="0"/>
              <a:t>The term ‘machine learning’ is one of the most popular and frequently used terms of today. There is a nontrivial possibility that you have heard this term at least once if you have some sort of familiarity with technology, no matter what domain you work in. The mechanics of machine learning, however, are a mystery to most people. For a machine learning beginner, the subject can sometimes feel overwhelming. Therefore, it is important to understand what machine learning actually is, and to learn about it step by step, through practical 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hype curve</a:t>
            </a:r>
          </a:p>
        </p:txBody>
      </p:sp>
      <p:pic>
        <p:nvPicPr>
          <p:cNvPr id="3" name="Picture 1" descr="fig:  images/hype.png"/>
          <p:cNvPicPr>
            <a:picLocks noGrp="1" noChangeAspect="1"/>
          </p:cNvPicPr>
          <p:nvPr/>
        </p:nvPicPr>
        <p:blipFill>
          <a:blip r:embed="rId2"/>
          <a:stretch>
            <a:fillRect/>
          </a:stretch>
        </p:blipFill>
        <p:spPr bwMode="auto">
          <a:xfrm>
            <a:off x="762000" y="1600200"/>
            <a:ext cx="76327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ml hype curve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mysterious universe</a:t>
            </a:r>
          </a:p>
        </p:txBody>
      </p:sp>
      <p:sp>
        <p:nvSpPr>
          <p:cNvPr id="3" name="Content Placeholder 2"/>
          <p:cNvSpPr>
            <a:spLocks noGrp="1"/>
          </p:cNvSpPr>
          <p:nvPr>
            <p:ph idx="1"/>
          </p:nvPr>
        </p:nvSpPr>
        <p:spPr/>
        <p:txBody>
          <a:bodyPr/>
          <a:lstStyle/>
          <a:p>
            <a:pPr marL="0" lvl="0" indent="0">
              <a:buNone/>
            </a:pPr>
            <a:r>
              <a:t>We live in a universe full of fascinating mysteries. Great scientists such as Stephen Hawking, Albert Einstein, and many more have devoted their lives to searching for meaningful information that uncovers the mysteries of the world around us. This is the human condition of learning: a human child learns new things and uncovers the structure of their world year by year as they grow to adulthood.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child’s brain</a:t>
            </a:r>
          </a:p>
        </p:txBody>
      </p:sp>
      <p:sp>
        <p:nvSpPr>
          <p:cNvPr id="3" name="Content Placeholder 2"/>
          <p:cNvSpPr>
            <a:spLocks noGrp="1"/>
          </p:cNvSpPr>
          <p:nvPr>
            <p:ph idx="1"/>
          </p:nvPr>
        </p:nvSpPr>
        <p:spPr>
          <a:xfrm>
            <a:off x="457200" y="1492470"/>
            <a:ext cx="8229600" cy="4633694"/>
          </a:xfrm>
        </p:spPr>
        <p:txBody>
          <a:bodyPr>
            <a:normAutofit fontScale="85000" lnSpcReduction="20000"/>
          </a:bodyPr>
          <a:lstStyle/>
          <a:p>
            <a:pPr marL="0" lvl="0" indent="0">
              <a:buNone/>
            </a:pPr>
            <a:r>
              <a:rPr dirty="0"/>
              <a:t>A child’s brain and senses perceive the facts of their surroundings and gradually learn the hidden patterns of life which help the child to craft logical rules to identify learned patterns. The learning process of the human brain makes humans the most sophisticated living creature of this world. Learning continuously by discovering hidden patterns and then innovating on those patterns enables us to make ourselves better and better throughout our lifetime. This learning capacity and evolving capability is related to a concept called </a:t>
            </a:r>
            <a:r>
              <a:rPr dirty="0">
                <a:hlinkClick r:id="rId2"/>
              </a:rPr>
              <a:t>brain plasticity</a:t>
            </a:r>
            <a:r>
              <a:rPr dirty="0"/>
              <a:t>. Superficially, we can draw some motivational similarities between the learning process of the human brain and the concepts of machine learning.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1314</Words>
  <Application>Microsoft Macintosh PowerPoint</Application>
  <PresentationFormat>On-screen Show (4:3)</PresentationFormat>
  <Paragraphs>70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Introduction to machine learning</vt:lpstr>
      <vt:lpstr>PowerPoint Presentation</vt:lpstr>
      <vt:lpstr>Welcome</vt:lpstr>
      <vt:lpstr>PowerPoint Presentation</vt:lpstr>
      <vt:lpstr>Getting started with machine learning</vt:lpstr>
      <vt:lpstr>What is machine learning?</vt:lpstr>
      <vt:lpstr>The hype curve</vt:lpstr>
      <vt:lpstr>A mysterious universe</vt:lpstr>
      <vt:lpstr>The child’s brain</vt:lpstr>
      <vt:lpstr>The human brain</vt:lpstr>
      <vt:lpstr>Some terminology</vt:lpstr>
      <vt:lpstr>AI, ML, Deep Learning</vt:lpstr>
      <vt:lpstr>Concepts to cover</vt:lpstr>
      <vt:lpstr>In this course you will learn:</vt:lpstr>
      <vt:lpstr>What we will not cover</vt:lpstr>
      <vt:lpstr>Why study machine learning?</vt:lpstr>
      <vt:lpstr>Applications of machine learning</vt:lpstr>
      <vt:lpstr>Examples of applied ML</vt:lpstr>
      <vt:lpstr>Conclusion</vt:lpstr>
      <vt:lpstr>🚀 Challenge</vt:lpstr>
      <vt:lpstr>Post-lecture quiz</vt:lpstr>
      <vt:lpstr>Review &amp; Self Study</vt:lpstr>
      <vt:lpstr>Assignment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
  <cp:keywords/>
  <cp:lastModifiedBy>jen.looper@outlook.com</cp:lastModifiedBy>
  <cp:revision>1</cp:revision>
  <dcterms:created xsi:type="dcterms:W3CDTF">2021-10-08T01:16:27Z</dcterms:created>
  <dcterms:modified xsi:type="dcterms:W3CDTF">2021-10-08T01:18:14Z</dcterms:modified>
</cp:coreProperties>
</file>