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9144000" cy="5143500"/>
  <p:notesSz cx="6858000" cy="9144000"/>
  <p:embeddedFontLst>
    <p:embeddedFont>
      <p:font typeface="Oswald"/>
      <p:regular r:id="rId17"/>
      <p:bold r:id="rId18"/>
    </p:embeddedFont>
    <p:embeddedFont>
      <p:font typeface="Comic Sans MS" panose="030F0702030302020204"/>
      <p:regular r:id="rId19"/>
      <p:bold r:id="rId20"/>
      <p:italic r:id="rId21"/>
      <p:boldItalic r:id="rId22"/>
    </p:embeddedFont>
    <p:embeddedFont>
      <p:font typeface="Amatic SC" panose="00000500000000000000"/>
      <p:regular r:id="rId23"/>
      <p:bold r:id="rId24"/>
    </p:embeddedFont>
    <p:embeddedFont>
      <p:font typeface="Impact" panose="020B0806030902050204"/>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912"/>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9.fntdata"/><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g1011eb8b28b_0_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011eb8b28b_0_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1011eb8b28b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11eb8b28b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63"/>
        <p:cNvGrpSpPr/>
        <p:nvPr/>
      </p:nvGrpSpPr>
      <p:grpSpPr>
        <a:xfrm>
          <a:off x="0" y="0"/>
          <a:ext cx="0" cy="0"/>
          <a:chOff x="0" y="0"/>
          <a:chExt cx="0" cy="0"/>
        </a:xfrm>
      </p:grpSpPr>
      <p:sp>
        <p:nvSpPr>
          <p:cNvPr id="64" name="Google Shape;64;g1011eb8b28b_0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011eb8b28b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0"/>
        <p:cNvGrpSpPr/>
        <p:nvPr/>
      </p:nvGrpSpPr>
      <p:grpSpPr>
        <a:xfrm>
          <a:off x="0" y="0"/>
          <a:ext cx="0" cy="0"/>
          <a:chOff x="0" y="0"/>
          <a:chExt cx="0" cy="0"/>
        </a:xfrm>
      </p:grpSpPr>
      <p:sp>
        <p:nvSpPr>
          <p:cNvPr id="71" name="Google Shape;71;g1011eb8b28b_0_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011eb8b28b_0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78"/>
        <p:cNvGrpSpPr/>
        <p:nvPr/>
      </p:nvGrpSpPr>
      <p:grpSpPr>
        <a:xfrm>
          <a:off x="0" y="0"/>
          <a:ext cx="0" cy="0"/>
          <a:chOff x="0" y="0"/>
          <a:chExt cx="0" cy="0"/>
        </a:xfrm>
      </p:grpSpPr>
      <p:sp>
        <p:nvSpPr>
          <p:cNvPr id="79" name="Google Shape;79;g1011eb8b28b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011eb8b28b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g1011eb8b28b_0_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011eb8b28b_0_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g1011eb8b28b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011eb8b28b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g1011eb8b28b_0_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11eb8b28b_0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1011eb8b28b_0_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11eb8b28b_0_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hyperlink" Target="https://www.kaggle.com/heeraldedhia/groceries-dataset"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69855" y="1175050"/>
            <a:ext cx="8699400" cy="2794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a:latin typeface="Oswald"/>
                <a:ea typeface="Oswald"/>
                <a:cs typeface="Oswald"/>
                <a:sym typeface="Oswald"/>
              </a:rPr>
              <a:t>Implementation of </a:t>
            </a:r>
            <a:r>
              <a:rPr lang="en-GB" u="sng">
                <a:latin typeface="Oswald"/>
                <a:ea typeface="Oswald"/>
                <a:cs typeface="Oswald"/>
                <a:sym typeface="Oswald"/>
              </a:rPr>
              <a:t>Apriori Algorithm</a:t>
            </a:r>
            <a:r>
              <a:rPr lang="en-GB">
                <a:latin typeface="Oswald"/>
                <a:ea typeface="Oswald"/>
                <a:cs typeface="Oswald"/>
                <a:sym typeface="Oswald"/>
              </a:rPr>
              <a:t> using python modules : </a:t>
            </a:r>
            <a:r>
              <a:rPr lang="en-GB" i="1">
                <a:latin typeface="Comic Sans MS" panose="030F0702030302020204"/>
                <a:ea typeface="Comic Sans MS" panose="030F0702030302020204"/>
                <a:cs typeface="Comic Sans MS" panose="030F0702030302020204"/>
                <a:sym typeface="Comic Sans MS" panose="030F0702030302020204"/>
              </a:rPr>
              <a:t>mlxtend</a:t>
            </a:r>
            <a:r>
              <a:rPr lang="en-GB">
                <a:latin typeface="Amatic SC" panose="00000500000000000000"/>
                <a:ea typeface="Amatic SC" panose="00000500000000000000"/>
                <a:cs typeface="Amatic SC" panose="00000500000000000000"/>
                <a:sym typeface="Amatic SC" panose="00000500000000000000"/>
              </a:rPr>
              <a:t> </a:t>
            </a:r>
            <a:r>
              <a:rPr lang="en-GB">
                <a:latin typeface="Oswald"/>
                <a:ea typeface="Oswald"/>
                <a:cs typeface="Oswald"/>
                <a:sym typeface="Oswald"/>
              </a:rPr>
              <a:t> and </a:t>
            </a:r>
            <a:r>
              <a:rPr lang="en-GB" i="1">
                <a:latin typeface="Comic Sans MS" panose="030F0702030302020204"/>
                <a:ea typeface="Comic Sans MS" panose="030F0702030302020204"/>
                <a:cs typeface="Comic Sans MS" panose="030F0702030302020204"/>
                <a:sym typeface="Comic Sans MS" panose="030F0702030302020204"/>
              </a:rPr>
              <a:t>efficient_apriori</a:t>
            </a:r>
            <a:r>
              <a:rPr lang="en-GB">
                <a:latin typeface="Oswald"/>
                <a:ea typeface="Oswald"/>
                <a:cs typeface="Oswald"/>
                <a:sym typeface="Oswald"/>
              </a:rPr>
              <a:t>  on Groceries Dataset</a:t>
            </a:r>
            <a:r>
              <a:rPr lang="en-GB"/>
              <a:t> </a:t>
            </a:r>
            <a:r>
              <a:rPr lang="en-GB">
                <a:latin typeface="Oswald"/>
                <a:ea typeface="Oswald"/>
                <a:cs typeface="Oswald"/>
                <a:sym typeface="Oswald"/>
              </a:rPr>
              <a:t>in </a:t>
            </a:r>
            <a:r>
              <a:rPr lang="en-GB">
                <a:latin typeface="Oswald"/>
                <a:ea typeface="Oswald"/>
                <a:cs typeface="Oswald"/>
                <a:sym typeface="Oswald"/>
              </a:rPr>
              <a:t>jupyter</a:t>
            </a:r>
            <a:r>
              <a:rPr lang="en-GB">
                <a:latin typeface="Oswald"/>
                <a:ea typeface="Oswald"/>
                <a:cs typeface="Oswald"/>
                <a:sym typeface="Oswald"/>
              </a:rPr>
              <a:t> notebook .</a:t>
            </a:r>
            <a:r>
              <a:rPr lang="en-GB"/>
              <a:t> </a:t>
            </a:r>
            <a:endParaRPr lang="en-GB"/>
          </a:p>
        </p:txBody>
      </p:sp>
      <p:sp>
        <p:nvSpPr>
          <p:cNvPr id="55" name="Google Shape;55;p13"/>
          <p:cNvSpPr txBox="1"/>
          <p:nvPr>
            <p:ph type="subTitle" idx="1"/>
          </p:nvPr>
        </p:nvSpPr>
        <p:spPr>
          <a:xfrm>
            <a:off x="194825" y="404207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Prepared by : </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latin typeface="Oswald"/>
                <a:ea typeface="Oswald"/>
                <a:cs typeface="Oswald"/>
                <a:sym typeface="Oswald"/>
              </a:rPr>
              <a:t>CONCLUSIONS</a:t>
            </a:r>
            <a:endParaRPr b="1">
              <a:latin typeface="Oswald"/>
              <a:ea typeface="Oswald"/>
              <a:cs typeface="Oswald"/>
              <a:sym typeface="Oswald"/>
            </a:endParaRPr>
          </a:p>
        </p:txBody>
      </p:sp>
      <p:sp>
        <p:nvSpPr>
          <p:cNvPr id="115" name="Google Shape;115;p22"/>
          <p:cNvSpPr txBox="1"/>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t>To conclude the analysis, it is clear that Apriori algorithm is helpful in determining association rules with the categorical datasets. Metrics such as support and confidence helped to determine the association between the purchase of items. In groceries dataset </a:t>
            </a:r>
            <a:r>
              <a:rPr lang="en-GB"/>
              <a:t>that is used for analysis, as expected in multilevel association rule the lower levels( milk-types or fruit types) was found to have lower support. </a:t>
            </a:r>
            <a:endParaRPr lang="en-GB"/>
          </a:p>
          <a:p>
            <a:pPr marL="0" lvl="0" indent="0" algn="l" rtl="0">
              <a:spcBef>
                <a:spcPts val="1200"/>
              </a:spcBef>
              <a:spcAft>
                <a:spcPts val="0"/>
              </a:spcAft>
              <a:buNone/>
            </a:pPr>
            <a:r>
              <a:rPr lang="en-GB"/>
              <a:t>Similarly the association of more than two items with each other shows that multi dimensional association rule is also relevant with the groceries dataset. Correlations was also seen among different items.</a:t>
            </a:r>
            <a:endParaRPr lang="en-GB"/>
          </a:p>
          <a:p>
            <a:pPr marL="0" lvl="0" indent="0" algn="l" rtl="0">
              <a:spcBef>
                <a:spcPts val="1200"/>
              </a:spcBef>
              <a:spcAft>
                <a:spcPts val="1200"/>
              </a:spcAft>
              <a:buNone/>
            </a:pPr>
            <a:r>
              <a:rPr lang="en-GB"/>
              <a:t> The data obtained from analysis could be use in the grocery store to place the most frequently bought items together to improve the sales.</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Impact" panose="020B0806030902050204"/>
                <a:ea typeface="Impact" panose="020B0806030902050204"/>
                <a:cs typeface="Impact" panose="020B0806030902050204"/>
                <a:sym typeface="Impact" panose="020B0806030902050204"/>
              </a:rPr>
              <a:t>DATASET</a:t>
            </a:r>
            <a:endParaRPr>
              <a:latin typeface="Impact" panose="020B0806030902050204"/>
              <a:ea typeface="Impact" panose="020B0806030902050204"/>
              <a:cs typeface="Impact" panose="020B0806030902050204"/>
              <a:sym typeface="Impact" panose="020B0806030902050204"/>
            </a:endParaRPr>
          </a:p>
        </p:txBody>
      </p:sp>
      <p:sp>
        <p:nvSpPr>
          <p:cNvPr id="61" name="Google Shape;61;p14"/>
          <p:cNvSpPr txBox="1"/>
          <p:nvPr>
            <p:ph type="body" idx="1"/>
          </p:nvPr>
        </p:nvSpPr>
        <p:spPr>
          <a:xfrm>
            <a:off x="311700" y="1142750"/>
            <a:ext cx="8699400" cy="3787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a:latin typeface="Oswald"/>
                <a:ea typeface="Oswald"/>
                <a:cs typeface="Oswald"/>
                <a:sym typeface="Oswald"/>
              </a:rPr>
              <a:t>Dataset used for this implementation was picked from kaggle via </a:t>
            </a:r>
            <a:r>
              <a:rPr lang="en-GB" i="1" u="sng">
                <a:solidFill>
                  <a:schemeClr val="hlink"/>
                </a:solidFill>
                <a:latin typeface="Oswald"/>
                <a:ea typeface="Oswald"/>
                <a:cs typeface="Oswald"/>
                <a:sym typeface="Oswald"/>
                <a:hlinkClick r:id="rId1"/>
              </a:rPr>
              <a:t>https://www.kaggle.com/heeraldedhia/groceries-dataset</a:t>
            </a:r>
            <a:endParaRPr i="1">
              <a:latin typeface="Oswald"/>
              <a:ea typeface="Oswald"/>
              <a:cs typeface="Oswald"/>
              <a:sym typeface="Oswald"/>
            </a:endParaRPr>
          </a:p>
          <a:p>
            <a:pPr marL="0" lvl="0" indent="0" algn="l" rtl="0">
              <a:spcBef>
                <a:spcPts val="1200"/>
              </a:spcBef>
              <a:spcAft>
                <a:spcPts val="0"/>
              </a:spcAft>
              <a:buNone/>
            </a:pPr>
            <a:endParaRPr i="1">
              <a:latin typeface="Oswald"/>
              <a:ea typeface="Oswald"/>
              <a:cs typeface="Oswald"/>
              <a:sym typeface="Oswald"/>
            </a:endParaRPr>
          </a:p>
          <a:p>
            <a:pPr marL="0" lvl="0" indent="0" algn="l" rtl="0">
              <a:spcBef>
                <a:spcPts val="1200"/>
              </a:spcBef>
              <a:spcAft>
                <a:spcPts val="0"/>
              </a:spcAft>
              <a:buNone/>
            </a:pPr>
            <a:r>
              <a:rPr lang="en-GB">
                <a:latin typeface="Oswald"/>
                <a:ea typeface="Oswald"/>
                <a:cs typeface="Oswald"/>
                <a:sym typeface="Oswald"/>
              </a:rPr>
              <a:t>Dataset </a:t>
            </a:r>
            <a:r>
              <a:rPr lang="en-GB">
                <a:latin typeface="Oswald"/>
                <a:ea typeface="Oswald"/>
                <a:cs typeface="Oswald"/>
                <a:sym typeface="Oswald"/>
              </a:rPr>
              <a:t>included</a:t>
            </a:r>
            <a:r>
              <a:rPr lang="en-GB">
                <a:latin typeface="Oswald"/>
                <a:ea typeface="Oswald"/>
                <a:cs typeface="Oswald"/>
                <a:sym typeface="Oswald"/>
              </a:rPr>
              <a:t> the details like </a:t>
            </a:r>
            <a:r>
              <a:rPr lang="en-GB">
                <a:latin typeface="Oswald"/>
                <a:ea typeface="Oswald"/>
                <a:cs typeface="Oswald"/>
                <a:sym typeface="Oswald"/>
              </a:rPr>
              <a:t>customer</a:t>
            </a:r>
            <a:r>
              <a:rPr lang="en-GB">
                <a:latin typeface="Oswald"/>
                <a:ea typeface="Oswald"/>
                <a:cs typeface="Oswald"/>
                <a:sym typeface="Oswald"/>
              </a:rPr>
              <a:t> id , date</a:t>
            </a:r>
            <a:endParaRPr>
              <a:latin typeface="Oswald"/>
              <a:ea typeface="Oswald"/>
              <a:cs typeface="Oswald"/>
              <a:sym typeface="Oswald"/>
            </a:endParaRPr>
          </a:p>
          <a:p>
            <a:pPr marL="0" lvl="0" indent="0" algn="l" rtl="0">
              <a:spcBef>
                <a:spcPts val="1200"/>
              </a:spcBef>
              <a:spcAft>
                <a:spcPts val="0"/>
              </a:spcAft>
              <a:buNone/>
            </a:pPr>
            <a:r>
              <a:rPr lang="en-GB">
                <a:latin typeface="Oswald"/>
                <a:ea typeface="Oswald"/>
                <a:cs typeface="Oswald"/>
                <a:sym typeface="Oswald"/>
              </a:rPr>
              <a:t>of purchase and item name. Data needed to be processed</a:t>
            </a:r>
            <a:endParaRPr>
              <a:latin typeface="Oswald"/>
              <a:ea typeface="Oswald"/>
              <a:cs typeface="Oswald"/>
              <a:sym typeface="Oswald"/>
            </a:endParaRPr>
          </a:p>
          <a:p>
            <a:pPr marL="0" lvl="0" indent="0" algn="l" rtl="0">
              <a:spcBef>
                <a:spcPts val="1200"/>
              </a:spcBef>
              <a:spcAft>
                <a:spcPts val="0"/>
              </a:spcAft>
              <a:buNone/>
            </a:pPr>
            <a:r>
              <a:rPr lang="en-GB">
                <a:latin typeface="Oswald"/>
                <a:ea typeface="Oswald"/>
                <a:cs typeface="Oswald"/>
                <a:sym typeface="Oswald"/>
              </a:rPr>
              <a:t>To find out which items was bought together by each </a:t>
            </a:r>
            <a:endParaRPr>
              <a:latin typeface="Oswald"/>
              <a:ea typeface="Oswald"/>
              <a:cs typeface="Oswald"/>
              <a:sym typeface="Oswald"/>
            </a:endParaRPr>
          </a:p>
          <a:p>
            <a:pPr marL="0" lvl="0" indent="0" algn="l" rtl="0">
              <a:spcBef>
                <a:spcPts val="1200"/>
              </a:spcBef>
              <a:spcAft>
                <a:spcPts val="0"/>
              </a:spcAft>
              <a:buNone/>
            </a:pPr>
            <a:r>
              <a:rPr lang="en-GB">
                <a:latin typeface="Oswald"/>
                <a:ea typeface="Oswald"/>
                <a:cs typeface="Oswald"/>
                <a:sym typeface="Oswald"/>
              </a:rPr>
              <a:t>customer.</a:t>
            </a:r>
            <a:endParaRPr>
              <a:latin typeface="Oswald"/>
              <a:ea typeface="Oswald"/>
              <a:cs typeface="Oswald"/>
              <a:sym typeface="Oswald"/>
            </a:endParaRPr>
          </a:p>
          <a:p>
            <a:pPr marL="0" lvl="0" indent="0" algn="l" rtl="0">
              <a:spcBef>
                <a:spcPts val="1200"/>
              </a:spcBef>
              <a:spcAft>
                <a:spcPts val="0"/>
              </a:spcAft>
              <a:buNone/>
            </a:pPr>
            <a:endParaRPr>
              <a:latin typeface="Oswald"/>
              <a:ea typeface="Oswald"/>
              <a:cs typeface="Oswald"/>
              <a:sym typeface="Oswald"/>
            </a:endParaRPr>
          </a:p>
          <a:p>
            <a:pPr marL="0" lvl="0" indent="0" algn="l" rtl="0">
              <a:spcBef>
                <a:spcPts val="1200"/>
              </a:spcBef>
              <a:spcAft>
                <a:spcPts val="0"/>
              </a:spcAft>
              <a:buNone/>
            </a:pPr>
            <a:endParaRPr>
              <a:latin typeface="Oswald"/>
              <a:ea typeface="Oswald"/>
              <a:cs typeface="Oswald"/>
              <a:sym typeface="Oswald"/>
            </a:endParaRPr>
          </a:p>
          <a:p>
            <a:pPr marL="0" lvl="0" indent="0" algn="l" rtl="0">
              <a:spcBef>
                <a:spcPts val="1200"/>
              </a:spcBef>
              <a:spcAft>
                <a:spcPts val="1200"/>
              </a:spcAft>
              <a:buNone/>
            </a:pPr>
            <a:endParaRPr>
              <a:latin typeface="Oswald"/>
              <a:ea typeface="Oswald"/>
              <a:cs typeface="Oswald"/>
              <a:sym typeface="Oswald"/>
            </a:endParaRPr>
          </a:p>
        </p:txBody>
      </p:sp>
      <p:pic>
        <p:nvPicPr>
          <p:cNvPr id="62" name="Google Shape;62;p14"/>
          <p:cNvPicPr preferRelativeResize="0"/>
          <p:nvPr/>
        </p:nvPicPr>
        <p:blipFill>
          <a:blip r:embed="rId2"/>
          <a:stretch>
            <a:fillRect/>
          </a:stretch>
        </p:blipFill>
        <p:spPr>
          <a:xfrm>
            <a:off x="4572000" y="1977250"/>
            <a:ext cx="4167824" cy="2874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Impact" panose="020B0806030902050204"/>
                <a:ea typeface="Impact" panose="020B0806030902050204"/>
                <a:cs typeface="Impact" panose="020B0806030902050204"/>
                <a:sym typeface="Impact" panose="020B0806030902050204"/>
              </a:rPr>
              <a:t>DATASET Processing</a:t>
            </a:r>
            <a:endParaRPr>
              <a:latin typeface="Impact" panose="020B0806030902050204"/>
              <a:ea typeface="Impact" panose="020B0806030902050204"/>
              <a:cs typeface="Impact" panose="020B0806030902050204"/>
              <a:sym typeface="Impact" panose="020B0806030902050204"/>
            </a:endParaRPr>
          </a:p>
        </p:txBody>
      </p:sp>
      <p:sp>
        <p:nvSpPr>
          <p:cNvPr id="68" name="Google Shape;68;p15"/>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Oswald"/>
                <a:ea typeface="Oswald"/>
                <a:cs typeface="Oswald"/>
                <a:sym typeface="Oswald"/>
              </a:rPr>
              <a:t>After processing data, a list of items i.e.</a:t>
            </a:r>
            <a:r>
              <a:rPr lang="en-GB" i="1">
                <a:latin typeface="Oswald"/>
                <a:ea typeface="Oswald"/>
                <a:cs typeface="Oswald"/>
                <a:sym typeface="Oswald"/>
              </a:rPr>
              <a:t>array</a:t>
            </a:r>
            <a:endParaRPr i="1">
              <a:latin typeface="Oswald"/>
              <a:ea typeface="Oswald"/>
              <a:cs typeface="Oswald"/>
              <a:sym typeface="Oswald"/>
            </a:endParaRPr>
          </a:p>
          <a:p>
            <a:pPr marL="0" lvl="0" indent="0" algn="l" rtl="0">
              <a:spcBef>
                <a:spcPts val="1200"/>
              </a:spcBef>
              <a:spcAft>
                <a:spcPts val="0"/>
              </a:spcAft>
              <a:buNone/>
            </a:pPr>
            <a:r>
              <a:rPr lang="en-GB">
                <a:latin typeface="Oswald"/>
                <a:ea typeface="Oswald"/>
                <a:cs typeface="Oswald"/>
                <a:sym typeface="Oswald"/>
              </a:rPr>
              <a:t>was created such that all items that</a:t>
            </a:r>
            <a:endParaRPr>
              <a:latin typeface="Oswald"/>
              <a:ea typeface="Oswald"/>
              <a:cs typeface="Oswald"/>
              <a:sym typeface="Oswald"/>
            </a:endParaRPr>
          </a:p>
          <a:p>
            <a:pPr marL="0" lvl="0" indent="0" algn="l" rtl="0">
              <a:spcBef>
                <a:spcPts val="1200"/>
              </a:spcBef>
              <a:spcAft>
                <a:spcPts val="0"/>
              </a:spcAft>
              <a:buNone/>
            </a:pPr>
            <a:r>
              <a:rPr lang="en-GB">
                <a:latin typeface="Oswald"/>
                <a:ea typeface="Oswald"/>
                <a:cs typeface="Oswald"/>
                <a:sym typeface="Oswald"/>
              </a:rPr>
              <a:t>was bought on same day by same </a:t>
            </a:r>
            <a:endParaRPr>
              <a:latin typeface="Oswald"/>
              <a:ea typeface="Oswald"/>
              <a:cs typeface="Oswald"/>
              <a:sym typeface="Oswald"/>
            </a:endParaRPr>
          </a:p>
          <a:p>
            <a:pPr marL="0" lvl="0" indent="0" algn="l" rtl="0">
              <a:spcBef>
                <a:spcPts val="1200"/>
              </a:spcBef>
              <a:spcAft>
                <a:spcPts val="0"/>
              </a:spcAft>
              <a:buNone/>
            </a:pPr>
            <a:r>
              <a:rPr lang="en-GB">
                <a:latin typeface="Oswald"/>
                <a:ea typeface="Oswald"/>
                <a:cs typeface="Oswald"/>
                <a:sym typeface="Oswald"/>
              </a:rPr>
              <a:t>customer was grouped.</a:t>
            </a:r>
            <a:endParaRPr>
              <a:latin typeface="Oswald"/>
              <a:ea typeface="Oswald"/>
              <a:cs typeface="Oswald"/>
              <a:sym typeface="Oswald"/>
            </a:endParaRPr>
          </a:p>
          <a:p>
            <a:pPr marL="0" lvl="0" indent="0" algn="l" rtl="0">
              <a:spcBef>
                <a:spcPts val="1200"/>
              </a:spcBef>
              <a:spcAft>
                <a:spcPts val="0"/>
              </a:spcAft>
              <a:buNone/>
            </a:pPr>
            <a:r>
              <a:rPr lang="en-GB">
                <a:latin typeface="Oswald"/>
                <a:ea typeface="Oswald"/>
                <a:cs typeface="Oswald"/>
                <a:sym typeface="Oswald"/>
              </a:rPr>
              <a:t>This list is now ready to be applied </a:t>
            </a:r>
            <a:endParaRPr>
              <a:latin typeface="Oswald"/>
              <a:ea typeface="Oswald"/>
              <a:cs typeface="Oswald"/>
              <a:sym typeface="Oswald"/>
            </a:endParaRPr>
          </a:p>
          <a:p>
            <a:pPr marL="0" lvl="0" indent="0" algn="l" rtl="0">
              <a:spcBef>
                <a:spcPts val="1200"/>
              </a:spcBef>
              <a:spcAft>
                <a:spcPts val="0"/>
              </a:spcAft>
              <a:buNone/>
            </a:pPr>
            <a:r>
              <a:rPr lang="en-GB">
                <a:latin typeface="Oswald"/>
                <a:ea typeface="Oswald"/>
                <a:cs typeface="Oswald"/>
                <a:sym typeface="Oswald"/>
              </a:rPr>
              <a:t>Apriori Algorithm for checking </a:t>
            </a:r>
            <a:endParaRPr>
              <a:latin typeface="Oswald"/>
              <a:ea typeface="Oswald"/>
              <a:cs typeface="Oswald"/>
              <a:sym typeface="Oswald"/>
            </a:endParaRPr>
          </a:p>
          <a:p>
            <a:pPr marL="0" lvl="0" indent="0" algn="l" rtl="0">
              <a:spcBef>
                <a:spcPts val="1200"/>
              </a:spcBef>
              <a:spcAft>
                <a:spcPts val="1200"/>
              </a:spcAft>
              <a:buNone/>
            </a:pPr>
            <a:r>
              <a:rPr lang="en-GB">
                <a:latin typeface="Oswald"/>
                <a:ea typeface="Oswald"/>
                <a:cs typeface="Oswald"/>
                <a:sym typeface="Oswald"/>
              </a:rPr>
              <a:t>Association rules between items.</a:t>
            </a:r>
            <a:endParaRPr>
              <a:latin typeface="Oswald"/>
              <a:ea typeface="Oswald"/>
              <a:cs typeface="Oswald"/>
              <a:sym typeface="Oswald"/>
            </a:endParaRPr>
          </a:p>
        </p:txBody>
      </p:sp>
      <p:pic>
        <p:nvPicPr>
          <p:cNvPr id="69" name="Google Shape;69;p15"/>
          <p:cNvPicPr preferRelativeResize="0"/>
          <p:nvPr/>
        </p:nvPicPr>
        <p:blipFill>
          <a:blip r:embed="rId1"/>
          <a:stretch>
            <a:fillRect/>
          </a:stretch>
        </p:blipFill>
        <p:spPr>
          <a:xfrm>
            <a:off x="3507050" y="1530075"/>
            <a:ext cx="5636951" cy="329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Impact" panose="020B0806030902050204"/>
                <a:ea typeface="Impact" panose="020B0806030902050204"/>
                <a:cs typeface="Impact" panose="020B0806030902050204"/>
                <a:sym typeface="Impact" panose="020B0806030902050204"/>
              </a:rPr>
              <a:t>Association Rules</a:t>
            </a:r>
            <a:endParaRPr>
              <a:latin typeface="Impact" panose="020B0806030902050204"/>
              <a:ea typeface="Impact" panose="020B0806030902050204"/>
              <a:cs typeface="Impact" panose="020B0806030902050204"/>
              <a:sym typeface="Impact" panose="020B0806030902050204"/>
            </a:endParaRPr>
          </a:p>
        </p:txBody>
      </p:sp>
      <p:sp>
        <p:nvSpPr>
          <p:cNvPr id="75" name="Google Shape;75;p16"/>
          <p:cNvSpPr txBox="1"/>
          <p:nvPr>
            <p:ph type="body" idx="1"/>
          </p:nvPr>
        </p:nvSpPr>
        <p:spPr>
          <a:xfrm>
            <a:off x="0" y="1181700"/>
            <a:ext cx="3747000" cy="385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MULTI LEVEL ASSOCIATION</a:t>
            </a:r>
            <a:endParaRPr b="1"/>
          </a:p>
          <a:p>
            <a:pPr marL="0" lvl="0" indent="0" algn="l" rtl="0">
              <a:spcBef>
                <a:spcPts val="1200"/>
              </a:spcBef>
              <a:spcAft>
                <a:spcPts val="0"/>
              </a:spcAft>
              <a:buNone/>
            </a:pPr>
            <a:r>
              <a:rPr lang="en-GB">
                <a:latin typeface="Oswald"/>
                <a:ea typeface="Oswald"/>
                <a:cs typeface="Oswald"/>
                <a:sym typeface="Oswald"/>
              </a:rPr>
              <a:t>The support values of different  milk items as shown by Out[166] demonstrates the rule of multi level association. If we combine all types of milk and calculate the support it will be the sum of support of all types of milk. </a:t>
            </a:r>
            <a:endParaRPr>
              <a:latin typeface="Oswald"/>
              <a:ea typeface="Oswald"/>
              <a:cs typeface="Oswald"/>
              <a:sym typeface="Oswald"/>
            </a:endParaRPr>
          </a:p>
          <a:p>
            <a:pPr marL="0" lvl="0" indent="0" algn="l" rtl="0">
              <a:spcBef>
                <a:spcPts val="1200"/>
              </a:spcBef>
              <a:spcAft>
                <a:spcPts val="0"/>
              </a:spcAft>
              <a:buNone/>
            </a:pPr>
            <a:r>
              <a:rPr lang="en-GB">
                <a:latin typeface="Oswald"/>
                <a:ea typeface="Oswald"/>
                <a:cs typeface="Oswald"/>
                <a:sym typeface="Oswald"/>
              </a:rPr>
              <a:t>Hence support is reduced from Milk as a whole to different milk types.</a:t>
            </a:r>
            <a:endParaRPr>
              <a:latin typeface="Oswald"/>
              <a:ea typeface="Oswald"/>
              <a:cs typeface="Oswald"/>
              <a:sym typeface="Oswald"/>
            </a:endParaRPr>
          </a:p>
          <a:p>
            <a:pPr marL="0" lvl="0" indent="0" algn="l" rtl="0">
              <a:spcBef>
                <a:spcPts val="1200"/>
              </a:spcBef>
              <a:spcAft>
                <a:spcPts val="1200"/>
              </a:spcAft>
              <a:buNone/>
            </a:pPr>
            <a:r>
              <a:rPr lang="en-GB">
                <a:latin typeface="Oswald"/>
                <a:ea typeface="Oswald"/>
                <a:cs typeface="Oswald"/>
                <a:sym typeface="Oswald"/>
              </a:rPr>
              <a:t>*Using mlxtend</a:t>
            </a:r>
            <a:endParaRPr>
              <a:latin typeface="Oswald"/>
              <a:ea typeface="Oswald"/>
              <a:cs typeface="Oswald"/>
              <a:sym typeface="Oswald"/>
            </a:endParaRPr>
          </a:p>
        </p:txBody>
      </p:sp>
      <p:pic>
        <p:nvPicPr>
          <p:cNvPr id="76" name="Google Shape;76;p16"/>
          <p:cNvPicPr preferRelativeResize="0"/>
          <p:nvPr/>
        </p:nvPicPr>
        <p:blipFill>
          <a:blip r:embed="rId1"/>
          <a:stretch>
            <a:fillRect/>
          </a:stretch>
        </p:blipFill>
        <p:spPr>
          <a:xfrm>
            <a:off x="4023300" y="628811"/>
            <a:ext cx="5120699" cy="388914"/>
          </a:xfrm>
          <a:prstGeom prst="rect">
            <a:avLst/>
          </a:prstGeom>
          <a:noFill/>
          <a:ln>
            <a:noFill/>
          </a:ln>
        </p:spPr>
      </p:pic>
      <p:pic>
        <p:nvPicPr>
          <p:cNvPr id="77" name="Google Shape;77;p16"/>
          <p:cNvPicPr preferRelativeResize="0"/>
          <p:nvPr/>
        </p:nvPicPr>
        <p:blipFill>
          <a:blip r:embed="rId2"/>
          <a:stretch>
            <a:fillRect/>
          </a:stretch>
        </p:blipFill>
        <p:spPr>
          <a:xfrm>
            <a:off x="3747075" y="1064800"/>
            <a:ext cx="5455375" cy="396808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81" name="Shape 81"/>
        <p:cNvGrpSpPr/>
        <p:nvPr/>
      </p:nvGrpSpPr>
      <p:grpSpPr>
        <a:xfrm>
          <a:off x="0" y="0"/>
          <a:ext cx="0" cy="0"/>
          <a:chOff x="0" y="0"/>
          <a:chExt cx="0" cy="0"/>
        </a:xfrm>
      </p:grpSpPr>
      <p:sp>
        <p:nvSpPr>
          <p:cNvPr id="82" name="Google Shape;82;p17"/>
          <p:cNvSpPr txBox="1"/>
          <p:nvPr>
            <p:ph type="body" idx="1"/>
          </p:nvPr>
        </p:nvSpPr>
        <p:spPr>
          <a:xfrm>
            <a:off x="613675" y="217250"/>
            <a:ext cx="7832400" cy="89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2000" b="1">
                <a:latin typeface="Oswald"/>
                <a:ea typeface="Oswald"/>
                <a:cs typeface="Oswald"/>
                <a:sym typeface="Oswald"/>
              </a:rPr>
              <a:t>Testing multilevel association by changing attribute or item</a:t>
            </a:r>
            <a:endParaRPr sz="2000" b="1">
              <a:latin typeface="Oswald"/>
              <a:ea typeface="Oswald"/>
              <a:cs typeface="Oswald"/>
              <a:sym typeface="Oswald"/>
            </a:endParaRPr>
          </a:p>
        </p:txBody>
      </p:sp>
      <p:pic>
        <p:nvPicPr>
          <p:cNvPr id="83" name="Google Shape;83;p17"/>
          <p:cNvPicPr preferRelativeResize="0"/>
          <p:nvPr/>
        </p:nvPicPr>
        <p:blipFill>
          <a:blip r:embed="rId1"/>
          <a:stretch>
            <a:fillRect/>
          </a:stretch>
        </p:blipFill>
        <p:spPr>
          <a:xfrm>
            <a:off x="727125" y="1643475"/>
            <a:ext cx="6806892" cy="3259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87" name="Shape 87"/>
        <p:cNvGrpSpPr/>
        <p:nvPr/>
      </p:nvGrpSpPr>
      <p:grpSpPr>
        <a:xfrm>
          <a:off x="0" y="0"/>
          <a:ext cx="0" cy="0"/>
          <a:chOff x="0" y="0"/>
          <a:chExt cx="0" cy="0"/>
        </a:xfrm>
      </p:grpSpPr>
      <p:sp>
        <p:nvSpPr>
          <p:cNvPr id="88" name="Google Shape;88;p18"/>
          <p:cNvSpPr txBox="1"/>
          <p:nvPr>
            <p:ph type="body" idx="1"/>
          </p:nvPr>
        </p:nvSpPr>
        <p:spPr>
          <a:xfrm>
            <a:off x="194975" y="175975"/>
            <a:ext cx="8660100" cy="1052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GB">
                <a:latin typeface="Oswald"/>
                <a:ea typeface="Oswald"/>
                <a:cs typeface="Oswald"/>
                <a:sym typeface="Oswald"/>
              </a:rPr>
              <a:t>Output below shows top 10 frequently bought pairs of items with corresponding support values.</a:t>
            </a:r>
            <a:endParaRPr>
              <a:latin typeface="Oswald"/>
              <a:ea typeface="Oswald"/>
              <a:cs typeface="Oswald"/>
              <a:sym typeface="Oswald"/>
            </a:endParaRPr>
          </a:p>
          <a:p>
            <a:pPr marL="0" lvl="0" indent="0" algn="l" rtl="0">
              <a:lnSpc>
                <a:spcPct val="95000"/>
              </a:lnSpc>
              <a:spcBef>
                <a:spcPts val="1200"/>
              </a:spcBef>
              <a:spcAft>
                <a:spcPts val="1200"/>
              </a:spcAft>
              <a:buClr>
                <a:schemeClr val="dk1"/>
              </a:buClr>
              <a:buSzPts val="275"/>
              <a:buFont typeface="Arial" panose="020B0604020202090204"/>
              <a:buNone/>
            </a:pPr>
            <a:r>
              <a:rPr lang="en-GB" sz="1400">
                <a:latin typeface="Oswald"/>
                <a:ea typeface="Oswald"/>
                <a:cs typeface="Oswald"/>
                <a:sym typeface="Oswald"/>
              </a:rPr>
              <a:t>*using mlxtend</a:t>
            </a:r>
            <a:endParaRPr sz="1400">
              <a:latin typeface="Oswald"/>
              <a:ea typeface="Oswald"/>
              <a:cs typeface="Oswald"/>
              <a:sym typeface="Oswald"/>
            </a:endParaRPr>
          </a:p>
        </p:txBody>
      </p:sp>
      <p:pic>
        <p:nvPicPr>
          <p:cNvPr id="89" name="Google Shape;89;p18"/>
          <p:cNvPicPr preferRelativeResize="0"/>
          <p:nvPr/>
        </p:nvPicPr>
        <p:blipFill>
          <a:blip r:embed="rId1"/>
          <a:stretch>
            <a:fillRect/>
          </a:stretch>
        </p:blipFill>
        <p:spPr>
          <a:xfrm>
            <a:off x="779300" y="1270025"/>
            <a:ext cx="7669626" cy="3873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Impact" panose="020B0806030902050204"/>
                <a:ea typeface="Impact" panose="020B0806030902050204"/>
                <a:cs typeface="Impact" panose="020B0806030902050204"/>
                <a:sym typeface="Impact" panose="020B0806030902050204"/>
              </a:rPr>
              <a:t>Association Rules</a:t>
            </a:r>
            <a:endParaRPr>
              <a:latin typeface="Impact" panose="020B0806030902050204"/>
              <a:ea typeface="Impact" panose="020B0806030902050204"/>
              <a:cs typeface="Impact" panose="020B0806030902050204"/>
              <a:sym typeface="Impact" panose="020B0806030902050204"/>
            </a:endParaRPr>
          </a:p>
        </p:txBody>
      </p:sp>
      <p:sp>
        <p:nvSpPr>
          <p:cNvPr id="95" name="Google Shape;95;p19"/>
          <p:cNvSpPr txBox="1"/>
          <p:nvPr>
            <p:ph type="body" idx="1"/>
          </p:nvPr>
        </p:nvSpPr>
        <p:spPr>
          <a:xfrm>
            <a:off x="0" y="1017725"/>
            <a:ext cx="23121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a:latin typeface="Oswald"/>
                <a:ea typeface="Oswald"/>
                <a:cs typeface="Oswald"/>
                <a:sym typeface="Oswald"/>
              </a:rPr>
              <a:t>MULTI Dimensional ASSOCIATION using </a:t>
            </a:r>
            <a:r>
              <a:rPr lang="en-GB" i="1">
                <a:latin typeface="Oswald"/>
                <a:ea typeface="Oswald"/>
                <a:cs typeface="Oswald"/>
                <a:sym typeface="Oswald"/>
              </a:rPr>
              <a:t>efficient_apriori </a:t>
            </a:r>
            <a:r>
              <a:rPr lang="en-GB">
                <a:latin typeface="Oswald"/>
                <a:ea typeface="Oswald"/>
                <a:cs typeface="Oswald"/>
                <a:sym typeface="Oswald"/>
              </a:rPr>
              <a:t>module</a:t>
            </a:r>
            <a:endParaRPr>
              <a:latin typeface="Oswald"/>
              <a:ea typeface="Oswald"/>
              <a:cs typeface="Oswald"/>
              <a:sym typeface="Oswald"/>
            </a:endParaRPr>
          </a:p>
          <a:p>
            <a:pPr marL="0" lvl="0" indent="0" algn="l" rtl="0">
              <a:spcBef>
                <a:spcPts val="1200"/>
              </a:spcBef>
              <a:spcAft>
                <a:spcPts val="0"/>
              </a:spcAft>
              <a:buNone/>
            </a:pPr>
            <a:r>
              <a:rPr lang="en-GB">
                <a:latin typeface="Oswald"/>
                <a:ea typeface="Oswald"/>
                <a:cs typeface="Oswald"/>
                <a:sym typeface="Oswald"/>
              </a:rPr>
              <a:t>It shows how the purchase of multiple items are associated with the purchase of unique item. Eg. purchase of </a:t>
            </a:r>
            <a:r>
              <a:rPr lang="en-GB">
                <a:latin typeface="Oswald"/>
                <a:ea typeface="Oswald"/>
                <a:cs typeface="Oswald"/>
                <a:sym typeface="Oswald"/>
              </a:rPr>
              <a:t>sausage</a:t>
            </a:r>
            <a:r>
              <a:rPr lang="en-GB">
                <a:latin typeface="Oswald"/>
                <a:ea typeface="Oswald"/>
                <a:cs typeface="Oswald"/>
                <a:sym typeface="Oswald"/>
              </a:rPr>
              <a:t>, yougurt and whole milk is associated as shown by first four lines of output.</a:t>
            </a:r>
            <a:endParaRPr>
              <a:latin typeface="Oswald"/>
              <a:ea typeface="Oswald"/>
              <a:cs typeface="Oswald"/>
              <a:sym typeface="Oswald"/>
            </a:endParaRPr>
          </a:p>
          <a:p>
            <a:pPr marL="0" lvl="0" indent="0" algn="l" rtl="0">
              <a:spcBef>
                <a:spcPts val="1200"/>
              </a:spcBef>
              <a:spcAft>
                <a:spcPts val="1200"/>
              </a:spcAft>
              <a:buNone/>
            </a:pPr>
            <a:r>
              <a:rPr lang="en-GB" sz="1475">
                <a:latin typeface="Oswald"/>
                <a:ea typeface="Oswald"/>
                <a:cs typeface="Oswald"/>
                <a:sym typeface="Oswald"/>
              </a:rPr>
              <a:t>*using efficient_apriori</a:t>
            </a:r>
            <a:endParaRPr sz="1475">
              <a:latin typeface="Oswald"/>
              <a:ea typeface="Oswald"/>
              <a:cs typeface="Oswald"/>
              <a:sym typeface="Oswald"/>
            </a:endParaRPr>
          </a:p>
        </p:txBody>
      </p:sp>
      <p:pic>
        <p:nvPicPr>
          <p:cNvPr id="96" name="Google Shape;96;p19"/>
          <p:cNvPicPr preferRelativeResize="0"/>
          <p:nvPr/>
        </p:nvPicPr>
        <p:blipFill>
          <a:blip r:embed="rId1"/>
          <a:stretch>
            <a:fillRect/>
          </a:stretch>
        </p:blipFill>
        <p:spPr>
          <a:xfrm>
            <a:off x="3049225" y="753400"/>
            <a:ext cx="5539500" cy="449400"/>
          </a:xfrm>
          <a:prstGeom prst="rect">
            <a:avLst/>
          </a:prstGeom>
          <a:noFill/>
          <a:ln>
            <a:noFill/>
          </a:ln>
        </p:spPr>
      </p:pic>
      <p:pic>
        <p:nvPicPr>
          <p:cNvPr id="97" name="Google Shape;97;p19"/>
          <p:cNvPicPr preferRelativeResize="0"/>
          <p:nvPr/>
        </p:nvPicPr>
        <p:blipFill>
          <a:blip r:embed="rId2"/>
          <a:stretch>
            <a:fillRect/>
          </a:stretch>
        </p:blipFill>
        <p:spPr>
          <a:xfrm>
            <a:off x="2312050" y="1290475"/>
            <a:ext cx="6878649" cy="3746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01" name="Shape 101"/>
        <p:cNvGrpSpPr/>
        <p:nvPr/>
      </p:nvGrpSpPr>
      <p:grpSpPr>
        <a:xfrm>
          <a:off x="0" y="0"/>
          <a:ext cx="0" cy="0"/>
          <a:chOff x="0" y="0"/>
          <a:chExt cx="0" cy="0"/>
        </a:xfrm>
      </p:grpSpPr>
      <p:sp>
        <p:nvSpPr>
          <p:cNvPr id="102" name="Google Shape;102;p20"/>
          <p:cNvSpPr txBox="1"/>
          <p:nvPr>
            <p:ph type="body" idx="1"/>
          </p:nvPr>
        </p:nvSpPr>
        <p:spPr>
          <a:xfrm>
            <a:off x="370325" y="107800"/>
            <a:ext cx="8250900" cy="14109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a:latin typeface="Oswald"/>
                <a:ea typeface="Oswald"/>
                <a:cs typeface="Oswald"/>
                <a:sym typeface="Oswald"/>
              </a:rPr>
              <a:t>We can see the association of purchase of more than two items too. </a:t>
            </a:r>
            <a:endParaRPr>
              <a:latin typeface="Oswald"/>
              <a:ea typeface="Oswald"/>
              <a:cs typeface="Oswald"/>
              <a:sym typeface="Oswald"/>
            </a:endParaRPr>
          </a:p>
          <a:p>
            <a:pPr marL="0" lvl="0" indent="0" algn="l" rtl="0">
              <a:spcBef>
                <a:spcPts val="1200"/>
              </a:spcBef>
              <a:spcAft>
                <a:spcPts val="0"/>
              </a:spcAft>
              <a:buNone/>
            </a:pPr>
            <a:r>
              <a:rPr lang="en-GB">
                <a:latin typeface="Oswald"/>
                <a:ea typeface="Oswald"/>
                <a:cs typeface="Oswald"/>
                <a:sym typeface="Oswald"/>
              </a:rPr>
              <a:t>First four lines of output shows how much is it likely that four items i.e. soda, whole milk, vegetables and pastry are purchased together.</a:t>
            </a:r>
            <a:endParaRPr>
              <a:latin typeface="Oswald"/>
              <a:ea typeface="Oswald"/>
              <a:cs typeface="Oswald"/>
              <a:sym typeface="Oswald"/>
            </a:endParaRPr>
          </a:p>
          <a:p>
            <a:pPr marL="0" lvl="0" indent="0" algn="l" rtl="0">
              <a:spcBef>
                <a:spcPts val="1200"/>
              </a:spcBef>
              <a:spcAft>
                <a:spcPts val="1200"/>
              </a:spcAft>
              <a:buNone/>
            </a:pPr>
            <a:r>
              <a:rPr lang="en-GB" sz="1565">
                <a:latin typeface="Oswald"/>
                <a:ea typeface="Oswald"/>
                <a:cs typeface="Oswald"/>
                <a:sym typeface="Oswald"/>
              </a:rPr>
              <a:t>*using efficient_apriori</a:t>
            </a:r>
            <a:endParaRPr sz="1565">
              <a:latin typeface="Oswald"/>
              <a:ea typeface="Oswald"/>
              <a:cs typeface="Oswald"/>
              <a:sym typeface="Oswald"/>
            </a:endParaRPr>
          </a:p>
        </p:txBody>
      </p:sp>
      <p:pic>
        <p:nvPicPr>
          <p:cNvPr id="103" name="Google Shape;103;p20"/>
          <p:cNvPicPr preferRelativeResize="0"/>
          <p:nvPr/>
        </p:nvPicPr>
        <p:blipFill>
          <a:blip r:embed="rId1"/>
          <a:stretch>
            <a:fillRect/>
          </a:stretch>
        </p:blipFill>
        <p:spPr>
          <a:xfrm>
            <a:off x="311700" y="1518925"/>
            <a:ext cx="8407049" cy="3049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07" name="Shape 107"/>
        <p:cNvGrpSpPr/>
        <p:nvPr/>
      </p:nvGrpSpPr>
      <p:grpSpPr>
        <a:xfrm>
          <a:off x="0" y="0"/>
          <a:ext cx="0" cy="0"/>
          <a:chOff x="0" y="0"/>
          <a:chExt cx="0" cy="0"/>
        </a:xfrm>
      </p:grpSpPr>
      <p:sp>
        <p:nvSpPr>
          <p:cNvPr id="108" name="Google Shape;108;p21"/>
          <p:cNvSpPr txBox="1"/>
          <p:nvPr>
            <p:ph type="body" idx="1"/>
          </p:nvPr>
        </p:nvSpPr>
        <p:spPr>
          <a:xfrm>
            <a:off x="428575" y="110150"/>
            <a:ext cx="8095200" cy="1380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b="1">
                <a:latin typeface="Oswald"/>
                <a:ea typeface="Oswald"/>
                <a:cs typeface="Oswald"/>
                <a:sym typeface="Oswald"/>
              </a:rPr>
              <a:t>Altering support and confidence threshold</a:t>
            </a:r>
            <a:endParaRPr b="1">
              <a:latin typeface="Oswald"/>
              <a:ea typeface="Oswald"/>
              <a:cs typeface="Oswald"/>
              <a:sym typeface="Oswald"/>
            </a:endParaRPr>
          </a:p>
        </p:txBody>
      </p:sp>
      <p:pic>
        <p:nvPicPr>
          <p:cNvPr id="109" name="Google Shape;109;p21"/>
          <p:cNvPicPr preferRelativeResize="0"/>
          <p:nvPr/>
        </p:nvPicPr>
        <p:blipFill>
          <a:blip r:embed="rId1"/>
          <a:stretch>
            <a:fillRect/>
          </a:stretch>
        </p:blipFill>
        <p:spPr>
          <a:xfrm>
            <a:off x="401463" y="867600"/>
            <a:ext cx="8149426" cy="401352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2541</Words>
  <Application>WPS Presentation</Application>
  <PresentationFormat/>
  <Paragraphs>56</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Arial</vt:lpstr>
      <vt:lpstr>Oswald</vt:lpstr>
      <vt:lpstr>Comic Sans MS</vt:lpstr>
      <vt:lpstr>Amatic SC</vt:lpstr>
      <vt:lpstr>Impact</vt:lpstr>
      <vt:lpstr>Microsoft YaHei</vt:lpstr>
      <vt:lpstr>Arial Unicode MS</vt:lpstr>
      <vt:lpstr>Simple Light</vt:lpstr>
      <vt:lpstr>Implementation of Apriori Algorithm using python modules : mlxtend  and efficient_apriori  on Groceries Dataset in jupyter notebook . </vt:lpstr>
      <vt:lpstr>DATASET</vt:lpstr>
      <vt:lpstr>DATASET Processing</vt:lpstr>
      <vt:lpstr>Association Rules</vt:lpstr>
      <vt:lpstr>PowerPoint 演示文稿</vt:lpstr>
      <vt:lpstr>PowerPoint 演示文稿</vt:lpstr>
      <vt:lpstr>Association Rules</vt:lpstr>
      <vt:lpstr>PowerPoint 演示文稿</vt:lpstr>
      <vt:lpstr>PowerPoint 演示文稿</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Apriori Algorithm using python modules : mlxtend  and efficient_apriori  on Groceries Dataset in jupyter notebook . </dc:title>
  <dc:creator/>
  <cp:lastModifiedBy>Bishal</cp:lastModifiedBy>
  <cp:revision>1</cp:revision>
  <dcterms:created xsi:type="dcterms:W3CDTF">2022-12-07T16:30:47Z</dcterms:created>
  <dcterms:modified xsi:type="dcterms:W3CDTF">2022-12-07T16:30:47Z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230D13FB3A654E07B4857DC3DEC1776B</vt:lpwstr>
  </property>
  <property fmtid="{D5CDD505-2E9C-101B-9397-08002B2CF9AE}" pid="3" name="KSOProductBuildVer">
    <vt:lpwstr>1033-11.2.0.11417</vt:lpwstr>
  </property>
</Properties>
</file>