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6b1c7a08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6b1c7a08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6b1c7a08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6b1c7a08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6b1c7a08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6b1c7a08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6b1c7a08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6b1c7a08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6b1c7a08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6b1c7a08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6b1c7a08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6b1c7a08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6b1c7a08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6b1c7a08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6b1c7a08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6b1c7a08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6b1c7a0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6b1c7a0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6b1c7a0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6b1c7a0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6b1c7a08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6b1c7a08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6b1c7a08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6b1c7a08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6b1c7a08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6b1c7a08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6b1c7a08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6b1c7a08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6b1c7a08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6b1c7a08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3.dsi.uminho.pt/pcortez"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Implementation of Supervised Learning  on student’s performance dataset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2: Decision Tree Regression </a:t>
            </a:r>
            <a:endParaRPr/>
          </a:p>
        </p:txBody>
      </p:sp>
      <p:sp>
        <p:nvSpPr>
          <p:cNvPr id="116" name="Google Shape;116;p22"/>
          <p:cNvSpPr txBox="1"/>
          <p:nvPr>
            <p:ph idx="1" type="body"/>
          </p:nvPr>
        </p:nvSpPr>
        <p:spPr>
          <a:xfrm>
            <a:off x="311700" y="1152475"/>
            <a:ext cx="4327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Fitting</a:t>
            </a:r>
            <a:r>
              <a:rPr lang="en"/>
              <a:t> decision tree regression on training set with default parameters.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Decision Tree Regression achieved score of 0.63, i.e. it predicted 63% of test dataset correctly.</a:t>
            </a:r>
            <a:endParaRPr/>
          </a:p>
        </p:txBody>
      </p:sp>
      <p:pic>
        <p:nvPicPr>
          <p:cNvPr id="117" name="Google Shape;117;p22"/>
          <p:cNvPicPr preferRelativeResize="0"/>
          <p:nvPr/>
        </p:nvPicPr>
        <p:blipFill>
          <a:blip r:embed="rId3">
            <a:alphaModFix/>
          </a:blip>
          <a:stretch>
            <a:fillRect/>
          </a:stretch>
        </p:blipFill>
        <p:spPr>
          <a:xfrm>
            <a:off x="4960102" y="981712"/>
            <a:ext cx="3363000" cy="3757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3: Gradient Boosting Regressor</a:t>
            </a:r>
            <a:endParaRPr/>
          </a:p>
        </p:txBody>
      </p:sp>
      <p:sp>
        <p:nvSpPr>
          <p:cNvPr id="123" name="Google Shape;123;p2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didn’t tune hyperparameters while fitting training sets in the model.</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We achieved score of 0.84 from GBR model i.e. 84% of instances in testing set gave correct prediction.</a:t>
            </a:r>
            <a:endParaRPr/>
          </a:p>
        </p:txBody>
      </p:sp>
      <p:pic>
        <p:nvPicPr>
          <p:cNvPr id="124" name="Google Shape;124;p23"/>
          <p:cNvPicPr preferRelativeResize="0"/>
          <p:nvPr/>
        </p:nvPicPr>
        <p:blipFill>
          <a:blip r:embed="rId3">
            <a:alphaModFix/>
          </a:blip>
          <a:stretch>
            <a:fillRect/>
          </a:stretch>
        </p:blipFill>
        <p:spPr>
          <a:xfrm>
            <a:off x="5089475" y="1017725"/>
            <a:ext cx="3318501" cy="390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4 : Support Vector Regression</a:t>
            </a:r>
            <a:endParaRPr/>
          </a:p>
        </p:txBody>
      </p:sp>
      <p:sp>
        <p:nvSpPr>
          <p:cNvPr id="130" name="Google Shape;130;p24"/>
          <p:cNvSpPr txBox="1"/>
          <p:nvPr>
            <p:ph idx="1" type="body"/>
          </p:nvPr>
        </p:nvSpPr>
        <p:spPr>
          <a:xfrm>
            <a:off x="311700" y="1152475"/>
            <a:ext cx="3500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Applying SVR with default parameters gave score of 0.77 . </a:t>
            </a:r>
            <a:endParaRPr/>
          </a:p>
        </p:txBody>
      </p:sp>
      <p:pic>
        <p:nvPicPr>
          <p:cNvPr id="131" name="Google Shape;131;p24"/>
          <p:cNvPicPr preferRelativeResize="0"/>
          <p:nvPr/>
        </p:nvPicPr>
        <p:blipFill>
          <a:blip r:embed="rId3">
            <a:alphaModFix/>
          </a:blip>
          <a:stretch>
            <a:fillRect/>
          </a:stretch>
        </p:blipFill>
        <p:spPr>
          <a:xfrm>
            <a:off x="5283200" y="1017725"/>
            <a:ext cx="3263475" cy="3848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Metrics</a:t>
            </a:r>
            <a:endParaRPr/>
          </a:p>
        </p:txBody>
      </p:sp>
      <p:sp>
        <p:nvSpPr>
          <p:cNvPr id="137" name="Google Shape;137;p25"/>
          <p:cNvSpPr txBox="1"/>
          <p:nvPr>
            <p:ph idx="1" type="body"/>
          </p:nvPr>
        </p:nvSpPr>
        <p:spPr>
          <a:xfrm>
            <a:off x="311700" y="1152475"/>
            <a:ext cx="3801900" cy="3416400"/>
          </a:xfrm>
          <a:prstGeom prst="rect">
            <a:avLst/>
          </a:prstGeom>
        </p:spPr>
        <p:txBody>
          <a:bodyPr anchorCtr="0" anchor="t" bIns="91425" lIns="91425" spcFirstLastPara="1" rIns="91425" wrap="square" tIns="91425">
            <a:normAutofit/>
          </a:bodyPr>
          <a:lstStyle/>
          <a:p>
            <a:pPr indent="-317500" lvl="0" marL="457200" rtl="0" algn="just">
              <a:lnSpc>
                <a:spcPct val="100000"/>
              </a:lnSpc>
              <a:spcBef>
                <a:spcPts val="0"/>
              </a:spcBef>
              <a:spcAft>
                <a:spcPts val="0"/>
              </a:spcAft>
              <a:buClr>
                <a:schemeClr val="dk1"/>
              </a:buClr>
              <a:buSzPts val="1400"/>
              <a:buChar char="●"/>
            </a:pPr>
            <a:r>
              <a:rPr lang="en" sz="1400">
                <a:solidFill>
                  <a:schemeClr val="dk1"/>
                </a:solidFill>
              </a:rPr>
              <a:t>In regression, we will use mean squared error(MSE), mean absolute error (MAE) and R squared score (R² score) to evaluate and compare each model.</a:t>
            </a:r>
            <a:endParaRPr/>
          </a:p>
        </p:txBody>
      </p:sp>
      <p:pic>
        <p:nvPicPr>
          <p:cNvPr id="138" name="Google Shape;138;p25"/>
          <p:cNvPicPr preferRelativeResize="0"/>
          <p:nvPr/>
        </p:nvPicPr>
        <p:blipFill>
          <a:blip r:embed="rId3">
            <a:alphaModFix/>
          </a:blip>
          <a:stretch>
            <a:fillRect/>
          </a:stretch>
        </p:blipFill>
        <p:spPr>
          <a:xfrm>
            <a:off x="472675" y="2370275"/>
            <a:ext cx="2977900" cy="2628250"/>
          </a:xfrm>
          <a:prstGeom prst="rect">
            <a:avLst/>
          </a:prstGeom>
          <a:noFill/>
          <a:ln>
            <a:noFill/>
          </a:ln>
        </p:spPr>
      </p:pic>
      <p:pic>
        <p:nvPicPr>
          <p:cNvPr id="139" name="Google Shape;139;p25"/>
          <p:cNvPicPr preferRelativeResize="0"/>
          <p:nvPr/>
        </p:nvPicPr>
        <p:blipFill>
          <a:blip r:embed="rId4">
            <a:alphaModFix/>
          </a:blip>
          <a:stretch>
            <a:fillRect/>
          </a:stretch>
        </p:blipFill>
        <p:spPr>
          <a:xfrm>
            <a:off x="4801775" y="771250"/>
            <a:ext cx="3124238" cy="1554025"/>
          </a:xfrm>
          <a:prstGeom prst="rect">
            <a:avLst/>
          </a:prstGeom>
          <a:noFill/>
          <a:ln>
            <a:noFill/>
          </a:ln>
        </p:spPr>
      </p:pic>
      <p:pic>
        <p:nvPicPr>
          <p:cNvPr id="140" name="Google Shape;140;p25"/>
          <p:cNvPicPr preferRelativeResize="0"/>
          <p:nvPr/>
        </p:nvPicPr>
        <p:blipFill>
          <a:blip r:embed="rId5">
            <a:alphaModFix/>
          </a:blip>
          <a:stretch>
            <a:fillRect/>
          </a:stretch>
        </p:blipFill>
        <p:spPr>
          <a:xfrm>
            <a:off x="4377938" y="2325275"/>
            <a:ext cx="3971925" cy="1790700"/>
          </a:xfrm>
          <a:prstGeom prst="rect">
            <a:avLst/>
          </a:prstGeom>
          <a:noFill/>
          <a:ln>
            <a:noFill/>
          </a:ln>
        </p:spPr>
      </p:pic>
      <p:sp>
        <p:nvSpPr>
          <p:cNvPr id="141" name="Google Shape;141;p25"/>
          <p:cNvSpPr txBox="1"/>
          <p:nvPr/>
        </p:nvSpPr>
        <p:spPr>
          <a:xfrm>
            <a:off x="4468575" y="3785650"/>
            <a:ext cx="447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Picture Source</a:t>
            </a:r>
            <a:r>
              <a:rPr lang="en"/>
              <a:t>: https://medium.com/analytics-vidhya/mae-mse-rmse-coefficient-of-determination-adjusted-r-squared-which-metric-is-better-cd0326a5697e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of Metrics Comparison for different models</a:t>
            </a:r>
            <a:endParaRPr/>
          </a:p>
        </p:txBody>
      </p:sp>
      <p:pic>
        <p:nvPicPr>
          <p:cNvPr id="147" name="Google Shape;147;p26"/>
          <p:cNvPicPr preferRelativeResize="0"/>
          <p:nvPr/>
        </p:nvPicPr>
        <p:blipFill>
          <a:blip r:embed="rId3">
            <a:alphaModFix/>
          </a:blip>
          <a:stretch>
            <a:fillRect/>
          </a:stretch>
        </p:blipFill>
        <p:spPr>
          <a:xfrm>
            <a:off x="483275" y="1348913"/>
            <a:ext cx="8177451" cy="2638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7"/>
          <p:cNvPicPr preferRelativeResize="0"/>
          <p:nvPr/>
        </p:nvPicPr>
        <p:blipFill>
          <a:blip r:embed="rId3">
            <a:alphaModFix/>
          </a:blip>
          <a:stretch>
            <a:fillRect/>
          </a:stretch>
        </p:blipFill>
        <p:spPr>
          <a:xfrm>
            <a:off x="152400" y="152400"/>
            <a:ext cx="7977316"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Comparison of decision tree model and gradient boosting </a:t>
            </a:r>
            <a:r>
              <a:rPr lang="en"/>
              <a:t>regression</a:t>
            </a:r>
            <a:r>
              <a:rPr lang="en"/>
              <a:t> is </a:t>
            </a:r>
            <a:r>
              <a:rPr lang="en"/>
              <a:t>interesting</a:t>
            </a:r>
            <a:r>
              <a:rPr lang="en"/>
              <a:t> since former is the worst of four models with R squared score of 0.70 and later is the best with R squared score of 0.85 .</a:t>
            </a:r>
            <a:endParaRPr/>
          </a:p>
          <a:p>
            <a:pPr indent="-342900" lvl="0" marL="457200" rtl="0" algn="l">
              <a:spcBef>
                <a:spcPts val="0"/>
              </a:spcBef>
              <a:spcAft>
                <a:spcPts val="0"/>
              </a:spcAft>
              <a:buSzPts val="1800"/>
              <a:buChar char="●"/>
            </a:pPr>
            <a:r>
              <a:rPr lang="en"/>
              <a:t>Linear Regression performed good with R squared score of 0.82.</a:t>
            </a:r>
            <a:endParaRPr/>
          </a:p>
          <a:p>
            <a:pPr indent="-342900" lvl="0" marL="457200" rtl="0" algn="l">
              <a:spcBef>
                <a:spcPts val="0"/>
              </a:spcBef>
              <a:spcAft>
                <a:spcPts val="0"/>
              </a:spcAft>
              <a:buSzPts val="1800"/>
              <a:buChar char="●"/>
            </a:pPr>
            <a:r>
              <a:rPr lang="en"/>
              <a:t>Greater score might be due to the strong dependence of G3 with G1 and G2.</a:t>
            </a:r>
            <a:endParaRPr/>
          </a:p>
          <a:p>
            <a:pPr indent="-342900" lvl="0" marL="457200" rtl="0" algn="l">
              <a:spcBef>
                <a:spcPts val="0"/>
              </a:spcBef>
              <a:spcAft>
                <a:spcPts val="0"/>
              </a:spcAft>
              <a:buSzPts val="1800"/>
              <a:buChar char="●"/>
            </a:pPr>
            <a:r>
              <a:rPr lang="en"/>
              <a:t>As expected, models with greater score had smaller errors and vice versa.</a:t>
            </a:r>
            <a:endParaRPr/>
          </a:p>
          <a:p>
            <a:pPr indent="0" lvl="0" marL="0" rtl="0" algn="l">
              <a:spcBef>
                <a:spcPts val="1200"/>
              </a:spcBef>
              <a:spcAft>
                <a:spcPts val="1200"/>
              </a:spcAft>
              <a:buNone/>
            </a:pPr>
            <a:r>
              <a:rPr lang="en"/>
              <a:t>     Thus we conclude that we can use python modules to easily implement supervised machine learning models and also evaluate metrics like MSE, MAE and R-squared score and choose the based models based on these metrics.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Our main goal of this project is to apply supervised learning techniques to predict the performance of students and get some conclusions.</a:t>
            </a:r>
            <a:endParaRPr>
              <a:solidFill>
                <a:schemeClr val="accent2"/>
              </a:solidFill>
            </a:endParaRPr>
          </a:p>
          <a:p>
            <a:pPr indent="0" lvl="0" marL="0" rtl="0" algn="l">
              <a:spcBef>
                <a:spcPts val="1200"/>
              </a:spcBef>
              <a:spcAft>
                <a:spcPts val="0"/>
              </a:spcAft>
              <a:buNone/>
            </a:pPr>
            <a:r>
              <a:rPr lang="en">
                <a:solidFill>
                  <a:schemeClr val="accent2"/>
                </a:solidFill>
              </a:rPr>
              <a:t>Specifically:</a:t>
            </a:r>
            <a:endParaRPr>
              <a:solidFill>
                <a:schemeClr val="accent2"/>
              </a:solidFill>
            </a:endParaRPr>
          </a:p>
          <a:p>
            <a:pPr indent="-342900" lvl="0" marL="457200" rtl="0" algn="l">
              <a:spcBef>
                <a:spcPts val="1200"/>
              </a:spcBef>
              <a:spcAft>
                <a:spcPts val="0"/>
              </a:spcAft>
              <a:buClr>
                <a:schemeClr val="accent2"/>
              </a:buClr>
              <a:buSzPts val="1800"/>
              <a:buChar char="●"/>
            </a:pPr>
            <a:r>
              <a:rPr lang="en">
                <a:solidFill>
                  <a:schemeClr val="accent2"/>
                </a:solidFill>
              </a:rPr>
              <a:t> We will implement basic data cleaning.</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We will apply encoding for categorical data.</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We will apply scaling for numeric data.</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We will also apply dimension reductionality technique.</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We will compare four different regression models to see which model will best predict the student’s performance most accurately with least errors.</a:t>
            </a:r>
            <a:endParaRPr>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dataset</a:t>
            </a:r>
            <a:endParaRPr/>
          </a:p>
        </p:txBody>
      </p:sp>
      <p:sp>
        <p:nvSpPr>
          <p:cNvPr id="66" name="Google Shape;66;p15"/>
          <p:cNvSpPr txBox="1"/>
          <p:nvPr>
            <p:ph idx="1" type="body"/>
          </p:nvPr>
        </p:nvSpPr>
        <p:spPr>
          <a:xfrm>
            <a:off x="311700" y="1193100"/>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600">
                <a:solidFill>
                  <a:srgbClr val="102842"/>
                </a:solidFill>
              </a:rPr>
              <a:t> This data approach student achievement in secondary education of Portuguese school. The data attributes include student grades, demographic, social and school related features) and it was collected by using school reports and questionnaires. This dataset provides performance of several students </a:t>
            </a:r>
            <a:r>
              <a:rPr lang="en" sz="1600">
                <a:solidFill>
                  <a:srgbClr val="102842"/>
                </a:solidFill>
              </a:rPr>
              <a:t>in mathematics</a:t>
            </a:r>
            <a:r>
              <a:rPr lang="en" sz="1600">
                <a:solidFill>
                  <a:srgbClr val="102842"/>
                </a:solidFill>
              </a:rPr>
              <a:t>. In [Cortez and Silva, 2008], the dataset was modeled under binary/five-level classification and regression tasks. </a:t>
            </a:r>
            <a:endParaRPr sz="1600">
              <a:solidFill>
                <a:srgbClr val="102842"/>
              </a:solidFill>
            </a:endParaRPr>
          </a:p>
          <a:p>
            <a:pPr indent="0" lvl="0" marL="0" rtl="0" algn="just">
              <a:lnSpc>
                <a:spcPct val="100000"/>
              </a:lnSpc>
              <a:spcBef>
                <a:spcPts val="0"/>
              </a:spcBef>
              <a:spcAft>
                <a:spcPts val="0"/>
              </a:spcAft>
              <a:buNone/>
            </a:pPr>
            <a:r>
              <a:t/>
            </a:r>
            <a:endParaRPr sz="1600">
              <a:solidFill>
                <a:srgbClr val="102842"/>
              </a:solidFill>
            </a:endParaRPr>
          </a:p>
          <a:p>
            <a:pPr indent="0" lvl="0" marL="0" rtl="0" algn="just">
              <a:lnSpc>
                <a:spcPct val="100000"/>
              </a:lnSpc>
              <a:spcBef>
                <a:spcPts val="0"/>
              </a:spcBef>
              <a:spcAft>
                <a:spcPts val="0"/>
              </a:spcAft>
              <a:buNone/>
            </a:pPr>
            <a:r>
              <a:rPr lang="en" sz="1600">
                <a:solidFill>
                  <a:srgbClr val="102842"/>
                </a:solidFill>
              </a:rPr>
              <a:t>Target variable G3 is the final year grade (issued at the 3rd period), while G1 and G2 correspond to the 1st and 2nd period grades. </a:t>
            </a:r>
            <a:endParaRPr sz="1600">
              <a:solidFill>
                <a:srgbClr val="102842"/>
              </a:solidFill>
            </a:endParaRPr>
          </a:p>
          <a:p>
            <a:pPr indent="0" lvl="0" marL="0" rtl="0" algn="just">
              <a:lnSpc>
                <a:spcPct val="100000"/>
              </a:lnSpc>
              <a:spcBef>
                <a:spcPts val="0"/>
              </a:spcBef>
              <a:spcAft>
                <a:spcPts val="0"/>
              </a:spcAft>
              <a:buNone/>
            </a:pPr>
            <a:r>
              <a:t/>
            </a:r>
            <a:endParaRPr sz="1600">
              <a:solidFill>
                <a:srgbClr val="102842"/>
              </a:solidFill>
            </a:endParaRPr>
          </a:p>
          <a:p>
            <a:pPr indent="0" lvl="0" marL="0" rtl="0" algn="just">
              <a:lnSpc>
                <a:spcPct val="100000"/>
              </a:lnSpc>
              <a:spcBef>
                <a:spcPts val="0"/>
              </a:spcBef>
              <a:spcAft>
                <a:spcPts val="0"/>
              </a:spcAft>
              <a:buNone/>
            </a:pPr>
            <a:r>
              <a:rPr lang="en" sz="1600">
                <a:solidFill>
                  <a:srgbClr val="102842"/>
                </a:solidFill>
              </a:rPr>
              <a:t>Since target is numerical attribute, we will apply regression models for prediction.</a:t>
            </a:r>
            <a:endParaRPr sz="1600">
              <a:solidFill>
                <a:srgbClr val="102842"/>
              </a:solidFill>
            </a:endParaRPr>
          </a:p>
          <a:p>
            <a:pPr indent="0" lvl="0" marL="0" rtl="0" algn="just">
              <a:lnSpc>
                <a:spcPct val="100000"/>
              </a:lnSpc>
              <a:spcBef>
                <a:spcPts val="0"/>
              </a:spcBef>
              <a:spcAft>
                <a:spcPts val="0"/>
              </a:spcAft>
              <a:buNone/>
            </a:pPr>
            <a:r>
              <a:t/>
            </a:r>
            <a:endParaRPr sz="1600">
              <a:solidFill>
                <a:srgbClr val="102842"/>
              </a:solidFill>
            </a:endParaRPr>
          </a:p>
          <a:p>
            <a:pPr indent="0" lvl="0" marL="0" rtl="0" algn="just">
              <a:lnSpc>
                <a:spcPct val="100000"/>
              </a:lnSpc>
              <a:spcBef>
                <a:spcPts val="0"/>
              </a:spcBef>
              <a:spcAft>
                <a:spcPts val="0"/>
              </a:spcAft>
              <a:buClr>
                <a:schemeClr val="dk1"/>
              </a:buClr>
              <a:buSzPts val="1100"/>
              <a:buFont typeface="Arial"/>
              <a:buNone/>
            </a:pPr>
            <a:r>
              <a:rPr lang="en" sz="1600">
                <a:solidFill>
                  <a:srgbClr val="102842"/>
                </a:solidFill>
              </a:rPr>
              <a:t>Source : </a:t>
            </a:r>
            <a:r>
              <a:rPr lang="en" sz="1300">
                <a:solidFill>
                  <a:srgbClr val="102842"/>
                </a:solidFill>
              </a:rPr>
              <a:t>Paulo Cortez, University of Minho, Guimaraes, Portugal, </a:t>
            </a:r>
            <a:r>
              <a:rPr lang="en" sz="1300" u="sng">
                <a:solidFill>
                  <a:srgbClr val="102842"/>
                </a:solidFill>
                <a:hlinkClick r:id="rId3">
                  <a:extLst>
                    <a:ext uri="{A12FA001-AC4F-418D-AE19-62706E023703}">
                      <ahyp:hlinkClr val="tx"/>
                    </a:ext>
                  </a:extLst>
                </a:hlinkClick>
              </a:rPr>
              <a:t>http://www3.dsi.uminho.pt/pcortez</a:t>
            </a:r>
            <a:endParaRPr sz="1600">
              <a:solidFill>
                <a:srgbClr val="10284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Loading and Descriptive Statistics </a:t>
            </a:r>
            <a:endParaRPr/>
          </a:p>
        </p:txBody>
      </p:sp>
      <p:sp>
        <p:nvSpPr>
          <p:cNvPr id="72" name="Google Shape;72;p16"/>
          <p:cNvSpPr txBox="1"/>
          <p:nvPr>
            <p:ph idx="1" type="body"/>
          </p:nvPr>
        </p:nvSpPr>
        <p:spPr>
          <a:xfrm>
            <a:off x="408150" y="10177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clear that dataset doesn’t need further cleaning.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3" name="Google Shape;73;p16"/>
          <p:cNvPicPr preferRelativeResize="0"/>
          <p:nvPr/>
        </p:nvPicPr>
        <p:blipFill>
          <a:blip r:embed="rId3">
            <a:alphaModFix/>
          </a:blip>
          <a:stretch>
            <a:fillRect/>
          </a:stretch>
        </p:blipFill>
        <p:spPr>
          <a:xfrm>
            <a:off x="622700" y="1592275"/>
            <a:ext cx="4494260" cy="572700"/>
          </a:xfrm>
          <a:prstGeom prst="rect">
            <a:avLst/>
          </a:prstGeom>
          <a:noFill/>
          <a:ln>
            <a:noFill/>
          </a:ln>
        </p:spPr>
      </p:pic>
      <p:pic>
        <p:nvPicPr>
          <p:cNvPr id="74" name="Google Shape;74;p16"/>
          <p:cNvPicPr preferRelativeResize="0"/>
          <p:nvPr/>
        </p:nvPicPr>
        <p:blipFill>
          <a:blip r:embed="rId4">
            <a:alphaModFix/>
          </a:blip>
          <a:stretch>
            <a:fillRect/>
          </a:stretch>
        </p:blipFill>
        <p:spPr>
          <a:xfrm>
            <a:off x="622700" y="2256975"/>
            <a:ext cx="6105674" cy="2627700"/>
          </a:xfrm>
          <a:prstGeom prst="rect">
            <a:avLst/>
          </a:prstGeom>
          <a:noFill/>
          <a:ln>
            <a:noFill/>
          </a:ln>
        </p:spPr>
      </p:pic>
      <p:pic>
        <p:nvPicPr>
          <p:cNvPr id="75" name="Google Shape;75;p16"/>
          <p:cNvPicPr preferRelativeResize="0"/>
          <p:nvPr/>
        </p:nvPicPr>
        <p:blipFill>
          <a:blip r:embed="rId5">
            <a:alphaModFix/>
          </a:blip>
          <a:stretch>
            <a:fillRect/>
          </a:stretch>
        </p:blipFill>
        <p:spPr>
          <a:xfrm>
            <a:off x="6867124" y="530725"/>
            <a:ext cx="2061625" cy="45632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we </a:t>
            </a:r>
            <a:r>
              <a:rPr lang="en"/>
              <a:t>separate categorical and numerical columns.</a:t>
            </a:r>
            <a:endParaRPr/>
          </a:p>
          <a:p>
            <a:pPr indent="-342900" lvl="0" marL="457200" rtl="0" algn="l">
              <a:spcBef>
                <a:spcPts val="0"/>
              </a:spcBef>
              <a:spcAft>
                <a:spcPts val="0"/>
              </a:spcAft>
              <a:buSzPts val="1800"/>
              <a:buChar char="●"/>
            </a:pPr>
            <a:r>
              <a:rPr lang="en"/>
              <a:t>To apply encoding, we further separate categorical features into binary and non binary and apply binary encoding to binary features and one hot encoding to non binary features.</a:t>
            </a:r>
            <a:r>
              <a:rPr lang="en"/>
              <a:t> </a:t>
            </a:r>
            <a:endParaRPr/>
          </a:p>
        </p:txBody>
      </p:sp>
      <p:pic>
        <p:nvPicPr>
          <p:cNvPr id="82" name="Google Shape;82;p17"/>
          <p:cNvPicPr preferRelativeResize="0"/>
          <p:nvPr/>
        </p:nvPicPr>
        <p:blipFill>
          <a:blip r:embed="rId3">
            <a:alphaModFix/>
          </a:blip>
          <a:stretch>
            <a:fillRect/>
          </a:stretch>
        </p:blipFill>
        <p:spPr>
          <a:xfrm>
            <a:off x="832238" y="2536825"/>
            <a:ext cx="6524625" cy="647700"/>
          </a:xfrm>
          <a:prstGeom prst="rect">
            <a:avLst/>
          </a:prstGeom>
          <a:noFill/>
          <a:ln>
            <a:noFill/>
          </a:ln>
        </p:spPr>
      </p:pic>
      <p:pic>
        <p:nvPicPr>
          <p:cNvPr id="83" name="Google Shape;83;p17"/>
          <p:cNvPicPr preferRelativeResize="0"/>
          <p:nvPr/>
        </p:nvPicPr>
        <p:blipFill>
          <a:blip r:embed="rId4">
            <a:alphaModFix/>
          </a:blip>
          <a:stretch>
            <a:fillRect/>
          </a:stretch>
        </p:blipFill>
        <p:spPr>
          <a:xfrm>
            <a:off x="832250" y="3184522"/>
            <a:ext cx="6947424" cy="1608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4480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now combine the encoded categorical features with numerical data.</a:t>
            </a:r>
            <a:endParaRPr/>
          </a:p>
          <a:p>
            <a:pPr indent="-342900" lvl="0" marL="457200" rtl="0" algn="l">
              <a:spcBef>
                <a:spcPts val="0"/>
              </a:spcBef>
              <a:spcAft>
                <a:spcPts val="0"/>
              </a:spcAft>
              <a:buSzPts val="1800"/>
              <a:buChar char="●"/>
            </a:pPr>
            <a:r>
              <a:rPr lang="en"/>
              <a:t>Then we separate target and feature.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Now dataset is ready for dimensionality reduction.</a:t>
            </a:r>
            <a:endParaRPr/>
          </a:p>
        </p:txBody>
      </p:sp>
      <p:pic>
        <p:nvPicPr>
          <p:cNvPr id="89" name="Google Shape;89;p18"/>
          <p:cNvPicPr preferRelativeResize="0"/>
          <p:nvPr/>
        </p:nvPicPr>
        <p:blipFill>
          <a:blip r:embed="rId3">
            <a:alphaModFix/>
          </a:blip>
          <a:stretch>
            <a:fillRect/>
          </a:stretch>
        </p:blipFill>
        <p:spPr>
          <a:xfrm>
            <a:off x="904050" y="1461200"/>
            <a:ext cx="5008128" cy="974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Principal Component Analysis Implementation</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we have increased the no. of attributes even more after one hot encoding, we intend to reduce the dimension of attributes using PCA technique.</a:t>
            </a:r>
            <a:endParaRPr/>
          </a:p>
          <a:p>
            <a:pPr indent="-342900" lvl="0" marL="457200" rtl="0" algn="l">
              <a:spcBef>
                <a:spcPts val="0"/>
              </a:spcBef>
              <a:spcAft>
                <a:spcPts val="0"/>
              </a:spcAft>
              <a:buSzPts val="1800"/>
              <a:buChar char="●"/>
            </a:pPr>
            <a:r>
              <a:rPr lang="en"/>
              <a:t>Let’s find out the suitable no. of components by observing cumulative observed variance for each no. of components we choose.</a:t>
            </a:r>
            <a:endParaRPr/>
          </a:p>
        </p:txBody>
      </p:sp>
      <p:pic>
        <p:nvPicPr>
          <p:cNvPr id="96" name="Google Shape;96;p19"/>
          <p:cNvPicPr preferRelativeResize="0"/>
          <p:nvPr/>
        </p:nvPicPr>
        <p:blipFill>
          <a:blip r:embed="rId3">
            <a:alphaModFix/>
          </a:blip>
          <a:stretch>
            <a:fillRect/>
          </a:stretch>
        </p:blipFill>
        <p:spPr>
          <a:xfrm>
            <a:off x="795338" y="2924188"/>
            <a:ext cx="7553325" cy="195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5051400" y="78550"/>
            <a:ext cx="2999950" cy="3072224"/>
          </a:xfrm>
          <a:prstGeom prst="rect">
            <a:avLst/>
          </a:prstGeom>
          <a:noFill/>
          <a:ln>
            <a:noFill/>
          </a:ln>
        </p:spPr>
      </p:pic>
      <p:sp>
        <p:nvSpPr>
          <p:cNvPr id="102" name="Google Shape;102;p20"/>
          <p:cNvSpPr txBox="1"/>
          <p:nvPr/>
        </p:nvSpPr>
        <p:spPr>
          <a:xfrm>
            <a:off x="300175" y="557600"/>
            <a:ext cx="42111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Since minimum of 5 components cover more than 85% variance in the dataset, let’s reduce all the features into just 5 components.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Now we split the dataset into training and testing 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After this we apply regression models on the components to predict the G3 score.</a:t>
            </a:r>
            <a:endParaRPr/>
          </a:p>
        </p:txBody>
      </p:sp>
      <p:pic>
        <p:nvPicPr>
          <p:cNvPr id="103" name="Google Shape;103;p20"/>
          <p:cNvPicPr preferRelativeResize="0"/>
          <p:nvPr/>
        </p:nvPicPr>
        <p:blipFill>
          <a:blip r:embed="rId4">
            <a:alphaModFix/>
          </a:blip>
          <a:stretch>
            <a:fillRect/>
          </a:stretch>
        </p:blipFill>
        <p:spPr>
          <a:xfrm>
            <a:off x="652475" y="3257350"/>
            <a:ext cx="6130650" cy="801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1 : Linear Regression</a:t>
            </a:r>
            <a:endParaRPr/>
          </a:p>
        </p:txBody>
      </p:sp>
      <p:sp>
        <p:nvSpPr>
          <p:cNvPr id="109" name="Google Shape;109;p21"/>
          <p:cNvSpPr txBox="1"/>
          <p:nvPr>
            <p:ph idx="1" type="body"/>
          </p:nvPr>
        </p:nvSpPr>
        <p:spPr>
          <a:xfrm>
            <a:off x="311700" y="1152475"/>
            <a:ext cx="4456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Applying linear </a:t>
            </a:r>
            <a:r>
              <a:rPr lang="en"/>
              <a:t>regression</a:t>
            </a:r>
            <a:r>
              <a:rPr lang="en"/>
              <a:t> with default parameters.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Linear Regression achieved score of 0.82, i.e. it predicted 82% of test dataset correctly.</a:t>
            </a:r>
            <a:endParaRPr/>
          </a:p>
        </p:txBody>
      </p:sp>
      <p:pic>
        <p:nvPicPr>
          <p:cNvPr id="110" name="Google Shape;110;p21"/>
          <p:cNvPicPr preferRelativeResize="0"/>
          <p:nvPr/>
        </p:nvPicPr>
        <p:blipFill>
          <a:blip r:embed="rId3">
            <a:alphaModFix/>
          </a:blip>
          <a:stretch>
            <a:fillRect/>
          </a:stretch>
        </p:blipFill>
        <p:spPr>
          <a:xfrm>
            <a:off x="5014775" y="936288"/>
            <a:ext cx="3672400" cy="3848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