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80" r:id="rId19"/>
    <p:sldId id="273" r:id="rId20"/>
    <p:sldId id="27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250" y="930275"/>
            <a:ext cx="11240135" cy="3189605"/>
          </a:xfrm>
        </p:spPr>
        <p:txBody>
          <a:bodyPr>
            <a:normAutofit/>
          </a:bodyPr>
          <a:lstStyle/>
          <a:p>
            <a:r>
              <a:rPr lang="en-US" dirty="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Analysis of Classification Models on A Dataset</a:t>
            </a:r>
            <a:endParaRPr lang="en-US" dirty="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Subtitle 4"/>
          <p:cNvSpPr/>
          <p:nvPr>
            <p:ph type="subTitle" idx="1"/>
          </p:nvPr>
        </p:nvSpPr>
        <p:spPr>
          <a:xfrm>
            <a:off x="1524000" y="4932998"/>
            <a:ext cx="9144000" cy="1655762"/>
          </a:xfrm>
        </p:spPr>
        <p:txBody>
          <a:bodyPr>
            <a:scene3d>
              <a:camera prst="orthographicFront"/>
              <a:lightRig rig="threePt" dir="t"/>
            </a:scene3d>
          </a:bodyPr>
          <a:p>
            <a:pPr algn="l"/>
            <a:r>
              <a:rPr lang="en-US">
                <a:solidFill>
                  <a:schemeClr val="tx1"/>
                </a:solidFill>
                <a:effectLst>
                  <a:outerShdw blurRad="38100" dist="19050" dir="2700000" algn="tl" rotWithShape="0">
                    <a:schemeClr val="dk1">
                      <a:alpha val="40000"/>
                    </a:schemeClr>
                  </a:outerShdw>
                </a:effectLst>
              </a:rPr>
              <a:t>Presented by:</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Date: </a:t>
            </a:r>
            <a:endParaRPr lang="en-US">
              <a:solidFill>
                <a:schemeClr val="tx1"/>
              </a:solidFill>
              <a:effectLst>
                <a:outerShdw blurRad="38100" dist="19050" dir="2700000" algn="tl" rotWithShape="0">
                  <a:schemeClr val="dk1">
                    <a:alpha val="40000"/>
                  </a:schemeClr>
                </a:outerShdw>
              </a:effectLst>
            </a:endParaRPr>
          </a:p>
          <a:p>
            <a:pPr algn="l"/>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US" b="1"/>
              <a:t>KNN Classifier</a:t>
            </a:r>
            <a:endParaRPr lang="en-US" b="1"/>
          </a:p>
        </p:txBody>
      </p:sp>
      <p:sp>
        <p:nvSpPr>
          <p:cNvPr id="8" name="Content Placeholder 7"/>
          <p:cNvSpPr/>
          <p:nvPr>
            <p:ph sz="half" idx="1"/>
          </p:nvPr>
        </p:nvSpPr>
        <p:spPr/>
        <p:txBody>
          <a:bodyPr/>
          <a:p>
            <a:r>
              <a:rPr lang="en-US"/>
              <a:t>We got even better generalized acurracy i.e. 88.5% with KNN.</a:t>
            </a:r>
            <a:endParaRPr lang="en-US"/>
          </a:p>
          <a:p>
            <a:endParaRPr lang="en-US"/>
          </a:p>
          <a:p>
            <a:r>
              <a:rPr lang="en-US"/>
              <a:t>But the ROC AUC curve does not cover as much area as we saw with Logistic Regression.</a:t>
            </a:r>
            <a:endParaRPr lang="en-US"/>
          </a:p>
        </p:txBody>
      </p:sp>
      <p:pic>
        <p:nvPicPr>
          <p:cNvPr id="10" name="Content Placeholder 9"/>
          <p:cNvPicPr>
            <a:picLocks noChangeAspect="1"/>
          </p:cNvPicPr>
          <p:nvPr>
            <p:ph sz="half" idx="2"/>
          </p:nvPr>
        </p:nvPicPr>
        <p:blipFill>
          <a:blip r:embed="rId1"/>
          <a:stretch>
            <a:fillRect/>
          </a:stretch>
        </p:blipFill>
        <p:spPr>
          <a:xfrm>
            <a:off x="6325870" y="314325"/>
            <a:ext cx="5242560" cy="6229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p:nvPr>
            <p:ph sz="half" idx="1"/>
          </p:nvPr>
        </p:nvSpPr>
        <p:spPr/>
        <p:txBody>
          <a:bodyPr/>
          <a:p>
            <a:r>
              <a:rPr lang="en-US" b="1"/>
              <a:t>Decision Tree Classifier</a:t>
            </a:r>
            <a:endParaRPr lang="en-US" b="1"/>
          </a:p>
          <a:p>
            <a:endParaRPr lang="en-US" b="1"/>
          </a:p>
          <a:p>
            <a:r>
              <a:rPr lang="en-US"/>
              <a:t>It followed quite similar as KNN classifier.</a:t>
            </a:r>
            <a:endParaRPr lang="en-US"/>
          </a:p>
          <a:p>
            <a:endParaRPr lang="en-US"/>
          </a:p>
          <a:p>
            <a:r>
              <a:rPr lang="en-US"/>
              <a:t>It is not able to distinguish between classes properly.</a:t>
            </a:r>
            <a:endParaRPr lang="en-US"/>
          </a:p>
        </p:txBody>
      </p:sp>
      <p:pic>
        <p:nvPicPr>
          <p:cNvPr id="4" name="Content Placeholder 3"/>
          <p:cNvPicPr>
            <a:picLocks noChangeAspect="1"/>
          </p:cNvPicPr>
          <p:nvPr>
            <p:ph sz="half" idx="2"/>
          </p:nvPr>
        </p:nvPicPr>
        <p:blipFill>
          <a:blip r:embed="rId1"/>
          <a:stretch>
            <a:fillRect/>
          </a:stretch>
        </p:blipFill>
        <p:spPr>
          <a:xfrm>
            <a:off x="6313170" y="250825"/>
            <a:ext cx="5447030" cy="6502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38200" y="365125"/>
            <a:ext cx="5002530" cy="1325880"/>
          </a:xfrm>
        </p:spPr>
        <p:txBody>
          <a:bodyPr>
            <a:normAutofit/>
          </a:bodyPr>
          <a:p>
            <a:r>
              <a:rPr lang="en-US" sz="3110" b="1">
                <a:latin typeface="+mn-lt"/>
                <a:cs typeface="+mn-lt"/>
              </a:rPr>
              <a:t>Linear Discriminant </a:t>
            </a:r>
            <a:br>
              <a:rPr lang="en-US" sz="3110" b="1">
                <a:latin typeface="+mn-lt"/>
                <a:cs typeface="+mn-lt"/>
              </a:rPr>
            </a:br>
            <a:r>
              <a:rPr lang="en-US" sz="3110" b="1">
                <a:latin typeface="+mn-lt"/>
                <a:cs typeface="+mn-lt"/>
              </a:rPr>
              <a:t>Analysis</a:t>
            </a:r>
            <a:endParaRPr lang="en-US" sz="3110" b="1">
              <a:latin typeface="+mn-lt"/>
              <a:cs typeface="+mn-lt"/>
            </a:endParaRPr>
          </a:p>
        </p:txBody>
      </p:sp>
      <p:pic>
        <p:nvPicPr>
          <p:cNvPr id="8" name="Content Placeholder 7"/>
          <p:cNvPicPr>
            <a:picLocks noChangeAspect="1"/>
          </p:cNvPicPr>
          <p:nvPr>
            <p:ph sz="half" idx="1"/>
          </p:nvPr>
        </p:nvPicPr>
        <p:blipFill>
          <a:blip r:embed="rId1"/>
          <a:stretch>
            <a:fillRect/>
          </a:stretch>
        </p:blipFill>
        <p:spPr>
          <a:xfrm>
            <a:off x="6331585" y="0"/>
            <a:ext cx="5364480" cy="6768465"/>
          </a:xfrm>
          <a:prstGeom prst="rect">
            <a:avLst/>
          </a:prstGeom>
        </p:spPr>
      </p:pic>
      <p:sp>
        <p:nvSpPr>
          <p:cNvPr id="10" name="Text Box 9"/>
          <p:cNvSpPr txBox="1"/>
          <p:nvPr/>
        </p:nvSpPr>
        <p:spPr>
          <a:xfrm>
            <a:off x="654685" y="1861185"/>
            <a:ext cx="5340350" cy="3415030"/>
          </a:xfrm>
          <a:prstGeom prst="rect">
            <a:avLst/>
          </a:prstGeom>
          <a:noFill/>
        </p:spPr>
        <p:txBody>
          <a:bodyPr wrap="square" rtlCol="0">
            <a:spAutoFit/>
          </a:bodyPr>
          <a:p>
            <a:pPr marL="342900" indent="-342900" algn="just">
              <a:buFont typeface="Arial" panose="020B0604020202020204" pitchFamily="34" charset="0"/>
              <a:buChar char="•"/>
            </a:pPr>
            <a:r>
              <a:rPr lang="en-US" sz="2400"/>
              <a:t>We tried LinearDiscriminant Analysis too.</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As we expected, this model was good with acurracy(89.75%) as well as it</a:t>
            </a:r>
            <a:endParaRPr lang="en-US" sz="2400"/>
          </a:p>
          <a:p>
            <a:pPr indent="0" algn="just">
              <a:buFont typeface="Arial" panose="020B0604020202020204" pitchFamily="34" charset="0"/>
              <a:buNone/>
            </a:pPr>
            <a:r>
              <a:rPr lang="en-US" sz="2400"/>
              <a:t>     had  very good ROC AUC curve.</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557530" y="328295"/>
            <a:ext cx="9725025" cy="4271645"/>
          </a:xfrm>
          <a:prstGeom prst="rect">
            <a:avLst/>
          </a:prstGeom>
        </p:spPr>
      </p:pic>
      <p:sp>
        <p:nvSpPr>
          <p:cNvPr id="5" name="Text Box 4"/>
          <p:cNvSpPr txBox="1"/>
          <p:nvPr/>
        </p:nvSpPr>
        <p:spPr>
          <a:xfrm>
            <a:off x="1412875" y="4696460"/>
            <a:ext cx="6819265" cy="1814830"/>
          </a:xfrm>
          <a:prstGeom prst="rect">
            <a:avLst/>
          </a:prstGeom>
          <a:noFill/>
        </p:spPr>
        <p:txBody>
          <a:bodyPr wrap="square" rtlCol="0">
            <a:spAutoFit/>
          </a:bodyPr>
          <a:p>
            <a:pPr marL="457200" indent="-457200" algn="just">
              <a:buFont typeface="Arial" panose="020B0604020202020204" pitchFamily="34" charset="0"/>
              <a:buChar char="•"/>
            </a:pPr>
            <a:r>
              <a:rPr lang="en-US" sz="2800"/>
              <a:t>This function takes a list of classification models, train and test data and creates a line plot comparing ROC AUC curve as well as precision vs precall plot.</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p:cNvPicPr>
            <a:picLocks noChangeAspect="1"/>
          </p:cNvPicPr>
          <p:nvPr>
            <p:ph idx="1"/>
          </p:nvPr>
        </p:nvPicPr>
        <p:blipFill>
          <a:blip r:embed="rId1"/>
          <a:stretch>
            <a:fillRect/>
          </a:stretch>
        </p:blipFill>
        <p:spPr>
          <a:xfrm>
            <a:off x="831850" y="196215"/>
            <a:ext cx="7461250" cy="5515610"/>
          </a:xfrm>
          <a:prstGeom prst="rect">
            <a:avLst/>
          </a:prstGeom>
        </p:spPr>
      </p:pic>
      <p:sp>
        <p:nvSpPr>
          <p:cNvPr id="4" name="Text Box 3"/>
          <p:cNvSpPr txBox="1"/>
          <p:nvPr/>
        </p:nvSpPr>
        <p:spPr>
          <a:xfrm>
            <a:off x="8685530" y="984885"/>
            <a:ext cx="3247390" cy="2245360"/>
          </a:xfrm>
          <a:prstGeom prst="rect">
            <a:avLst/>
          </a:prstGeom>
          <a:noFill/>
        </p:spPr>
        <p:txBody>
          <a:bodyPr wrap="square" rtlCol="0">
            <a:spAutoFit/>
          </a:bodyPr>
          <a:p>
            <a:pPr marL="285750" indent="-285750">
              <a:buFont typeface="Arial" panose="020B0604020202020204" pitchFamily="34" charset="0"/>
              <a:buChar char="•"/>
            </a:pPr>
            <a:r>
              <a:rPr lang="en-US" sz="2800"/>
              <a:t>A little bit of work to make the plots plot look meaningful and beautiful.</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marL="571500" indent="-571500" algn="just">
              <a:buFont typeface="Arial" panose="020B0604020202020204" pitchFamily="34" charset="0"/>
              <a:buChar char="•"/>
            </a:pPr>
            <a:r>
              <a:rPr lang="en-US" sz="2800">
                <a:solidFill>
                  <a:schemeClr val="tx1"/>
                </a:solidFill>
                <a:effectLst>
                  <a:outerShdw blurRad="38100" dist="19050" dir="2700000" algn="tl" rotWithShape="0">
                    <a:schemeClr val="dk1">
                      <a:alpha val="40000"/>
                    </a:schemeClr>
                  </a:outerShdw>
                </a:effectLst>
              </a:rPr>
              <a:t>A comparison of five different models shows that Logistic regression and Linear Discriminant Analysis are best among the models for our datasets.</a:t>
            </a:r>
            <a:endParaRPr lang="en-US" sz="2800">
              <a:solidFill>
                <a:schemeClr val="tx1"/>
              </a:solidFill>
              <a:effectLst>
                <a:outerShdw blurRad="38100" dist="19050" dir="2700000" algn="tl" rotWithShape="0">
                  <a:schemeClr val="dk1">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1185545" y="1691005"/>
            <a:ext cx="9701530" cy="5120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sz="half" idx="2"/>
          </p:nvPr>
        </p:nvPicPr>
        <p:blipFill>
          <a:blip r:embed="rId1"/>
          <a:stretch>
            <a:fillRect/>
          </a:stretch>
        </p:blipFill>
        <p:spPr>
          <a:xfrm>
            <a:off x="4392295" y="411480"/>
            <a:ext cx="7566025" cy="6035040"/>
          </a:xfrm>
          <a:prstGeom prst="rect">
            <a:avLst/>
          </a:prstGeom>
        </p:spPr>
      </p:pic>
      <p:sp>
        <p:nvSpPr>
          <p:cNvPr id="4" name="Text Box 3"/>
          <p:cNvSpPr txBox="1"/>
          <p:nvPr/>
        </p:nvSpPr>
        <p:spPr>
          <a:xfrm>
            <a:off x="431165" y="1136015"/>
            <a:ext cx="3829050" cy="3107690"/>
          </a:xfrm>
          <a:prstGeom prst="rect">
            <a:avLst/>
          </a:prstGeom>
          <a:noFill/>
        </p:spPr>
        <p:txBody>
          <a:bodyPr wrap="square" rtlCol="0">
            <a:spAutoFit/>
          </a:bodyPr>
          <a:p>
            <a:pPr marL="285750" indent="-285750" algn="just">
              <a:buFont typeface="Arial" panose="020B0604020202020204" pitchFamily="34" charset="0"/>
              <a:buChar char="•"/>
            </a:pPr>
            <a:r>
              <a:rPr lang="en-US" sz="2800"/>
              <a:t>Assigning </a:t>
            </a:r>
            <a:r>
              <a:rPr lang="en-US" sz="2800"/>
              <a:t>parameters that we want to tune</a:t>
            </a:r>
            <a:endParaRPr lang="en-US" sz="2800"/>
          </a:p>
          <a:p>
            <a:pPr marL="285750" indent="-285750" algn="just">
              <a:buFont typeface="Arial" panose="020B0604020202020204" pitchFamily="34" charset="0"/>
              <a:buChar char="•"/>
            </a:pPr>
            <a:endParaRPr lang="en-US" sz="2800"/>
          </a:p>
          <a:p>
            <a:pPr marL="285750" indent="-285750" algn="just">
              <a:buFont typeface="Arial" panose="020B0604020202020204" pitchFamily="34" charset="0"/>
              <a:buChar char="•"/>
            </a:pPr>
            <a:r>
              <a:rPr lang="en-US" sz="2800"/>
              <a:t>We added Support Vector model as well to see it’s performance.</a:t>
            </a:r>
            <a:endParaRPr lang="en-US" sz="2800"/>
          </a:p>
          <a:p>
            <a:pPr indent="0" algn="just">
              <a:buFont typeface="Arial" panose="020B0604020202020204" pitchFamily="34" charset="0"/>
              <a:buNone/>
            </a:pP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2280285" y="2249170"/>
            <a:ext cx="6883400" cy="4058920"/>
          </a:xfrm>
          <a:prstGeom prst="rect">
            <a:avLst/>
          </a:prstGeom>
        </p:spPr>
      </p:pic>
      <p:sp>
        <p:nvSpPr>
          <p:cNvPr id="8" name="Text Box 7"/>
          <p:cNvSpPr txBox="1"/>
          <p:nvPr/>
        </p:nvSpPr>
        <p:spPr>
          <a:xfrm>
            <a:off x="248285" y="434340"/>
            <a:ext cx="10948035" cy="1814830"/>
          </a:xfrm>
          <a:prstGeom prst="rect">
            <a:avLst/>
          </a:prstGeom>
          <a:noFill/>
        </p:spPr>
        <p:txBody>
          <a:bodyPr wrap="square" rtlCol="0">
            <a:spAutoFit/>
          </a:bodyPr>
          <a:p>
            <a:pPr marL="285750" indent="-285750" algn="just">
              <a:buFont typeface="Arial" panose="020B0604020202020204" pitchFamily="34" charset="0"/>
              <a:buChar char="•"/>
            </a:pPr>
            <a:r>
              <a:rPr lang="en-US" sz="2800"/>
              <a:t>GridSearchCV can be used as shown to tune hyperparameters.</a:t>
            </a:r>
            <a:endParaRPr lang="en-US" sz="2800"/>
          </a:p>
          <a:p>
            <a:pPr marL="285750" indent="-285750" algn="just">
              <a:buFont typeface="Arial" panose="020B0604020202020204" pitchFamily="34" charset="0"/>
              <a:buChar char="•"/>
            </a:pPr>
            <a:endParaRPr lang="en-US" sz="2800"/>
          </a:p>
          <a:p>
            <a:pPr marL="285750" indent="-285750" algn="just">
              <a:buFont typeface="Arial" panose="020B0604020202020204" pitchFamily="34" charset="0"/>
              <a:buChar char="•"/>
            </a:pPr>
            <a:r>
              <a:rPr lang="en-US" sz="2800"/>
              <a:t>We simply run GridSearchCV for all models and stored the best models with best parameters</a:t>
            </a:r>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idx="1"/>
          </p:nvPr>
        </p:nvPicPr>
        <p:blipFill>
          <a:blip r:embed="rId1"/>
          <a:stretch>
            <a:fillRect/>
          </a:stretch>
        </p:blipFill>
        <p:spPr>
          <a:xfrm>
            <a:off x="838200" y="2098040"/>
            <a:ext cx="10446385" cy="4161155"/>
          </a:xfrm>
          <a:prstGeom prst="rect">
            <a:avLst/>
          </a:prstGeom>
        </p:spPr>
      </p:pic>
      <p:sp>
        <p:nvSpPr>
          <p:cNvPr id="8" name="Title 7"/>
          <p:cNvSpPr/>
          <p:nvPr>
            <p:ph type="title"/>
          </p:nvPr>
        </p:nvSpPr>
        <p:spPr/>
        <p:txBody>
          <a:bodyPr>
            <a:normAutofit fontScale="90000"/>
          </a:bodyPr>
          <a:p>
            <a:r>
              <a:rPr lang="en-US" b="1"/>
              <a:t>Performance Comparison of Several Classification Models</a:t>
            </a:r>
            <a:endParaRPr 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91285" y="682625"/>
            <a:ext cx="4284345" cy="953135"/>
          </a:xfrm>
          <a:prstGeom prst="rect">
            <a:avLst/>
          </a:prstGeom>
          <a:noFill/>
        </p:spPr>
        <p:txBody>
          <a:bodyPr wrap="square" rtlCol="0">
            <a:spAutoFit/>
          </a:bodyPr>
          <a:p>
            <a:pPr marL="457200" indent="-457200">
              <a:buFont typeface="Arial" panose="020B0604020202020204" pitchFamily="34" charset="0"/>
              <a:buChar char="•"/>
            </a:pPr>
            <a:r>
              <a:rPr lang="en-US" sz="2800"/>
              <a:t>Sneaking a glance at the decision tree </a:t>
            </a:r>
            <a:endParaRPr lang="en-US" sz="2800"/>
          </a:p>
        </p:txBody>
      </p:sp>
      <p:pic>
        <p:nvPicPr>
          <p:cNvPr id="6" name="Content Placeholder 5"/>
          <p:cNvPicPr>
            <a:picLocks noChangeAspect="1"/>
          </p:cNvPicPr>
          <p:nvPr>
            <p:ph sz="half" idx="2"/>
          </p:nvPr>
        </p:nvPicPr>
        <p:blipFill>
          <a:blip r:embed="rId1"/>
          <a:stretch>
            <a:fillRect/>
          </a:stretch>
        </p:blipFill>
        <p:spPr>
          <a:xfrm>
            <a:off x="426720" y="1918335"/>
            <a:ext cx="11338560" cy="28403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US">
                <a:solidFill>
                  <a:schemeClr val="tx1"/>
                </a:solidFill>
                <a:effectLst>
                  <a:outerShdw blurRad="38100" dist="19050" dir="2700000" algn="tl" rotWithShape="0">
                    <a:schemeClr val="dk1">
                      <a:alpha val="40000"/>
                    </a:schemeClr>
                  </a:outerShdw>
                </a:effectLst>
              </a:rPr>
              <a:t>Description of Dataset</a:t>
            </a:r>
            <a:endParaRPr 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599565"/>
            <a:ext cx="10515600" cy="4351338"/>
          </a:xfrm>
        </p:spPr>
        <p:txBody>
          <a:bodyPr>
            <a:normAutofit lnSpcReduction="20000"/>
          </a:bodyPr>
          <a:p>
            <a:r>
              <a:rPr lang="en-US"/>
              <a:t>Source of the datasets : [Moro et al., 2014] S. Moro, P. Cortez and P. Rita. A Data-Driven Approach to Predict the Success of Bank Telemarketing. Decision Support Systems, Elsevier, 62:22-31, June 2014</a:t>
            </a:r>
            <a:endParaRPr lang="en-US"/>
          </a:p>
          <a:p>
            <a:endParaRPr lang="en-US"/>
          </a:p>
          <a:p>
            <a:r>
              <a:rPr lang="en-US">
                <a:sym typeface="+mn-ea"/>
              </a:rPr>
              <a:t>The data is related with direct marketing campaigns of a Portuguese banking institution. The marketing campaigns were based on phone calls.</a:t>
            </a:r>
            <a:endParaRPr lang="en-US">
              <a:sym typeface="+mn-ea"/>
            </a:endParaRPr>
          </a:p>
          <a:p>
            <a:endParaRPr lang="en-US"/>
          </a:p>
          <a:p>
            <a:r>
              <a:rPr lang="en-US"/>
              <a:t>The dataset has 17 features and 45,271 instances. 16 features record the banking and personal details of clients while remaining one feature has values ‘yes’ if client subscribes for deposit and ‘no’ if not.</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 name="image13.png"/>
          <p:cNvPicPr preferRelativeResize="0">
            <a:picLocks noChangeAspect="1"/>
          </p:cNvPicPr>
          <p:nvPr>
            <p:ph idx="1"/>
          </p:nvPr>
        </p:nvPicPr>
        <p:blipFill>
          <a:blip r:embed="rId1"/>
          <a:srcRect/>
          <a:stretch>
            <a:fillRect/>
          </a:stretch>
        </p:blipFill>
        <p:spPr>
          <a:xfrm>
            <a:off x="1018540" y="163830"/>
            <a:ext cx="9452610" cy="6530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24180"/>
            <a:ext cx="5128895" cy="833755"/>
          </a:xfrm>
        </p:spPr>
        <p:txBody>
          <a:bodyPr>
            <a:normAutofit/>
          </a:bodyPr>
          <a:p>
            <a:r>
              <a:rPr lang="en-US" sz="2800" b="1">
                <a:latin typeface="+mn-lt"/>
                <a:cs typeface="+mn-lt"/>
              </a:rPr>
              <a:t>Obeservations from decision tree</a:t>
            </a:r>
            <a:endParaRPr lang="en-US" sz="2800" b="1">
              <a:latin typeface="+mn-lt"/>
              <a:cs typeface="+mn-lt"/>
            </a:endParaRPr>
          </a:p>
        </p:txBody>
      </p:sp>
      <p:sp>
        <p:nvSpPr>
          <p:cNvPr id="4" name="Text Placeholder 3"/>
          <p:cNvSpPr>
            <a:spLocks noGrp="1"/>
          </p:cNvSpPr>
          <p:nvPr>
            <p:ph type="body" sz="half" idx="2"/>
          </p:nvPr>
        </p:nvSpPr>
        <p:spPr>
          <a:xfrm>
            <a:off x="840105" y="1539875"/>
            <a:ext cx="10654030" cy="4577715"/>
          </a:xfrm>
        </p:spPr>
        <p:txBody>
          <a:bodyPr>
            <a:normAutofit/>
          </a:bodyPr>
          <a:p>
            <a:pPr marL="457200" indent="-457200" algn="just">
              <a:buFont typeface="Arial" panose="020B0604020202020204" pitchFamily="34" charset="0"/>
              <a:buChar char="•"/>
            </a:pPr>
            <a:r>
              <a:rPr lang="en-US" sz="2800"/>
              <a:t> We see that </a:t>
            </a:r>
            <a:r>
              <a:rPr lang="en-US" sz="2800">
                <a:ln w="22225">
                  <a:solidFill>
                    <a:schemeClr val="accent2"/>
                  </a:solidFill>
                  <a:prstDash val="solid"/>
                </a:ln>
                <a:solidFill>
                  <a:schemeClr val="accent2">
                    <a:lumMod val="40000"/>
                    <a:lumOff val="60000"/>
                  </a:schemeClr>
                </a:solidFill>
                <a:effectLst/>
              </a:rPr>
              <a:t>‘duration’</a:t>
            </a:r>
            <a:r>
              <a:rPr lang="en-US" sz="2800"/>
              <a:t> played a major role in the decision. But other than that it was surprising to see </a:t>
            </a:r>
            <a:r>
              <a:rPr lang="en-US" sz="2800" i="1">
                <a:ln w="22225">
                  <a:solidFill>
                    <a:schemeClr val="accent2"/>
                  </a:solidFill>
                  <a:prstDash val="solid"/>
                </a:ln>
                <a:solidFill>
                  <a:schemeClr val="accent2">
                    <a:lumMod val="40000"/>
                    <a:lumOff val="60000"/>
                  </a:schemeClr>
                </a:solidFill>
                <a:effectLst/>
              </a:rPr>
              <a:t>marital</a:t>
            </a:r>
            <a:r>
              <a:rPr lang="en-US" sz="2800" i="1"/>
              <a:t> status</a:t>
            </a:r>
            <a:r>
              <a:rPr lang="en-US" sz="2800"/>
              <a:t> and </a:t>
            </a:r>
            <a:r>
              <a:rPr lang="en-US" sz="2800" i="1">
                <a:ln w="22225">
                  <a:solidFill>
                    <a:schemeClr val="accent2"/>
                  </a:solidFill>
                  <a:prstDash val="solid"/>
                </a:ln>
                <a:solidFill>
                  <a:schemeClr val="accent2">
                    <a:lumMod val="40000"/>
                    <a:lumOff val="60000"/>
                  </a:schemeClr>
                </a:solidFill>
                <a:effectLst/>
              </a:rPr>
              <a:t>‘poutcome’</a:t>
            </a:r>
            <a:r>
              <a:rPr lang="en-US" sz="2800"/>
              <a:t> were very important variables. </a:t>
            </a:r>
            <a:endParaRPr lang="en-US" sz="2800"/>
          </a:p>
          <a:p>
            <a:pPr marL="457200" indent="-457200" algn="just">
              <a:buFont typeface="Arial" panose="020B0604020202020204" pitchFamily="34" charset="0"/>
              <a:buChar char="•"/>
            </a:pPr>
            <a:r>
              <a:rPr lang="en-US" sz="2800"/>
              <a:t>In fact, if the marital status is single (described as x1_married &lt; 0.5 in decision tree), the individual is more likely to subscribe for the term deposit and vice versa.</a:t>
            </a:r>
            <a:endParaRPr lang="en-US" sz="2800"/>
          </a:p>
          <a:p>
            <a:pPr marL="457200" indent="-457200">
              <a:buFont typeface="Arial" panose="020B0604020202020204" pitchFamily="34" charset="0"/>
              <a:buChar char="•"/>
            </a:pPr>
            <a:endParaRPr lang="en-US" sz="2800"/>
          </a:p>
          <a:p>
            <a:pPr marL="457200" indent="-457200" algn="just">
              <a:buFont typeface="Arial" panose="020B0604020202020204" pitchFamily="34" charset="0"/>
              <a:buChar char="•"/>
            </a:pPr>
            <a:r>
              <a:rPr lang="en-US" sz="2800"/>
              <a:t> Similarly, if ‘poutcome' is not success (described by x7_success &lt;= 0.5 in decision tree), the client is less likely to subscribe for the term deposit. </a:t>
            </a:r>
            <a:endParaRPr 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Calibri" panose="020F0502020204030204" charset="0"/>
                <a:cs typeface="Calibri" panose="020F0502020204030204" charset="0"/>
              </a:rPr>
              <a:t>CONCLUSION</a:t>
            </a:r>
            <a:endParaRPr lang="en-US" sz="4000" b="1">
              <a:latin typeface="Calibri" panose="020F0502020204030204" charset="0"/>
              <a:cs typeface="Calibri" panose="020F0502020204030204" charset="0"/>
            </a:endParaRPr>
          </a:p>
        </p:txBody>
      </p:sp>
      <p:sp>
        <p:nvSpPr>
          <p:cNvPr id="4" name="Text Placeholder 3"/>
          <p:cNvSpPr>
            <a:spLocks noGrp="1"/>
          </p:cNvSpPr>
          <p:nvPr>
            <p:ph type="body" sz="half" idx="2"/>
          </p:nvPr>
        </p:nvSpPr>
        <p:spPr>
          <a:xfrm>
            <a:off x="840105" y="2057400"/>
            <a:ext cx="10275570" cy="3747135"/>
          </a:xfrm>
        </p:spPr>
        <p:txBody>
          <a:bodyPr/>
          <a:p>
            <a:pPr marL="457200" indent="-457200" algn="just">
              <a:buFont typeface="Arial" panose="020B0604020202020204" pitchFamily="34" charset="0"/>
              <a:buChar char="•"/>
            </a:pPr>
            <a:r>
              <a:rPr lang="en-US" sz="2800"/>
              <a:t>In this way, we found different classification models to be very useful in predictive analysis of the given dataset and whether the client will subscribe or not can be predicted with more than 85% precision using any of five models if we have their personal and banking details. </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marL="571500" indent="-571500">
              <a:buFont typeface="Arial" panose="020B0604020202020204" pitchFamily="34" charset="0"/>
              <a:buChar char="•"/>
            </a:pPr>
            <a:r>
              <a:rPr lang="en-US">
                <a:solidFill>
                  <a:schemeClr val="tx1"/>
                </a:solidFill>
                <a:effectLst>
                  <a:outerShdw blurRad="38100" dist="19050" dir="2700000" algn="tl" rotWithShape="0">
                    <a:schemeClr val="dk1">
                      <a:alpha val="40000"/>
                    </a:schemeClr>
                  </a:outerShdw>
                </a:effectLst>
              </a:rPr>
              <a:t>Objectives</a:t>
            </a:r>
            <a:endParaRPr 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algn="just"/>
            <a:r>
              <a:rPr lang="en-US"/>
              <a:t>  Our objective in this project is to implement various classification models to be able to predict whether or not client will subscribe for the term deposit based on the banking and personal details of the customers.</a:t>
            </a:r>
            <a:endParaRPr lang="en-US"/>
          </a:p>
          <a:p>
            <a:pPr marL="0" indent="0" algn="just">
              <a:buNone/>
            </a:pPr>
            <a:endParaRPr lang="en-US"/>
          </a:p>
          <a:p>
            <a:pPr algn="just"/>
            <a:r>
              <a:rPr lang="en-US"/>
              <a:t>  We also want to compare different classification models and conclude about the comparison of their performance on this dataset.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marL="571500" indent="-571500">
              <a:buFont typeface="Arial" panose="020B0604020202020204" pitchFamily="34" charset="0"/>
              <a:buChar char="•"/>
            </a:pPr>
            <a:r>
              <a:rPr lang="en-US">
                <a:solidFill>
                  <a:schemeClr val="tx1"/>
                </a:solidFill>
                <a:effectLst>
                  <a:outerShdw blurRad="38100" dist="19050" dir="2700000" algn="tl" rotWithShape="0">
                    <a:schemeClr val="dk1">
                      <a:alpha val="40000"/>
                    </a:schemeClr>
                  </a:outerShdw>
                </a:effectLst>
              </a:rPr>
              <a:t>Data Loading </a:t>
            </a:r>
            <a:endParaRPr lang="en-US">
              <a:solidFill>
                <a:schemeClr val="tx1"/>
              </a:solidFill>
              <a:effectLst>
                <a:outerShdw blurRad="38100" dist="19050" dir="2700000" algn="tl" rotWithShape="0">
                  <a:schemeClr val="dk1">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11505" y="1936115"/>
            <a:ext cx="11251565" cy="29857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6840"/>
            <a:ext cx="10515600" cy="1325563"/>
          </a:xfrm>
        </p:spPr>
        <p:txBody>
          <a:bodyPr/>
          <a:p>
            <a:pPr marL="571500" indent="-571500">
              <a:buFont typeface="Arial" panose="020B0604020202020204" pitchFamily="34" charset="0"/>
              <a:buChar char="•"/>
            </a:pPr>
            <a:r>
              <a:rPr lang="en-US">
                <a:solidFill>
                  <a:schemeClr val="tx1"/>
                </a:solidFill>
                <a:effectLst>
                  <a:outerShdw blurRad="38100" dist="19050" dir="2700000" algn="tl" rotWithShape="0">
                    <a:schemeClr val="dk1">
                      <a:alpha val="40000"/>
                    </a:schemeClr>
                  </a:outerShdw>
                </a:effectLst>
              </a:rPr>
              <a:t>Data Inspection</a:t>
            </a:r>
            <a:endParaRPr lang="en-US">
              <a:solidFill>
                <a:schemeClr val="tx1"/>
              </a:solidFill>
              <a:effectLst>
                <a:outerShdw blurRad="38100" dist="19050" dir="2700000" algn="tl" rotWithShape="0">
                  <a:schemeClr val="dk1">
                    <a:alpha val="40000"/>
                  </a:schemeClr>
                </a:outerShdw>
              </a:effectLst>
            </a:endParaRPr>
          </a:p>
        </p:txBody>
      </p:sp>
      <p:sp>
        <p:nvSpPr>
          <p:cNvPr id="3" name="Content Placeholder 2"/>
          <p:cNvSpPr/>
          <p:nvPr>
            <p:ph sz="half" idx="1"/>
          </p:nvPr>
        </p:nvSpPr>
        <p:spPr/>
        <p:txBody>
          <a:bodyPr/>
          <a:p>
            <a:r>
              <a:rPr lang="en-US"/>
              <a:t>We see there is combination of quite a lot of categorical features as well as numerical features.</a:t>
            </a:r>
            <a:endParaRPr lang="en-US"/>
          </a:p>
          <a:p>
            <a:endParaRPr lang="en-US"/>
          </a:p>
          <a:p>
            <a:r>
              <a:rPr lang="en-US"/>
              <a:t>There seems to be no null values.</a:t>
            </a:r>
            <a:endParaRPr lang="en-US"/>
          </a:p>
        </p:txBody>
      </p:sp>
      <p:pic>
        <p:nvPicPr>
          <p:cNvPr id="8" name="Content Placeholder 7"/>
          <p:cNvPicPr>
            <a:picLocks noChangeAspect="1"/>
          </p:cNvPicPr>
          <p:nvPr>
            <p:ph sz="half" idx="2"/>
          </p:nvPr>
        </p:nvPicPr>
        <p:blipFill>
          <a:blip r:embed="rId1"/>
          <a:stretch>
            <a:fillRect/>
          </a:stretch>
        </p:blipFill>
        <p:spPr>
          <a:xfrm>
            <a:off x="6803390" y="1253490"/>
            <a:ext cx="4458970" cy="5208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US">
                <a:solidFill>
                  <a:schemeClr val="tx1"/>
                </a:solidFill>
                <a:effectLst>
                  <a:outerShdw blurRad="38100" dist="19050" dir="2700000" algn="tl" rotWithShape="0">
                    <a:schemeClr val="dk1">
                      <a:alpha val="40000"/>
                    </a:schemeClr>
                  </a:outerShdw>
                </a:effectLst>
              </a:rPr>
              <a:t>Data Cleaning</a:t>
            </a:r>
            <a:endParaRPr lang="en-US">
              <a:solidFill>
                <a:schemeClr val="tx1"/>
              </a:solidFill>
              <a:effectLst>
                <a:outerShdw blurRad="38100" dist="19050" dir="2700000" algn="tl" rotWithShape="0">
                  <a:schemeClr val="dk1">
                    <a:alpha val="40000"/>
                  </a:schemeClr>
                </a:outerShdw>
              </a:effectLst>
            </a:endParaRPr>
          </a:p>
        </p:txBody>
      </p:sp>
      <p:sp>
        <p:nvSpPr>
          <p:cNvPr id="7" name="Text Box 6"/>
          <p:cNvSpPr txBox="1"/>
          <p:nvPr/>
        </p:nvSpPr>
        <p:spPr>
          <a:xfrm>
            <a:off x="1574800" y="4502150"/>
            <a:ext cx="8717915" cy="1938020"/>
          </a:xfrm>
          <a:prstGeom prst="rect">
            <a:avLst/>
          </a:prstGeom>
          <a:noFill/>
        </p:spPr>
        <p:txBody>
          <a:bodyPr wrap="square" rtlCol="0">
            <a:spAutoFit/>
          </a:bodyPr>
          <a:p>
            <a:pPr marL="285750" indent="-285750">
              <a:buFont typeface="Arial" panose="020B0604020202020204" pitchFamily="34" charset="0"/>
              <a:buChar char="•"/>
            </a:pPr>
            <a:r>
              <a:rPr lang="en-US" sz="2400"/>
              <a:t>We separated features and target from the datasets.</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We choose OneHotEncoding to all categorical features because features contain multiple categories and we don’t want to bias the weight given to any category for any feature.</a:t>
            </a:r>
            <a:endParaRPr lang="en-US" sz="2400"/>
          </a:p>
        </p:txBody>
      </p:sp>
      <p:pic>
        <p:nvPicPr>
          <p:cNvPr id="9" name="Content Placeholder 8"/>
          <p:cNvPicPr>
            <a:picLocks noChangeAspect="1"/>
          </p:cNvPicPr>
          <p:nvPr>
            <p:ph sz="half" idx="1"/>
          </p:nvPr>
        </p:nvPicPr>
        <p:blipFill>
          <a:blip r:embed="rId1"/>
          <a:stretch>
            <a:fillRect/>
          </a:stretch>
        </p:blipFill>
        <p:spPr>
          <a:xfrm>
            <a:off x="1010285" y="1469390"/>
            <a:ext cx="10694670" cy="3147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1047750" y="638810"/>
            <a:ext cx="9222740" cy="2634615"/>
          </a:xfrm>
          <a:prstGeom prst="rect">
            <a:avLst/>
          </a:prstGeom>
        </p:spPr>
      </p:pic>
      <p:sp>
        <p:nvSpPr>
          <p:cNvPr id="8" name="Text Box 7"/>
          <p:cNvSpPr txBox="1"/>
          <p:nvPr/>
        </p:nvSpPr>
        <p:spPr>
          <a:xfrm>
            <a:off x="1790700" y="3671570"/>
            <a:ext cx="8037830" cy="2676525"/>
          </a:xfrm>
          <a:prstGeom prst="rect">
            <a:avLst/>
          </a:prstGeom>
          <a:noFill/>
        </p:spPr>
        <p:txBody>
          <a:bodyPr wrap="square" rtlCol="0">
            <a:spAutoFit/>
          </a:bodyPr>
          <a:p>
            <a:pPr marL="285750" indent="-285750">
              <a:buFont typeface="Arial" panose="020B0604020202020204" pitchFamily="34" charset="0"/>
              <a:buChar char="•"/>
            </a:pPr>
            <a:r>
              <a:rPr lang="en-US" sz="2400"/>
              <a:t>Target feature was encoded using LabelEncoder.</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Numerical features were scaled using StandardScaler.</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Encoded features were combined to get the whole data.</a:t>
            </a:r>
            <a:endParaRPr lang="en-US" sz="2400"/>
          </a:p>
          <a:p>
            <a:pPr marL="285750" indent="-285750">
              <a:buFont typeface="Arial" panose="020B0604020202020204" pitchFamily="34" charset="0"/>
              <a:buChar char="•"/>
            </a:pPr>
            <a:r>
              <a:rPr lang="en-US" sz="2400"/>
              <a:t>The data is now ready to be experimented with classification models after creating test and train sets..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600710" y="525780"/>
            <a:ext cx="10525760" cy="1102995"/>
          </a:xfrm>
          <a:prstGeom prst="rect">
            <a:avLst/>
          </a:prstGeom>
        </p:spPr>
      </p:pic>
      <p:pic>
        <p:nvPicPr>
          <p:cNvPr id="7" name="Content Placeholder 6"/>
          <p:cNvPicPr>
            <a:picLocks noChangeAspect="1"/>
          </p:cNvPicPr>
          <p:nvPr>
            <p:ph sz="half" idx="2"/>
          </p:nvPr>
        </p:nvPicPr>
        <p:blipFill>
          <a:blip r:embed="rId2"/>
          <a:stretch>
            <a:fillRect/>
          </a:stretch>
        </p:blipFill>
        <p:spPr>
          <a:xfrm>
            <a:off x="600710" y="1704340"/>
            <a:ext cx="11434445" cy="2680970"/>
          </a:xfrm>
          <a:prstGeom prst="rect">
            <a:avLst/>
          </a:prstGeom>
        </p:spPr>
      </p:pic>
      <p:sp>
        <p:nvSpPr>
          <p:cNvPr id="10" name="Text Box 9"/>
          <p:cNvSpPr txBox="1"/>
          <p:nvPr/>
        </p:nvSpPr>
        <p:spPr>
          <a:xfrm>
            <a:off x="959485" y="4739640"/>
            <a:ext cx="6904990" cy="1198880"/>
          </a:xfrm>
          <a:prstGeom prst="rect">
            <a:avLst/>
          </a:prstGeom>
          <a:noFill/>
        </p:spPr>
        <p:txBody>
          <a:bodyPr wrap="square" rtlCol="0">
            <a:spAutoFit/>
          </a:bodyPr>
          <a:p>
            <a:pPr marL="342900" indent="-342900" algn="just">
              <a:buFont typeface="Arial" panose="020B0604020202020204" pitchFamily="34" charset="0"/>
              <a:buChar char="•"/>
            </a:pPr>
            <a:r>
              <a:rPr lang="en-US" sz="2400"/>
              <a:t>This function is designed to obtain acurracy score and confusion matrix of predicted and true targets so that it can be applied easily on several models.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4870450" y="337185"/>
            <a:ext cx="6973570" cy="6313805"/>
          </a:xfrm>
          <a:prstGeom prst="rect">
            <a:avLst/>
          </a:prstGeom>
        </p:spPr>
      </p:pic>
      <p:sp>
        <p:nvSpPr>
          <p:cNvPr id="9" name="Text Box 8"/>
          <p:cNvSpPr txBox="1"/>
          <p:nvPr/>
        </p:nvSpPr>
        <p:spPr>
          <a:xfrm>
            <a:off x="614680" y="661670"/>
            <a:ext cx="3677920" cy="4276725"/>
          </a:xfrm>
          <a:prstGeom prst="rect">
            <a:avLst/>
          </a:prstGeom>
          <a:noFill/>
        </p:spPr>
        <p:txBody>
          <a:bodyPr wrap="square" rtlCol="0">
            <a:spAutoFit/>
          </a:bodyPr>
          <a:p>
            <a:pPr marL="285750" indent="-285750">
              <a:buFont typeface="Arial" panose="020B0604020202020204" pitchFamily="34" charset="0"/>
              <a:buChar char="•"/>
            </a:pPr>
            <a:r>
              <a:rPr lang="en-US" sz="3200" b="1"/>
              <a:t>Logistic Regression</a:t>
            </a:r>
            <a:endParaRPr lang="en-US" sz="3200" b="1"/>
          </a:p>
          <a:p>
            <a:pPr marL="285750" indent="-285750">
              <a:buFont typeface="Arial" panose="020B0604020202020204" pitchFamily="34" charset="0"/>
              <a:buChar char="•"/>
            </a:pPr>
            <a:endParaRPr lang="en-US" sz="3200" b="1"/>
          </a:p>
          <a:p>
            <a:pPr marL="285750" indent="-285750">
              <a:buFont typeface="Arial" panose="020B0604020202020204" pitchFamily="34" charset="0"/>
              <a:buChar char="•"/>
            </a:pPr>
            <a:endParaRPr lang="en-US" sz="3200" b="1"/>
          </a:p>
          <a:p>
            <a:pPr marL="285750" indent="-285750">
              <a:buFont typeface="Arial" panose="020B0604020202020204" pitchFamily="34" charset="0"/>
              <a:buChar char="•"/>
            </a:pPr>
            <a:endParaRPr lang="en-US" sz="3200" b="1"/>
          </a:p>
          <a:p>
            <a:pPr marL="285750" indent="-285750" algn="l">
              <a:buFont typeface="Arial" panose="020B0604020202020204" pitchFamily="34" charset="0"/>
              <a:buChar char="•"/>
            </a:pPr>
            <a:r>
              <a:rPr lang="en-US" sz="2400"/>
              <a:t>We got a 83% generalized acurracy without hyperparameter tuning.</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ROC AUC curve looks pretty good.</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3897</Words>
  <Application>WPS Presentation</Application>
  <PresentationFormat>Widescreen</PresentationFormat>
  <Paragraphs>104</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Arial Black</vt:lpstr>
      <vt:lpstr>Calibri</vt:lpstr>
      <vt:lpstr>Microsoft YaHei</vt:lpstr>
      <vt:lpstr>Arial Unicode MS</vt:lpstr>
      <vt:lpstr>Calibri Light</vt:lpstr>
      <vt:lpstr>Wingdings</vt:lpstr>
      <vt:lpstr>Office Theme</vt:lpstr>
      <vt:lpstr>Data Science Applications on Food Insecurity rates and Meal Gap Dataset</vt:lpstr>
      <vt:lpstr>Description of Dataset</vt:lpstr>
      <vt:lpstr>Objectives</vt:lpstr>
      <vt:lpstr>Data Loading </vt:lpstr>
      <vt:lpstr>Data Inspection</vt:lpstr>
      <vt:lpstr>Data Cleaning</vt:lpstr>
      <vt:lpstr>PowerPoint 演示文稿</vt:lpstr>
      <vt:lpstr>PowerPoint 演示文稿</vt:lpstr>
      <vt:lpstr>Descriptive Statistics</vt:lpstr>
      <vt:lpstr>Data Manipulation</vt:lpstr>
      <vt:lpstr>PowerPoint 演示文稿</vt:lpstr>
      <vt:lpstr>Data Visualizations</vt:lpstr>
      <vt:lpstr>PowerPoint 演示文稿</vt:lpstr>
      <vt:lpstr>PowerPoint 演示文稿</vt:lpstr>
      <vt:lpstr>Which municipals have highest number of insecure individuals and how does that number compare with poor and unemployed population of the municipal?</vt:lpstr>
      <vt:lpstr>PowerPoint 演示文稿</vt:lpstr>
      <vt:lpstr>PowerPoint 演示文稿</vt:lpstr>
      <vt:lpstr>What proportion of population is Afro american and  latino in whole Eastern MA?</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Applications on Food Insecurity rates and Meal Gap Dataset</dc:title>
  <dc:creator/>
  <cp:lastModifiedBy>bishal</cp:lastModifiedBy>
  <cp:revision>2</cp:revision>
  <dcterms:created xsi:type="dcterms:W3CDTF">2022-03-23T18:03:00Z</dcterms:created>
  <dcterms:modified xsi:type="dcterms:W3CDTF">2022-03-29T12:01:20Z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1491BF747DE84A6491FCCC2A444CA937</vt:lpwstr>
  </property>
  <property fmtid="{D5CDD505-2E9C-101B-9397-08002B2CF9AE}" pid="3" name="KSOProductBuildVer">
    <vt:lpwstr>1033-11.2.0.11042</vt:lpwstr>
  </property>
</Properties>
</file>