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6f4548d9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6f4548d9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6f4548d9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6f4548d9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6f4548d9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6f4548d9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6f4548d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6f4548d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6f4548d9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6f4548d9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6f4548d9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6f4548d9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6f4548d9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6f4548d9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6f4548d9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6f4548d9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6f4548d9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6f4548d9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6f4548d9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6f4548d9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f4548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f4548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6f4548d9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6f4548d9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6f4548d9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6f4548d9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6f4548d9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6f4548d9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6f4548d9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6f4548d9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6f4548d9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6f4548d9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6f4548d9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6f4548d9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6f4548d9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6f4548d9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6f4548d9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6f4548d9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6f4548d9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6f4548d9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6f4548d9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6f4548d9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f4548d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f4548d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6f4548d9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6f4548d9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6f4548d9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6f4548d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6f4548d9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6f4548d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f4548d9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6f4548d9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6f4548d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6f4548d9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f4548d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f4548d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Map and Aggregation Visualization</a:t>
            </a:r>
            <a:r>
              <a:rPr lang="en"/>
              <a:t> </a:t>
            </a:r>
            <a:r>
              <a:rPr i="1" lang="en" sz="4200"/>
              <a:t>on global soil microbial biomass data.</a:t>
            </a:r>
            <a:endParaRPr i="1" sz="4200"/>
          </a:p>
        </p:txBody>
      </p:sp>
      <p:sp>
        <p:nvSpPr>
          <p:cNvPr id="55" name="Google Shape;55;p13"/>
          <p:cNvSpPr txBox="1"/>
          <p:nvPr>
            <p:ph idx="1" type="subTitle"/>
          </p:nvPr>
        </p:nvSpPr>
        <p:spPr>
          <a:xfrm>
            <a:off x="311700" y="37940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Prepared by: </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229450"/>
            <a:ext cx="8520600" cy="767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Null values were replaced by average values in the column and final clean dataset was obtained.</a:t>
            </a:r>
            <a:endParaRPr/>
          </a:p>
        </p:txBody>
      </p:sp>
      <p:pic>
        <p:nvPicPr>
          <p:cNvPr id="112" name="Google Shape;112;p22"/>
          <p:cNvPicPr preferRelativeResize="0"/>
          <p:nvPr/>
        </p:nvPicPr>
        <p:blipFill>
          <a:blip r:embed="rId3">
            <a:alphaModFix/>
          </a:blip>
          <a:stretch>
            <a:fillRect/>
          </a:stretch>
        </p:blipFill>
        <p:spPr>
          <a:xfrm>
            <a:off x="644675" y="1193650"/>
            <a:ext cx="7390752" cy="364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180225"/>
            <a:ext cx="8520600" cy="1604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Outliers in pH column were removed.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Dataset was grouped by country and top 5 countries was selected based on ‘Soil_organic_carbon’ value.</a:t>
            </a:r>
            <a:endParaRPr/>
          </a:p>
        </p:txBody>
      </p:sp>
      <p:pic>
        <p:nvPicPr>
          <p:cNvPr id="118" name="Google Shape;118;p23"/>
          <p:cNvPicPr preferRelativeResize="0"/>
          <p:nvPr/>
        </p:nvPicPr>
        <p:blipFill>
          <a:blip r:embed="rId3">
            <a:alphaModFix/>
          </a:blip>
          <a:stretch>
            <a:fillRect/>
          </a:stretch>
        </p:blipFill>
        <p:spPr>
          <a:xfrm>
            <a:off x="152400" y="2571750"/>
            <a:ext cx="8839200" cy="19467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72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Aggregation Visualization</a:t>
            </a:r>
            <a:endParaRPr b="1"/>
          </a:p>
        </p:txBody>
      </p:sp>
      <p:pic>
        <p:nvPicPr>
          <p:cNvPr id="124" name="Google Shape;124;p24"/>
          <p:cNvPicPr preferRelativeResize="0"/>
          <p:nvPr/>
        </p:nvPicPr>
        <p:blipFill>
          <a:blip r:embed="rId3">
            <a:alphaModFix/>
          </a:blip>
          <a:stretch>
            <a:fillRect/>
          </a:stretch>
        </p:blipFill>
        <p:spPr>
          <a:xfrm>
            <a:off x="2958266" y="1722950"/>
            <a:ext cx="6139833" cy="3100925"/>
          </a:xfrm>
          <a:prstGeom prst="rect">
            <a:avLst/>
          </a:prstGeom>
          <a:noFill/>
          <a:ln>
            <a:noFill/>
          </a:ln>
        </p:spPr>
      </p:pic>
      <p:sp>
        <p:nvSpPr>
          <p:cNvPr id="125" name="Google Shape;125;p24"/>
          <p:cNvSpPr txBox="1"/>
          <p:nvPr/>
        </p:nvSpPr>
        <p:spPr>
          <a:xfrm>
            <a:off x="603025" y="947625"/>
            <a:ext cx="342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Histogram of pH value of soil .</a:t>
            </a:r>
            <a:endParaRPr sz="1800"/>
          </a:p>
        </p:txBody>
      </p:sp>
      <p:sp>
        <p:nvSpPr>
          <p:cNvPr id="126" name="Google Shape;126;p24"/>
          <p:cNvSpPr txBox="1"/>
          <p:nvPr/>
        </p:nvSpPr>
        <p:spPr>
          <a:xfrm>
            <a:off x="553800" y="1722950"/>
            <a:ext cx="2239800" cy="2124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Most entries in the dataset had pH value of 6.0</a:t>
            </a:r>
            <a:endParaRPr sz="1600"/>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sz="1600"/>
              <a:t>New Zealand had most places with pH 6.0 among top 5 countries.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3495250" y="1636825"/>
            <a:ext cx="5515999" cy="3359750"/>
          </a:xfrm>
          <a:prstGeom prst="rect">
            <a:avLst/>
          </a:prstGeom>
          <a:noFill/>
          <a:ln>
            <a:noFill/>
          </a:ln>
        </p:spPr>
      </p:pic>
      <p:sp>
        <p:nvSpPr>
          <p:cNvPr id="132" name="Google Shape;132;p25"/>
          <p:cNvSpPr txBox="1"/>
          <p:nvPr/>
        </p:nvSpPr>
        <p:spPr>
          <a:xfrm>
            <a:off x="664575" y="369200"/>
            <a:ext cx="431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Continuous</a:t>
            </a:r>
            <a:r>
              <a:rPr b="1" lang="en" sz="1800"/>
              <a:t> scatterplot of ‘Temperature’ vs ‘pH’</a:t>
            </a:r>
            <a:endParaRPr b="1" sz="1800"/>
          </a:p>
        </p:txBody>
      </p:sp>
      <p:sp>
        <p:nvSpPr>
          <p:cNvPr id="133" name="Google Shape;133;p25"/>
          <p:cNvSpPr txBox="1"/>
          <p:nvPr/>
        </p:nvSpPr>
        <p:spPr>
          <a:xfrm>
            <a:off x="664575" y="1513750"/>
            <a:ext cx="2535300" cy="14160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 sz="1600"/>
              <a:t>Most regions had temperature between 10 to 15 degrees with pH near to 6.0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192525"/>
            <a:ext cx="5386500" cy="92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Continuous scatterplot of ‘biomass_carbon’ vs ‘soil_organic_carbon’</a:t>
            </a:r>
            <a:endParaRPr b="1"/>
          </a:p>
        </p:txBody>
      </p:sp>
      <p:pic>
        <p:nvPicPr>
          <p:cNvPr id="139" name="Google Shape;139;p26"/>
          <p:cNvPicPr preferRelativeResize="0"/>
          <p:nvPr/>
        </p:nvPicPr>
        <p:blipFill>
          <a:blip r:embed="rId3">
            <a:alphaModFix/>
          </a:blip>
          <a:stretch>
            <a:fillRect/>
          </a:stretch>
        </p:blipFill>
        <p:spPr>
          <a:xfrm>
            <a:off x="472375" y="1272225"/>
            <a:ext cx="7724000" cy="361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a:blip r:embed="rId3">
            <a:alphaModFix/>
          </a:blip>
          <a:stretch>
            <a:fillRect/>
          </a:stretch>
        </p:blipFill>
        <p:spPr>
          <a:xfrm>
            <a:off x="675375" y="309575"/>
            <a:ext cx="7410226" cy="468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Violin Plot of ‘Total_nitrogen’ value w.r.t. top countries.</a:t>
            </a:r>
            <a:endParaRPr/>
          </a:p>
        </p:txBody>
      </p:sp>
      <p:pic>
        <p:nvPicPr>
          <p:cNvPr id="150" name="Google Shape;150;p28"/>
          <p:cNvPicPr preferRelativeResize="0"/>
          <p:nvPr/>
        </p:nvPicPr>
        <p:blipFill>
          <a:blip r:embed="rId3">
            <a:alphaModFix/>
          </a:blip>
          <a:stretch>
            <a:fillRect/>
          </a:stretch>
        </p:blipFill>
        <p:spPr>
          <a:xfrm>
            <a:off x="1452225" y="1181525"/>
            <a:ext cx="5845750" cy="371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9"/>
          <p:cNvPicPr preferRelativeResize="0"/>
          <p:nvPr/>
        </p:nvPicPr>
        <p:blipFill>
          <a:blip r:embed="rId3">
            <a:alphaModFix/>
          </a:blip>
          <a:stretch>
            <a:fillRect/>
          </a:stretch>
        </p:blipFill>
        <p:spPr>
          <a:xfrm>
            <a:off x="1986100" y="91050"/>
            <a:ext cx="7059424" cy="4961400"/>
          </a:xfrm>
          <a:prstGeom prst="rect">
            <a:avLst/>
          </a:prstGeom>
          <a:noFill/>
          <a:ln>
            <a:noFill/>
          </a:ln>
        </p:spPr>
      </p:pic>
      <p:sp>
        <p:nvSpPr>
          <p:cNvPr id="156" name="Google Shape;156;p29"/>
          <p:cNvSpPr txBox="1"/>
          <p:nvPr/>
        </p:nvSpPr>
        <p:spPr>
          <a:xfrm>
            <a:off x="726100" y="4332025"/>
            <a:ext cx="3532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Variation of pH with respect to different biome types.</a:t>
            </a:r>
            <a:endParaRPr b="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20425"/>
            <a:ext cx="3528000" cy="551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990"/>
              <a:buFont typeface="Arial"/>
              <a:buNone/>
            </a:pPr>
            <a:r>
              <a:rPr b="1" lang="en" sz="2555">
                <a:highlight>
                  <a:srgbClr val="FFFFFF"/>
                </a:highlight>
              </a:rPr>
              <a:t>Map Visualization</a:t>
            </a:r>
            <a:endParaRPr b="1" sz="2555">
              <a:highlight>
                <a:srgbClr val="FFFFFF"/>
              </a:highlight>
            </a:endParaRPr>
          </a:p>
          <a:p>
            <a:pPr indent="0" lvl="0" marL="0" rtl="0" algn="l">
              <a:spcBef>
                <a:spcPts val="0"/>
              </a:spcBef>
              <a:spcAft>
                <a:spcPts val="0"/>
              </a:spcAft>
              <a:buSzPts val="990"/>
              <a:buNone/>
            </a:pPr>
            <a:r>
              <a:t/>
            </a:r>
            <a:endParaRPr sz="2520"/>
          </a:p>
        </p:txBody>
      </p:sp>
      <p:pic>
        <p:nvPicPr>
          <p:cNvPr id="162" name="Google Shape;162;p30"/>
          <p:cNvPicPr preferRelativeResize="0"/>
          <p:nvPr/>
        </p:nvPicPr>
        <p:blipFill>
          <a:blip r:embed="rId3">
            <a:alphaModFix/>
          </a:blip>
          <a:stretch>
            <a:fillRect/>
          </a:stretch>
        </p:blipFill>
        <p:spPr>
          <a:xfrm>
            <a:off x="432350" y="1058375"/>
            <a:ext cx="5786225" cy="2756725"/>
          </a:xfrm>
          <a:prstGeom prst="rect">
            <a:avLst/>
          </a:prstGeom>
          <a:noFill/>
          <a:ln>
            <a:noFill/>
          </a:ln>
        </p:spPr>
      </p:pic>
      <p:sp>
        <p:nvSpPr>
          <p:cNvPr id="163" name="Google Shape;163;p30"/>
          <p:cNvSpPr txBox="1"/>
          <p:nvPr/>
        </p:nvSpPr>
        <p:spPr>
          <a:xfrm>
            <a:off x="504575" y="3815100"/>
            <a:ext cx="53412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t>This will show variation of pH across the globe for each country.</a:t>
            </a:r>
            <a:endParaRPr b="1" sz="1800"/>
          </a:p>
          <a:p>
            <a:pPr indent="0" lvl="0" marL="0" rtl="0" algn="l">
              <a:spcBef>
                <a:spcPts val="0"/>
              </a:spcBef>
              <a:spcAft>
                <a:spcPts val="0"/>
              </a:spcAft>
              <a:buNone/>
            </a:pPr>
            <a:r>
              <a:rPr b="1" lang="en" sz="1800"/>
              <a:t>Black regions in map indicate the lack of data for those regions.</a:t>
            </a:r>
            <a:endParaRPr b="1"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1"/>
          <p:cNvPicPr preferRelativeResize="0"/>
          <p:nvPr/>
        </p:nvPicPr>
        <p:blipFill>
          <a:blip r:embed="rId3">
            <a:alphaModFix/>
          </a:blip>
          <a:stretch>
            <a:fillRect/>
          </a:stretch>
        </p:blipFill>
        <p:spPr>
          <a:xfrm>
            <a:off x="804700" y="200450"/>
            <a:ext cx="7834726" cy="474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Description of Dataset</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323232"/>
                </a:solidFill>
                <a:highlight>
                  <a:srgbClr val="FFFFFF"/>
                </a:highlight>
              </a:rPr>
              <a:t>The dataset we are choosing for this dataset is suitable for the purpose of our project in a sense it contains global data with spatial informations for each sample.</a:t>
            </a:r>
            <a:endParaRPr sz="1700">
              <a:solidFill>
                <a:srgbClr val="323232"/>
              </a:solidFill>
              <a:highlight>
                <a:srgbClr val="FFFFFF"/>
              </a:highlight>
            </a:endParaRPr>
          </a:p>
          <a:p>
            <a:pPr indent="0" lvl="0" marL="0" rtl="0" algn="l">
              <a:spcBef>
                <a:spcPts val="1200"/>
              </a:spcBef>
              <a:spcAft>
                <a:spcPts val="0"/>
              </a:spcAft>
              <a:buNone/>
            </a:pPr>
            <a:r>
              <a:rPr lang="en" sz="1700">
                <a:solidFill>
                  <a:srgbClr val="323232"/>
                </a:solidFill>
                <a:highlight>
                  <a:srgbClr val="FFFFFF"/>
                </a:highlight>
              </a:rPr>
              <a:t>This data set provides the concentrations of soil microbial biomass carbon (C), nitrogen (N) and phosphorus (P), soil organic carbon, total nitrogen, and total phosphorus at biome and global scales.</a:t>
            </a:r>
            <a:r>
              <a:rPr lang="en" sz="2400">
                <a:solidFill>
                  <a:srgbClr val="323232"/>
                </a:solidFill>
                <a:highlight>
                  <a:srgbClr val="FFFFFF"/>
                </a:highlight>
              </a:rPr>
              <a:t> </a:t>
            </a:r>
            <a:r>
              <a:rPr lang="en" sz="1700">
                <a:solidFill>
                  <a:srgbClr val="323232"/>
                </a:solidFill>
                <a:highlight>
                  <a:srgbClr val="FFFFFF"/>
                </a:highlight>
              </a:rPr>
              <a:t>The data were compiled from a comprehensive survey of publications from the late 1970s to 2012 and include 3,422 data points from 315 papers. </a:t>
            </a:r>
            <a:endParaRPr sz="1700">
              <a:solidFill>
                <a:srgbClr val="323232"/>
              </a:solidFill>
              <a:highlight>
                <a:srgbClr val="FFFFFF"/>
              </a:highlight>
            </a:endParaRPr>
          </a:p>
          <a:p>
            <a:pPr indent="0" lvl="0" marL="0" rtl="0" algn="l">
              <a:spcBef>
                <a:spcPts val="1200"/>
              </a:spcBef>
              <a:spcAft>
                <a:spcPts val="0"/>
              </a:spcAft>
              <a:buNone/>
            </a:pPr>
            <a:r>
              <a:t/>
            </a:r>
            <a:endParaRPr sz="1700">
              <a:solidFill>
                <a:srgbClr val="323232"/>
              </a:solidFill>
              <a:highlight>
                <a:srgbClr val="FFFFFF"/>
              </a:highlight>
            </a:endParaRPr>
          </a:p>
          <a:p>
            <a:pPr indent="0" lvl="0" marL="0" rtl="0" algn="l">
              <a:spcBef>
                <a:spcPts val="1200"/>
              </a:spcBef>
              <a:spcAft>
                <a:spcPts val="1200"/>
              </a:spcAft>
              <a:buNone/>
            </a:pPr>
            <a:r>
              <a:rPr i="1" lang="en" sz="1700">
                <a:solidFill>
                  <a:srgbClr val="323232"/>
                </a:solidFill>
                <a:highlight>
                  <a:srgbClr val="FFFFFF"/>
                </a:highlight>
              </a:rPr>
              <a:t>Source: https://daac.ornl.gov/cgi-bin/dsviewer.pl?ds_id=1264</a:t>
            </a:r>
            <a:endParaRPr i="1" sz="1700">
              <a:solidFill>
                <a:srgbClr val="323232"/>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Bubble Map</a:t>
            </a:r>
            <a:endParaRPr b="1"/>
          </a:p>
        </p:txBody>
      </p:sp>
      <p:sp>
        <p:nvSpPr>
          <p:cNvPr id="174" name="Google Shape;174;p32"/>
          <p:cNvSpPr txBox="1"/>
          <p:nvPr>
            <p:ph idx="1" type="body"/>
          </p:nvPr>
        </p:nvSpPr>
        <p:spPr>
          <a:xfrm>
            <a:off x="496325" y="3175175"/>
            <a:ext cx="8520600" cy="1403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This map will show the spread of Biome types across the globe. </a:t>
            </a:r>
            <a:endParaRPr b="1"/>
          </a:p>
          <a:p>
            <a:pPr indent="-342900" lvl="0" marL="457200" rtl="0" algn="l">
              <a:spcBef>
                <a:spcPts val="0"/>
              </a:spcBef>
              <a:spcAft>
                <a:spcPts val="0"/>
              </a:spcAft>
              <a:buSzPts val="1800"/>
              <a:buChar char="●"/>
            </a:pPr>
            <a:r>
              <a:rPr b="1" lang="en"/>
              <a:t>Size of each bubble indicates the concentration of biomass carbon in soil of that place.</a:t>
            </a:r>
            <a:endParaRPr b="1"/>
          </a:p>
          <a:p>
            <a:pPr indent="0" lvl="0" marL="0" rtl="0" algn="l">
              <a:spcBef>
                <a:spcPts val="1200"/>
              </a:spcBef>
              <a:spcAft>
                <a:spcPts val="1200"/>
              </a:spcAft>
              <a:buNone/>
            </a:pPr>
            <a:r>
              <a:t/>
            </a:r>
            <a:endParaRPr/>
          </a:p>
        </p:txBody>
      </p:sp>
      <p:pic>
        <p:nvPicPr>
          <p:cNvPr id="175" name="Google Shape;175;p32"/>
          <p:cNvPicPr preferRelativeResize="0"/>
          <p:nvPr/>
        </p:nvPicPr>
        <p:blipFill>
          <a:blip r:embed="rId3">
            <a:alphaModFix/>
          </a:blip>
          <a:stretch>
            <a:fillRect/>
          </a:stretch>
        </p:blipFill>
        <p:spPr>
          <a:xfrm>
            <a:off x="410850" y="1202325"/>
            <a:ext cx="6036474" cy="178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3"/>
          <p:cNvPicPr preferRelativeResize="0"/>
          <p:nvPr/>
        </p:nvPicPr>
        <p:blipFill>
          <a:blip r:embed="rId3">
            <a:alphaModFix/>
          </a:blip>
          <a:stretch>
            <a:fillRect/>
          </a:stretch>
        </p:blipFill>
        <p:spPr>
          <a:xfrm>
            <a:off x="108100" y="516900"/>
            <a:ext cx="8927801" cy="3833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Interactive Visualization</a:t>
            </a:r>
            <a:endParaRPr b="1"/>
          </a:p>
        </p:txBody>
      </p:sp>
      <p:sp>
        <p:nvSpPr>
          <p:cNvPr id="186" name="Google Shape;186;p34"/>
          <p:cNvSpPr txBox="1"/>
          <p:nvPr>
            <p:ph idx="1" type="body"/>
          </p:nvPr>
        </p:nvSpPr>
        <p:spPr>
          <a:xfrm>
            <a:off x="311700" y="1152475"/>
            <a:ext cx="4709400" cy="71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Interactive Scatterplot</a:t>
            </a:r>
            <a:endParaRPr b="1"/>
          </a:p>
        </p:txBody>
      </p:sp>
      <p:pic>
        <p:nvPicPr>
          <p:cNvPr id="187" name="Google Shape;187;p34"/>
          <p:cNvPicPr preferRelativeResize="0"/>
          <p:nvPr/>
        </p:nvPicPr>
        <p:blipFill>
          <a:blip r:embed="rId3">
            <a:alphaModFix/>
          </a:blip>
          <a:stretch>
            <a:fillRect/>
          </a:stretch>
        </p:blipFill>
        <p:spPr>
          <a:xfrm>
            <a:off x="730825" y="1690800"/>
            <a:ext cx="7115175" cy="1047750"/>
          </a:xfrm>
          <a:prstGeom prst="rect">
            <a:avLst/>
          </a:prstGeom>
          <a:noFill/>
          <a:ln>
            <a:noFill/>
          </a:ln>
        </p:spPr>
      </p:pic>
      <p:sp>
        <p:nvSpPr>
          <p:cNvPr id="188" name="Google Shape;188;p34"/>
          <p:cNvSpPr txBox="1"/>
          <p:nvPr/>
        </p:nvSpPr>
        <p:spPr>
          <a:xfrm>
            <a:off x="972225" y="3052125"/>
            <a:ext cx="58704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a:t>It allows user to see the scatterplot of ‘pH’ vs ‘biomass_carbon’ for any biome type.</a:t>
            </a:r>
            <a:endParaRPr b="1" sz="1600"/>
          </a:p>
          <a:p>
            <a:pPr indent="0" lvl="0" marL="457200" rtl="0" algn="l">
              <a:spcBef>
                <a:spcPts val="0"/>
              </a:spcBef>
              <a:spcAft>
                <a:spcPts val="0"/>
              </a:spcAft>
              <a:buNone/>
            </a:pPr>
            <a:r>
              <a:t/>
            </a:r>
            <a:endParaRPr b="1" sz="1600"/>
          </a:p>
          <a:p>
            <a:pPr indent="-330200" lvl="0" marL="457200" rtl="0" algn="l">
              <a:spcBef>
                <a:spcPts val="0"/>
              </a:spcBef>
              <a:spcAft>
                <a:spcPts val="0"/>
              </a:spcAft>
              <a:buSzPts val="1600"/>
              <a:buChar char="●"/>
            </a:pPr>
            <a:r>
              <a:rPr b="1" lang="en" sz="1600"/>
              <a:t>Biome type can be changed by sliding the slider.</a:t>
            </a:r>
            <a:endParaRPr b="1" sz="1600"/>
          </a:p>
          <a:p>
            <a:pPr indent="0" lvl="0" marL="457200" rtl="0" algn="l">
              <a:spcBef>
                <a:spcPts val="0"/>
              </a:spcBef>
              <a:spcAft>
                <a:spcPts val="0"/>
              </a:spcAft>
              <a:buNone/>
            </a:pPr>
            <a:r>
              <a:t/>
            </a:r>
            <a:endParaRPr b="1" sz="1600"/>
          </a:p>
          <a:p>
            <a:pPr indent="-330200" lvl="0" marL="457200" rtl="0" algn="l">
              <a:spcBef>
                <a:spcPts val="0"/>
              </a:spcBef>
              <a:spcAft>
                <a:spcPts val="0"/>
              </a:spcAft>
              <a:buSzPts val="1600"/>
              <a:buChar char="●"/>
            </a:pPr>
            <a:r>
              <a:rPr b="1" lang="en" sz="1600"/>
              <a:t>Colour represent different temperature.</a:t>
            </a:r>
            <a:endParaRPr b="1"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5"/>
          <p:cNvPicPr preferRelativeResize="0"/>
          <p:nvPr/>
        </p:nvPicPr>
        <p:blipFill>
          <a:blip r:embed="rId3">
            <a:alphaModFix/>
          </a:blip>
          <a:stretch>
            <a:fillRect/>
          </a:stretch>
        </p:blipFill>
        <p:spPr>
          <a:xfrm>
            <a:off x="96100" y="0"/>
            <a:ext cx="8951776" cy="4275350"/>
          </a:xfrm>
          <a:prstGeom prst="rect">
            <a:avLst/>
          </a:prstGeom>
          <a:noFill/>
          <a:ln>
            <a:noFill/>
          </a:ln>
        </p:spPr>
      </p:pic>
      <p:sp>
        <p:nvSpPr>
          <p:cNvPr id="194" name="Google Shape;194;p35"/>
          <p:cNvSpPr txBox="1"/>
          <p:nvPr/>
        </p:nvSpPr>
        <p:spPr>
          <a:xfrm>
            <a:off x="959925" y="4275350"/>
            <a:ext cx="306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Selected Biome type: Shrub</a:t>
            </a:r>
            <a:endParaRPr b="1"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idx="1" type="body"/>
          </p:nvPr>
        </p:nvSpPr>
        <p:spPr>
          <a:xfrm>
            <a:off x="311700" y="4233550"/>
            <a:ext cx="4438800" cy="62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Selected biome type: Boreal Forest</a:t>
            </a:r>
            <a:endParaRPr b="1"/>
          </a:p>
        </p:txBody>
      </p:sp>
      <p:pic>
        <p:nvPicPr>
          <p:cNvPr id="200" name="Google Shape;200;p36"/>
          <p:cNvPicPr preferRelativeResize="0"/>
          <p:nvPr/>
        </p:nvPicPr>
        <p:blipFill>
          <a:blip r:embed="rId3">
            <a:alphaModFix/>
          </a:blip>
          <a:stretch>
            <a:fillRect/>
          </a:stretch>
        </p:blipFill>
        <p:spPr>
          <a:xfrm>
            <a:off x="435450" y="90875"/>
            <a:ext cx="8026084" cy="3928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Interactive Bubble Map</a:t>
            </a:r>
            <a:endParaRPr b="1"/>
          </a:p>
        </p:txBody>
      </p:sp>
      <p:sp>
        <p:nvSpPr>
          <p:cNvPr id="206" name="Google Shape;206;p37"/>
          <p:cNvSpPr txBox="1"/>
          <p:nvPr>
            <p:ph idx="1" type="body"/>
          </p:nvPr>
        </p:nvSpPr>
        <p:spPr>
          <a:xfrm>
            <a:off x="812100" y="3359775"/>
            <a:ext cx="8020200" cy="1479900"/>
          </a:xfrm>
          <a:prstGeom prst="rect">
            <a:avLst/>
          </a:prstGeom>
        </p:spPr>
        <p:txBody>
          <a:bodyPr anchorCtr="0" anchor="t" bIns="91425" lIns="91425" spcFirstLastPara="1" rIns="91425" wrap="square" tIns="91425">
            <a:noAutofit/>
          </a:bodyPr>
          <a:lstStyle/>
          <a:p>
            <a:pPr indent="-331787" lvl="0" marL="457200" rtl="0" algn="l">
              <a:lnSpc>
                <a:spcPct val="95000"/>
              </a:lnSpc>
              <a:spcBef>
                <a:spcPts val="0"/>
              </a:spcBef>
              <a:spcAft>
                <a:spcPts val="0"/>
              </a:spcAft>
              <a:buSzPts val="1625"/>
              <a:buChar char="●"/>
            </a:pPr>
            <a:r>
              <a:rPr b="1" lang="en" sz="1625"/>
              <a:t>It allows to observe biomass concentration in real world map for selected biome type.</a:t>
            </a:r>
            <a:endParaRPr b="1" sz="1625"/>
          </a:p>
          <a:p>
            <a:pPr indent="-331787" lvl="0" marL="457200" rtl="0" algn="l">
              <a:lnSpc>
                <a:spcPct val="95000"/>
              </a:lnSpc>
              <a:spcBef>
                <a:spcPts val="0"/>
              </a:spcBef>
              <a:spcAft>
                <a:spcPts val="0"/>
              </a:spcAft>
              <a:buSzPts val="1625"/>
              <a:buChar char="●"/>
            </a:pPr>
            <a:r>
              <a:rPr b="1" lang="en" sz="1625"/>
              <a:t>Different colour represent different temperatures.</a:t>
            </a:r>
            <a:endParaRPr b="1" sz="1625"/>
          </a:p>
          <a:p>
            <a:pPr indent="-331787" lvl="0" marL="457200" rtl="0" algn="l">
              <a:lnSpc>
                <a:spcPct val="95000"/>
              </a:lnSpc>
              <a:spcBef>
                <a:spcPts val="0"/>
              </a:spcBef>
              <a:spcAft>
                <a:spcPts val="0"/>
              </a:spcAft>
              <a:buSzPts val="1625"/>
              <a:buChar char="●"/>
            </a:pPr>
            <a:r>
              <a:rPr b="1" lang="en" sz="1625"/>
              <a:t>Size of bubble represents biomass_carbon_concentration.</a:t>
            </a:r>
            <a:endParaRPr b="1" sz="1625"/>
          </a:p>
        </p:txBody>
      </p:sp>
      <p:pic>
        <p:nvPicPr>
          <p:cNvPr id="207" name="Google Shape;207;p37"/>
          <p:cNvPicPr preferRelativeResize="0"/>
          <p:nvPr/>
        </p:nvPicPr>
        <p:blipFill>
          <a:blip r:embed="rId3">
            <a:alphaModFix/>
          </a:blip>
          <a:stretch>
            <a:fillRect/>
          </a:stretch>
        </p:blipFill>
        <p:spPr>
          <a:xfrm>
            <a:off x="618200" y="1089663"/>
            <a:ext cx="6972300" cy="2028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623400" y="4420150"/>
            <a:ext cx="388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620"/>
              <a:t>Selected Biome type: Croplpand</a:t>
            </a:r>
            <a:endParaRPr b="1" sz="1620"/>
          </a:p>
        </p:txBody>
      </p:sp>
      <p:pic>
        <p:nvPicPr>
          <p:cNvPr id="213" name="Google Shape;213;p38"/>
          <p:cNvPicPr preferRelativeResize="0"/>
          <p:nvPr/>
        </p:nvPicPr>
        <p:blipFill>
          <a:blip r:embed="rId3">
            <a:alphaModFix/>
          </a:blip>
          <a:stretch>
            <a:fillRect/>
          </a:stretch>
        </p:blipFill>
        <p:spPr>
          <a:xfrm>
            <a:off x="226150" y="27575"/>
            <a:ext cx="8691700" cy="4392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471700" y="4457075"/>
            <a:ext cx="41004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620"/>
              <a:t>Selected biome type: Broadleaf Forest</a:t>
            </a:r>
            <a:endParaRPr b="1" sz="1620"/>
          </a:p>
        </p:txBody>
      </p:sp>
      <p:pic>
        <p:nvPicPr>
          <p:cNvPr id="219" name="Google Shape;219;p39"/>
          <p:cNvPicPr preferRelativeResize="0"/>
          <p:nvPr/>
        </p:nvPicPr>
        <p:blipFill>
          <a:blip r:embed="rId3">
            <a:alphaModFix/>
          </a:blip>
          <a:stretch>
            <a:fillRect/>
          </a:stretch>
        </p:blipFill>
        <p:spPr>
          <a:xfrm>
            <a:off x="460200" y="115500"/>
            <a:ext cx="8223608" cy="4152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73225" y="4321675"/>
            <a:ext cx="3971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620"/>
              <a:t>Selected biome type: Natural Wetland</a:t>
            </a:r>
            <a:endParaRPr b="1" sz="1620"/>
          </a:p>
        </p:txBody>
      </p:sp>
      <p:pic>
        <p:nvPicPr>
          <p:cNvPr id="225" name="Google Shape;225;p40"/>
          <p:cNvPicPr preferRelativeResize="0"/>
          <p:nvPr/>
        </p:nvPicPr>
        <p:blipFill>
          <a:blip r:embed="rId3">
            <a:alphaModFix/>
          </a:blip>
          <a:stretch>
            <a:fillRect/>
          </a:stretch>
        </p:blipFill>
        <p:spPr>
          <a:xfrm>
            <a:off x="373225" y="103175"/>
            <a:ext cx="8111296" cy="4016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Conclusions</a:t>
            </a:r>
            <a:endParaRPr b="1"/>
          </a:p>
        </p:txBody>
      </p:sp>
      <p:sp>
        <p:nvSpPr>
          <p:cNvPr id="231" name="Google Shape;23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We concluded that techniques such as aggregation visualization, map visualization, and interactive visualization are very useful in delivering data insights in much efficient way. Tools such as pandas, matplotlib, folium, plotly were very robust and easier to prepare seemingly complex visualizations.</a:t>
            </a:r>
            <a:endParaRPr/>
          </a:p>
          <a:p>
            <a:pPr indent="0" lvl="0" marL="0" rtl="0" algn="l">
              <a:spcBef>
                <a:spcPts val="1200"/>
              </a:spcBef>
              <a:spcAft>
                <a:spcPts val="1200"/>
              </a:spcAft>
              <a:buNone/>
            </a:pPr>
            <a:r>
              <a:rPr lang="en"/>
              <a:t>  Regarding the dataset, we conclude that soil biomass characteristics are very widespread and can vary from region to region. We see that even for same </a:t>
            </a:r>
            <a:r>
              <a:rPr lang="en"/>
              <a:t>temperature, there was difference in biome type and carbon and nitrogen concentrations.</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80225"/>
            <a:ext cx="8520600" cy="1027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Original dataset contains 23 columns and 3424 entries. We will only use selected columns that will be most useful for our purpose and filter out the least </a:t>
            </a:r>
            <a:r>
              <a:rPr b="1" lang="en"/>
              <a:t>significant entries.</a:t>
            </a:r>
            <a:r>
              <a:rPr lang="en"/>
              <a:t> </a:t>
            </a:r>
            <a:r>
              <a:rPr i="1" lang="en" sz="1338"/>
              <a:t>Image source : https://daac.ornl.gov/SOILS/guides/Global_Microbial_Biomass_C_N_P.html#datacharact</a:t>
            </a:r>
            <a:endParaRPr i="1" sz="1338"/>
          </a:p>
        </p:txBody>
      </p:sp>
      <p:pic>
        <p:nvPicPr>
          <p:cNvPr id="67" name="Google Shape;67;p15"/>
          <p:cNvPicPr preferRelativeResize="0"/>
          <p:nvPr/>
        </p:nvPicPr>
        <p:blipFill>
          <a:blip r:embed="rId3">
            <a:alphaModFix/>
          </a:blip>
          <a:stretch>
            <a:fillRect/>
          </a:stretch>
        </p:blipFill>
        <p:spPr>
          <a:xfrm>
            <a:off x="311700" y="1208025"/>
            <a:ext cx="4350600" cy="3849976"/>
          </a:xfrm>
          <a:prstGeom prst="rect">
            <a:avLst/>
          </a:prstGeom>
          <a:noFill/>
          <a:ln>
            <a:noFill/>
          </a:ln>
        </p:spPr>
      </p:pic>
      <p:pic>
        <p:nvPicPr>
          <p:cNvPr id="68" name="Google Shape;68;p15"/>
          <p:cNvPicPr preferRelativeResize="0"/>
          <p:nvPr/>
        </p:nvPicPr>
        <p:blipFill>
          <a:blip r:embed="rId4">
            <a:alphaModFix/>
          </a:blip>
          <a:stretch>
            <a:fillRect/>
          </a:stretch>
        </p:blipFill>
        <p:spPr>
          <a:xfrm>
            <a:off x="4793400" y="1292913"/>
            <a:ext cx="4350601" cy="36802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Objectives</a:t>
            </a:r>
            <a:endParaRPr b="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project, we aim to perform exploratory data analysis on the dataset(described in previous slide) to gain insights on the spatial relations of the soil quality(carbon, nitrogen and phosphorus content) and type(biome category) with respect to environmental factors like(temperature).</a:t>
            </a:r>
            <a:endParaRPr/>
          </a:p>
          <a:p>
            <a:pPr indent="0" lvl="0" marL="0" rtl="0" algn="l">
              <a:spcBef>
                <a:spcPts val="1200"/>
              </a:spcBef>
              <a:spcAft>
                <a:spcPts val="0"/>
              </a:spcAft>
              <a:buNone/>
            </a:pPr>
            <a:r>
              <a:rPr lang="en"/>
              <a:t>Our specific objectives:</a:t>
            </a:r>
            <a:endParaRPr/>
          </a:p>
          <a:p>
            <a:pPr indent="-342900" lvl="0" marL="457200" rtl="0" algn="l">
              <a:spcBef>
                <a:spcPts val="1200"/>
              </a:spcBef>
              <a:spcAft>
                <a:spcPts val="0"/>
              </a:spcAft>
              <a:buSzPts val="1800"/>
              <a:buChar char="●"/>
            </a:pPr>
            <a:r>
              <a:rPr lang="en"/>
              <a:t>To visualize the pH of soil globally in choropleth map.</a:t>
            </a:r>
            <a:endParaRPr/>
          </a:p>
          <a:p>
            <a:pPr indent="-342900" lvl="0" marL="457200" rtl="0" algn="l">
              <a:spcBef>
                <a:spcPts val="0"/>
              </a:spcBef>
              <a:spcAft>
                <a:spcPts val="0"/>
              </a:spcAft>
              <a:buSzPts val="1800"/>
              <a:buChar char="●"/>
            </a:pPr>
            <a:r>
              <a:rPr lang="en"/>
              <a:t>To visualize biome distribution across the globe using bubble map.</a:t>
            </a:r>
            <a:endParaRPr/>
          </a:p>
          <a:p>
            <a:pPr indent="-342900" lvl="0" marL="457200" rtl="0" algn="l">
              <a:spcBef>
                <a:spcPts val="0"/>
              </a:spcBef>
              <a:spcAft>
                <a:spcPts val="0"/>
              </a:spcAft>
              <a:buSzPts val="1800"/>
              <a:buChar char="●"/>
            </a:pPr>
            <a:r>
              <a:rPr lang="en"/>
              <a:t>To visualize the relation between other variables using aggregative visualization tools.</a:t>
            </a:r>
            <a:endParaRPr/>
          </a:p>
          <a:p>
            <a:pPr indent="-342900" lvl="0" marL="457200" rtl="0" algn="l">
              <a:spcBef>
                <a:spcPts val="0"/>
              </a:spcBef>
              <a:spcAft>
                <a:spcPts val="0"/>
              </a:spcAft>
              <a:buSzPts val="1800"/>
              <a:buChar char="●"/>
            </a:pPr>
            <a:r>
              <a:rPr lang="en"/>
              <a:t>To generative interactive visualizations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Loading and Cleaning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419600" y="1206049"/>
            <a:ext cx="8170601" cy="2928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4644425" y="152400"/>
            <a:ext cx="4442085" cy="4838699"/>
          </a:xfrm>
          <a:prstGeom prst="rect">
            <a:avLst/>
          </a:prstGeom>
          <a:noFill/>
          <a:ln>
            <a:noFill/>
          </a:ln>
        </p:spPr>
      </p:pic>
      <p:sp>
        <p:nvSpPr>
          <p:cNvPr id="87" name="Google Shape;87;p18"/>
          <p:cNvSpPr txBox="1"/>
          <p:nvPr/>
        </p:nvSpPr>
        <p:spPr>
          <a:xfrm>
            <a:off x="639975" y="262950"/>
            <a:ext cx="33105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Observations:</a:t>
            </a:r>
            <a:endParaRPr b="1" sz="1800"/>
          </a:p>
          <a:p>
            <a:pPr indent="0" lvl="0" marL="0" rtl="0" algn="l">
              <a:spcBef>
                <a:spcPts val="0"/>
              </a:spcBef>
              <a:spcAft>
                <a:spcPts val="0"/>
              </a:spcAft>
              <a:buNone/>
            </a:pPr>
            <a:r>
              <a:t/>
            </a:r>
            <a:endParaRPr b="1" sz="1800"/>
          </a:p>
          <a:p>
            <a:pPr indent="-330200" lvl="0" marL="457200" rtl="0" algn="just">
              <a:spcBef>
                <a:spcPts val="0"/>
              </a:spcBef>
              <a:spcAft>
                <a:spcPts val="0"/>
              </a:spcAft>
              <a:buSzPts val="1600"/>
              <a:buChar char="●"/>
            </a:pPr>
            <a:r>
              <a:rPr lang="en" sz="1600"/>
              <a:t>There are a lot of missing values.</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A lot of attributes can be neglected and a smaller subset of dataset can be taken for visualization.</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Column names are not obviously meaningful, so that needs small changes for convenience.</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All attributes are of object type, we need to convert  a few of them into float for proper visualization.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and Preparation</a:t>
            </a:r>
            <a:endParaRPr/>
          </a:p>
        </p:txBody>
      </p:sp>
      <p:sp>
        <p:nvSpPr>
          <p:cNvPr id="93" name="Google Shape;93;p19"/>
          <p:cNvSpPr txBox="1"/>
          <p:nvPr>
            <p:ph idx="1" type="body"/>
          </p:nvPr>
        </p:nvSpPr>
        <p:spPr>
          <a:xfrm>
            <a:off x="311700" y="1152475"/>
            <a:ext cx="2314500" cy="3511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935"/>
              <a:buNone/>
            </a:pPr>
            <a:r>
              <a:rPr lang="en" sz="1629"/>
              <a:t>Some columns are renamed and a bunch of attributes are dropped to select a subset of original dataset.</a:t>
            </a:r>
            <a:endParaRPr sz="1629"/>
          </a:p>
          <a:p>
            <a:pPr indent="0" lvl="0" marL="0" rtl="0" algn="just">
              <a:lnSpc>
                <a:spcPct val="105000"/>
              </a:lnSpc>
              <a:spcBef>
                <a:spcPts val="1200"/>
              </a:spcBef>
              <a:spcAft>
                <a:spcPts val="1200"/>
              </a:spcAft>
              <a:buSzPts val="935"/>
              <a:buNone/>
            </a:pPr>
            <a:r>
              <a:rPr lang="en" sz="1629"/>
              <a:t>A lot of dropped columns were less useful and others were difficult to convert to float and also were not </a:t>
            </a:r>
            <a:r>
              <a:rPr lang="en" sz="1629"/>
              <a:t>consistent or contained a lot of null values.</a:t>
            </a:r>
            <a:endParaRPr sz="1629"/>
          </a:p>
        </p:txBody>
      </p:sp>
      <p:pic>
        <p:nvPicPr>
          <p:cNvPr id="94" name="Google Shape;94;p19"/>
          <p:cNvPicPr preferRelativeResize="0"/>
          <p:nvPr/>
        </p:nvPicPr>
        <p:blipFill>
          <a:blip r:embed="rId3">
            <a:alphaModFix/>
          </a:blip>
          <a:stretch>
            <a:fillRect/>
          </a:stretch>
        </p:blipFill>
        <p:spPr>
          <a:xfrm>
            <a:off x="2626200" y="1170125"/>
            <a:ext cx="6115050" cy="319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flipH="1">
            <a:off x="200950" y="143570"/>
            <a:ext cx="5386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Cleaning operations:</a:t>
            </a:r>
            <a:endParaRPr/>
          </a:p>
        </p:txBody>
      </p:sp>
      <p:pic>
        <p:nvPicPr>
          <p:cNvPr id="100" name="Google Shape;100;p20"/>
          <p:cNvPicPr preferRelativeResize="0"/>
          <p:nvPr/>
        </p:nvPicPr>
        <p:blipFill>
          <a:blip r:embed="rId3">
            <a:alphaModFix/>
          </a:blip>
          <a:stretch>
            <a:fillRect/>
          </a:stretch>
        </p:blipFill>
        <p:spPr>
          <a:xfrm>
            <a:off x="311700" y="886076"/>
            <a:ext cx="8176700" cy="350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92550"/>
            <a:ext cx="8520600" cy="15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Conversion of necessary object type columns into float.</a:t>
            </a:r>
            <a:endParaRPr/>
          </a:p>
          <a:p>
            <a:pPr indent="0" lvl="0" marL="0" rtl="0" algn="l">
              <a:spcBef>
                <a:spcPts val="1200"/>
              </a:spcBef>
              <a:spcAft>
                <a:spcPts val="1200"/>
              </a:spcAft>
              <a:buNone/>
            </a:pPr>
            <a:r>
              <a:rPr lang="en"/>
              <a:t>pH column contained few values in words , those were removed and remaining number strings were converted into float.</a:t>
            </a:r>
            <a:endParaRPr/>
          </a:p>
        </p:txBody>
      </p:sp>
      <p:pic>
        <p:nvPicPr>
          <p:cNvPr id="106" name="Google Shape;106;p21"/>
          <p:cNvPicPr preferRelativeResize="0"/>
          <p:nvPr/>
        </p:nvPicPr>
        <p:blipFill>
          <a:blip r:embed="rId3">
            <a:alphaModFix/>
          </a:blip>
          <a:stretch>
            <a:fillRect/>
          </a:stretch>
        </p:blipFill>
        <p:spPr>
          <a:xfrm>
            <a:off x="155850" y="1628975"/>
            <a:ext cx="8832301" cy="2946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