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2" r:id="rId4"/>
    <p:sldId id="275" r:id="rId5"/>
    <p:sldId id="273" r:id="rId6"/>
    <p:sldId id="277" r:id="rId7"/>
    <p:sldId id="274" r:id="rId8"/>
    <p:sldId id="276" r:id="rId9"/>
    <p:sldId id="278" r:id="rId10"/>
    <p:sldId id="280" r:id="rId11"/>
    <p:sldId id="281" r:id="rId12"/>
    <p:sldId id="282" r:id="rId13"/>
    <p:sldId id="279" r:id="rId14"/>
    <p:sldId id="285" r:id="rId15"/>
    <p:sldId id="286" r:id="rId16"/>
    <p:sldId id="28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8216" autoAdjust="0"/>
  </p:normalViewPr>
  <p:slideViewPr>
    <p:cSldViewPr snapToGrid="0">
      <p:cViewPr varScale="1">
        <p:scale>
          <a:sx n="116" d="100"/>
          <a:sy n="116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5988-AE09-43B1-AE22-E149BD3A4F24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A1FB-F24C-4C5D-88E8-EE137FAF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DE77-366D-487C-B177-ED8A57F3B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Welcome to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Spring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7863-3955-4572-BF2F-3949699BE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DBTS 2020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9FB29-2FCC-4044-81AC-39724CD21625}"/>
              </a:ext>
            </a:extLst>
          </p:cNvPr>
          <p:cNvSpPr txBox="1">
            <a:spLocks/>
          </p:cNvSpPr>
          <p:nvPr/>
        </p:nvSpPr>
        <p:spPr>
          <a:xfrm>
            <a:off x="1507067" y="517520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Gabriel Grigore</a:t>
            </a:r>
          </a:p>
        </p:txBody>
      </p:sp>
    </p:spTree>
    <p:extLst>
      <p:ext uri="{BB962C8B-B14F-4D97-AF65-F5344CB8AC3E}">
        <p14:creationId xmlns:p14="http://schemas.microsoft.com/office/powerpoint/2010/main" val="308333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77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Data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F8B82-9182-4896-AF1E-FD600454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6" y="2590031"/>
            <a:ext cx="9021056" cy="8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77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Data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4D6F1-EB60-461B-BB54-B5353487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3" y="1585574"/>
            <a:ext cx="9217378" cy="43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77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Data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D4C05-58F5-4639-9ED6-B50B587C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6" y="2228098"/>
            <a:ext cx="9140456" cy="21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4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Data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9AA5-116D-4EC7-B83D-0BA95BC4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19" y="1251856"/>
            <a:ext cx="561056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4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Integration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9E7F7EE-9D91-45BE-B8D6-9766A5357575}"/>
              </a:ext>
            </a:extLst>
          </p:cNvPr>
          <p:cNvSpPr txBox="1">
            <a:spLocks/>
          </p:cNvSpPr>
          <p:nvPr/>
        </p:nvSpPr>
        <p:spPr>
          <a:xfrm>
            <a:off x="646073" y="1365724"/>
            <a:ext cx="8474187" cy="5084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How to integrate application with each other?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Remote Method Invocation (RMI)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Messaging Systems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Web Services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70C0"/>
                </a:solidFill>
              </a:rPr>
              <a:t>Spring Integration</a:t>
            </a:r>
            <a:r>
              <a:rPr lang="en-US" sz="1800" dirty="0">
                <a:solidFill>
                  <a:srgbClr val="0070C0"/>
                </a:solidFill>
              </a:rPr>
              <a:t> helps with…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Expose web services;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Access web services;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Helps expose web service using annotations like: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@</a:t>
            </a:r>
            <a:r>
              <a:rPr lang="en-US" sz="1600" dirty="0" err="1">
                <a:solidFill>
                  <a:srgbClr val="0070C0"/>
                </a:solidFill>
              </a:rPr>
              <a:t>RestController</a:t>
            </a:r>
            <a:r>
              <a:rPr lang="en-US" sz="1600" dirty="0">
                <a:solidFill>
                  <a:srgbClr val="0070C0"/>
                </a:solidFill>
              </a:rPr>
              <a:t>, @</a:t>
            </a:r>
            <a:r>
              <a:rPr lang="en-US" sz="1600" dirty="0" err="1">
                <a:solidFill>
                  <a:srgbClr val="0070C0"/>
                </a:solidFill>
              </a:rPr>
              <a:t>GetMapping</a:t>
            </a:r>
            <a:r>
              <a:rPr lang="en-US" sz="1600" dirty="0">
                <a:solidFill>
                  <a:srgbClr val="0070C0"/>
                </a:solidFill>
              </a:rPr>
              <a:t>, @</a:t>
            </a:r>
            <a:r>
              <a:rPr lang="en-US" sz="1600" dirty="0" err="1">
                <a:solidFill>
                  <a:srgbClr val="0070C0"/>
                </a:solidFill>
              </a:rPr>
              <a:t>PathVariable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Helps invoke web service using annotations like: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Uses </a:t>
            </a:r>
            <a:r>
              <a:rPr lang="en-US" sz="1600" dirty="0" err="1">
                <a:solidFill>
                  <a:srgbClr val="0070C0"/>
                </a:solidFill>
              </a:rPr>
              <a:t>RestTemplate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Abstracts away connectivity details, sending a request and handling a response;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4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Testing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BAE00F0-F5FA-4671-B2B1-5D21A6A232B5}"/>
              </a:ext>
            </a:extLst>
          </p:cNvPr>
          <p:cNvSpPr txBox="1">
            <a:spLocks/>
          </p:cNvSpPr>
          <p:nvPr/>
        </p:nvSpPr>
        <p:spPr>
          <a:xfrm>
            <a:off x="646073" y="1365724"/>
            <a:ext cx="8474187" cy="49425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Unit testing;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Tests smallest testable parts, independently;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Dependency Injection is a great help here;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By the way of mocking.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Has pre-built mocks;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Integration testing;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Individual modules are combined and tested as a group;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Provides support for common testing scenarios: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Test with data;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Web app testing;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Clean up after tests (reverse modifications);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4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Projects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B3C34E3-DDEF-4FB8-825A-15FD22E2E926}"/>
              </a:ext>
            </a:extLst>
          </p:cNvPr>
          <p:cNvSpPr txBox="1">
            <a:spLocks/>
          </p:cNvSpPr>
          <p:nvPr/>
        </p:nvSpPr>
        <p:spPr>
          <a:xfrm>
            <a:off x="681163" y="1245981"/>
            <a:ext cx="8474187" cy="5367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Spring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Extends the Data Access capabilities;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New ways to interact with relational databases;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Support for many different types of databases;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An umbrella project (JDBC, LDAP, MongoDB, Cassandra…)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Spring Cloud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Used for distributed systems;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Helps with service discovery;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70C0"/>
                </a:solidFill>
              </a:rPr>
              <a:t>@</a:t>
            </a:r>
            <a:r>
              <a:rPr lang="en-US" sz="1600" b="1" dirty="0" err="1">
                <a:solidFill>
                  <a:srgbClr val="0070C0"/>
                </a:solidFill>
              </a:rPr>
              <a:t>EnableDiscoveryClient</a:t>
            </a:r>
            <a:r>
              <a:rPr lang="en-US" sz="1600" dirty="0">
                <a:solidFill>
                  <a:srgbClr val="0070C0"/>
                </a:solidFill>
              </a:rPr>
              <a:t> make a service discoverable;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An umbrella project (Cloud Foundry, Cloud Security, Cloud Netflix, </a:t>
            </a:r>
            <a:r>
              <a:rPr lang="en-US" sz="1600" dirty="0" err="1">
                <a:solidFill>
                  <a:srgbClr val="0070C0"/>
                </a:solidFill>
              </a:rPr>
              <a:t>etc</a:t>
            </a:r>
            <a:r>
              <a:rPr lang="en-US" sz="1600" dirty="0">
                <a:solidFill>
                  <a:srgbClr val="0070C0"/>
                </a:solidFill>
              </a:rPr>
              <a:t>,);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Spring Security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Secure Spring based applications;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Handles authentication and authorization;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Protects against common attacks;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2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6820795E-2B17-4372-9BF2-0C6FF2B5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42" r="13680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71109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For practice we’ll use…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Spring 5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Java 8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Maven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IntelliJ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Tomcat (embedded)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2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DE77-366D-487C-B177-ED8A57F3B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7863-3955-4572-BF2F-3949699BE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Spring Framework basics</a:t>
            </a:r>
          </a:p>
        </p:txBody>
      </p:sp>
    </p:spTree>
    <p:extLst>
      <p:ext uri="{BB962C8B-B14F-4D97-AF65-F5344CB8AC3E}">
        <p14:creationId xmlns:p14="http://schemas.microsoft.com/office/powerpoint/2010/main" val="12232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Spring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9C4A9-4AF5-46EC-A806-416581D3006D}"/>
              </a:ext>
            </a:extLst>
          </p:cNvPr>
          <p:cNvSpPr/>
          <p:nvPr/>
        </p:nvSpPr>
        <p:spPr>
          <a:xfrm>
            <a:off x="723899" y="2427514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CE42FE-413D-4B97-824C-AE629DA3990E}"/>
              </a:ext>
            </a:extLst>
          </p:cNvPr>
          <p:cNvSpPr/>
          <p:nvPr/>
        </p:nvSpPr>
        <p:spPr>
          <a:xfrm>
            <a:off x="3717772" y="2438399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727ADA-0FAB-4C5C-9D92-6404F510547C}"/>
              </a:ext>
            </a:extLst>
          </p:cNvPr>
          <p:cNvSpPr/>
          <p:nvPr/>
        </p:nvSpPr>
        <p:spPr>
          <a:xfrm>
            <a:off x="6708472" y="2411184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D41B8-D516-4A27-9361-E0183816D09B}"/>
              </a:ext>
            </a:extLst>
          </p:cNvPr>
          <p:cNvSpPr/>
          <p:nvPr/>
        </p:nvSpPr>
        <p:spPr>
          <a:xfrm>
            <a:off x="723899" y="4074091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Access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9277-AA33-43EB-8264-F5621F4ECE27}"/>
              </a:ext>
            </a:extLst>
          </p:cNvPr>
          <p:cNvSpPr/>
          <p:nvPr/>
        </p:nvSpPr>
        <p:spPr>
          <a:xfrm>
            <a:off x="3717772" y="4084976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Integration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366D2-A1FA-4D4C-977E-9D3A243135DD}"/>
              </a:ext>
            </a:extLst>
          </p:cNvPr>
          <p:cNvSpPr/>
          <p:nvPr/>
        </p:nvSpPr>
        <p:spPr>
          <a:xfrm>
            <a:off x="6708472" y="4057761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957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Spring Framework : 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70D30-4F8C-493E-B2BC-75B5A0A96CD9}"/>
              </a:ext>
            </a:extLst>
          </p:cNvPr>
          <p:cNvSpPr/>
          <p:nvPr/>
        </p:nvSpPr>
        <p:spPr>
          <a:xfrm>
            <a:off x="187658" y="3895572"/>
            <a:ext cx="9578183" cy="6585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221E7-1ADB-405D-97F2-B05733A60C02}"/>
              </a:ext>
            </a:extLst>
          </p:cNvPr>
          <p:cNvSpPr/>
          <p:nvPr/>
        </p:nvSpPr>
        <p:spPr>
          <a:xfrm>
            <a:off x="201554" y="3058204"/>
            <a:ext cx="1562100" cy="658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23B15-4B5A-49A9-AF03-1616240DB77C}"/>
              </a:ext>
            </a:extLst>
          </p:cNvPr>
          <p:cNvSpPr/>
          <p:nvPr/>
        </p:nvSpPr>
        <p:spPr>
          <a:xfrm>
            <a:off x="2205575" y="3058204"/>
            <a:ext cx="1562100" cy="658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BEDDFA-2FBD-46CD-8561-AD25ECF35507}"/>
              </a:ext>
            </a:extLst>
          </p:cNvPr>
          <p:cNvSpPr/>
          <p:nvPr/>
        </p:nvSpPr>
        <p:spPr>
          <a:xfrm>
            <a:off x="4209596" y="3058205"/>
            <a:ext cx="1562100" cy="658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Access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B90BD-FDAB-422A-81F8-572464FD2EC5}"/>
              </a:ext>
            </a:extLst>
          </p:cNvPr>
          <p:cNvSpPr/>
          <p:nvPr/>
        </p:nvSpPr>
        <p:spPr>
          <a:xfrm>
            <a:off x="6213617" y="3058205"/>
            <a:ext cx="1562100" cy="658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Integration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85B61-FDCE-4EF3-9417-B2D3E41D580C}"/>
              </a:ext>
            </a:extLst>
          </p:cNvPr>
          <p:cNvSpPr/>
          <p:nvPr/>
        </p:nvSpPr>
        <p:spPr>
          <a:xfrm>
            <a:off x="8217637" y="3058205"/>
            <a:ext cx="1562100" cy="6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885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Core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301CE94-9FC2-4A2F-9683-66CE35898519}"/>
              </a:ext>
            </a:extLst>
          </p:cNvPr>
          <p:cNvSpPr txBox="1">
            <a:spLocks/>
          </p:cNvSpPr>
          <p:nvPr/>
        </p:nvSpPr>
        <p:spPr>
          <a:xfrm>
            <a:off x="799814" y="1888483"/>
            <a:ext cx="8474187" cy="3298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Internationalization (i18n)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Validation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 binding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Type conversion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Dependency Injection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Tight coupling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Loose coupling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679D212-0108-4D23-91B6-F270D4E90257}"/>
              </a:ext>
            </a:extLst>
          </p:cNvPr>
          <p:cNvSpPr txBox="1">
            <a:spLocks/>
          </p:cNvSpPr>
          <p:nvPr/>
        </p:nvSpPr>
        <p:spPr>
          <a:xfrm>
            <a:off x="681163" y="5435600"/>
            <a:ext cx="8474187" cy="96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Spring Core is a dependency injection container.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8FB4D-BF55-4E1A-ACF9-496FBDB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46" y="2139043"/>
            <a:ext cx="4066196" cy="24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599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Web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7D52191-F81B-4B6B-8784-182566538B76}"/>
              </a:ext>
            </a:extLst>
          </p:cNvPr>
          <p:cNvSpPr txBox="1">
            <a:spLocks/>
          </p:cNvSpPr>
          <p:nvPr/>
        </p:nvSpPr>
        <p:spPr>
          <a:xfrm>
            <a:off x="799814" y="1687095"/>
            <a:ext cx="4783697" cy="3723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Web MVC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Uses servlets : “receives a request and generates a response”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Standard Request &gt; Webserver &gt; Servlet API &gt; Business Logic &gt; Response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</a:rPr>
              <a:t>WebMVC</a:t>
            </a:r>
            <a:r>
              <a:rPr lang="en-US" dirty="0">
                <a:solidFill>
                  <a:srgbClr val="0070C0"/>
                </a:solidFill>
              </a:rPr>
              <a:t> Request &gt;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5A5732E-55BF-4384-921A-D58B65B290CC}"/>
              </a:ext>
            </a:extLst>
          </p:cNvPr>
          <p:cNvSpPr txBox="1">
            <a:spLocks/>
          </p:cNvSpPr>
          <p:nvPr/>
        </p:nvSpPr>
        <p:spPr>
          <a:xfrm>
            <a:off x="628980" y="5600700"/>
            <a:ext cx="8474187" cy="89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Spring Web handles web requests.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713DA-1F95-4AD3-A21B-278B58FF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39" y="1733577"/>
            <a:ext cx="3549907" cy="39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79" y="75541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Web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5A5732E-55BF-4384-921A-D58B65B290CC}"/>
              </a:ext>
            </a:extLst>
          </p:cNvPr>
          <p:cNvSpPr txBox="1">
            <a:spLocks/>
          </p:cNvSpPr>
          <p:nvPr/>
        </p:nvSpPr>
        <p:spPr>
          <a:xfrm>
            <a:off x="7711658" y="423862"/>
            <a:ext cx="1559367" cy="5578930"/>
          </a:xfrm>
          <a:prstGeom prst="rect">
            <a:avLst/>
          </a:prstGeom>
        </p:spPr>
        <p:txBody>
          <a:bodyPr vert="vert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solidFill>
                  <a:srgbClr val="0070C0"/>
                </a:solidFill>
              </a:rPr>
              <a:t>Webflux</a:t>
            </a:r>
            <a:r>
              <a:rPr lang="en-US" sz="2800" dirty="0">
                <a:solidFill>
                  <a:srgbClr val="0070C0"/>
                </a:solidFill>
              </a:rPr>
              <a:t> react to rather than wait for change.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16F7E0F-1B2F-4166-86A5-463E3B686D8A}"/>
              </a:ext>
            </a:extLst>
          </p:cNvPr>
          <p:cNvSpPr txBox="1">
            <a:spLocks/>
          </p:cNvSpPr>
          <p:nvPr/>
        </p:nvSpPr>
        <p:spPr>
          <a:xfrm>
            <a:off x="646074" y="1365724"/>
            <a:ext cx="6470676" cy="2315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70C0"/>
                </a:solidFill>
              </a:rPr>
              <a:t>Webflux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Uses reactive programming concepts;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Declarative programming paradigm;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Uses data streams;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Propagation of change;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0CA523E-D913-4E66-BD35-D65A08DF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9" y="3681413"/>
            <a:ext cx="7408180" cy="2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54" y="-8467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AOP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8F80A1A-2412-4F0D-8F5A-93A42857FF31}"/>
              </a:ext>
            </a:extLst>
          </p:cNvPr>
          <p:cNvSpPr txBox="1">
            <a:spLocks/>
          </p:cNvSpPr>
          <p:nvPr/>
        </p:nvSpPr>
        <p:spPr>
          <a:xfrm>
            <a:off x="646073" y="1365724"/>
            <a:ext cx="8474187" cy="4381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Aspect Oriented Programming: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Programming paradigm that…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…improve the coding for…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…concerns that span multiple tiers or layers of an app;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Without it…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Code would be scattered;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Code would be much more duplicated;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In Spring itself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It offer solution to internal approaches;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Also exposes functionality for developers for cross-cutting concerns;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77" y="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Spring Framework : Data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7003B-D0DB-491F-852A-94374A1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2" y="1251856"/>
            <a:ext cx="7608219" cy="5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54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475</Words>
  <Application>Microsoft Office PowerPoint</Application>
  <PresentationFormat>Widescreen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Welcome to  Spring Framework</vt:lpstr>
      <vt:lpstr>Day 2</vt:lpstr>
      <vt:lpstr>Spring Framework</vt:lpstr>
      <vt:lpstr>Spring Framework : Core</vt:lpstr>
      <vt:lpstr>Spring Framework : Core</vt:lpstr>
      <vt:lpstr>Spring Framework : Web</vt:lpstr>
      <vt:lpstr>Spring Framework : Web</vt:lpstr>
      <vt:lpstr>Spring Framework : AOP</vt:lpstr>
      <vt:lpstr>Spring Framework : Data Access</vt:lpstr>
      <vt:lpstr>Spring Framework : Data Access</vt:lpstr>
      <vt:lpstr>Spring Framework : Data Access</vt:lpstr>
      <vt:lpstr>Spring Framework : Data Access</vt:lpstr>
      <vt:lpstr>Spring Framework : Data Access</vt:lpstr>
      <vt:lpstr>Spring Framework : Integration</vt:lpstr>
      <vt:lpstr>Spring Framework : Testing</vt:lpstr>
      <vt:lpstr>Spring Framework : Projects</vt:lpstr>
      <vt:lpstr>For practice we’ll use…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Spring Framework</dc:title>
  <dc:creator>Gabriel Grigore</dc:creator>
  <cp:lastModifiedBy>Gabriel Grigore</cp:lastModifiedBy>
  <cp:revision>48</cp:revision>
  <dcterms:created xsi:type="dcterms:W3CDTF">2019-07-21T12:10:57Z</dcterms:created>
  <dcterms:modified xsi:type="dcterms:W3CDTF">2020-04-06T21:59:29Z</dcterms:modified>
</cp:coreProperties>
</file>