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6" r:id="rId4"/>
    <p:sldId id="258" r:id="rId5"/>
    <p:sldId id="267" r:id="rId6"/>
    <p:sldId id="260" r:id="rId7"/>
    <p:sldId id="268" r:id="rId8"/>
    <p:sldId id="269" r:id="rId9"/>
    <p:sldId id="270" r:id="rId10"/>
    <p:sldId id="261" r:id="rId11"/>
    <p:sldId id="279" r:id="rId12"/>
    <p:sldId id="271" r:id="rId13"/>
    <p:sldId id="272" r:id="rId14"/>
    <p:sldId id="27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88216" autoAdjust="0"/>
  </p:normalViewPr>
  <p:slideViewPr>
    <p:cSldViewPr snapToGrid="0">
      <p:cViewPr varScale="1">
        <p:scale>
          <a:sx n="116" d="100"/>
          <a:sy n="116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25988-AE09-43B1-AE22-E149BD3A4F24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FA1FB-F24C-4C5D-88E8-EE137FAF2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6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ipatterns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“Is a universal, reusable software environment that provides particular functionality as part of a larger software platform to facilitate development of software applications, products and solutions.” </a:t>
            </a:r>
          </a:p>
          <a:p>
            <a:r>
              <a:rPr lang="en-US" dirty="0"/>
              <a:t>-Wikipedia</a:t>
            </a:r>
          </a:p>
          <a:p>
            <a:r>
              <a:rPr lang="en-US" dirty="0"/>
              <a:t>Application development is not easy. Spring is there to help.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A1FB-F24C-4C5D-88E8-EE137FAF2F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8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Started in 2003</a:t>
            </a:r>
          </a:p>
          <a:p>
            <a:r>
              <a:rPr lang="en-US" dirty="0"/>
              <a:t>JEE = Java Enterprise Edition</a:t>
            </a:r>
          </a:p>
          <a:p>
            <a:r>
              <a:rPr lang="en-US" dirty="0"/>
              <a:t>JPA = Java </a:t>
            </a:r>
            <a:r>
              <a:rPr lang="en-US" dirty="0" err="1"/>
              <a:t>Persisteance</a:t>
            </a:r>
            <a:r>
              <a:rPr lang="en-US" dirty="0"/>
              <a:t>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A1FB-F24C-4C5D-88E8-EE137FAF2F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42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Built in response to the complexity of Java Enterprise development application. (J2EE,  now JEE). Reduce web development and data access complexity. Reduces the amount of boiler plate code (repetitive code?.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A1FB-F24C-4C5D-88E8-EE137FAF2F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7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Success of Spring Framework make possible a number of projects. Spring Security and Spring Data were created to sustain easy development of complex these topics.</a:t>
            </a:r>
          </a:p>
          <a:p>
            <a:r>
              <a:rPr lang="en-US" dirty="0"/>
              <a:t>“S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pring Session makes it trivial to support clustered sessions without being tied to an application container specific solution. It also provides transparent integration with: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HttpSession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WebSocket,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WebSession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(spring.io)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“Spring Integration extends the Spring programming model to support the well-known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Enterprise Integration Patterns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Spring Integration enables lightweight messaging within Spring-based applications and supports integration with external systems via declarative adapters.” (spring.io)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“Spring Batch provides reusable functions that are essential in processing large volumes of records, including logging/tracing, transaction management, job processing statistics, job restart, skip, and resource management.” (spring.io)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“Spring Security is a framework that focuses on providing both authentication and authorization to Java applications. In addition protects against attacks.” (spring.io)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“Spring Social connect your Spring application with Software-as-a-Service (SaaS) API providers such as Facebook, Twitter, and LinkedIn.” (spring.io)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“Spring Kafka project applies core Spring concepts to the development of Kafka-based messaging solutions. It provides a "template" as a high-level abstraction for sending messages. It also provides support for Message-driven POJOs with </a:t>
            </a:r>
            <a:r>
              <a:rPr lang="en-US" dirty="0"/>
              <a:t>@</a:t>
            </a:r>
            <a:r>
              <a:rPr lang="en-US" dirty="0" err="1"/>
              <a:t>KafkaListener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annotations and a "listener container".” (spring.io)</a:t>
            </a:r>
          </a:p>
          <a:p>
            <a:r>
              <a:rPr lang="en-US" dirty="0"/>
              <a:t>&gt;spring.io : https://spring.io/projects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A1FB-F24C-4C5D-88E8-EE137FAF2F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10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real game changer. Incredible faster way to build Spring applications. Up until Spring Boot a lot of choices, configuration and cumbersome deployment model. It added some choices and do some common autoconfiguration.</a:t>
            </a:r>
          </a:p>
          <a:p>
            <a:r>
              <a:rPr lang="en-US" dirty="0"/>
              <a:t>Features: </a:t>
            </a:r>
          </a:p>
          <a:p>
            <a:r>
              <a:rPr lang="en-US" dirty="0"/>
              <a:t>* Auto-configuration of the application based on hints from developer. Provides a best guess (plate, fork, knife, cookie)</a:t>
            </a:r>
          </a:p>
          <a:p>
            <a:r>
              <a:rPr lang="en-US" dirty="0"/>
              <a:t>* It is standalone, it doesn’t need a web server. Usually: pack app, choose webserver, config webserver, deploy app on webserver. With Spring Boot: Pack and Run. Spring Boot has an embedded web server (Tomcat).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Opinionated : Favors convention over configuration. Spring </a:t>
            </a:r>
            <a:r>
              <a:rPr lang="en-US" dirty="0" err="1"/>
              <a:t>Initializr</a:t>
            </a:r>
            <a:r>
              <a:rPr lang="en-US" dirty="0"/>
              <a:t> at start.spring.io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A1FB-F24C-4C5D-88E8-EE137FAF2F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6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Spring Cloud makes easier to implement common patter for distributed applications (Service Discovery and Distributed Configuration).</a:t>
            </a:r>
          </a:p>
          <a:p>
            <a:r>
              <a:rPr lang="en-US" dirty="0"/>
              <a:t>Spring Cloud is built on top of Spring Boot. It simplifies the development of distributed applications, like the one using microservices.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A1FB-F24C-4C5D-88E8-EE137FAF2F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7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Spring Framework became the foundation for all Spring Projects. Apps can use the Spring Projects to further simplify the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A1FB-F24C-4C5D-88E8-EE137FAF2F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53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Spring Framework became the foundation for all Spring Projects. Apps can use the Spring Projects to further simplify the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A1FB-F24C-4C5D-88E8-EE137FAF2F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9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SF has six key </a:t>
            </a:r>
            <a:r>
              <a:rPr lang="en-US" dirty="0" err="1"/>
              <a:t>ares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A1FB-F24C-4C5D-88E8-EE137FAF2F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06-Apr-20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06-Apr-20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06-Apr-20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DE77-366D-487C-B177-ED8A57F3B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09689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Spring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C7863-3955-4572-BF2F-3949699BE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DBTS 2020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E9FB29-2FCC-4044-81AC-39724CD21625}"/>
              </a:ext>
            </a:extLst>
          </p:cNvPr>
          <p:cNvSpPr txBox="1">
            <a:spLocks/>
          </p:cNvSpPr>
          <p:nvPr/>
        </p:nvSpPr>
        <p:spPr>
          <a:xfrm>
            <a:off x="1507067" y="5175208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r>
              <a:rPr lang="en-US" dirty="0"/>
              <a:t>by Gabriel Grigore</a:t>
            </a:r>
          </a:p>
        </p:txBody>
      </p:sp>
    </p:spTree>
    <p:extLst>
      <p:ext uri="{BB962C8B-B14F-4D97-AF65-F5344CB8AC3E}">
        <p14:creationId xmlns:p14="http://schemas.microsoft.com/office/powerpoint/2010/main" val="308333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9C90-81CA-457B-95C7-FEE2981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1" y="1498604"/>
            <a:ext cx="3895048" cy="989223"/>
          </a:xfrm>
        </p:spPr>
        <p:txBody>
          <a:bodyPr>
            <a:noAutofit/>
          </a:bodyPr>
          <a:lstStyle/>
          <a:p>
            <a:r>
              <a:rPr lang="en-US" sz="4400" dirty="0"/>
              <a:t>How it is…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6A326-B8EC-4892-89C3-AC1A739C1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1371" y="3102429"/>
            <a:ext cx="3854528" cy="193039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Flexible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Modular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Backwards compatible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Large and active community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Innovates and evolves</a:t>
            </a:r>
          </a:p>
          <a:p>
            <a:endParaRPr lang="en-US" sz="1800" dirty="0"/>
          </a:p>
        </p:txBody>
      </p:sp>
      <p:pic>
        <p:nvPicPr>
          <p:cNvPr id="8" name="Content Placeholder 7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C6C04632-0FD3-4F23-8033-82F361E8B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6356" y="1193430"/>
            <a:ext cx="4513262" cy="4168088"/>
          </a:xfrm>
        </p:spPr>
      </p:pic>
    </p:spTree>
    <p:extLst>
      <p:ext uri="{BB962C8B-B14F-4D97-AF65-F5344CB8AC3E}">
        <p14:creationId xmlns:p14="http://schemas.microsoft.com/office/powerpoint/2010/main" val="277030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4D9C90-81CA-457B-95C7-FEE2981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14" y="609600"/>
            <a:ext cx="8474187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How it works…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6A326-B8EC-4892-89C3-AC1A739C1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4410" y="2160589"/>
            <a:ext cx="317658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dirty="0"/>
              <a:t>Flexible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dirty="0"/>
              <a:t>Modular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dirty="0"/>
              <a:t>Backwards compatible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dirty="0"/>
              <a:t>Large and active community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/>
              <a:t>HashMaps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/>
              <a:t>Registry</a:t>
            </a:r>
            <a:endParaRPr lang="en-US"/>
          </a:p>
          <a:p>
            <a:pPr>
              <a:buFont typeface="Wingdings 3" charset="2"/>
              <a:buChar char=""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EFF845-575A-4349-9FC3-DD38441A70BB}"/>
              </a:ext>
            </a:extLst>
          </p:cNvPr>
          <p:cNvSpPr/>
          <p:nvPr/>
        </p:nvSpPr>
        <p:spPr>
          <a:xfrm>
            <a:off x="615142" y="4100975"/>
            <a:ext cx="4862945" cy="62896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Spring Framework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35EBF7-9C96-4D85-B606-B54345B62E8C}"/>
              </a:ext>
            </a:extLst>
          </p:cNvPr>
          <p:cNvSpPr/>
          <p:nvPr/>
        </p:nvSpPr>
        <p:spPr>
          <a:xfrm>
            <a:off x="1296784" y="2151556"/>
            <a:ext cx="3499658" cy="628967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E309020-CD10-4AA8-8F01-0AF48FB958C2}"/>
              </a:ext>
            </a:extLst>
          </p:cNvPr>
          <p:cNvSpPr/>
          <p:nvPr/>
        </p:nvSpPr>
        <p:spPr>
          <a:xfrm>
            <a:off x="2941182" y="2757025"/>
            <a:ext cx="330390" cy="141596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1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4D9C90-81CA-457B-95C7-FEE2981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14" y="609600"/>
            <a:ext cx="8474187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How it works…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6A326-B8EC-4892-89C3-AC1A739C1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4410" y="2160589"/>
            <a:ext cx="317658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dirty="0"/>
              <a:t>Flexible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dirty="0"/>
              <a:t>Modular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dirty="0"/>
              <a:t>Backwards compatible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 dirty="0"/>
              <a:t>Large and active community</a:t>
            </a:r>
            <a:endParaRPr lang="en-US"/>
          </a:p>
          <a:p>
            <a:pPr marL="285750" indent="-285750">
              <a:buFont typeface="Wingdings 3" charset="2"/>
              <a:buChar char=""/>
            </a:pPr>
            <a:r>
              <a:rPr lang="en-US"/>
              <a:t>HashMaps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/>
              <a:t>Registry</a:t>
            </a:r>
            <a:endParaRPr lang="en-US"/>
          </a:p>
          <a:p>
            <a:pPr>
              <a:buFont typeface="Wingdings 3" charset="2"/>
              <a:buChar char=""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EFF845-575A-4349-9FC3-DD38441A70BB}"/>
              </a:ext>
            </a:extLst>
          </p:cNvPr>
          <p:cNvSpPr/>
          <p:nvPr/>
        </p:nvSpPr>
        <p:spPr>
          <a:xfrm>
            <a:off x="615142" y="4100975"/>
            <a:ext cx="4862945" cy="62896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Spring Framework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86A7C8-33DD-41E4-A16F-F665F2A0ADB6}"/>
              </a:ext>
            </a:extLst>
          </p:cNvPr>
          <p:cNvSpPr/>
          <p:nvPr/>
        </p:nvSpPr>
        <p:spPr>
          <a:xfrm>
            <a:off x="1014152" y="3110282"/>
            <a:ext cx="4064923" cy="628967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Spring Projects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35EBF7-9C96-4D85-B606-B54345B62E8C}"/>
              </a:ext>
            </a:extLst>
          </p:cNvPr>
          <p:cNvSpPr/>
          <p:nvPr/>
        </p:nvSpPr>
        <p:spPr>
          <a:xfrm>
            <a:off x="1296784" y="2151556"/>
            <a:ext cx="3499658" cy="628967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E309020-CD10-4AA8-8F01-0AF48FB958C2}"/>
              </a:ext>
            </a:extLst>
          </p:cNvPr>
          <p:cNvSpPr/>
          <p:nvPr/>
        </p:nvSpPr>
        <p:spPr>
          <a:xfrm>
            <a:off x="4216672" y="2709949"/>
            <a:ext cx="330390" cy="507076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82C0A82-5B38-423B-A0CF-C93E87A5D6F7}"/>
              </a:ext>
            </a:extLst>
          </p:cNvPr>
          <p:cNvSpPr/>
          <p:nvPr/>
        </p:nvSpPr>
        <p:spPr>
          <a:xfrm>
            <a:off x="1381039" y="2727243"/>
            <a:ext cx="330390" cy="149562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7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4D9C90-81CA-457B-95C7-FEE2981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14" y="609600"/>
            <a:ext cx="8474187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Spring Framework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9C4A9-4AF5-46EC-A806-416581D3006D}"/>
              </a:ext>
            </a:extLst>
          </p:cNvPr>
          <p:cNvSpPr/>
          <p:nvPr/>
        </p:nvSpPr>
        <p:spPr>
          <a:xfrm>
            <a:off x="723899" y="2427514"/>
            <a:ext cx="2470756" cy="108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CE42FE-413D-4B97-824C-AE629DA3990E}"/>
              </a:ext>
            </a:extLst>
          </p:cNvPr>
          <p:cNvSpPr/>
          <p:nvPr/>
        </p:nvSpPr>
        <p:spPr>
          <a:xfrm>
            <a:off x="3717772" y="2438399"/>
            <a:ext cx="2470756" cy="108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Web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727ADA-0FAB-4C5C-9D92-6404F510547C}"/>
              </a:ext>
            </a:extLst>
          </p:cNvPr>
          <p:cNvSpPr/>
          <p:nvPr/>
        </p:nvSpPr>
        <p:spPr>
          <a:xfrm>
            <a:off x="6708472" y="2411184"/>
            <a:ext cx="2470756" cy="108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9D41B8-D516-4A27-9361-E0183816D09B}"/>
              </a:ext>
            </a:extLst>
          </p:cNvPr>
          <p:cNvSpPr/>
          <p:nvPr/>
        </p:nvSpPr>
        <p:spPr>
          <a:xfrm>
            <a:off x="723899" y="4074091"/>
            <a:ext cx="2470756" cy="108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Access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729277-AA33-43EB-8264-F5621F4ECE27}"/>
              </a:ext>
            </a:extLst>
          </p:cNvPr>
          <p:cNvSpPr/>
          <p:nvPr/>
        </p:nvSpPr>
        <p:spPr>
          <a:xfrm>
            <a:off x="3717772" y="4084976"/>
            <a:ext cx="2470756" cy="108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Integration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1366D2-A1FA-4D4C-977E-9D3A243135DD}"/>
              </a:ext>
            </a:extLst>
          </p:cNvPr>
          <p:cNvSpPr/>
          <p:nvPr/>
        </p:nvSpPr>
        <p:spPr>
          <a:xfrm>
            <a:off x="6708472" y="4057761"/>
            <a:ext cx="2470756" cy="108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295704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3D74-DA1C-4727-9B03-67C93F0B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Spring 101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C8C4B-69AA-4334-A362-7D1F8BB02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 Get your mobile phone.</a:t>
            </a:r>
          </a:p>
          <a:p>
            <a:r>
              <a:rPr lang="en-US" dirty="0"/>
              <a:t>2. Open the </a:t>
            </a:r>
            <a:r>
              <a:rPr lang="en-US" sz="1800" dirty="0">
                <a:solidFill>
                  <a:srgbClr val="7030A0"/>
                </a:solidFill>
              </a:rPr>
              <a:t>Kahoot!</a:t>
            </a:r>
            <a:r>
              <a:rPr lang="en-US" sz="1800" dirty="0"/>
              <a:t> </a:t>
            </a:r>
            <a:r>
              <a:rPr lang="en-US" dirty="0"/>
              <a:t>application. </a:t>
            </a:r>
          </a:p>
          <a:p>
            <a:r>
              <a:rPr lang="en-US" dirty="0"/>
              <a:t>3. Enter this code: </a:t>
            </a:r>
          </a:p>
        </p:txBody>
      </p:sp>
    </p:spTree>
    <p:extLst>
      <p:ext uri="{BB962C8B-B14F-4D97-AF65-F5344CB8AC3E}">
        <p14:creationId xmlns:p14="http://schemas.microsoft.com/office/powerpoint/2010/main" val="302291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2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6820795E-2B17-4372-9BF2-0C6FF2B52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342" r="13680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D9C90-81CA-457B-95C7-FEE2981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4711096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For practice</a:t>
            </a:r>
            <a:br>
              <a:rPr lang="en-US" sz="3600" dirty="0"/>
            </a:br>
            <a:r>
              <a:rPr lang="en-US" sz="3600" dirty="0"/>
              <a:t>we’ll use…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6A326-B8EC-4892-89C3-AC1A739C1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endParaRPr lang="en-US" dirty="0"/>
          </a:p>
          <a:p>
            <a:pPr marL="285750" indent="-285750">
              <a:buFont typeface="Wingdings 3" charset="2"/>
              <a:buChar char=""/>
            </a:pPr>
            <a:r>
              <a:rPr lang="en-US" dirty="0"/>
              <a:t>Spring 5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/>
              <a:t>Java 8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/>
              <a:t>Maven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/>
              <a:t>IntelliJ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/>
              <a:t>Tomcat (embedded)</a:t>
            </a:r>
          </a:p>
          <a:p>
            <a:pPr>
              <a:buFont typeface="Wingdings 3" charset="2"/>
              <a:buChar char=""/>
            </a:pPr>
            <a:endParaRPr lang="en-US" dirty="0"/>
          </a:p>
          <a:p>
            <a:pPr marL="285750" indent="-285750">
              <a:buFont typeface="Wingdings 3" charset="2"/>
              <a:buChar char=""/>
            </a:pPr>
            <a:endParaRPr lang="en-US" dirty="0"/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929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DE77-366D-487C-B177-ED8A57F3B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C7863-3955-4572-BF2F-3949699BE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Spring Framework basics</a:t>
            </a:r>
          </a:p>
        </p:txBody>
      </p:sp>
    </p:spTree>
    <p:extLst>
      <p:ext uri="{BB962C8B-B14F-4D97-AF65-F5344CB8AC3E}">
        <p14:creationId xmlns:p14="http://schemas.microsoft.com/office/powerpoint/2010/main" val="122323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9C90-81CA-457B-95C7-FEE2981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0"/>
            <a:ext cx="5117180" cy="989223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Spring could be…</a:t>
            </a:r>
          </a:p>
        </p:txBody>
      </p:sp>
      <p:pic>
        <p:nvPicPr>
          <p:cNvPr id="6" name="Content Placeholder 5" descr="A picture containing metalware, indoor&#10;&#10;Description automatically generated">
            <a:extLst>
              <a:ext uri="{FF2B5EF4-FFF2-40B4-BE49-F238E27FC236}">
                <a16:creationId xmlns:a16="http://schemas.microsoft.com/office/drawing/2014/main" id="{5DAA3CA5-C4C5-4F56-BB15-A77147C87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0913" y="1021556"/>
            <a:ext cx="4513262" cy="45132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6A326-B8EC-4892-89C3-AC1A739C1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2777069"/>
            <a:ext cx="4159125" cy="258444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The Spring Framework;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Spring Boot;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Spring Data;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Spring Cloud;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Spring Batch;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B0F0"/>
                </a:solidFill>
              </a:rPr>
              <a:t>Others…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81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D9C90-81CA-457B-95C7-FEE2981B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Spring is…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0749A2-4E96-4607-825C-55F8872DD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7251" y="2976890"/>
            <a:ext cx="3856774" cy="99311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6A326-B8EC-4892-89C3-AC1A739C1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1725" y="2837329"/>
            <a:ext cx="4955846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</a:rPr>
              <a:t>…an IOC;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</a:rPr>
              <a:t>…initially designed to work better with JEE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</a:rPr>
              <a:t>…now complementary to JEE;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</a:rPr>
              <a:t>…POJO based;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</a:rPr>
              <a:t>…make use of Java Specs like JPA;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</a:rPr>
              <a:t>…focused on business;</a:t>
            </a:r>
          </a:p>
          <a:p>
            <a:pPr>
              <a:buFont typeface="Wingdings 3" charset="2"/>
              <a:buChar char=""/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63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11B794A-95B9-4E69-AF3C-37AF155E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7491"/>
            <a:ext cx="3854528" cy="98922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Spring initially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553E22-3B6C-482E-A3AC-85A1F133C307}"/>
              </a:ext>
            </a:extLst>
          </p:cNvPr>
          <p:cNvSpPr/>
          <p:nvPr/>
        </p:nvSpPr>
        <p:spPr>
          <a:xfrm>
            <a:off x="299258" y="2942705"/>
            <a:ext cx="9642764" cy="8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9881E-5E05-47E2-AE3B-226A3F7AB837}"/>
              </a:ext>
            </a:extLst>
          </p:cNvPr>
          <p:cNvSpPr txBox="1"/>
          <p:nvPr/>
        </p:nvSpPr>
        <p:spPr>
          <a:xfrm>
            <a:off x="581890" y="3144134"/>
            <a:ext cx="80633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12660-E5F6-4E2E-A7BF-ED7F91F2E76A}"/>
              </a:ext>
            </a:extLst>
          </p:cNvPr>
          <p:cNvSpPr txBox="1"/>
          <p:nvPr/>
        </p:nvSpPr>
        <p:spPr>
          <a:xfrm>
            <a:off x="1731817" y="3144134"/>
            <a:ext cx="878379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69814-91F7-46A4-9CFA-5EBC348E73DD}"/>
              </a:ext>
            </a:extLst>
          </p:cNvPr>
          <p:cNvSpPr txBox="1"/>
          <p:nvPr/>
        </p:nvSpPr>
        <p:spPr>
          <a:xfrm>
            <a:off x="7667104" y="3144134"/>
            <a:ext cx="80633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11786-23CC-402F-8798-A3DAF77C21EC}"/>
              </a:ext>
            </a:extLst>
          </p:cNvPr>
          <p:cNvSpPr txBox="1"/>
          <p:nvPr/>
        </p:nvSpPr>
        <p:spPr>
          <a:xfrm>
            <a:off x="8817031" y="3144134"/>
            <a:ext cx="878379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158910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F64E5A-B797-4C72-A26C-00F5B204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70" y="514922"/>
            <a:ext cx="4388965" cy="5526437"/>
          </a:xfrm>
        </p:spPr>
        <p:txBody>
          <a:bodyPr>
            <a:normAutofit/>
          </a:bodyPr>
          <a:lstStyle/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pPr marL="0" indent="0">
              <a:buNone/>
            </a:pPr>
            <a:r>
              <a:rPr lang="en-US" sz="1000" dirty="0"/>
              <a:t>public Task </a:t>
            </a:r>
            <a:r>
              <a:rPr lang="en-US" sz="1000" dirty="0" err="1"/>
              <a:t>findTask</a:t>
            </a:r>
            <a:r>
              <a:rPr lang="en-US" sz="1000" dirty="0"/>
              <a:t>(String id) {</a:t>
            </a:r>
          </a:p>
          <a:p>
            <a:pPr marL="457200" lvl="1" indent="0">
              <a:buNone/>
            </a:pPr>
            <a:r>
              <a:rPr lang="en-US" sz="1000" dirty="0"/>
              <a:t>Return </a:t>
            </a:r>
            <a:r>
              <a:rPr lang="en-US" sz="1000" dirty="0" err="1"/>
              <a:t>getEntityManager</a:t>
            </a:r>
            <a:r>
              <a:rPr lang="en-US" sz="1000" dirty="0"/>
              <a:t>().find(</a:t>
            </a:r>
            <a:r>
              <a:rPr lang="en-US" sz="1000" dirty="0" err="1"/>
              <a:t>Task.class,id</a:t>
            </a:r>
            <a:r>
              <a:rPr lang="en-US" sz="1000" dirty="0"/>
              <a:t>);</a:t>
            </a:r>
          </a:p>
          <a:p>
            <a:pPr marL="457200" lvl="1" indent="0">
              <a:buNone/>
            </a:pPr>
            <a:r>
              <a:rPr lang="en-US" sz="1000" dirty="0"/>
              <a:t>}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BA62D098-3F5F-4351-9720-8794F56A6D35}"/>
              </a:ext>
            </a:extLst>
          </p:cNvPr>
          <p:cNvSpPr txBox="1">
            <a:spLocks/>
          </p:cNvSpPr>
          <p:nvPr/>
        </p:nvSpPr>
        <p:spPr>
          <a:xfrm>
            <a:off x="353218" y="514923"/>
            <a:ext cx="4513541" cy="5526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A61F96CF-CC0C-4CE6-BA61-9C6B3ACE4902}"/>
              </a:ext>
            </a:extLst>
          </p:cNvPr>
          <p:cNvSpPr txBox="1">
            <a:spLocks/>
          </p:cNvSpPr>
          <p:nvPr/>
        </p:nvSpPr>
        <p:spPr>
          <a:xfrm>
            <a:off x="428152" y="514921"/>
            <a:ext cx="4513541" cy="5526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FFDE5FED-CDE9-4566-A941-8C89B3AFF9A0}"/>
              </a:ext>
            </a:extLst>
          </p:cNvPr>
          <p:cNvSpPr txBox="1">
            <a:spLocks/>
          </p:cNvSpPr>
          <p:nvPr/>
        </p:nvSpPr>
        <p:spPr>
          <a:xfrm>
            <a:off x="390685" y="514921"/>
            <a:ext cx="4513541" cy="5526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E3EBAC-64DF-49F4-9E5D-80A80976257F}"/>
              </a:ext>
            </a:extLst>
          </p:cNvPr>
          <p:cNvSpPr txBox="1"/>
          <p:nvPr/>
        </p:nvSpPr>
        <p:spPr>
          <a:xfrm>
            <a:off x="353218" y="514919"/>
            <a:ext cx="4713052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Public Task </a:t>
            </a:r>
            <a:r>
              <a:rPr lang="en-US" sz="1000" dirty="0" err="1"/>
              <a:t>getById</a:t>
            </a:r>
            <a:r>
              <a:rPr lang="en-US" sz="1000" dirty="0"/>
              <a:t>(String id) {</a:t>
            </a:r>
          </a:p>
          <a:p>
            <a:r>
              <a:rPr lang="en-US" sz="1000" dirty="0"/>
              <a:t>	Connection conn = null;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PreparedStatement</a:t>
            </a:r>
            <a:r>
              <a:rPr lang="en-US" sz="1000" dirty="0"/>
              <a:t> </a:t>
            </a:r>
            <a:r>
              <a:rPr lang="en-US" sz="1000" dirty="0" err="1"/>
              <a:t>stmt</a:t>
            </a:r>
            <a:r>
              <a:rPr lang="en-US" sz="1000" dirty="0"/>
              <a:t> = null;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ResultSet</a:t>
            </a:r>
            <a:r>
              <a:rPr lang="en-US" sz="1000" dirty="0"/>
              <a:t> </a:t>
            </a:r>
            <a:r>
              <a:rPr lang="en-US" sz="1000" dirty="0" err="1"/>
              <a:t>rs</a:t>
            </a:r>
            <a:r>
              <a:rPr lang="en-US" sz="1000" dirty="0"/>
              <a:t> = null;</a:t>
            </a:r>
          </a:p>
          <a:p>
            <a:r>
              <a:rPr lang="en-US" sz="1000" dirty="0"/>
              <a:t>	try {</a:t>
            </a:r>
          </a:p>
          <a:p>
            <a:r>
              <a:rPr lang="en-US" sz="1000" dirty="0"/>
              <a:t>		String str = “select * from Task where ID = ?”;</a:t>
            </a:r>
          </a:p>
          <a:p>
            <a:r>
              <a:rPr lang="en-US" sz="1000" dirty="0"/>
              <a:t>		conn = </a:t>
            </a:r>
            <a:r>
              <a:rPr lang="en-US" sz="1000" dirty="0" err="1"/>
              <a:t>DriverManager.getConnection</a:t>
            </a:r>
            <a:r>
              <a:rPr lang="en-US" sz="1000" dirty="0"/>
              <a:t>(“localhost:3306/cars”);</a:t>
            </a:r>
          </a:p>
          <a:p>
            <a:r>
              <a:rPr lang="en-US" sz="1000" dirty="0"/>
              <a:t>		</a:t>
            </a:r>
            <a:r>
              <a:rPr lang="en-US" sz="1000" dirty="0" err="1"/>
              <a:t>stmt</a:t>
            </a:r>
            <a:r>
              <a:rPr lang="en-US" sz="1000" dirty="0"/>
              <a:t> = </a:t>
            </a:r>
            <a:r>
              <a:rPr lang="en-US" sz="1000" dirty="0" err="1"/>
              <a:t>conn.prepareStatement</a:t>
            </a:r>
            <a:r>
              <a:rPr lang="en-US" sz="1000" dirty="0"/>
              <a:t>(str);</a:t>
            </a:r>
          </a:p>
          <a:p>
            <a:r>
              <a:rPr lang="en-US" sz="1000" dirty="0"/>
              <a:t>		</a:t>
            </a:r>
            <a:r>
              <a:rPr lang="en-US" sz="1000" dirty="0" err="1"/>
              <a:t>stmt.setString</a:t>
            </a:r>
            <a:r>
              <a:rPr lang="en-US" sz="1000" dirty="0"/>
              <a:t>(1, id);</a:t>
            </a:r>
          </a:p>
          <a:p>
            <a:r>
              <a:rPr lang="en-US" sz="1000" dirty="0"/>
              <a:t>		</a:t>
            </a:r>
            <a:r>
              <a:rPr lang="en-US" sz="1000" dirty="0" err="1"/>
              <a:t>rs</a:t>
            </a:r>
            <a:r>
              <a:rPr lang="en-US" sz="1000" dirty="0"/>
              <a:t> = </a:t>
            </a:r>
            <a:r>
              <a:rPr lang="en-US" sz="1000" dirty="0" err="1"/>
              <a:t>stmt.executeQuery</a:t>
            </a:r>
            <a:r>
              <a:rPr lang="en-US" sz="1000" dirty="0"/>
              <a:t>();</a:t>
            </a:r>
          </a:p>
          <a:p>
            <a:r>
              <a:rPr lang="en-US" sz="1000" dirty="0"/>
              <a:t>		if (</a:t>
            </a:r>
            <a:r>
              <a:rPr lang="en-US" sz="1000" dirty="0" err="1"/>
              <a:t>rs.next</a:t>
            </a:r>
            <a:r>
              <a:rPr lang="en-US" sz="1000" dirty="0"/>
              <a:t>()) {</a:t>
            </a:r>
          </a:p>
          <a:p>
            <a:r>
              <a:rPr lang="en-US" sz="1000" dirty="0"/>
              <a:t>			Task </a:t>
            </a:r>
            <a:r>
              <a:rPr lang="en-US" sz="1000" dirty="0" err="1"/>
              <a:t>task</a:t>
            </a:r>
            <a:r>
              <a:rPr lang="en-US" sz="1000" dirty="0"/>
              <a:t> = new Task();</a:t>
            </a:r>
          </a:p>
          <a:p>
            <a:r>
              <a:rPr lang="en-US" sz="1000" dirty="0"/>
              <a:t>			</a:t>
            </a:r>
            <a:r>
              <a:rPr lang="en-US" sz="1000" dirty="0" err="1"/>
              <a:t>task.setOwner</a:t>
            </a:r>
            <a:r>
              <a:rPr lang="en-US" sz="1000" dirty="0"/>
              <a:t>(</a:t>
            </a:r>
            <a:r>
              <a:rPr lang="en-US" sz="1000" dirty="0" err="1"/>
              <a:t>rs.getString</a:t>
            </a:r>
            <a:r>
              <a:rPr lang="en-US" sz="1000" dirty="0"/>
              <a:t>(1));</a:t>
            </a:r>
          </a:p>
          <a:p>
            <a:r>
              <a:rPr lang="en-US" sz="1000" dirty="0"/>
              <a:t>			return task;</a:t>
            </a:r>
          </a:p>
          <a:p>
            <a:r>
              <a:rPr lang="en-US" sz="1000" dirty="0"/>
              <a:t>		} else {</a:t>
            </a:r>
          </a:p>
          <a:p>
            <a:r>
              <a:rPr lang="en-US" sz="1000" dirty="0"/>
              <a:t>			return null;</a:t>
            </a:r>
          </a:p>
          <a:p>
            <a:r>
              <a:rPr lang="en-US" sz="1000" dirty="0"/>
              <a:t>		}</a:t>
            </a:r>
          </a:p>
          <a:p>
            <a:r>
              <a:rPr lang="en-US" sz="1000" dirty="0"/>
              <a:t>	} catch (SQL Exception e) {</a:t>
            </a:r>
          </a:p>
          <a:p>
            <a:r>
              <a:rPr lang="en-US" sz="1000" dirty="0"/>
              <a:t>		</a:t>
            </a:r>
            <a:r>
              <a:rPr lang="en-US" sz="1000" dirty="0" err="1"/>
              <a:t>e.printStackTrace</a:t>
            </a:r>
            <a:r>
              <a:rPr lang="en-US" sz="1000" dirty="0"/>
              <a:t>();</a:t>
            </a:r>
          </a:p>
          <a:p>
            <a:r>
              <a:rPr lang="en-US" sz="1000" dirty="0"/>
              <a:t>	} finally {</a:t>
            </a:r>
          </a:p>
          <a:p>
            <a:r>
              <a:rPr lang="en-US" sz="1000" dirty="0"/>
              <a:t>		try {</a:t>
            </a:r>
          </a:p>
          <a:p>
            <a:r>
              <a:rPr lang="en-US" sz="1000" dirty="0"/>
              <a:t>			if (</a:t>
            </a:r>
            <a:r>
              <a:rPr lang="en-US" sz="1000" dirty="0" err="1"/>
              <a:t>rs</a:t>
            </a:r>
            <a:r>
              <a:rPr lang="en-US" sz="1000" dirty="0"/>
              <a:t> != null) &amp;&amp; !</a:t>
            </a:r>
            <a:r>
              <a:rPr lang="en-US" sz="1000" dirty="0" err="1"/>
              <a:t>rs.isClosed</a:t>
            </a:r>
            <a:r>
              <a:rPr lang="en-US" sz="1000" dirty="0"/>
              <a:t>()) {</a:t>
            </a:r>
          </a:p>
          <a:p>
            <a:r>
              <a:rPr lang="en-US" sz="1000" dirty="0"/>
              <a:t>				</a:t>
            </a:r>
            <a:r>
              <a:rPr lang="en-US" sz="1000" dirty="0" err="1"/>
              <a:t>rs.close</a:t>
            </a:r>
            <a:r>
              <a:rPr lang="en-US" sz="1000" dirty="0"/>
              <a:t>();</a:t>
            </a:r>
          </a:p>
          <a:p>
            <a:r>
              <a:rPr lang="en-US" sz="1000" dirty="0"/>
              <a:t>			}</a:t>
            </a:r>
          </a:p>
          <a:p>
            <a:r>
              <a:rPr lang="en-US" sz="1000" dirty="0"/>
              <a:t>		} catch (Exception e) {</a:t>
            </a:r>
          </a:p>
          <a:p>
            <a:r>
              <a:rPr lang="en-US" sz="1000" dirty="0"/>
              <a:t>			</a:t>
            </a:r>
          </a:p>
          <a:p>
            <a:r>
              <a:rPr lang="en-US" sz="1000" dirty="0"/>
              <a:t>		}</a:t>
            </a:r>
          </a:p>
          <a:p>
            <a:r>
              <a:rPr lang="en-US" sz="1000" dirty="0"/>
              <a:t>	}</a:t>
            </a:r>
          </a:p>
          <a:p>
            <a:r>
              <a:rPr lang="en-US" sz="1000" dirty="0"/>
              <a:t>	return null;</a:t>
            </a:r>
          </a:p>
          <a:p>
            <a:r>
              <a:rPr lang="en-US" sz="1000" dirty="0"/>
              <a:t>}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EB7731-5B2F-4426-99AE-4DA4C92404B9}"/>
              </a:ext>
            </a:extLst>
          </p:cNvPr>
          <p:cNvCxnSpPr>
            <a:cxnSpLocks/>
          </p:cNvCxnSpPr>
          <p:nvPr/>
        </p:nvCxnSpPr>
        <p:spPr>
          <a:xfrm>
            <a:off x="506627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4D007C1-146C-406E-B873-DE43E6B8A553}"/>
              </a:ext>
            </a:extLst>
          </p:cNvPr>
          <p:cNvSpPr/>
          <p:nvPr/>
        </p:nvSpPr>
        <p:spPr>
          <a:xfrm>
            <a:off x="1295400" y="1285875"/>
            <a:ext cx="272415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94750F-BA47-4986-B7A9-03D09A77EC08}"/>
              </a:ext>
            </a:extLst>
          </p:cNvPr>
          <p:cNvSpPr/>
          <p:nvPr/>
        </p:nvSpPr>
        <p:spPr>
          <a:xfrm>
            <a:off x="1790700" y="2381250"/>
            <a:ext cx="175260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9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611B794A-95B9-4E69-AF3C-37AF155E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81" y="4005095"/>
            <a:ext cx="3436645" cy="13565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400" dirty="0">
                <a:solidFill>
                  <a:srgbClr val="00B0F0"/>
                </a:solidFill>
              </a:rPr>
              <a:t>Spring projects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D1268E-FDDC-4E9A-AD20-E43856914028}"/>
              </a:ext>
            </a:extLst>
          </p:cNvPr>
          <p:cNvSpPr/>
          <p:nvPr/>
        </p:nvSpPr>
        <p:spPr>
          <a:xfrm>
            <a:off x="852798" y="3734071"/>
            <a:ext cx="6418210" cy="63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AD02B-89B0-4EF3-8194-F2931F7F5A1A}"/>
              </a:ext>
            </a:extLst>
          </p:cNvPr>
          <p:cNvSpPr txBox="1"/>
          <p:nvPr/>
        </p:nvSpPr>
        <p:spPr>
          <a:xfrm>
            <a:off x="1065747" y="3881818"/>
            <a:ext cx="607532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Web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5FB2A8-AC60-4CE8-9B8D-DF5A5C7E54AB}"/>
              </a:ext>
            </a:extLst>
          </p:cNvPr>
          <p:cNvSpPr txBox="1"/>
          <p:nvPr/>
        </p:nvSpPr>
        <p:spPr>
          <a:xfrm>
            <a:off x="1932158" y="3881818"/>
            <a:ext cx="661814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E05313-B17B-4D3F-8D2A-9F26D74C4221}"/>
              </a:ext>
            </a:extLst>
          </p:cNvPr>
          <p:cNvSpPr txBox="1"/>
          <p:nvPr/>
        </p:nvSpPr>
        <p:spPr>
          <a:xfrm>
            <a:off x="5632130" y="3883520"/>
            <a:ext cx="607532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DB85F-C963-40F9-B900-B9596CC0C702}"/>
              </a:ext>
            </a:extLst>
          </p:cNvPr>
          <p:cNvSpPr txBox="1"/>
          <p:nvPr/>
        </p:nvSpPr>
        <p:spPr>
          <a:xfrm>
            <a:off x="6389740" y="3873271"/>
            <a:ext cx="661814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Core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4E2562-2003-43A5-96A2-6459B67B9913}"/>
              </a:ext>
            </a:extLst>
          </p:cNvPr>
          <p:cNvSpPr/>
          <p:nvPr/>
        </p:nvSpPr>
        <p:spPr>
          <a:xfrm>
            <a:off x="852798" y="1167795"/>
            <a:ext cx="6418210" cy="235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82A77A-E555-4992-A66A-6B53F7D61CA9}"/>
              </a:ext>
            </a:extLst>
          </p:cNvPr>
          <p:cNvSpPr txBox="1"/>
          <p:nvPr/>
        </p:nvSpPr>
        <p:spPr>
          <a:xfrm>
            <a:off x="1065747" y="2820537"/>
            <a:ext cx="79889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AD1E7E-4D3F-4F7D-853D-730D540F9BF0}"/>
              </a:ext>
            </a:extLst>
          </p:cNvPr>
          <p:cNvSpPr txBox="1"/>
          <p:nvPr/>
        </p:nvSpPr>
        <p:spPr>
          <a:xfrm>
            <a:off x="2686354" y="3811716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 Framework</a:t>
            </a:r>
            <a:endParaRPr lang="en-US" sz="2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1BAEA0-7ADA-4046-B4D5-B10C57D07052}"/>
              </a:ext>
            </a:extLst>
          </p:cNvPr>
          <p:cNvSpPr txBox="1"/>
          <p:nvPr/>
        </p:nvSpPr>
        <p:spPr>
          <a:xfrm>
            <a:off x="2221060" y="2829653"/>
            <a:ext cx="79889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Batch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7EA454-D35D-41E5-86A3-34CB88128BA4}"/>
              </a:ext>
            </a:extLst>
          </p:cNvPr>
          <p:cNvSpPr txBox="1"/>
          <p:nvPr/>
        </p:nvSpPr>
        <p:spPr>
          <a:xfrm>
            <a:off x="3378014" y="2838751"/>
            <a:ext cx="1176602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Security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4BFE16-7345-4A3D-A06D-35CFD77C113D}"/>
              </a:ext>
            </a:extLst>
          </p:cNvPr>
          <p:cNvSpPr txBox="1"/>
          <p:nvPr/>
        </p:nvSpPr>
        <p:spPr>
          <a:xfrm>
            <a:off x="5018731" y="2811936"/>
            <a:ext cx="886722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Social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E2680B-190D-43F3-B524-75082BA59A72}"/>
              </a:ext>
            </a:extLst>
          </p:cNvPr>
          <p:cNvSpPr txBox="1"/>
          <p:nvPr/>
        </p:nvSpPr>
        <p:spPr>
          <a:xfrm>
            <a:off x="6252664" y="2812403"/>
            <a:ext cx="79889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Kafka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FB4FEB-F611-4B4C-B6E5-433EA3AFDBAB}"/>
              </a:ext>
            </a:extLst>
          </p:cNvPr>
          <p:cNvSpPr txBox="1"/>
          <p:nvPr/>
        </p:nvSpPr>
        <p:spPr>
          <a:xfrm>
            <a:off x="1070353" y="2083306"/>
            <a:ext cx="79889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LDAP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6E809B-91AC-4F46-87AD-59303C4C8D50}"/>
              </a:ext>
            </a:extLst>
          </p:cNvPr>
          <p:cNvSpPr txBox="1"/>
          <p:nvPr/>
        </p:nvSpPr>
        <p:spPr>
          <a:xfrm>
            <a:off x="2221060" y="2093031"/>
            <a:ext cx="79889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WS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22CF27-B78F-4D69-BA33-D2833510F6AE}"/>
              </a:ext>
            </a:extLst>
          </p:cNvPr>
          <p:cNvSpPr txBox="1"/>
          <p:nvPr/>
        </p:nvSpPr>
        <p:spPr>
          <a:xfrm>
            <a:off x="3371767" y="2093030"/>
            <a:ext cx="126106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Integration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090C43-8A83-4C22-8455-A0EE427BF4A0}"/>
              </a:ext>
            </a:extLst>
          </p:cNvPr>
          <p:cNvSpPr txBox="1"/>
          <p:nvPr/>
        </p:nvSpPr>
        <p:spPr>
          <a:xfrm>
            <a:off x="4984644" y="2074705"/>
            <a:ext cx="920809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Session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1BA4E0-CF82-469C-8AF1-76469B163E5C}"/>
              </a:ext>
            </a:extLst>
          </p:cNvPr>
          <p:cNvSpPr txBox="1"/>
          <p:nvPr/>
        </p:nvSpPr>
        <p:spPr>
          <a:xfrm>
            <a:off x="6257270" y="2075172"/>
            <a:ext cx="79889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Others…</a:t>
            </a:r>
          </a:p>
        </p:txBody>
      </p:sp>
    </p:spTree>
    <p:extLst>
      <p:ext uri="{BB962C8B-B14F-4D97-AF65-F5344CB8AC3E}">
        <p14:creationId xmlns:p14="http://schemas.microsoft.com/office/powerpoint/2010/main" val="266182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79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611B794A-95B9-4E69-AF3C-37AF155E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66" y="560336"/>
            <a:ext cx="3701496" cy="134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400" dirty="0">
                <a:solidFill>
                  <a:srgbClr val="00B0F0"/>
                </a:solidFill>
              </a:rPr>
              <a:t>Spring Boot is born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BAE08-1D5D-49C3-8314-B563D1BF05EC}"/>
              </a:ext>
            </a:extLst>
          </p:cNvPr>
          <p:cNvSpPr/>
          <p:nvPr/>
        </p:nvSpPr>
        <p:spPr>
          <a:xfrm>
            <a:off x="847890" y="4328575"/>
            <a:ext cx="6418210" cy="63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D4C064-EF01-4D9B-A7C7-12F31151D079}"/>
              </a:ext>
            </a:extLst>
          </p:cNvPr>
          <p:cNvSpPr txBox="1"/>
          <p:nvPr/>
        </p:nvSpPr>
        <p:spPr>
          <a:xfrm>
            <a:off x="1060839" y="4476322"/>
            <a:ext cx="607532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Web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FE7E69-3D54-40C8-9882-77ABE6EC481C}"/>
              </a:ext>
            </a:extLst>
          </p:cNvPr>
          <p:cNvSpPr txBox="1"/>
          <p:nvPr/>
        </p:nvSpPr>
        <p:spPr>
          <a:xfrm>
            <a:off x="1927250" y="4476322"/>
            <a:ext cx="661814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8FE91F-1156-4C44-93DB-EAEE4733709D}"/>
              </a:ext>
            </a:extLst>
          </p:cNvPr>
          <p:cNvSpPr txBox="1"/>
          <p:nvPr/>
        </p:nvSpPr>
        <p:spPr>
          <a:xfrm>
            <a:off x="5627222" y="4478024"/>
            <a:ext cx="607532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31ADCA-D51E-434C-A9A8-7EF42763BA0E}"/>
              </a:ext>
            </a:extLst>
          </p:cNvPr>
          <p:cNvSpPr txBox="1"/>
          <p:nvPr/>
        </p:nvSpPr>
        <p:spPr>
          <a:xfrm>
            <a:off x="6384832" y="4467775"/>
            <a:ext cx="661814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Core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5470EB-84CB-47F0-8906-BDDD51B51E4D}"/>
              </a:ext>
            </a:extLst>
          </p:cNvPr>
          <p:cNvSpPr/>
          <p:nvPr/>
        </p:nvSpPr>
        <p:spPr>
          <a:xfrm>
            <a:off x="847890" y="1645920"/>
            <a:ext cx="6418210" cy="2467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47BB7D-7E81-4740-9E5E-D98C82B753BA}"/>
              </a:ext>
            </a:extLst>
          </p:cNvPr>
          <p:cNvSpPr txBox="1"/>
          <p:nvPr/>
        </p:nvSpPr>
        <p:spPr>
          <a:xfrm>
            <a:off x="1060839" y="3415041"/>
            <a:ext cx="79889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28494C-BF9F-4D92-9234-52E5AF3FA4FB}"/>
              </a:ext>
            </a:extLst>
          </p:cNvPr>
          <p:cNvSpPr txBox="1"/>
          <p:nvPr/>
        </p:nvSpPr>
        <p:spPr>
          <a:xfrm>
            <a:off x="2681446" y="4406220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 Framework</a:t>
            </a:r>
            <a:endParaRPr 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1FBDB-6BFF-45BE-AAFD-5F22698227A0}"/>
              </a:ext>
            </a:extLst>
          </p:cNvPr>
          <p:cNvSpPr txBox="1"/>
          <p:nvPr/>
        </p:nvSpPr>
        <p:spPr>
          <a:xfrm>
            <a:off x="2216152" y="3424157"/>
            <a:ext cx="79889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Batch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D0F8DD-86BC-4FD2-8C4E-145F7C522E5E}"/>
              </a:ext>
            </a:extLst>
          </p:cNvPr>
          <p:cNvSpPr txBox="1"/>
          <p:nvPr/>
        </p:nvSpPr>
        <p:spPr>
          <a:xfrm>
            <a:off x="3373106" y="3433255"/>
            <a:ext cx="1176602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Security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DE49E2-E3DE-4934-925D-CC9ACC115521}"/>
              </a:ext>
            </a:extLst>
          </p:cNvPr>
          <p:cNvSpPr txBox="1"/>
          <p:nvPr/>
        </p:nvSpPr>
        <p:spPr>
          <a:xfrm>
            <a:off x="5013823" y="3406440"/>
            <a:ext cx="886722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Social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DFC23F-F43B-4A57-8EC2-39B215F930E9}"/>
              </a:ext>
            </a:extLst>
          </p:cNvPr>
          <p:cNvSpPr txBox="1"/>
          <p:nvPr/>
        </p:nvSpPr>
        <p:spPr>
          <a:xfrm>
            <a:off x="6247756" y="3406907"/>
            <a:ext cx="79889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Kafka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3A7447-A83E-4D6A-A7AA-33531A976F4A}"/>
              </a:ext>
            </a:extLst>
          </p:cNvPr>
          <p:cNvSpPr txBox="1"/>
          <p:nvPr/>
        </p:nvSpPr>
        <p:spPr>
          <a:xfrm>
            <a:off x="1065445" y="2760938"/>
            <a:ext cx="79889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LDAP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63C9AE-18EB-4F59-B17F-DBBC6E8F9CAB}"/>
              </a:ext>
            </a:extLst>
          </p:cNvPr>
          <p:cNvSpPr txBox="1"/>
          <p:nvPr/>
        </p:nvSpPr>
        <p:spPr>
          <a:xfrm>
            <a:off x="2216152" y="2770663"/>
            <a:ext cx="79889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WS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3FDE95-17B6-4615-8CE8-F80BD205DDE5}"/>
              </a:ext>
            </a:extLst>
          </p:cNvPr>
          <p:cNvSpPr txBox="1"/>
          <p:nvPr/>
        </p:nvSpPr>
        <p:spPr>
          <a:xfrm>
            <a:off x="3366859" y="2770662"/>
            <a:ext cx="126106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Integration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E4E310-9988-44B8-A705-E5F2C3FE1157}"/>
              </a:ext>
            </a:extLst>
          </p:cNvPr>
          <p:cNvSpPr txBox="1"/>
          <p:nvPr/>
        </p:nvSpPr>
        <p:spPr>
          <a:xfrm>
            <a:off x="4979736" y="2752337"/>
            <a:ext cx="920809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Session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E328F3-19AC-451C-B180-09D000899A49}"/>
              </a:ext>
            </a:extLst>
          </p:cNvPr>
          <p:cNvSpPr txBox="1"/>
          <p:nvPr/>
        </p:nvSpPr>
        <p:spPr>
          <a:xfrm>
            <a:off x="6252362" y="2752804"/>
            <a:ext cx="79889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Others…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3E71CC-5462-47EA-B8B5-A3AF1A4D1779}"/>
              </a:ext>
            </a:extLst>
          </p:cNvPr>
          <p:cNvSpPr/>
          <p:nvPr/>
        </p:nvSpPr>
        <p:spPr>
          <a:xfrm>
            <a:off x="1060839" y="2261064"/>
            <a:ext cx="5985807" cy="3368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88703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611B794A-95B9-4E69-AF3C-37AF155E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101" y="411925"/>
            <a:ext cx="4116696" cy="13613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400" dirty="0">
                <a:solidFill>
                  <a:srgbClr val="00B0F0"/>
                </a:solidFill>
              </a:rPr>
              <a:t>Spring Cloud is added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168B24-4A37-47E0-9E74-57A3A5B39076}"/>
              </a:ext>
            </a:extLst>
          </p:cNvPr>
          <p:cNvSpPr/>
          <p:nvPr/>
        </p:nvSpPr>
        <p:spPr>
          <a:xfrm>
            <a:off x="847890" y="4328575"/>
            <a:ext cx="6418210" cy="63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A9ACD5-8DD7-4D47-ABDE-7F4E9185EBED}"/>
              </a:ext>
            </a:extLst>
          </p:cNvPr>
          <p:cNvSpPr txBox="1"/>
          <p:nvPr/>
        </p:nvSpPr>
        <p:spPr>
          <a:xfrm>
            <a:off x="1060839" y="4476322"/>
            <a:ext cx="607532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Web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376E72-5439-4176-A81A-50A19188B110}"/>
              </a:ext>
            </a:extLst>
          </p:cNvPr>
          <p:cNvSpPr txBox="1"/>
          <p:nvPr/>
        </p:nvSpPr>
        <p:spPr>
          <a:xfrm>
            <a:off x="1927250" y="4476322"/>
            <a:ext cx="661814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2B77F0-5D4E-45D7-BB23-D21D68F4D7E4}"/>
              </a:ext>
            </a:extLst>
          </p:cNvPr>
          <p:cNvSpPr txBox="1"/>
          <p:nvPr/>
        </p:nvSpPr>
        <p:spPr>
          <a:xfrm>
            <a:off x="5627222" y="4478024"/>
            <a:ext cx="607532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00FE8A-0822-404E-8E07-CD6CB655ACBE}"/>
              </a:ext>
            </a:extLst>
          </p:cNvPr>
          <p:cNvSpPr txBox="1"/>
          <p:nvPr/>
        </p:nvSpPr>
        <p:spPr>
          <a:xfrm>
            <a:off x="6384832" y="4467775"/>
            <a:ext cx="661814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Core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CF4CC3-4E3B-441C-9964-8CBE692424C9}"/>
              </a:ext>
            </a:extLst>
          </p:cNvPr>
          <p:cNvSpPr/>
          <p:nvPr/>
        </p:nvSpPr>
        <p:spPr>
          <a:xfrm>
            <a:off x="847890" y="1645920"/>
            <a:ext cx="6418210" cy="2467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132489-3B29-4305-A81F-D2A9E8BFB98A}"/>
              </a:ext>
            </a:extLst>
          </p:cNvPr>
          <p:cNvSpPr txBox="1"/>
          <p:nvPr/>
        </p:nvSpPr>
        <p:spPr>
          <a:xfrm>
            <a:off x="1060839" y="3415041"/>
            <a:ext cx="79889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2E1B1F-564B-4E3C-8263-83DC8C768E00}"/>
              </a:ext>
            </a:extLst>
          </p:cNvPr>
          <p:cNvSpPr txBox="1"/>
          <p:nvPr/>
        </p:nvSpPr>
        <p:spPr>
          <a:xfrm>
            <a:off x="2681446" y="4406220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 Framework</a:t>
            </a:r>
            <a:endParaRPr 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CB5887-1572-4552-874D-913BDA0E1ECC}"/>
              </a:ext>
            </a:extLst>
          </p:cNvPr>
          <p:cNvSpPr txBox="1"/>
          <p:nvPr/>
        </p:nvSpPr>
        <p:spPr>
          <a:xfrm>
            <a:off x="2216152" y="3424157"/>
            <a:ext cx="79889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Batch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9D2456-1E68-485B-AEAA-BB4F3B4243F3}"/>
              </a:ext>
            </a:extLst>
          </p:cNvPr>
          <p:cNvSpPr txBox="1"/>
          <p:nvPr/>
        </p:nvSpPr>
        <p:spPr>
          <a:xfrm>
            <a:off x="3373106" y="3433255"/>
            <a:ext cx="1176602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Security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7CD4A-E38D-4271-A1F9-805109C7BA69}"/>
              </a:ext>
            </a:extLst>
          </p:cNvPr>
          <p:cNvSpPr txBox="1"/>
          <p:nvPr/>
        </p:nvSpPr>
        <p:spPr>
          <a:xfrm>
            <a:off x="5013823" y="3406440"/>
            <a:ext cx="886722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Social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BA47D7-6FEE-4D75-91AB-8628F9EB9A5A}"/>
              </a:ext>
            </a:extLst>
          </p:cNvPr>
          <p:cNvSpPr txBox="1"/>
          <p:nvPr/>
        </p:nvSpPr>
        <p:spPr>
          <a:xfrm>
            <a:off x="6247756" y="3406907"/>
            <a:ext cx="79889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Kafka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12193F-C623-4A3D-BC99-F423A5333A6E}"/>
              </a:ext>
            </a:extLst>
          </p:cNvPr>
          <p:cNvSpPr txBox="1"/>
          <p:nvPr/>
        </p:nvSpPr>
        <p:spPr>
          <a:xfrm>
            <a:off x="1065445" y="2760938"/>
            <a:ext cx="79889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LDAP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AAEAF2-32BB-47FA-8E8A-F45E1186D1FB}"/>
              </a:ext>
            </a:extLst>
          </p:cNvPr>
          <p:cNvSpPr txBox="1"/>
          <p:nvPr/>
        </p:nvSpPr>
        <p:spPr>
          <a:xfrm>
            <a:off x="2216152" y="2770663"/>
            <a:ext cx="79889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WS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2A8160-7604-43A3-B794-8126853C88A8}"/>
              </a:ext>
            </a:extLst>
          </p:cNvPr>
          <p:cNvSpPr txBox="1"/>
          <p:nvPr/>
        </p:nvSpPr>
        <p:spPr>
          <a:xfrm>
            <a:off x="3366859" y="2770662"/>
            <a:ext cx="126106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Integration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2A552B-BB05-4249-BEA7-6FF4C783D377}"/>
              </a:ext>
            </a:extLst>
          </p:cNvPr>
          <p:cNvSpPr txBox="1"/>
          <p:nvPr/>
        </p:nvSpPr>
        <p:spPr>
          <a:xfrm>
            <a:off x="4979736" y="2752337"/>
            <a:ext cx="920809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Spring</a:t>
            </a:r>
          </a:p>
          <a:p>
            <a:pPr algn="ctr"/>
            <a:r>
              <a:rPr lang="en-US" sz="1400" b="1" dirty="0"/>
              <a:t>Session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2EDF33-75BC-467C-A6AB-1B681B2EDD5A}"/>
              </a:ext>
            </a:extLst>
          </p:cNvPr>
          <p:cNvSpPr txBox="1"/>
          <p:nvPr/>
        </p:nvSpPr>
        <p:spPr>
          <a:xfrm>
            <a:off x="6252362" y="2752804"/>
            <a:ext cx="79889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Others…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C9BB8A-EA92-41BB-8888-28D5ABCDEE6A}"/>
              </a:ext>
            </a:extLst>
          </p:cNvPr>
          <p:cNvSpPr/>
          <p:nvPr/>
        </p:nvSpPr>
        <p:spPr>
          <a:xfrm>
            <a:off x="1060839" y="2261064"/>
            <a:ext cx="5985807" cy="3368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Spring Boot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626735-CA25-4625-9ADA-2913826F0BBB}"/>
              </a:ext>
            </a:extLst>
          </p:cNvPr>
          <p:cNvSpPr/>
          <p:nvPr/>
        </p:nvSpPr>
        <p:spPr>
          <a:xfrm>
            <a:off x="1058418" y="1748997"/>
            <a:ext cx="5985807" cy="3368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Spring Cloud</a:t>
            </a:r>
          </a:p>
        </p:txBody>
      </p:sp>
    </p:spTree>
    <p:extLst>
      <p:ext uri="{BB962C8B-B14F-4D97-AF65-F5344CB8AC3E}">
        <p14:creationId xmlns:p14="http://schemas.microsoft.com/office/powerpoint/2010/main" val="18117577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1092</Words>
  <Application>Microsoft Office PowerPoint</Application>
  <PresentationFormat>Widescreen</PresentationFormat>
  <Paragraphs>224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Spring Framework</vt:lpstr>
      <vt:lpstr>Day 1</vt:lpstr>
      <vt:lpstr>Spring could be…</vt:lpstr>
      <vt:lpstr>Spring is…</vt:lpstr>
      <vt:lpstr>Spring initially </vt:lpstr>
      <vt:lpstr>PowerPoint Presentation</vt:lpstr>
      <vt:lpstr>Spring projects</vt:lpstr>
      <vt:lpstr>Spring Boot is born</vt:lpstr>
      <vt:lpstr>Spring Cloud is added</vt:lpstr>
      <vt:lpstr>How it is…</vt:lpstr>
      <vt:lpstr>How it works…</vt:lpstr>
      <vt:lpstr>How it works…</vt:lpstr>
      <vt:lpstr>Spring Framework</vt:lpstr>
      <vt:lpstr>Quiz: Spring 101</vt:lpstr>
      <vt:lpstr>For practice we’ll use…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Spring Framework</dc:title>
  <dc:creator>Gabriel Grigore</dc:creator>
  <cp:lastModifiedBy>Gabriel Grigore</cp:lastModifiedBy>
  <cp:revision>93</cp:revision>
  <dcterms:created xsi:type="dcterms:W3CDTF">2019-07-21T12:10:57Z</dcterms:created>
  <dcterms:modified xsi:type="dcterms:W3CDTF">2020-04-06T19:24:25Z</dcterms:modified>
</cp:coreProperties>
</file>