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6EA7A-3CD5-8723-197D-F2F5B8267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61E959-0496-45A1-099E-BFFE5D3FE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D516A-E401-B166-6DE1-A79BB088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C654-0CD1-4B1E-A0FA-AC539DEE8CDD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47020-4D2E-3E94-AD82-087E6BCC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FF219-169C-246B-2989-E8A7014A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B313-C45B-4C3A-A528-A68B67960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05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B6FC2-9018-84E8-99A2-0F5263B7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11EE77-A457-62D6-A6C7-3DC2D7884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6C085-5ACF-1672-344B-CA3FCA77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C654-0CD1-4B1E-A0FA-AC539DEE8CDD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905DC0-3EB7-09E6-3DFC-5269155E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D3545-3759-C349-5F07-C2E4CA80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B313-C45B-4C3A-A528-A68B67960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72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938147-73E0-6560-C41D-2D624DB5D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C8D952-9FA3-41D7-44D5-40AF2DB80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B107A-EE47-40AB-E0A7-DE2690A2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C654-0CD1-4B1E-A0FA-AC539DEE8CDD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1F525-078A-A6B6-8FA4-567D5030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38CDA-71EF-85FE-4F00-EB391C5F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B313-C45B-4C3A-A528-A68B67960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79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3FD25-B9F1-A9D4-24EA-1B07832D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61771-2594-B293-4A8E-6996A4BD9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2E9AB-68F7-341A-54CE-C060DEA7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C654-0CD1-4B1E-A0FA-AC539DEE8CDD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2C47A-CFF9-9092-2B93-9AAE6F99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DF805-B335-DE3C-B356-2D5C2AAD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B313-C45B-4C3A-A528-A68B67960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87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54586-F794-8293-B3AE-A3E8896BC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B72B13-0D32-BDA0-3B7B-9B2A2BAEE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87693-FDC4-AE12-5F03-DF8344F2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C654-0CD1-4B1E-A0FA-AC539DEE8CDD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CFB1E0-E09B-A4FF-28A8-F6B10F74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0A6C96-1D30-EB64-DE72-A1306D12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B313-C45B-4C3A-A528-A68B67960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5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5137F-1242-8C1C-2CC6-34C43CAE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12032-267C-975D-5430-102D04E17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5656AF-9088-4F10-153D-3EAA59E6B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4489A7-0330-067F-16C0-C2BEB789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C654-0CD1-4B1E-A0FA-AC539DEE8CDD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39BF53-5746-63BB-62A1-B9824C29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C65C95-8BAE-204C-9D2D-C34FA822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B313-C45B-4C3A-A528-A68B67960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98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11A67-6D25-2990-5100-C2F11EBD0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5728AA-7B55-A157-6323-4F805EE16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088DBE-FF58-61BC-1B2E-B0E3946C1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35D1EF-42B3-FC12-0700-7DDCD4526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F718E3-4580-699D-8D1D-6657D23D4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2E1447-0BCB-5F61-42CC-B071E1F1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C654-0CD1-4B1E-A0FA-AC539DEE8CDD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631CE8-F8EF-174F-D0D6-DFFBA77A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056669-E7CE-2C6D-31EE-0C41D869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B313-C45B-4C3A-A528-A68B67960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7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719C8-9418-C203-863F-68E28EBF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2E5D1B-8948-1550-5E03-DC6CCA10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C654-0CD1-4B1E-A0FA-AC539DEE8CDD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E2088C-9D4D-5616-0EA8-70C4AE0E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B679DE-0529-9441-9F02-B85EBBDA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B313-C45B-4C3A-A528-A68B67960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17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388A65-C91C-5342-3D8F-8599117B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C654-0CD1-4B1E-A0FA-AC539DEE8CDD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8A1980-8C73-09EB-3CCB-1AB7E67D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A25746-55FB-194A-8991-59083176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B313-C45B-4C3A-A528-A68B67960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82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B95A7-8122-04B9-241C-7A1434BA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AEF01-FDEB-93A9-95A0-D0D0A0A0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AAAB63-901D-0F4A-F196-099F674F5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FB26BA-F5C8-8BC4-BB8E-7D27EFE7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C654-0CD1-4B1E-A0FA-AC539DEE8CDD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7AEA1C-4C17-6305-267A-FB503A29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EAD7E9-217C-B55D-9756-E8E014A5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B313-C45B-4C3A-A528-A68B67960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61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5544A-EFBE-0265-55A9-15A6250F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93C6C3-84CC-90D2-22E0-03FC6E757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15D212-67FB-A8BC-CA6A-E6EC24548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BE88A6-23F0-5B64-D041-A4035360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C654-0CD1-4B1E-A0FA-AC539DEE8CDD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A5DD6E-14BA-EC95-7B3F-67C8C54F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C65281-5B35-24CD-FBD0-CAC35E91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0B313-C45B-4C3A-A528-A68B67960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67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8AA7E8-3766-8ACF-A0E1-E626E6BD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4F5F3A-5D42-0E29-BC90-6F5AB760B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AECD2-9A41-5CC6-BBF0-FEE2A47C2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EC654-0CD1-4B1E-A0FA-AC539DEE8CDD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58328-DB81-0F9A-BD62-A92D4F9C9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BADD0-A3D6-D8F8-D284-5BD8EB7A6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0B313-C45B-4C3A-A528-A68B67960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87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0820E0-73CF-89E5-3B12-12CA2C3E4340}"/>
              </a:ext>
            </a:extLst>
          </p:cNvPr>
          <p:cNvSpPr/>
          <p:nvPr/>
        </p:nvSpPr>
        <p:spPr>
          <a:xfrm>
            <a:off x="1463040" y="2576393"/>
            <a:ext cx="873760" cy="2008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2A4D99-0141-5A14-D507-E90D571F6C0E}"/>
              </a:ext>
            </a:extLst>
          </p:cNvPr>
          <p:cNvSpPr txBox="1"/>
          <p:nvPr/>
        </p:nvSpPr>
        <p:spPr>
          <a:xfrm>
            <a:off x="1568503" y="257639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CNN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A41191-D27E-3699-85D3-E8DDC6400461}"/>
              </a:ext>
            </a:extLst>
          </p:cNvPr>
          <p:cNvSpPr txBox="1"/>
          <p:nvPr/>
        </p:nvSpPr>
        <p:spPr>
          <a:xfrm>
            <a:off x="1600563" y="312269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MLP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9378C8-2471-DF5B-B4CE-1A9F743E12BB}"/>
              </a:ext>
            </a:extLst>
          </p:cNvPr>
          <p:cNvSpPr txBox="1"/>
          <p:nvPr/>
        </p:nvSpPr>
        <p:spPr>
          <a:xfrm>
            <a:off x="1571709" y="366899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GNN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95155C-BE53-3292-A73D-9008CCB64C68}"/>
              </a:ext>
            </a:extLst>
          </p:cNvPr>
          <p:cNvSpPr txBox="1"/>
          <p:nvPr/>
        </p:nvSpPr>
        <p:spPr>
          <a:xfrm>
            <a:off x="1629417" y="421529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MLP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C2B337A-6262-CE5F-2151-6D043D6AD5D1}"/>
              </a:ext>
            </a:extLst>
          </p:cNvPr>
          <p:cNvCxnSpPr>
            <a:cxnSpLocks/>
          </p:cNvCxnSpPr>
          <p:nvPr/>
        </p:nvCxnSpPr>
        <p:spPr>
          <a:xfrm>
            <a:off x="1899920" y="2892584"/>
            <a:ext cx="0" cy="2301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ED3C9FE-46B1-9DBC-F3B6-1A02FAC276F9}"/>
              </a:ext>
            </a:extLst>
          </p:cNvPr>
          <p:cNvCxnSpPr>
            <a:cxnSpLocks/>
          </p:cNvCxnSpPr>
          <p:nvPr/>
        </p:nvCxnSpPr>
        <p:spPr>
          <a:xfrm>
            <a:off x="1899920" y="3492024"/>
            <a:ext cx="0" cy="2301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D0EEDEF-AEAF-CD9D-0EC3-F4C6409F159B}"/>
              </a:ext>
            </a:extLst>
          </p:cNvPr>
          <p:cNvCxnSpPr>
            <a:cxnSpLocks/>
          </p:cNvCxnSpPr>
          <p:nvPr/>
        </p:nvCxnSpPr>
        <p:spPr>
          <a:xfrm>
            <a:off x="1899920" y="4005502"/>
            <a:ext cx="0" cy="2301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C13DD1F-62D1-660D-CF90-26930E2B1DF9}"/>
              </a:ext>
            </a:extLst>
          </p:cNvPr>
          <p:cNvCxnSpPr>
            <a:cxnSpLocks/>
          </p:cNvCxnSpPr>
          <p:nvPr/>
        </p:nvCxnSpPr>
        <p:spPr>
          <a:xfrm>
            <a:off x="1899920" y="2376765"/>
            <a:ext cx="0" cy="2301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86E1D3B-6376-2492-9078-A8A32B1931F0}"/>
              </a:ext>
            </a:extLst>
          </p:cNvPr>
          <p:cNvCxnSpPr>
            <a:cxnSpLocks/>
          </p:cNvCxnSpPr>
          <p:nvPr/>
        </p:nvCxnSpPr>
        <p:spPr>
          <a:xfrm>
            <a:off x="1899920" y="4528344"/>
            <a:ext cx="0" cy="2301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46A169A-BA5B-63D2-17DC-A9EB787FE663}"/>
              </a:ext>
            </a:extLst>
          </p:cNvPr>
          <p:cNvSpPr txBox="1"/>
          <p:nvPr/>
        </p:nvSpPr>
        <p:spPr>
          <a:xfrm>
            <a:off x="568960" y="4820353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Output: probability over action primitives, </a:t>
            </a:r>
          </a:p>
          <a:p>
            <a:r>
              <a:rPr lang="en-US" altLang="zh-CN" sz="1200" dirty="0"/>
              <a:t>choose the action with the largest value.</a:t>
            </a:r>
            <a:endParaRPr lang="zh-CN" altLang="en-US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A865C0B-D239-3C1B-8DC0-D29B5065D690}"/>
              </a:ext>
            </a:extLst>
          </p:cNvPr>
          <p:cNvSpPr txBox="1"/>
          <p:nvPr/>
        </p:nvSpPr>
        <p:spPr>
          <a:xfrm>
            <a:off x="1653179" y="209419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Input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697B586-6877-18CF-111A-4CE22F5FBAC4}"/>
              </a:ext>
            </a:extLst>
          </p:cNvPr>
          <p:cNvSpPr/>
          <p:nvPr/>
        </p:nvSpPr>
        <p:spPr>
          <a:xfrm>
            <a:off x="8676640" y="2576393"/>
            <a:ext cx="873760" cy="2008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22AE05B-828A-BD3E-B965-BDC904D419F2}"/>
              </a:ext>
            </a:extLst>
          </p:cNvPr>
          <p:cNvSpPr txBox="1"/>
          <p:nvPr/>
        </p:nvSpPr>
        <p:spPr>
          <a:xfrm>
            <a:off x="8782103" y="257639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CNN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7160A0C-5D15-2883-C5FF-349984FF43FE}"/>
              </a:ext>
            </a:extLst>
          </p:cNvPr>
          <p:cNvSpPr txBox="1"/>
          <p:nvPr/>
        </p:nvSpPr>
        <p:spPr>
          <a:xfrm>
            <a:off x="8814163" y="312269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MLP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8784B41-B208-67B1-E14F-92CC568B9391}"/>
              </a:ext>
            </a:extLst>
          </p:cNvPr>
          <p:cNvSpPr txBox="1"/>
          <p:nvPr/>
        </p:nvSpPr>
        <p:spPr>
          <a:xfrm>
            <a:off x="8785309" y="366899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GNN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02BE18-003F-4997-A580-5ED5DD430E65}"/>
              </a:ext>
            </a:extLst>
          </p:cNvPr>
          <p:cNvSpPr txBox="1"/>
          <p:nvPr/>
        </p:nvSpPr>
        <p:spPr>
          <a:xfrm>
            <a:off x="8761737" y="420513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Q_net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D7DD229-BD00-F587-3A98-8A2FD7594F84}"/>
              </a:ext>
            </a:extLst>
          </p:cNvPr>
          <p:cNvCxnSpPr>
            <a:cxnSpLocks/>
          </p:cNvCxnSpPr>
          <p:nvPr/>
        </p:nvCxnSpPr>
        <p:spPr>
          <a:xfrm>
            <a:off x="9113520" y="2892584"/>
            <a:ext cx="0" cy="2301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BEA2445-D338-D6F6-62E4-E2433BFA4610}"/>
              </a:ext>
            </a:extLst>
          </p:cNvPr>
          <p:cNvCxnSpPr>
            <a:cxnSpLocks/>
          </p:cNvCxnSpPr>
          <p:nvPr/>
        </p:nvCxnSpPr>
        <p:spPr>
          <a:xfrm>
            <a:off x="9113520" y="3492024"/>
            <a:ext cx="0" cy="2301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69E97B8-D553-F76F-0044-A043C98C3728}"/>
              </a:ext>
            </a:extLst>
          </p:cNvPr>
          <p:cNvCxnSpPr>
            <a:cxnSpLocks/>
          </p:cNvCxnSpPr>
          <p:nvPr/>
        </p:nvCxnSpPr>
        <p:spPr>
          <a:xfrm>
            <a:off x="9113520" y="4005502"/>
            <a:ext cx="0" cy="2301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5863218-547A-B044-CF34-42356A4E30A3}"/>
              </a:ext>
            </a:extLst>
          </p:cNvPr>
          <p:cNvCxnSpPr>
            <a:cxnSpLocks/>
          </p:cNvCxnSpPr>
          <p:nvPr/>
        </p:nvCxnSpPr>
        <p:spPr>
          <a:xfrm>
            <a:off x="9113520" y="2376765"/>
            <a:ext cx="0" cy="2301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5614C2E-094D-FCA9-1651-F2F439D4A76D}"/>
              </a:ext>
            </a:extLst>
          </p:cNvPr>
          <p:cNvCxnSpPr>
            <a:cxnSpLocks/>
          </p:cNvCxnSpPr>
          <p:nvPr/>
        </p:nvCxnSpPr>
        <p:spPr>
          <a:xfrm>
            <a:off x="9113520" y="4528344"/>
            <a:ext cx="0" cy="2301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0B99CD2-0156-3E0B-C08C-66D544B32AAB}"/>
              </a:ext>
            </a:extLst>
          </p:cNvPr>
          <p:cNvSpPr txBox="1"/>
          <p:nvPr/>
        </p:nvSpPr>
        <p:spPr>
          <a:xfrm>
            <a:off x="7782560" y="4820353"/>
            <a:ext cx="2840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Output: </a:t>
            </a:r>
            <a:r>
              <a:rPr lang="en-US" altLang="zh-CN" sz="1200" u="sng" dirty="0"/>
              <a:t>q_values</a:t>
            </a:r>
          </a:p>
          <a:p>
            <a:r>
              <a:rPr lang="en-US" altLang="zh-CN" sz="1200" dirty="0"/>
              <a:t>Choose the action with the largest value </a:t>
            </a:r>
          </a:p>
          <a:p>
            <a:r>
              <a:rPr lang="en-US" altLang="zh-CN" sz="1200" dirty="0"/>
              <a:t>with a probability of 1−ε, and randomly </a:t>
            </a:r>
          </a:p>
          <a:p>
            <a:r>
              <a:rPr lang="en-US" altLang="zh-CN" sz="1200" dirty="0"/>
              <a:t>chose action with a probability of </a:t>
            </a:r>
            <a:r>
              <a:rPr lang="el-GR" altLang="zh-CN" sz="1200" dirty="0"/>
              <a:t>ε.</a:t>
            </a:r>
            <a:endParaRPr lang="en-US" altLang="zh-CN" sz="1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B1B83C0-EE92-5E58-E107-5110BAC7BEBD}"/>
              </a:ext>
            </a:extLst>
          </p:cNvPr>
          <p:cNvSpPr txBox="1"/>
          <p:nvPr/>
        </p:nvSpPr>
        <p:spPr>
          <a:xfrm>
            <a:off x="8866779" y="209419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Input</a:t>
            </a:r>
          </a:p>
        </p:txBody>
      </p:sp>
      <p:sp>
        <p:nvSpPr>
          <p:cNvPr id="48" name="箭头: 手杖形 47">
            <a:extLst>
              <a:ext uri="{FF2B5EF4-FFF2-40B4-BE49-F238E27FC236}">
                <a16:creationId xmlns:a16="http://schemas.microsoft.com/office/drawing/2014/main" id="{C0EBFA7F-B46C-C5D7-8249-EB2FC8192FF7}"/>
              </a:ext>
            </a:extLst>
          </p:cNvPr>
          <p:cNvSpPr/>
          <p:nvPr/>
        </p:nvSpPr>
        <p:spPr>
          <a:xfrm rot="5400000" flipH="1">
            <a:off x="1690161" y="3538832"/>
            <a:ext cx="1601624" cy="136491"/>
          </a:xfrm>
          <a:prstGeom prst="uturnArrow">
            <a:avLst>
              <a:gd name="adj1" fmla="val 12280"/>
              <a:gd name="adj2" fmla="val 25000"/>
              <a:gd name="adj3" fmla="val 22275"/>
              <a:gd name="adj4" fmla="val 50000"/>
              <a:gd name="adj5" fmla="val 1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CE6C0B1-956B-09A1-4B3E-2432E837C6C8}"/>
              </a:ext>
            </a:extLst>
          </p:cNvPr>
          <p:cNvSpPr txBox="1"/>
          <p:nvPr/>
        </p:nvSpPr>
        <p:spPr>
          <a:xfrm>
            <a:off x="3355912" y="4117580"/>
            <a:ext cx="13660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Difference with the </a:t>
            </a:r>
          </a:p>
          <a:p>
            <a:r>
              <a:rPr lang="en-US" altLang="zh-CN" sz="1100" dirty="0"/>
              <a:t>expert algorithm</a:t>
            </a:r>
            <a:endParaRPr lang="zh-CN" altLang="en-US" sz="11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51423E0-634F-D227-D618-BCB3CF5F238E}"/>
              </a:ext>
            </a:extLst>
          </p:cNvPr>
          <p:cNvSpPr txBox="1"/>
          <p:nvPr/>
        </p:nvSpPr>
        <p:spPr>
          <a:xfrm>
            <a:off x="5831267" y="4214180"/>
            <a:ext cx="1510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Target_Q_net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FD01826-A7E5-EA07-0EA1-B1A91F35A918}"/>
              </a:ext>
            </a:extLst>
          </p:cNvPr>
          <p:cNvCxnSpPr>
            <a:cxnSpLocks/>
          </p:cNvCxnSpPr>
          <p:nvPr/>
        </p:nvCxnSpPr>
        <p:spPr>
          <a:xfrm flipH="1">
            <a:off x="7447280" y="4423963"/>
            <a:ext cx="1314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5A52E20D-EB2A-9B3B-7CEB-F723D46B82C0}"/>
              </a:ext>
            </a:extLst>
          </p:cNvPr>
          <p:cNvSpPr txBox="1"/>
          <p:nvPr/>
        </p:nvSpPr>
        <p:spPr>
          <a:xfrm>
            <a:off x="7524547" y="4206066"/>
            <a:ext cx="1151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load_state_dict</a:t>
            </a:r>
            <a:endParaRPr lang="zh-CN" altLang="en-US" sz="105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8A7196B-59EE-4612-2636-DF5D26C745F2}"/>
              </a:ext>
            </a:extLst>
          </p:cNvPr>
          <p:cNvCxnSpPr/>
          <p:nvPr/>
        </p:nvCxnSpPr>
        <p:spPr>
          <a:xfrm flipV="1">
            <a:off x="2602410" y="4287262"/>
            <a:ext cx="667659" cy="172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78D197C2-D62B-4935-3158-F9638A1F901E}"/>
              </a:ext>
            </a:extLst>
          </p:cNvPr>
          <p:cNvSpPr txBox="1"/>
          <p:nvPr/>
        </p:nvSpPr>
        <p:spPr>
          <a:xfrm>
            <a:off x="2685377" y="4125507"/>
            <a:ext cx="4459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Loss</a:t>
            </a:r>
            <a:endParaRPr lang="zh-CN" altLang="en-US" sz="11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9FE879F-72C9-B14F-CADF-B940DBC24465}"/>
              </a:ext>
            </a:extLst>
          </p:cNvPr>
          <p:cNvSpPr txBox="1"/>
          <p:nvPr/>
        </p:nvSpPr>
        <p:spPr>
          <a:xfrm>
            <a:off x="6636423" y="3616486"/>
            <a:ext cx="13660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Difference with the </a:t>
            </a:r>
          </a:p>
          <a:p>
            <a:r>
              <a:rPr lang="en-US" altLang="zh-CN" sz="1100" dirty="0"/>
              <a:t>expert algorithm</a:t>
            </a:r>
            <a:endParaRPr lang="zh-CN" altLang="en-US" sz="1100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FF8B801-D971-68C7-1327-FD112BE8999E}"/>
              </a:ext>
            </a:extLst>
          </p:cNvPr>
          <p:cNvCxnSpPr>
            <a:cxnSpLocks/>
          </p:cNvCxnSpPr>
          <p:nvPr/>
        </p:nvCxnSpPr>
        <p:spPr>
          <a:xfrm flipH="1" flipV="1">
            <a:off x="8052574" y="3962594"/>
            <a:ext cx="705696" cy="293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9A816C7B-A787-2144-4E10-90BA3C0D64EC}"/>
              </a:ext>
            </a:extLst>
          </p:cNvPr>
          <p:cNvSpPr txBox="1"/>
          <p:nvPr/>
        </p:nvSpPr>
        <p:spPr>
          <a:xfrm>
            <a:off x="8105086" y="3777719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reward</a:t>
            </a:r>
            <a:endParaRPr lang="zh-CN" altLang="en-US" sz="1100" dirty="0"/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A7471645-52DF-75B9-9FE4-F305528F47C8}"/>
              </a:ext>
            </a:extLst>
          </p:cNvPr>
          <p:cNvCxnSpPr>
            <a:stCxn id="32" idx="1"/>
            <a:endCxn id="51" idx="2"/>
          </p:cNvCxnSpPr>
          <p:nvPr/>
        </p:nvCxnSpPr>
        <p:spPr>
          <a:xfrm rot="10800000">
            <a:off x="6586442" y="4583512"/>
            <a:ext cx="1196118" cy="6523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CE3D99F7-5BED-49C1-E6AF-C78AAC2B39EA}"/>
              </a:ext>
            </a:extLst>
          </p:cNvPr>
          <p:cNvSpPr txBox="1"/>
          <p:nvPr/>
        </p:nvSpPr>
        <p:spPr>
          <a:xfrm>
            <a:off x="6885886" y="4986759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action</a:t>
            </a:r>
            <a:endParaRPr lang="zh-CN" altLang="en-US" sz="11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EFDCA3A-DA1B-A611-0B4F-02C3045FAFD4}"/>
              </a:ext>
            </a:extLst>
          </p:cNvPr>
          <p:cNvSpPr txBox="1"/>
          <p:nvPr/>
        </p:nvSpPr>
        <p:spPr>
          <a:xfrm>
            <a:off x="5420309" y="3184593"/>
            <a:ext cx="298511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100" u="sng" dirty="0"/>
              <a:t>q_targets </a:t>
            </a:r>
            <a:r>
              <a:rPr lang="en-US" altLang="zh-CN" sz="1100" dirty="0"/>
              <a:t>= rewards + </a:t>
            </a:r>
            <a:r>
              <a:rPr lang="el-GR" altLang="zh-CN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γ</a:t>
            </a:r>
            <a:r>
              <a:rPr lang="en-US" altLang="zh-CN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*max_next_q_values</a:t>
            </a:r>
            <a:r>
              <a:rPr lang="en-US" altLang="zh-CN" sz="1100" dirty="0"/>
              <a:t> </a:t>
            </a:r>
            <a:endParaRPr lang="zh-CN" altLang="en-US" sz="11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9E021ED-3C62-75C1-0E0A-35CD83154236}"/>
              </a:ext>
            </a:extLst>
          </p:cNvPr>
          <p:cNvSpPr txBox="1"/>
          <p:nvPr/>
        </p:nvSpPr>
        <p:spPr>
          <a:xfrm>
            <a:off x="5055550" y="3695329"/>
            <a:ext cx="147829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max_next_q_values</a:t>
            </a:r>
            <a:r>
              <a:rPr lang="en-US" altLang="zh-CN" sz="1100" dirty="0"/>
              <a:t> </a:t>
            </a:r>
            <a:endParaRPr lang="zh-CN" altLang="en-US" sz="11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D23712C3-976C-2881-4013-1B20AE88619B}"/>
              </a:ext>
            </a:extLst>
          </p:cNvPr>
          <p:cNvCxnSpPr/>
          <p:nvPr/>
        </p:nvCxnSpPr>
        <p:spPr>
          <a:xfrm flipV="1">
            <a:off x="6004560" y="3930601"/>
            <a:ext cx="0" cy="215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8D23110-199C-A758-8107-BC68A48202DA}"/>
              </a:ext>
            </a:extLst>
          </p:cNvPr>
          <p:cNvCxnSpPr/>
          <p:nvPr/>
        </p:nvCxnSpPr>
        <p:spPr>
          <a:xfrm flipV="1">
            <a:off x="6004560" y="3492024"/>
            <a:ext cx="0" cy="215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D89BF72-07DD-25E7-7975-2C9F440CD9CA}"/>
              </a:ext>
            </a:extLst>
          </p:cNvPr>
          <p:cNvCxnSpPr>
            <a:cxnSpLocks/>
          </p:cNvCxnSpPr>
          <p:nvPr/>
        </p:nvCxnSpPr>
        <p:spPr>
          <a:xfrm flipV="1">
            <a:off x="7213600" y="3442921"/>
            <a:ext cx="0" cy="169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2571FBFA-9B63-D587-CAEE-AD5134C6E4DE}"/>
              </a:ext>
            </a:extLst>
          </p:cNvPr>
          <p:cNvSpPr txBox="1"/>
          <p:nvPr/>
        </p:nvSpPr>
        <p:spPr>
          <a:xfrm>
            <a:off x="10541081" y="4132305"/>
            <a:ext cx="156805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Difference between </a:t>
            </a:r>
          </a:p>
          <a:p>
            <a:r>
              <a:rPr lang="en-US" altLang="zh-CN" sz="1100" dirty="0"/>
              <a:t>q_values and q_targets</a:t>
            </a:r>
            <a:endParaRPr lang="zh-CN" altLang="en-US" sz="1100" dirty="0"/>
          </a:p>
        </p:txBody>
      </p:sp>
      <p:sp>
        <p:nvSpPr>
          <p:cNvPr id="81" name="箭头: 手杖形 80">
            <a:extLst>
              <a:ext uri="{FF2B5EF4-FFF2-40B4-BE49-F238E27FC236}">
                <a16:creationId xmlns:a16="http://schemas.microsoft.com/office/drawing/2014/main" id="{3351AB80-4EA4-F7E7-B709-B10D5F76812A}"/>
              </a:ext>
            </a:extLst>
          </p:cNvPr>
          <p:cNvSpPr/>
          <p:nvPr/>
        </p:nvSpPr>
        <p:spPr>
          <a:xfrm rot="5400000" flipH="1">
            <a:off x="8884196" y="3673801"/>
            <a:ext cx="1601624" cy="136491"/>
          </a:xfrm>
          <a:prstGeom prst="uturnArrow">
            <a:avLst>
              <a:gd name="adj1" fmla="val 12280"/>
              <a:gd name="adj2" fmla="val 25000"/>
              <a:gd name="adj3" fmla="val 22275"/>
              <a:gd name="adj4" fmla="val 50000"/>
              <a:gd name="adj5" fmla="val 1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A3DDEA5-4F56-A40C-938D-00801A140647}"/>
              </a:ext>
            </a:extLst>
          </p:cNvPr>
          <p:cNvCxnSpPr/>
          <p:nvPr/>
        </p:nvCxnSpPr>
        <p:spPr>
          <a:xfrm flipV="1">
            <a:off x="9818418" y="4307710"/>
            <a:ext cx="667659" cy="172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9313B4D8-8496-1F81-A5F6-127C5F4E7D7B}"/>
              </a:ext>
            </a:extLst>
          </p:cNvPr>
          <p:cNvSpPr txBox="1"/>
          <p:nvPr/>
        </p:nvSpPr>
        <p:spPr>
          <a:xfrm>
            <a:off x="9901385" y="4145955"/>
            <a:ext cx="4459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Loss</a:t>
            </a:r>
            <a:endParaRPr lang="zh-CN" altLang="en-US" sz="11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8CB7CEB-B93C-B540-213B-35590D331A2C}"/>
              </a:ext>
            </a:extLst>
          </p:cNvPr>
          <p:cNvSpPr txBox="1"/>
          <p:nvPr/>
        </p:nvSpPr>
        <p:spPr>
          <a:xfrm>
            <a:off x="568960" y="1401347"/>
            <a:ext cx="3044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framework of the baseline</a:t>
            </a:r>
            <a:endParaRPr lang="zh-CN" altLang="en-US" sz="20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F5CCE9E-7876-F25C-BA4F-DF9E010A6A14}"/>
              </a:ext>
            </a:extLst>
          </p:cNvPr>
          <p:cNvSpPr txBox="1"/>
          <p:nvPr/>
        </p:nvSpPr>
        <p:spPr>
          <a:xfrm>
            <a:off x="7539762" y="1401347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Our framework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292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蔚洁</dc:creator>
  <cp:lastModifiedBy>蔚洁</cp:lastModifiedBy>
  <cp:revision>1</cp:revision>
  <dcterms:created xsi:type="dcterms:W3CDTF">2023-03-28T12:57:19Z</dcterms:created>
  <dcterms:modified xsi:type="dcterms:W3CDTF">2023-03-28T12:57:59Z</dcterms:modified>
</cp:coreProperties>
</file>