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0" r:id="rId2"/>
    <p:sldId id="259" r:id="rId3"/>
    <p:sldId id="262" r:id="rId4"/>
    <p:sldId id="261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ek" initials="A" lastIdx="2" clrIdx="0">
    <p:extLst>
      <p:ext uri="{19B8F6BF-5375-455C-9EA6-DF929625EA0E}">
        <p15:presenceInfo xmlns:p15="http://schemas.microsoft.com/office/powerpoint/2012/main" userId="ef2d4a9da3972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6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89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091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6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86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3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8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9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4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56909-D932-4833-A39B-0FA461182720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17105C-1EC5-40AC-9218-CFD9CD2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9883" y="370559"/>
            <a:ext cx="3854528" cy="1278466"/>
          </a:xfrm>
        </p:spPr>
        <p:txBody>
          <a:bodyPr/>
          <a:lstStyle/>
          <a:p>
            <a:pPr algn="ctr"/>
            <a:r>
              <a:rPr lang="en-US" dirty="0" smtClean="0"/>
              <a:t>Study Area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664" y="613903"/>
            <a:ext cx="2799349" cy="3410257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Spatial Resolution: (1.0, 1.0</a:t>
            </a:r>
            <a:r>
              <a:rPr lang="en-US" dirty="0" smtClean="0"/>
              <a:t>)</a:t>
            </a:r>
          </a:p>
          <a:p>
            <a:r>
              <a:rPr lang="en-US" dirty="0"/>
              <a:t>Height in kilometers = 180 * 1.0 = 180 </a:t>
            </a:r>
            <a:r>
              <a:rPr lang="en-US" dirty="0" smtClean="0"/>
              <a:t>kilometers</a:t>
            </a:r>
          </a:p>
          <a:p>
            <a:r>
              <a:rPr lang="de-DE" dirty="0"/>
              <a:t>Width in kilometers = 228 * 1.0 = 228 </a:t>
            </a:r>
            <a:r>
              <a:rPr lang="de-DE" dirty="0" smtClean="0"/>
              <a:t>kilometers</a:t>
            </a:r>
          </a:p>
          <a:p>
            <a:r>
              <a:rPr lang="en-US" dirty="0"/>
              <a:t>Area covered = 180 kilometers * 228 kilometers = 41,040 square kilometers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71" y="4214055"/>
            <a:ext cx="2206346" cy="2400390"/>
          </a:xfrm>
          <a:prstGeom prst="rect">
            <a:avLst/>
          </a:prstGeom>
        </p:spPr>
      </p:pic>
      <p:sp>
        <p:nvSpPr>
          <p:cNvPr id="9" name="Smiley Face 8"/>
          <p:cNvSpPr/>
          <p:nvPr/>
        </p:nvSpPr>
        <p:spPr>
          <a:xfrm>
            <a:off x="7298109" y="2956845"/>
            <a:ext cx="1657884" cy="1623701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Callout 9"/>
          <p:cNvSpPr/>
          <p:nvPr/>
        </p:nvSpPr>
        <p:spPr>
          <a:xfrm>
            <a:off x="7392112" y="803304"/>
            <a:ext cx="2862841" cy="1811709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Total area of </a:t>
            </a:r>
            <a:r>
              <a:rPr lang="en-US" sz="1600" dirty="0" err="1" smtClean="0"/>
              <a:t>Rajarhat</a:t>
            </a:r>
            <a:r>
              <a:rPr lang="en-US" sz="1600" dirty="0" smtClean="0"/>
              <a:t> </a:t>
            </a:r>
            <a:r>
              <a:rPr lang="en-US" sz="1600" dirty="0"/>
              <a:t>subdivision is 88 km² including 64.39 km² rural </a:t>
            </a:r>
            <a:r>
              <a:rPr lang="en-US" sz="1600" dirty="0" smtClean="0"/>
              <a:t>and </a:t>
            </a:r>
            <a:r>
              <a:rPr lang="en-US" sz="1600" dirty="0"/>
              <a:t>24.07 km² </a:t>
            </a:r>
            <a:r>
              <a:rPr lang="en-US" sz="1600" dirty="0" smtClean="0"/>
              <a:t>urban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89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Block based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Height=180</a:t>
            </a:r>
          </a:p>
          <a:p>
            <a:r>
              <a:rPr lang="en-US" dirty="0" smtClean="0"/>
              <a:t>Width=228</a:t>
            </a:r>
          </a:p>
          <a:p>
            <a:r>
              <a:rPr lang="en-US" dirty="0" smtClean="0"/>
              <a:t>block size of 25x25 pixels</a:t>
            </a:r>
          </a:p>
          <a:p>
            <a:r>
              <a:rPr lang="en-US" dirty="0" smtClean="0"/>
              <a:t>Number of blocks in height = 180/ 25 = 7</a:t>
            </a:r>
          </a:p>
          <a:p>
            <a:r>
              <a:rPr lang="en-US" dirty="0" smtClean="0"/>
              <a:t>Number of blocks in width = 228 / 25 = 10</a:t>
            </a:r>
          </a:p>
          <a:p>
            <a:r>
              <a:rPr lang="en-US" dirty="0" smtClean="0"/>
              <a:t>Total 7x8 = 80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Think </a:t>
            </a:r>
            <a:r>
              <a:rPr lang="en-US" smtClean="0"/>
              <a:t>In Different </a:t>
            </a:r>
            <a:r>
              <a:rPr lang="en-US" dirty="0" smtClean="0"/>
              <a:t>way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740" y="2131991"/>
            <a:ext cx="2352675" cy="1819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314" y="2181581"/>
            <a:ext cx="1819275" cy="16573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11" y="1905713"/>
            <a:ext cx="2071836" cy="20626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809" y="4213121"/>
            <a:ext cx="1876425" cy="19526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1418" y="4324616"/>
            <a:ext cx="1724025" cy="16954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45" y="4126195"/>
            <a:ext cx="2071836" cy="20626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1" name="TextBox 50"/>
          <p:cNvSpPr txBox="1"/>
          <p:nvPr/>
        </p:nvSpPr>
        <p:spPr>
          <a:xfrm>
            <a:off x="9605473" y="3429000"/>
            <a:ext cx="2409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 the weighted Difference 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161944" y="3042303"/>
            <a:ext cx="700755" cy="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76658" y="2953997"/>
            <a:ext cx="700755" cy="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960692" y="5148842"/>
            <a:ext cx="700755" cy="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190430" y="5267058"/>
            <a:ext cx="700755" cy="8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1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067" y="6266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Block Based Methods Algorith</a:t>
            </a:r>
            <a:r>
              <a:rPr lang="en-US" dirty="0"/>
              <a:t>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98" y="816464"/>
            <a:ext cx="2919583" cy="206560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7110" y="3050849"/>
            <a:ext cx="2888479" cy="25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7648" y="837488"/>
            <a:ext cx="7121" cy="2006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64778" y="3144852"/>
            <a:ext cx="1632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1051132"/>
            <a:ext cx="264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3954" y="1683523"/>
            <a:ext cx="905855" cy="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75" y="1543762"/>
            <a:ext cx="7360079" cy="2850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828374" y="1888622"/>
            <a:ext cx="454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Reshape into 1D Array(size=height*width)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501640" y="2177754"/>
            <a:ext cx="1425" cy="856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00943" y="4101982"/>
            <a:ext cx="5922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 the intensity levels </a:t>
            </a:r>
            <a:r>
              <a:rPr lang="en-US" sz="1400" dirty="0" smtClean="0"/>
              <a:t>(</a:t>
            </a:r>
            <a:r>
              <a:rPr lang="es-ES" sz="1400" dirty="0"/>
              <a:t>√[ (x2 – x1 )</a:t>
            </a:r>
            <a:r>
              <a:rPr lang="es-ES" sz="1400" baseline="30000" dirty="0"/>
              <a:t>2</a:t>
            </a:r>
            <a:r>
              <a:rPr lang="es-ES" sz="1400" dirty="0"/>
              <a:t> + (y2 – y1 )</a:t>
            </a:r>
            <a:r>
              <a:rPr lang="es-ES" sz="1400" baseline="30000" dirty="0"/>
              <a:t>2</a:t>
            </a:r>
            <a:r>
              <a:rPr lang="es-ES" sz="1400" dirty="0" smtClean="0"/>
              <a:t>]</a:t>
            </a:r>
            <a:r>
              <a:rPr lang="en-US" sz="1400" smtClean="0"/>
              <a:t>) of </a:t>
            </a:r>
            <a:r>
              <a:rPr lang="en-US" sz="1400" dirty="0" smtClean="0"/>
              <a:t>Each Block 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35" y="3039276"/>
            <a:ext cx="6886575" cy="2667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43" y="3429000"/>
            <a:ext cx="6886575" cy="2667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89" y="3799853"/>
            <a:ext cx="6886575" cy="2667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623275" y="2837203"/>
            <a:ext cx="77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B1</a:t>
            </a:r>
          </a:p>
          <a:p>
            <a:r>
              <a:rPr lang="en-US" dirty="0" smtClean="0"/>
              <a:t>B2</a:t>
            </a:r>
          </a:p>
          <a:p>
            <a:r>
              <a:rPr lang="en-US" dirty="0" smtClean="0"/>
              <a:t>B3</a:t>
            </a:r>
          </a:p>
          <a:p>
            <a:r>
              <a:rPr lang="en-US" sz="800" dirty="0" smtClean="0"/>
              <a:t>.</a:t>
            </a:r>
          </a:p>
          <a:p>
            <a:r>
              <a:rPr lang="en-US" sz="800" dirty="0" smtClean="0"/>
              <a:t>.</a:t>
            </a:r>
          </a:p>
          <a:p>
            <a:r>
              <a:rPr lang="en-US" sz="800" dirty="0" smtClean="0"/>
              <a:t>.</a:t>
            </a:r>
          </a:p>
          <a:p>
            <a:r>
              <a:rPr lang="en-US" dirty="0" err="1" smtClean="0"/>
              <a:t>Bn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67469" y="6007694"/>
            <a:ext cx="179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348669" y="6023361"/>
            <a:ext cx="1794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83137" y="4264352"/>
            <a:ext cx="1423" cy="175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350093" y="4213077"/>
            <a:ext cx="5698" cy="178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444381" y="5101839"/>
            <a:ext cx="299103" cy="8802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27518" y="4828375"/>
            <a:ext cx="299103" cy="11522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1210654" y="5426579"/>
            <a:ext cx="299103" cy="544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619428" y="4272897"/>
            <a:ext cx="299103" cy="170488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49495" y="4623275"/>
            <a:ext cx="299103" cy="13958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2944026" y="5450792"/>
            <a:ext cx="299103" cy="544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339981" y="5341121"/>
            <a:ext cx="299103" cy="66514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>
            <a:off x="3706027" y="4844042"/>
            <a:ext cx="299103" cy="115225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92209" y="6067514"/>
            <a:ext cx="1692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Pixel Value</a:t>
            </a:r>
            <a:endParaRPr 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2888478" y="6084606"/>
            <a:ext cx="1128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Pixel Value</a:t>
            </a:r>
          </a:p>
          <a:p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6912" y="4392538"/>
            <a:ext cx="24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Intensity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76628" y="4469450"/>
            <a:ext cx="2307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Intensity</a:t>
            </a:r>
          </a:p>
          <a:p>
            <a:endParaRPr lang="en-US" sz="800" dirty="0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4237289" y="5672984"/>
            <a:ext cx="905855" cy="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2461190" y="3562173"/>
            <a:ext cx="2092295" cy="185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528130" y="3698907"/>
            <a:ext cx="9971" cy="5568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5358212" y="4768551"/>
            <a:ext cx="3631963" cy="19313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959267" y="5084747"/>
            <a:ext cx="2509615" cy="12989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/>
          <p:cNvCxnSpPr>
            <a:stCxn id="70" idx="1"/>
          </p:cNvCxnSpPr>
          <p:nvPr/>
        </p:nvCxnSpPr>
        <p:spPr>
          <a:xfrm>
            <a:off x="5959267" y="5734227"/>
            <a:ext cx="2526707" cy="85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205528" y="5032047"/>
            <a:ext cx="25638" cy="1394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9161092" y="4990744"/>
            <a:ext cx="250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otsu</a:t>
            </a:r>
            <a:r>
              <a:rPr lang="en-US" dirty="0"/>
              <a:t> </a:t>
            </a:r>
            <a:r>
              <a:rPr lang="en-US" dirty="0" err="1" smtClean="0"/>
              <a:t>thresholding</a:t>
            </a:r>
            <a:r>
              <a:rPr lang="en-US" dirty="0" smtClean="0"/>
              <a:t> method to show only &gt;threshold value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3" y="1584711"/>
            <a:ext cx="5155499" cy="3226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58" y="1341689"/>
            <a:ext cx="4858145" cy="355322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384277" y="2196269"/>
            <a:ext cx="6665719" cy="8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5" idx="1"/>
          </p:cNvCxnSpPr>
          <p:nvPr/>
        </p:nvCxnSpPr>
        <p:spPr>
          <a:xfrm>
            <a:off x="4025069" y="3529413"/>
            <a:ext cx="6816696" cy="1640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10669" y="3281585"/>
            <a:ext cx="7204105" cy="85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841765" y="4879649"/>
            <a:ext cx="1350235" cy="581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Magnolia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83237" y="683664"/>
            <a:ext cx="4281443" cy="1290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926225" y="306225"/>
            <a:ext cx="1350235" cy="581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Anahita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40650" y="205100"/>
            <a:ext cx="481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</a:rPr>
              <a:t>Validation and Ground Truths</a:t>
            </a:r>
          </a:p>
        </p:txBody>
      </p:sp>
    </p:spTree>
    <p:extLst>
      <p:ext uri="{BB962C8B-B14F-4D97-AF65-F5344CB8AC3E}">
        <p14:creationId xmlns:p14="http://schemas.microsoft.com/office/powerpoint/2010/main" val="16401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30" y="2877589"/>
            <a:ext cx="10515600" cy="1325563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156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Study Area Analysis</vt:lpstr>
      <vt:lpstr>        Block based</vt:lpstr>
      <vt:lpstr>Think In Different way</vt:lpstr>
      <vt:lpstr>Block Based Methods Algorithm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Abhisek</dc:creator>
  <cp:lastModifiedBy>Abhisek</cp:lastModifiedBy>
  <cp:revision>19</cp:revision>
  <dcterms:created xsi:type="dcterms:W3CDTF">2023-05-22T11:58:23Z</dcterms:created>
  <dcterms:modified xsi:type="dcterms:W3CDTF">2023-05-26T04:20:49Z</dcterms:modified>
</cp:coreProperties>
</file>