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33" d="100"/>
          <a:sy n="33" d="100"/>
        </p:scale>
        <p:origin x="7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merged_cleaned_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merged_cleaned_datas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Top five categories</a:t>
            </a:r>
          </a:p>
        </c:rich>
      </c:tx>
      <c:layout>
        <c:manualLayout>
          <c:xMode val="edge"/>
          <c:yMode val="edge"/>
          <c:x val="0.4096579739170276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top_five!$A$2</c:f>
              <c:strCache>
                <c:ptCount val="1"/>
                <c:pt idx="0">
                  <c:v>food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top_five!$B$1</c:f>
              <c:strCache>
                <c:ptCount val="1"/>
                <c:pt idx="0">
                  <c:v>scores</c:v>
                </c:pt>
              </c:strCache>
            </c:strRef>
          </c:cat>
          <c:val>
            <c:numRef>
              <c:f>top_five!$B$2</c:f>
              <c:numCache>
                <c:formatCode>General</c:formatCode>
                <c:ptCount val="1"/>
                <c:pt idx="0">
                  <c:v>66676</c:v>
                </c:pt>
              </c:numCache>
            </c:numRef>
          </c:val>
          <c:extLst>
            <c:ext xmlns:c16="http://schemas.microsoft.com/office/drawing/2014/chart" uri="{C3380CC4-5D6E-409C-BE32-E72D297353CC}">
              <c16:uniqueId val="{00000000-1C8E-441C-A5BC-559C212AAE83}"/>
            </c:ext>
          </c:extLst>
        </c:ser>
        <c:ser>
          <c:idx val="1"/>
          <c:order val="1"/>
          <c:tx>
            <c:strRef>
              <c:f>top_five!$A$3</c:f>
              <c:strCache>
                <c:ptCount val="1"/>
                <c:pt idx="0">
                  <c:v>technology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top_five!$B$1</c:f>
              <c:strCache>
                <c:ptCount val="1"/>
                <c:pt idx="0">
                  <c:v>scores</c:v>
                </c:pt>
              </c:strCache>
            </c:strRef>
          </c:cat>
          <c:val>
            <c:numRef>
              <c:f>top_five!$B$3</c:f>
              <c:numCache>
                <c:formatCode>General</c:formatCode>
                <c:ptCount val="1"/>
                <c:pt idx="0">
                  <c:v>68738</c:v>
                </c:pt>
              </c:numCache>
            </c:numRef>
          </c:val>
          <c:extLst>
            <c:ext xmlns:c16="http://schemas.microsoft.com/office/drawing/2014/chart" uri="{C3380CC4-5D6E-409C-BE32-E72D297353CC}">
              <c16:uniqueId val="{00000001-1C8E-441C-A5BC-559C212AAE83}"/>
            </c:ext>
          </c:extLst>
        </c:ser>
        <c:ser>
          <c:idx val="2"/>
          <c:order val="2"/>
          <c:tx>
            <c:strRef>
              <c:f>top_five!$A$4</c:f>
              <c:strCache>
                <c:ptCount val="1"/>
                <c:pt idx="0">
                  <c:v>healthy eating</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top_five!$B$1</c:f>
              <c:strCache>
                <c:ptCount val="1"/>
                <c:pt idx="0">
                  <c:v>scores</c:v>
                </c:pt>
              </c:strCache>
            </c:strRef>
          </c:cat>
          <c:val>
            <c:numRef>
              <c:f>top_five!$B$4</c:f>
              <c:numCache>
                <c:formatCode>General</c:formatCode>
                <c:ptCount val="1"/>
                <c:pt idx="0">
                  <c:v>69339</c:v>
                </c:pt>
              </c:numCache>
            </c:numRef>
          </c:val>
          <c:extLst>
            <c:ext xmlns:c16="http://schemas.microsoft.com/office/drawing/2014/chart" uri="{C3380CC4-5D6E-409C-BE32-E72D297353CC}">
              <c16:uniqueId val="{00000002-1C8E-441C-A5BC-559C212AAE83}"/>
            </c:ext>
          </c:extLst>
        </c:ser>
        <c:ser>
          <c:idx val="3"/>
          <c:order val="3"/>
          <c:tx>
            <c:strRef>
              <c:f>top_five!$A$5</c:f>
              <c:strCache>
                <c:ptCount val="1"/>
                <c:pt idx="0">
                  <c:v>science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top_five!$B$1</c:f>
              <c:strCache>
                <c:ptCount val="1"/>
                <c:pt idx="0">
                  <c:v>scores</c:v>
                </c:pt>
              </c:strCache>
            </c:strRef>
          </c:cat>
          <c:val>
            <c:numRef>
              <c:f>top_five!$B$5</c:f>
              <c:numCache>
                <c:formatCode>General</c:formatCode>
                <c:ptCount val="1"/>
                <c:pt idx="0">
                  <c:v>71168</c:v>
                </c:pt>
              </c:numCache>
            </c:numRef>
          </c:val>
          <c:extLst>
            <c:ext xmlns:c16="http://schemas.microsoft.com/office/drawing/2014/chart" uri="{C3380CC4-5D6E-409C-BE32-E72D297353CC}">
              <c16:uniqueId val="{00000003-1C8E-441C-A5BC-559C212AAE83}"/>
            </c:ext>
          </c:extLst>
        </c:ser>
        <c:ser>
          <c:idx val="4"/>
          <c:order val="4"/>
          <c:tx>
            <c:strRef>
              <c:f>top_five!$A$6</c:f>
              <c:strCache>
                <c:ptCount val="1"/>
                <c:pt idx="0">
                  <c:v>Animals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top_five!$B$1</c:f>
              <c:strCache>
                <c:ptCount val="1"/>
                <c:pt idx="0">
                  <c:v>scores</c:v>
                </c:pt>
              </c:strCache>
            </c:strRef>
          </c:cat>
          <c:val>
            <c:numRef>
              <c:f>top_five!$B$6</c:f>
              <c:numCache>
                <c:formatCode>General</c:formatCode>
                <c:ptCount val="1"/>
                <c:pt idx="0">
                  <c:v>74965</c:v>
                </c:pt>
              </c:numCache>
            </c:numRef>
          </c:val>
          <c:extLst>
            <c:ext xmlns:c16="http://schemas.microsoft.com/office/drawing/2014/chart" uri="{C3380CC4-5D6E-409C-BE32-E72D297353CC}">
              <c16:uniqueId val="{00000004-1C8E-441C-A5BC-559C212AAE83}"/>
            </c:ext>
          </c:extLst>
        </c:ser>
        <c:dLbls>
          <c:dLblPos val="outEnd"/>
          <c:showLegendKey val="0"/>
          <c:showVal val="1"/>
          <c:showCatName val="0"/>
          <c:showSerName val="0"/>
          <c:showPercent val="0"/>
          <c:showBubbleSize val="0"/>
        </c:dLbls>
        <c:gapWidth val="182"/>
        <c:axId val="498448016"/>
        <c:axId val="589944080"/>
      </c:barChart>
      <c:catAx>
        <c:axId val="498448016"/>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Category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589944080"/>
        <c:crosses val="autoZero"/>
        <c:auto val="1"/>
        <c:lblAlgn val="ctr"/>
        <c:lblOffset val="100"/>
        <c:noMultiLvlLbl val="0"/>
      </c:catAx>
      <c:valAx>
        <c:axId val="589944080"/>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Scores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498448016"/>
        <c:crosses val="autoZero"/>
        <c:crossBetween val="between"/>
      </c:valAx>
      <c:spPr>
        <a:noFill/>
        <a:ln>
          <a:noFill/>
        </a:ln>
        <a:effectLst/>
      </c:spPr>
    </c:plotArea>
    <c:legend>
      <c:legendPos val="r"/>
      <c:layout>
        <c:manualLayout>
          <c:xMode val="edge"/>
          <c:yMode val="edge"/>
          <c:x val="0.92046153262807939"/>
          <c:y val="0.4167141951749615"/>
          <c:w val="7.3103473435762331E-2"/>
          <c:h val="0.2550639423047496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percentage</a:t>
            </a:r>
            <a:r>
              <a:rPr lang="en-US" baseline="0"/>
              <a:t> share of top 5</a:t>
            </a:r>
            <a:r>
              <a:rPr lang="en-US"/>
              <a:t> </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top_five!$B$1</c:f>
              <c:strCache>
                <c:ptCount val="1"/>
                <c:pt idx="0">
                  <c:v>scores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E655-437F-B330-229B1C9ACA0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E655-437F-B330-229B1C9ACA0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E655-437F-B330-229B1C9ACA0D}"/>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E655-437F-B330-229B1C9ACA0D}"/>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E655-437F-B330-229B1C9ACA0D}"/>
              </c:ext>
            </c:extLst>
          </c:dPt>
          <c:dLbls>
            <c:dLbl>
              <c:idx val="0"/>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E655-437F-B330-229B1C9ACA0D}"/>
                </c:ext>
              </c:extLst>
            </c:dLbl>
            <c:dLbl>
              <c:idx val="1"/>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E655-437F-B330-229B1C9ACA0D}"/>
                </c:ext>
              </c:extLst>
            </c:dLbl>
            <c:dLbl>
              <c:idx val="2"/>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E655-437F-B330-229B1C9ACA0D}"/>
                </c:ext>
              </c:extLst>
            </c:dLbl>
            <c:dLbl>
              <c:idx val="3"/>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E655-437F-B330-229B1C9ACA0D}"/>
                </c:ext>
              </c:extLst>
            </c:dLbl>
            <c:dLbl>
              <c:idx val="4"/>
              <c:spPr>
                <a:solidFill>
                  <a:sysClr val="window" lastClr="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9-E655-437F-B330-229B1C9ACA0D}"/>
                </c:ext>
              </c:extLst>
            </c:dLbl>
            <c:spPr>
              <a:solidFill>
                <a:sysClr val="window" lastClr="FFFFFF"/>
              </a:solidFill>
              <a:ln>
                <a:solidFill>
                  <a:srgbClr val="4472C4"/>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top_five!$A$2:$A$6</c:f>
              <c:strCache>
                <c:ptCount val="5"/>
                <c:pt idx="0">
                  <c:v>food</c:v>
                </c:pt>
                <c:pt idx="1">
                  <c:v>technology</c:v>
                </c:pt>
                <c:pt idx="2">
                  <c:v>healthy eating</c:v>
                </c:pt>
                <c:pt idx="3">
                  <c:v>science</c:v>
                </c:pt>
                <c:pt idx="4">
                  <c:v>Animals</c:v>
                </c:pt>
              </c:strCache>
            </c:strRef>
          </c:cat>
          <c:val>
            <c:numRef>
              <c:f>top_five!$B$2:$B$6</c:f>
              <c:numCache>
                <c:formatCode>General</c:formatCode>
                <c:ptCount val="5"/>
                <c:pt idx="0">
                  <c:v>66676</c:v>
                </c:pt>
                <c:pt idx="1">
                  <c:v>68738</c:v>
                </c:pt>
                <c:pt idx="2">
                  <c:v>69339</c:v>
                </c:pt>
                <c:pt idx="3">
                  <c:v>71168</c:v>
                </c:pt>
                <c:pt idx="4">
                  <c:v>74965</c:v>
                </c:pt>
              </c:numCache>
            </c:numRef>
          </c:val>
          <c:extLst>
            <c:ext xmlns:c16="http://schemas.microsoft.com/office/drawing/2014/chart" uri="{C3380CC4-5D6E-409C-BE32-E72D297353CC}">
              <c16:uniqueId val="{0000000A-E655-437F-B330-229B1C9ACA0D}"/>
            </c:ext>
          </c:extLst>
        </c:ser>
        <c:dLbls>
          <c:dLblPos val="outEnd"/>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4" name="TextBox 24"/>
          <p:cNvSpPr txBox="1"/>
          <p:nvPr/>
        </p:nvSpPr>
        <p:spPr>
          <a:xfrm>
            <a:off x="1027328" y="403721"/>
            <a:ext cx="14517471" cy="2846933"/>
          </a:xfrm>
          <a:prstGeom prst="rect">
            <a:avLst/>
          </a:prstGeom>
        </p:spPr>
        <p:txBody>
          <a:bodyPr wrap="square" lIns="0" tIns="0" rIns="0" bIns="0" rtlCol="0" anchor="t">
            <a:spAutoFit/>
          </a:bodyPr>
          <a:lstStyle/>
          <a:p>
            <a:pPr algn="ctr">
              <a:lnSpc>
                <a:spcPts val="11059"/>
              </a:lnSpc>
            </a:pPr>
            <a:r>
              <a:rPr lang="en-US" sz="9600" b="1" dirty="0">
                <a:solidFill>
                  <a:schemeClr val="bg1"/>
                </a:solidFill>
                <a:latin typeface="+mj-lt"/>
              </a:rPr>
              <a:t>Content Performance Analysis for Social Buzz</a:t>
            </a:r>
            <a:endParaRPr lang="en-US" sz="9600" b="1" spc="-105" dirty="0">
              <a:solidFill>
                <a:schemeClr val="bg1"/>
              </a:solidFill>
              <a:latin typeface="+mj-lt"/>
            </a:endParaRPr>
          </a:p>
        </p:txBody>
      </p:sp>
      <p:sp>
        <p:nvSpPr>
          <p:cNvPr id="25" name="TextBox 24">
            <a:extLst>
              <a:ext uri="{FF2B5EF4-FFF2-40B4-BE49-F238E27FC236}">
                <a16:creationId xmlns:a16="http://schemas.microsoft.com/office/drawing/2014/main" id="{53884212-979B-5207-512E-3709E95D0C1D}"/>
              </a:ext>
            </a:extLst>
          </p:cNvPr>
          <p:cNvSpPr txBox="1"/>
          <p:nvPr/>
        </p:nvSpPr>
        <p:spPr>
          <a:xfrm>
            <a:off x="3733800" y="4306035"/>
            <a:ext cx="11201400" cy="769441"/>
          </a:xfrm>
          <a:prstGeom prst="rect">
            <a:avLst/>
          </a:prstGeom>
          <a:noFill/>
        </p:spPr>
        <p:txBody>
          <a:bodyPr wrap="square" rtlCol="0">
            <a:spAutoFit/>
          </a:bodyPr>
          <a:lstStyle/>
          <a:p>
            <a:r>
              <a:rPr lang="en-US" sz="4400" b="1" i="1" dirty="0">
                <a:solidFill>
                  <a:schemeClr val="bg1"/>
                </a:solidFill>
              </a:rPr>
              <a:t>Connecting Data Insights to Strategic Decisions</a:t>
            </a:r>
          </a:p>
        </p:txBody>
      </p:sp>
      <p:sp>
        <p:nvSpPr>
          <p:cNvPr id="26" name="TextBox 25">
            <a:extLst>
              <a:ext uri="{FF2B5EF4-FFF2-40B4-BE49-F238E27FC236}">
                <a16:creationId xmlns:a16="http://schemas.microsoft.com/office/drawing/2014/main" id="{B035E183-8540-4DBB-C7C2-F8F39CE48644}"/>
              </a:ext>
            </a:extLst>
          </p:cNvPr>
          <p:cNvSpPr txBox="1"/>
          <p:nvPr/>
        </p:nvSpPr>
        <p:spPr>
          <a:xfrm>
            <a:off x="6553200" y="6057900"/>
            <a:ext cx="7696200" cy="646331"/>
          </a:xfrm>
          <a:prstGeom prst="rect">
            <a:avLst/>
          </a:prstGeom>
          <a:noFill/>
        </p:spPr>
        <p:txBody>
          <a:bodyPr wrap="square" rtlCol="0">
            <a:spAutoFit/>
          </a:bodyPr>
          <a:lstStyle/>
          <a:p>
            <a:r>
              <a:rPr lang="en-US" sz="3600" b="1" dirty="0">
                <a:solidFill>
                  <a:schemeClr val="bg1"/>
                </a:solidFill>
              </a:rPr>
              <a:t>By Winnie Madikizella – Data Analyst</a:t>
            </a:r>
          </a:p>
        </p:txBody>
      </p:sp>
      <p:sp>
        <p:nvSpPr>
          <p:cNvPr id="27" name="TextBox 26">
            <a:extLst>
              <a:ext uri="{FF2B5EF4-FFF2-40B4-BE49-F238E27FC236}">
                <a16:creationId xmlns:a16="http://schemas.microsoft.com/office/drawing/2014/main" id="{081F2C66-ABF5-F53F-2E32-9C36D05C359B}"/>
              </a:ext>
            </a:extLst>
          </p:cNvPr>
          <p:cNvSpPr txBox="1"/>
          <p:nvPr/>
        </p:nvSpPr>
        <p:spPr>
          <a:xfrm>
            <a:off x="9144000" y="7775014"/>
            <a:ext cx="3429000" cy="1200329"/>
          </a:xfrm>
          <a:prstGeom prst="rect">
            <a:avLst/>
          </a:prstGeom>
          <a:noFill/>
        </p:spPr>
        <p:txBody>
          <a:bodyPr wrap="square" rtlCol="0">
            <a:spAutoFit/>
          </a:bodyPr>
          <a:lstStyle/>
          <a:p>
            <a:r>
              <a:rPr lang="en-US" sz="3600" b="1" dirty="0">
                <a:solidFill>
                  <a:schemeClr val="bg1"/>
                </a:solidFill>
              </a:rPr>
              <a:t>November 30,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F210269C-60B5-6BA7-7DD2-818AFFFEF1C8}"/>
              </a:ext>
            </a:extLst>
          </p:cNvPr>
          <p:cNvSpPr txBox="1"/>
          <p:nvPr/>
        </p:nvSpPr>
        <p:spPr>
          <a:xfrm>
            <a:off x="11581833" y="2454515"/>
            <a:ext cx="6020367" cy="6124754"/>
          </a:xfrm>
          <a:prstGeom prst="rect">
            <a:avLst/>
          </a:prstGeom>
          <a:noFill/>
        </p:spPr>
        <p:txBody>
          <a:bodyPr wrap="square" rtlCol="0">
            <a:spAutoFit/>
          </a:bodyPr>
          <a:lstStyle/>
          <a:p>
            <a:pPr algn="just"/>
            <a:r>
              <a:rPr lang="en-US" sz="2800" dirty="0">
                <a:latin typeface="Graphik Regular" panose="020B0503030202060203"/>
              </a:rPr>
              <a:t>Social Buzz’s top-performing categories, Animals and Science, indicate strong user engagement in these topics, suggesting opportunities for increased content creation and targeted campaigns. The spike in activity in May highlights a seasonal trend, suggesting that Social Buzz can leverage this month for future content planning and peak engagement. Moving forward, Social Buzz should focus on expanding content in these popular categories and align future campaigns with peak user activity periods.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2095500"/>
            <a:ext cx="9474361" cy="4003008"/>
            <a:chOff x="0" y="-1586401"/>
            <a:chExt cx="12632482" cy="5337342"/>
          </a:xfrm>
        </p:grpSpPr>
        <p:sp>
          <p:nvSpPr>
            <p:cNvPr id="3" name="TextBox 3"/>
            <p:cNvSpPr txBox="1"/>
            <p:nvPr/>
          </p:nvSpPr>
          <p:spPr>
            <a:xfrm>
              <a:off x="0" y="-1586401"/>
              <a:ext cx="11750946" cy="1556067"/>
            </a:xfrm>
            <a:prstGeom prst="rect">
              <a:avLst/>
            </a:prstGeom>
          </p:spPr>
          <p:txBody>
            <a:bodyPr wrap="square" lIns="0" tIns="0" rIns="0" bIns="0" rtlCol="0" anchor="t">
              <a:spAutoFit/>
            </a:bodyPr>
            <a:lstStyle/>
            <a:p>
              <a:pPr>
                <a:lnSpc>
                  <a:spcPts val="9600"/>
                </a:lnSpc>
              </a:pPr>
              <a:r>
                <a:rPr lang="en-US" sz="7200" b="1" spc="-80" dirty="0">
                  <a:solidFill>
                    <a:srgbClr val="000000"/>
                  </a:solidFill>
                  <a:latin typeface="+mj-lt"/>
                </a:rPr>
                <a:t>Today's agenda</a:t>
              </a:r>
            </a:p>
          </p:txBody>
        </p:sp>
        <p:sp>
          <p:nvSpPr>
            <p:cNvPr id="4" name="TextBox 4"/>
            <p:cNvSpPr txBox="1"/>
            <p:nvPr/>
          </p:nvSpPr>
          <p:spPr>
            <a:xfrm>
              <a:off x="0" y="933846"/>
              <a:ext cx="12632482" cy="2817095"/>
            </a:xfrm>
            <a:prstGeom prst="rect">
              <a:avLst/>
            </a:prstGeom>
          </p:spPr>
          <p:txBody>
            <a:bodyPr wrap="square" lIns="0" tIns="0" rIns="0" bIns="0" rtlCol="0" anchor="t">
              <a:spAutoFit/>
            </a:bodyPr>
            <a:lstStyle/>
            <a:p>
              <a:pPr marL="1257300" lvl="2" indent="-342900">
                <a:lnSpc>
                  <a:spcPts val="2660"/>
                </a:lnSpc>
                <a:buFont typeface="Arial" panose="020B0604020202020204" pitchFamily="34" charset="0"/>
                <a:buChar char="•"/>
              </a:pPr>
              <a:r>
                <a:rPr lang="en-US" sz="3600" spc="-19" dirty="0">
                  <a:solidFill>
                    <a:srgbClr val="000000"/>
                  </a:solidFill>
                </a:rPr>
                <a:t>Project recap</a:t>
              </a:r>
            </a:p>
            <a:p>
              <a:pPr marL="1257300" lvl="2" indent="-342900">
                <a:lnSpc>
                  <a:spcPts val="2660"/>
                </a:lnSpc>
                <a:buFont typeface="Arial" panose="020B0604020202020204" pitchFamily="34" charset="0"/>
                <a:buChar char="•"/>
              </a:pPr>
              <a:r>
                <a:rPr lang="en-US" sz="3600" spc="-19" dirty="0">
                  <a:solidFill>
                    <a:srgbClr val="000000"/>
                  </a:solidFill>
                </a:rPr>
                <a:t>Problem</a:t>
              </a:r>
            </a:p>
            <a:p>
              <a:pPr marL="1257300" lvl="2" indent="-342900">
                <a:lnSpc>
                  <a:spcPts val="2660"/>
                </a:lnSpc>
                <a:buFont typeface="Arial" panose="020B0604020202020204" pitchFamily="34" charset="0"/>
                <a:buChar char="•"/>
              </a:pPr>
              <a:r>
                <a:rPr lang="en-US" sz="3600" spc="-19" dirty="0">
                  <a:solidFill>
                    <a:srgbClr val="000000"/>
                  </a:solidFill>
                </a:rPr>
                <a:t>The Analytics team</a:t>
              </a:r>
            </a:p>
            <a:p>
              <a:pPr marL="1257300" lvl="2" indent="-342900">
                <a:lnSpc>
                  <a:spcPts val="2660"/>
                </a:lnSpc>
                <a:buFont typeface="Arial" panose="020B0604020202020204" pitchFamily="34" charset="0"/>
                <a:buChar char="•"/>
              </a:pPr>
              <a:r>
                <a:rPr lang="en-US" sz="3600" spc="-19" dirty="0">
                  <a:solidFill>
                    <a:srgbClr val="000000"/>
                  </a:solidFill>
                </a:rPr>
                <a:t>Process</a:t>
              </a:r>
            </a:p>
            <a:p>
              <a:pPr marL="1257300" lvl="2" indent="-342900">
                <a:lnSpc>
                  <a:spcPts val="2660"/>
                </a:lnSpc>
                <a:buFont typeface="Arial" panose="020B0604020202020204" pitchFamily="34" charset="0"/>
                <a:buChar char="•"/>
              </a:pPr>
              <a:r>
                <a:rPr lang="en-US" sz="3600" spc="-19" dirty="0">
                  <a:solidFill>
                    <a:srgbClr val="000000"/>
                  </a:solidFill>
                </a:rPr>
                <a:t>Insights</a:t>
              </a:r>
            </a:p>
            <a:p>
              <a:pPr marL="1257300" lvl="2" indent="-342900">
                <a:lnSpc>
                  <a:spcPts val="2660"/>
                </a:lnSpc>
                <a:buFont typeface="Arial" panose="020B0604020202020204" pitchFamily="34" charset="0"/>
                <a:buChar char="•"/>
              </a:pPr>
              <a:r>
                <a:rPr lang="en-US" sz="3600" spc="-19" dirty="0">
                  <a:solidFill>
                    <a:srgbClr val="000000"/>
                  </a:solidFill>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6739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6971018" y="1830670"/>
            <a:ext cx="10799869" cy="6665630"/>
          </a:xfrm>
          <a:prstGeom prst="rect">
            <a:avLst/>
          </a:prstGeom>
          <a:solidFill>
            <a:schemeClr val="bg1"/>
          </a:solidFill>
        </p:spPr>
        <p:txBody>
          <a:bodyPr/>
          <a:lstStyle/>
          <a:p>
            <a:endParaRPr lang="en-US" sz="3200" dirty="0"/>
          </a:p>
          <a:p>
            <a:r>
              <a:rPr lang="en-US" sz="3200" dirty="0"/>
              <a:t>Social Buzz, a rapidly growing social media platform with over 500 million monthly active users, is preparing for an IPO and needs data-driven insights to enhance content strategies and scalability. </a:t>
            </a:r>
          </a:p>
          <a:p>
            <a:r>
              <a:rPr lang="en-US" sz="3200" dirty="0"/>
              <a:t>Our analysis focuses on identifying the top 5 performing content categories by aggregating reaction scores from their extensive dataset. This will inform strategic decisions to improve user engagement, optimize content investments, and showcase data-driven practices essential for IPO readiness. </a:t>
            </a:r>
          </a:p>
          <a:p>
            <a:r>
              <a:rPr lang="en-US" sz="3200" dirty="0"/>
              <a:t>By delivering actionable insights and leveraging industry best practices, we aim to support Social Buzz in achieving sustainable growth and a successful IPO.</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253666" y="1564847"/>
            <a:ext cx="6453903" cy="6467663"/>
          </a:xfrm>
          <a:prstGeom prst="rect">
            <a:avLst/>
          </a:prstGeom>
        </p:spPr>
      </p:pic>
      <p:sp>
        <p:nvSpPr>
          <p:cNvPr id="33" name="TextBox 33"/>
          <p:cNvSpPr txBox="1"/>
          <p:nvPr/>
        </p:nvSpPr>
        <p:spPr>
          <a:xfrm>
            <a:off x="1143001" y="3162300"/>
            <a:ext cx="4138955" cy="2462213"/>
          </a:xfrm>
          <a:prstGeom prst="rect">
            <a:avLst/>
          </a:prstGeom>
        </p:spPr>
        <p:txBody>
          <a:bodyPr wrap="square" lIns="0" tIns="0" rIns="0" bIns="0" rtlCol="0" anchor="t">
            <a:spAutoFit/>
          </a:bodyPr>
          <a:lstStyle/>
          <a:p>
            <a:pPr algn="ctr">
              <a:lnSpc>
                <a:spcPts val="9600"/>
              </a:lnSpc>
            </a:pPr>
            <a:r>
              <a:rPr lang="en-US" sz="8000" b="1" spc="-80" dirty="0">
                <a:solidFill>
                  <a:srgbClr val="FFFFFF"/>
                </a:solidFill>
                <a:latin typeface="+mj-lt"/>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14300"/>
            <a:ext cx="9964482" cy="10287000"/>
          </a:xfrm>
          <a:prstGeom prst="rect">
            <a:avLst/>
          </a:prstGeom>
          <a:solidFill>
            <a:srgbClr val="A100FF"/>
          </a:solidFill>
          <a:ln>
            <a:solidFill>
              <a:srgbClr val="A100FF"/>
            </a:solidFill>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0" y="10634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mj-lt"/>
              </a:rPr>
              <a:t>Problem</a:t>
            </a:r>
          </a:p>
        </p:txBody>
      </p:sp>
      <p:sp>
        <p:nvSpPr>
          <p:cNvPr id="22" name="TextBox 21">
            <a:extLst>
              <a:ext uri="{FF2B5EF4-FFF2-40B4-BE49-F238E27FC236}">
                <a16:creationId xmlns:a16="http://schemas.microsoft.com/office/drawing/2014/main" id="{091DD122-3687-7C65-14F3-C7B9935CB1A3}"/>
              </a:ext>
            </a:extLst>
          </p:cNvPr>
          <p:cNvSpPr txBox="1"/>
          <p:nvPr/>
        </p:nvSpPr>
        <p:spPr>
          <a:xfrm>
            <a:off x="2438400" y="3873938"/>
            <a:ext cx="6418207" cy="6063198"/>
          </a:xfrm>
          <a:prstGeom prst="rect">
            <a:avLst/>
          </a:prstGeom>
          <a:noFill/>
        </p:spPr>
        <p:txBody>
          <a:bodyPr wrap="square" rtlCol="0">
            <a:spAutoFit/>
          </a:bodyPr>
          <a:lstStyle/>
          <a:p>
            <a:r>
              <a:rPr lang="en-US" sz="3600" dirty="0">
                <a:solidFill>
                  <a:schemeClr val="bg1"/>
                </a:solidFill>
              </a:rPr>
              <a:t>Social Buzz, with over 500 million monthly user and    </a:t>
            </a:r>
            <a:r>
              <a:rPr lang="en-US" sz="3600" b="1" dirty="0">
                <a:solidFill>
                  <a:schemeClr val="bg1"/>
                </a:solidFill>
              </a:rPr>
              <a:t>100,000 daily content uploads</a:t>
            </a:r>
            <a:r>
              <a:rPr lang="en-US" sz="3600" dirty="0">
                <a:solidFill>
                  <a:schemeClr val="bg1"/>
                </a:solidFill>
              </a:rPr>
              <a:t>, faces challenges managing massive unstructured data.</a:t>
            </a:r>
          </a:p>
          <a:p>
            <a:endParaRPr lang="en-US" sz="3600" dirty="0">
              <a:solidFill>
                <a:schemeClr val="bg1"/>
              </a:solidFill>
            </a:endParaRPr>
          </a:p>
          <a:p>
            <a:r>
              <a:rPr lang="en-US" sz="3600" b="1" dirty="0">
                <a:solidFill>
                  <a:schemeClr val="bg1"/>
                </a:solidFill>
              </a:rPr>
              <a:t>Key Question</a:t>
            </a:r>
            <a:r>
              <a:rPr lang="en-US" sz="3600" dirty="0">
                <a:solidFill>
                  <a:schemeClr val="bg1"/>
                </a:solidFill>
              </a:rPr>
              <a:t>: </a:t>
            </a:r>
            <a:r>
              <a:rPr lang="en-US" sz="3600" i="1" dirty="0">
                <a:solidFill>
                  <a:schemeClr val="bg1"/>
                </a:solidFill>
              </a:rPr>
              <a:t>Which are the top 5 content categories driving the highest user engagement, based on aggregated reaction scores?</a:t>
            </a:r>
            <a:endParaRPr lang="en-AU" sz="3600" dirty="0">
              <a:solidFill>
                <a:schemeClr val="bg1"/>
              </a:solidFill>
            </a:endParaRPr>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2119765" y="7025118"/>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sz="3600"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sz="3600" dirty="0"/>
            </a:p>
          </p:txBody>
        </p:sp>
      </p:grpSp>
      <p:grpSp>
        <p:nvGrpSpPr>
          <p:cNvPr id="23" name="Group 23"/>
          <p:cNvGrpSpPr>
            <a:grpSpLocks noChangeAspect="1"/>
          </p:cNvGrpSpPr>
          <p:nvPr/>
        </p:nvGrpSpPr>
        <p:grpSpPr>
          <a:xfrm>
            <a:off x="11785970" y="4218347"/>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785970" y="1219336"/>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sz="3600"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710568"/>
          </a:xfrm>
          <a:prstGeom prst="rect">
            <a:avLst/>
          </a:prstGeom>
        </p:spPr>
        <p:txBody>
          <a:bodyPr lIns="0" tIns="0" rIns="0" bIns="0" rtlCol="0" anchor="t">
            <a:spAutoFit/>
          </a:bodyPr>
          <a:lstStyle/>
          <a:p>
            <a:pPr algn="ctr">
              <a:lnSpc>
                <a:spcPts val="9600"/>
              </a:lnSpc>
            </a:pPr>
            <a:r>
              <a:rPr lang="en-US" sz="9600" b="1" spc="-80" dirty="0">
                <a:solidFill>
                  <a:srgbClr val="000000"/>
                </a:solidFill>
                <a:latin typeface="+mj-lt"/>
              </a:rPr>
              <a:t>The Analytics team</a:t>
            </a:r>
          </a:p>
        </p:txBody>
      </p:sp>
      <p:sp>
        <p:nvSpPr>
          <p:cNvPr id="32" name="TextBox 31">
            <a:extLst>
              <a:ext uri="{FF2B5EF4-FFF2-40B4-BE49-F238E27FC236}">
                <a16:creationId xmlns:a16="http://schemas.microsoft.com/office/drawing/2014/main" id="{B415C53E-AE16-BF99-C115-713661904606}"/>
              </a:ext>
            </a:extLst>
          </p:cNvPr>
          <p:cNvSpPr txBox="1"/>
          <p:nvPr/>
        </p:nvSpPr>
        <p:spPr>
          <a:xfrm>
            <a:off x="13997724" y="1655779"/>
            <a:ext cx="4061676" cy="1754326"/>
          </a:xfrm>
          <a:prstGeom prst="rect">
            <a:avLst/>
          </a:prstGeom>
          <a:noFill/>
        </p:spPr>
        <p:txBody>
          <a:bodyPr wrap="square" rtlCol="0">
            <a:spAutoFit/>
          </a:bodyPr>
          <a:lstStyle/>
          <a:p>
            <a:pPr algn="ctr"/>
            <a:r>
              <a:rPr lang="en-US" sz="3600" dirty="0"/>
              <a:t> </a:t>
            </a:r>
            <a:r>
              <a:rPr lang="en-US" sz="3600" b="1" dirty="0"/>
              <a:t>Andrew Fleming</a:t>
            </a:r>
            <a:br>
              <a:rPr lang="en-US" sz="3600" dirty="0"/>
            </a:br>
            <a:r>
              <a:rPr lang="en-US" sz="3600" dirty="0"/>
              <a:t>Chief Technical Architect</a:t>
            </a:r>
          </a:p>
        </p:txBody>
      </p:sp>
      <p:sp>
        <p:nvSpPr>
          <p:cNvPr id="33" name="TextBox 32">
            <a:extLst>
              <a:ext uri="{FF2B5EF4-FFF2-40B4-BE49-F238E27FC236}">
                <a16:creationId xmlns:a16="http://schemas.microsoft.com/office/drawing/2014/main" id="{757C34A2-2826-D6F4-217D-406DA035DEC5}"/>
              </a:ext>
            </a:extLst>
          </p:cNvPr>
          <p:cNvSpPr txBox="1"/>
          <p:nvPr/>
        </p:nvSpPr>
        <p:spPr>
          <a:xfrm>
            <a:off x="14630400" y="4835558"/>
            <a:ext cx="3429000" cy="1754326"/>
          </a:xfrm>
          <a:prstGeom prst="rect">
            <a:avLst/>
          </a:prstGeom>
          <a:noFill/>
        </p:spPr>
        <p:txBody>
          <a:bodyPr wrap="square" rtlCol="0">
            <a:spAutoFit/>
          </a:bodyPr>
          <a:lstStyle/>
          <a:p>
            <a:pPr algn="ctr"/>
            <a:r>
              <a:rPr lang="en-US" sz="3600" b="1" dirty="0"/>
              <a:t>Marcus </a:t>
            </a:r>
            <a:r>
              <a:rPr lang="en-US" sz="3600" b="1" dirty="0" err="1"/>
              <a:t>Ramptom</a:t>
            </a:r>
            <a:br>
              <a:rPr lang="en-US" sz="3600" b="1" dirty="0"/>
            </a:br>
            <a:r>
              <a:rPr lang="en-US" sz="3600" dirty="0"/>
              <a:t>Senior Principle</a:t>
            </a:r>
          </a:p>
        </p:txBody>
      </p:sp>
      <p:sp>
        <p:nvSpPr>
          <p:cNvPr id="34" name="TextBox 33">
            <a:extLst>
              <a:ext uri="{FF2B5EF4-FFF2-40B4-BE49-F238E27FC236}">
                <a16:creationId xmlns:a16="http://schemas.microsoft.com/office/drawing/2014/main" id="{F9E3D82B-C06A-BA15-789B-C3429928FDB5}"/>
              </a:ext>
            </a:extLst>
          </p:cNvPr>
          <p:cNvSpPr txBox="1"/>
          <p:nvPr/>
        </p:nvSpPr>
        <p:spPr>
          <a:xfrm>
            <a:off x="14782800" y="7784814"/>
            <a:ext cx="3276600" cy="1754326"/>
          </a:xfrm>
          <a:prstGeom prst="rect">
            <a:avLst/>
          </a:prstGeom>
          <a:noFill/>
        </p:spPr>
        <p:txBody>
          <a:bodyPr wrap="square" rtlCol="0">
            <a:spAutoFit/>
          </a:bodyPr>
          <a:lstStyle/>
          <a:p>
            <a:pPr algn="ctr"/>
            <a:r>
              <a:rPr lang="en-US" sz="3600" b="1" dirty="0"/>
              <a:t>Winnie Madikizella</a:t>
            </a:r>
            <a:br>
              <a:rPr lang="en-US" sz="3600" dirty="0"/>
            </a:br>
            <a:r>
              <a:rPr lang="en-US" sz="3600"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86671" y="32293"/>
            <a:ext cx="6642545" cy="1018099"/>
          </a:xfrm>
          <a:prstGeom prst="rect">
            <a:avLst/>
          </a:prstGeom>
        </p:spPr>
        <p:txBody>
          <a:bodyPr lIns="0" tIns="0" rIns="0" bIns="0" rtlCol="0" anchor="t">
            <a:spAutoFit/>
          </a:bodyPr>
          <a:lstStyle/>
          <a:p>
            <a:pPr algn="r">
              <a:lnSpc>
                <a:spcPts val="9600"/>
              </a:lnSpc>
            </a:pPr>
            <a:r>
              <a:rPr lang="en-US" sz="2800" spc="-80" dirty="0">
                <a:solidFill>
                  <a:srgbClr val="FFFFFF"/>
                </a:solidFill>
              </a:rPr>
              <a:t>Process</a:t>
            </a:r>
          </a:p>
        </p:txBody>
      </p:sp>
      <p:sp>
        <p:nvSpPr>
          <p:cNvPr id="34" name="TextBox 34"/>
          <p:cNvSpPr txBox="1"/>
          <p:nvPr/>
        </p:nvSpPr>
        <p:spPr>
          <a:xfrm>
            <a:off x="2630944" y="1372359"/>
            <a:ext cx="1229487" cy="787267"/>
          </a:xfrm>
          <a:prstGeom prst="rect">
            <a:avLst/>
          </a:prstGeom>
        </p:spPr>
        <p:txBody>
          <a:bodyPr lIns="0" tIns="0" rIns="0" bIns="0" rtlCol="0" anchor="t">
            <a:spAutoFit/>
          </a:bodyPr>
          <a:lstStyle/>
          <a:p>
            <a:pPr>
              <a:lnSpc>
                <a:spcPts val="7192"/>
              </a:lnSpc>
            </a:pPr>
            <a:r>
              <a:rPr lang="en-US" sz="2800" spc="-640" dirty="0">
                <a:solidFill>
                  <a:srgbClr val="FFFFFF"/>
                </a:solidFill>
              </a:rPr>
              <a:t>1</a:t>
            </a:r>
          </a:p>
        </p:txBody>
      </p:sp>
      <p:sp>
        <p:nvSpPr>
          <p:cNvPr id="35" name="TextBox 35"/>
          <p:cNvSpPr txBox="1"/>
          <p:nvPr/>
        </p:nvSpPr>
        <p:spPr>
          <a:xfrm>
            <a:off x="4534646" y="2984043"/>
            <a:ext cx="1229487" cy="787267"/>
          </a:xfrm>
          <a:prstGeom prst="rect">
            <a:avLst/>
          </a:prstGeom>
        </p:spPr>
        <p:txBody>
          <a:bodyPr lIns="0" tIns="0" rIns="0" bIns="0" rtlCol="0" anchor="t">
            <a:spAutoFit/>
          </a:bodyPr>
          <a:lstStyle/>
          <a:p>
            <a:pPr>
              <a:lnSpc>
                <a:spcPts val="7192"/>
              </a:lnSpc>
            </a:pPr>
            <a:r>
              <a:rPr lang="en-US" sz="2800" spc="-640" dirty="0">
                <a:solidFill>
                  <a:srgbClr val="FFFFFF"/>
                </a:solidFill>
              </a:rPr>
              <a:t>2</a:t>
            </a:r>
          </a:p>
        </p:txBody>
      </p:sp>
      <p:sp>
        <p:nvSpPr>
          <p:cNvPr id="36" name="TextBox 36"/>
          <p:cNvSpPr txBox="1"/>
          <p:nvPr/>
        </p:nvSpPr>
        <p:spPr>
          <a:xfrm>
            <a:off x="10108223" y="7828620"/>
            <a:ext cx="1229487" cy="787267"/>
          </a:xfrm>
          <a:prstGeom prst="rect">
            <a:avLst/>
          </a:prstGeom>
        </p:spPr>
        <p:txBody>
          <a:bodyPr lIns="0" tIns="0" rIns="0" bIns="0" rtlCol="0" anchor="t">
            <a:spAutoFit/>
          </a:bodyPr>
          <a:lstStyle/>
          <a:p>
            <a:pPr>
              <a:lnSpc>
                <a:spcPts val="7192"/>
              </a:lnSpc>
            </a:pPr>
            <a:r>
              <a:rPr lang="en-US" sz="2800" spc="-640">
                <a:solidFill>
                  <a:srgbClr val="FFFFFF"/>
                </a:solidFill>
              </a:rPr>
              <a:t>5</a:t>
            </a:r>
          </a:p>
        </p:txBody>
      </p:sp>
      <p:sp>
        <p:nvSpPr>
          <p:cNvPr id="37" name="TextBox 37"/>
          <p:cNvSpPr txBox="1"/>
          <p:nvPr/>
        </p:nvSpPr>
        <p:spPr>
          <a:xfrm>
            <a:off x="8193880" y="6204766"/>
            <a:ext cx="1229487" cy="787267"/>
          </a:xfrm>
          <a:prstGeom prst="rect">
            <a:avLst/>
          </a:prstGeom>
        </p:spPr>
        <p:txBody>
          <a:bodyPr lIns="0" tIns="0" rIns="0" bIns="0" rtlCol="0" anchor="t">
            <a:spAutoFit/>
          </a:bodyPr>
          <a:lstStyle/>
          <a:p>
            <a:pPr>
              <a:lnSpc>
                <a:spcPts val="7192"/>
              </a:lnSpc>
            </a:pPr>
            <a:r>
              <a:rPr lang="en-US" sz="2800" spc="-640" dirty="0">
                <a:solidFill>
                  <a:srgbClr val="FFFFFF"/>
                </a:solidFill>
              </a:rPr>
              <a:t>4</a:t>
            </a:r>
          </a:p>
        </p:txBody>
      </p:sp>
      <p:sp>
        <p:nvSpPr>
          <p:cNvPr id="38" name="TextBox 38"/>
          <p:cNvSpPr txBox="1"/>
          <p:nvPr/>
        </p:nvSpPr>
        <p:spPr>
          <a:xfrm>
            <a:off x="6396750" y="4605252"/>
            <a:ext cx="1229487" cy="787267"/>
          </a:xfrm>
          <a:prstGeom prst="rect">
            <a:avLst/>
          </a:prstGeom>
        </p:spPr>
        <p:txBody>
          <a:bodyPr lIns="0" tIns="0" rIns="0" bIns="0" rtlCol="0" anchor="t">
            <a:spAutoFit/>
          </a:bodyPr>
          <a:lstStyle/>
          <a:p>
            <a:pPr>
              <a:lnSpc>
                <a:spcPts val="7192"/>
              </a:lnSpc>
            </a:pPr>
            <a:r>
              <a:rPr lang="en-US" sz="2800" spc="-640" dirty="0">
                <a:solidFill>
                  <a:srgbClr val="FFFFFF"/>
                </a:solidFill>
              </a:rPr>
              <a:t>3</a:t>
            </a:r>
          </a:p>
        </p:txBody>
      </p:sp>
      <p:sp>
        <p:nvSpPr>
          <p:cNvPr id="39" name="TextBox 38">
            <a:extLst>
              <a:ext uri="{FF2B5EF4-FFF2-40B4-BE49-F238E27FC236}">
                <a16:creationId xmlns:a16="http://schemas.microsoft.com/office/drawing/2014/main" id="{3EB8F0E7-9D7F-495D-1784-A2182738F907}"/>
              </a:ext>
            </a:extLst>
          </p:cNvPr>
          <p:cNvSpPr txBox="1"/>
          <p:nvPr/>
        </p:nvSpPr>
        <p:spPr>
          <a:xfrm>
            <a:off x="4174526" y="1014717"/>
            <a:ext cx="13808673" cy="1384995"/>
          </a:xfrm>
          <a:prstGeom prst="rect">
            <a:avLst/>
          </a:prstGeom>
          <a:noFill/>
        </p:spPr>
        <p:txBody>
          <a:bodyPr wrap="square" rtlCol="0">
            <a:spAutoFit/>
          </a:bodyPr>
          <a:lstStyle/>
          <a:p>
            <a:r>
              <a:rPr lang="en-US" sz="2800" b="1" dirty="0">
                <a:solidFill>
                  <a:schemeClr val="bg1"/>
                </a:solidFill>
              </a:rPr>
              <a:t>Data Understanding</a:t>
            </a:r>
            <a:r>
              <a:rPr lang="en-US" sz="2800" dirty="0">
                <a:solidFill>
                  <a:schemeClr val="bg1"/>
                </a:solidFill>
              </a:rPr>
              <a:t>: Reviewed the provided datasets (Reaction, Content, Reaction Types) to understand the structure, key fields, and relationships.</a:t>
            </a:r>
          </a:p>
          <a:p>
            <a:endParaRPr lang="en-US" sz="2800" dirty="0"/>
          </a:p>
        </p:txBody>
      </p:sp>
      <p:sp>
        <p:nvSpPr>
          <p:cNvPr id="40" name="TextBox 39">
            <a:extLst>
              <a:ext uri="{FF2B5EF4-FFF2-40B4-BE49-F238E27FC236}">
                <a16:creationId xmlns:a16="http://schemas.microsoft.com/office/drawing/2014/main" id="{37FF5849-ADEF-A194-5FC0-91745F6A20D1}"/>
              </a:ext>
            </a:extLst>
          </p:cNvPr>
          <p:cNvSpPr txBox="1"/>
          <p:nvPr/>
        </p:nvSpPr>
        <p:spPr>
          <a:xfrm>
            <a:off x="5637786" y="2765658"/>
            <a:ext cx="12650214" cy="1384995"/>
          </a:xfrm>
          <a:prstGeom prst="rect">
            <a:avLst/>
          </a:prstGeom>
          <a:noFill/>
        </p:spPr>
        <p:txBody>
          <a:bodyPr wrap="square" rtlCol="0">
            <a:spAutoFit/>
          </a:bodyPr>
          <a:lstStyle/>
          <a:p>
            <a:r>
              <a:rPr lang="en-US" sz="2800" b="1" dirty="0">
                <a:solidFill>
                  <a:schemeClr val="bg1"/>
                </a:solidFill>
              </a:rPr>
              <a:t>Data Cleaning</a:t>
            </a:r>
            <a:r>
              <a:rPr lang="en-US" sz="2800" dirty="0">
                <a:solidFill>
                  <a:schemeClr val="bg1"/>
                </a:solidFill>
              </a:rPr>
              <a:t>: Cleaned the data by removing unnecessary columns that I didn’t need for my analysis, blank values, and ensuring consistent formatting across the datasets.</a:t>
            </a:r>
          </a:p>
          <a:p>
            <a:endParaRPr lang="en-US" sz="2800" dirty="0">
              <a:solidFill>
                <a:schemeClr val="bg1"/>
              </a:solidFill>
            </a:endParaRPr>
          </a:p>
        </p:txBody>
      </p:sp>
      <p:sp>
        <p:nvSpPr>
          <p:cNvPr id="41" name="TextBox 40">
            <a:extLst>
              <a:ext uri="{FF2B5EF4-FFF2-40B4-BE49-F238E27FC236}">
                <a16:creationId xmlns:a16="http://schemas.microsoft.com/office/drawing/2014/main" id="{EBC695C2-8E35-DB5F-F52B-ACD1DAE1652F}"/>
              </a:ext>
            </a:extLst>
          </p:cNvPr>
          <p:cNvSpPr txBox="1"/>
          <p:nvPr/>
        </p:nvSpPr>
        <p:spPr>
          <a:xfrm>
            <a:off x="7480887" y="4327951"/>
            <a:ext cx="11013705" cy="1384995"/>
          </a:xfrm>
          <a:prstGeom prst="rect">
            <a:avLst/>
          </a:prstGeom>
          <a:noFill/>
        </p:spPr>
        <p:txBody>
          <a:bodyPr wrap="square" rtlCol="0">
            <a:spAutoFit/>
          </a:bodyPr>
          <a:lstStyle/>
          <a:p>
            <a:r>
              <a:rPr lang="en-US" sz="2800" b="1" dirty="0">
                <a:solidFill>
                  <a:schemeClr val="bg1"/>
                </a:solidFill>
              </a:rPr>
              <a:t>Data Modeling</a:t>
            </a:r>
            <a:r>
              <a:rPr lang="en-US" sz="2800" dirty="0">
                <a:solidFill>
                  <a:schemeClr val="bg1"/>
                </a:solidFill>
              </a:rPr>
              <a:t>: Merged the datasets based on common keys (</a:t>
            </a:r>
            <a:r>
              <a:rPr lang="en-US" sz="2800" dirty="0" err="1">
                <a:solidFill>
                  <a:schemeClr val="bg1"/>
                </a:solidFill>
              </a:rPr>
              <a:t>content_id</a:t>
            </a:r>
            <a:r>
              <a:rPr lang="en-US" sz="2800" dirty="0">
                <a:solidFill>
                  <a:schemeClr val="bg1"/>
                </a:solidFill>
              </a:rPr>
              <a:t> and </a:t>
            </a:r>
            <a:r>
              <a:rPr lang="en-US" sz="2800" dirty="0" err="1">
                <a:solidFill>
                  <a:schemeClr val="bg1"/>
                </a:solidFill>
              </a:rPr>
              <a:t>reaction_type</a:t>
            </a:r>
            <a:r>
              <a:rPr lang="en-US" sz="2800" dirty="0">
                <a:solidFill>
                  <a:schemeClr val="bg1"/>
                </a:solidFill>
              </a:rPr>
              <a:t>) to create a unified dataset for analysis.</a:t>
            </a:r>
          </a:p>
          <a:p>
            <a:endParaRPr lang="en-US" sz="2800" dirty="0">
              <a:solidFill>
                <a:schemeClr val="bg1"/>
              </a:solidFill>
            </a:endParaRPr>
          </a:p>
        </p:txBody>
      </p:sp>
      <p:sp>
        <p:nvSpPr>
          <p:cNvPr id="42" name="TextBox 41">
            <a:extLst>
              <a:ext uri="{FF2B5EF4-FFF2-40B4-BE49-F238E27FC236}">
                <a16:creationId xmlns:a16="http://schemas.microsoft.com/office/drawing/2014/main" id="{B271A4CD-F3A7-ABD3-62D4-247B28E0EF38}"/>
              </a:ext>
            </a:extLst>
          </p:cNvPr>
          <p:cNvSpPr txBox="1"/>
          <p:nvPr/>
        </p:nvSpPr>
        <p:spPr>
          <a:xfrm>
            <a:off x="9344404" y="5899954"/>
            <a:ext cx="8478081" cy="1384995"/>
          </a:xfrm>
          <a:prstGeom prst="rect">
            <a:avLst/>
          </a:prstGeom>
          <a:noFill/>
        </p:spPr>
        <p:txBody>
          <a:bodyPr wrap="square" rtlCol="0">
            <a:spAutoFit/>
          </a:bodyPr>
          <a:lstStyle/>
          <a:p>
            <a:r>
              <a:rPr lang="en-US" sz="2800" b="1" dirty="0">
                <a:solidFill>
                  <a:schemeClr val="bg1"/>
                </a:solidFill>
              </a:rPr>
              <a:t>Data Analysis</a:t>
            </a:r>
            <a:r>
              <a:rPr lang="en-US" sz="2800" dirty="0">
                <a:solidFill>
                  <a:schemeClr val="bg1"/>
                </a:solidFill>
              </a:rPr>
              <a:t>: Aggregated reaction scores by content category to identify the top performers.</a:t>
            </a:r>
          </a:p>
          <a:p>
            <a:endParaRPr lang="en-US" sz="2800" dirty="0">
              <a:solidFill>
                <a:schemeClr val="bg1"/>
              </a:solidFill>
            </a:endParaRPr>
          </a:p>
        </p:txBody>
      </p:sp>
      <p:sp>
        <p:nvSpPr>
          <p:cNvPr id="44" name="TextBox 43">
            <a:extLst>
              <a:ext uri="{FF2B5EF4-FFF2-40B4-BE49-F238E27FC236}">
                <a16:creationId xmlns:a16="http://schemas.microsoft.com/office/drawing/2014/main" id="{D91A96C1-CF5D-C8E9-22E5-D000CF588784}"/>
              </a:ext>
            </a:extLst>
          </p:cNvPr>
          <p:cNvSpPr txBox="1"/>
          <p:nvPr/>
        </p:nvSpPr>
        <p:spPr>
          <a:xfrm flipH="1">
            <a:off x="11337710" y="7509555"/>
            <a:ext cx="6645489" cy="2246769"/>
          </a:xfrm>
          <a:prstGeom prst="rect">
            <a:avLst/>
          </a:prstGeom>
          <a:noFill/>
        </p:spPr>
        <p:txBody>
          <a:bodyPr wrap="square" rtlCol="0">
            <a:spAutoFit/>
          </a:bodyPr>
          <a:lstStyle/>
          <a:p>
            <a:r>
              <a:rPr lang="en-US" sz="2800" b="1" dirty="0">
                <a:solidFill>
                  <a:schemeClr val="bg1"/>
                </a:solidFill>
              </a:rPr>
              <a:t>Uncovering Insights</a:t>
            </a:r>
            <a:r>
              <a:rPr lang="en-US" sz="2800" dirty="0">
                <a:solidFill>
                  <a:schemeClr val="bg1"/>
                </a:solidFill>
              </a:rPr>
              <a:t>: Identified the top 5 content categories based on total reaction scores, providing actionable insights to drive content strategy.</a:t>
            </a:r>
          </a:p>
          <a:p>
            <a:endParaRPr lang="en-US"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48355"/>
          </a:xfrm>
          <a:prstGeom prst="rect">
            <a:avLst/>
          </a:prstGeom>
        </p:spPr>
        <p:txBody>
          <a:bodyPr lIns="0" tIns="0" rIns="0" bIns="0" rtlCol="0" anchor="t">
            <a:spAutoFit/>
          </a:bodyPr>
          <a:lstStyle/>
          <a:p>
            <a:pPr>
              <a:lnSpc>
                <a:spcPts val="9600"/>
              </a:lnSpc>
            </a:pPr>
            <a:r>
              <a:rPr lang="en-US" sz="9600" b="1" spc="-80" dirty="0">
                <a:solidFill>
                  <a:srgbClr val="000000"/>
                </a:solidFill>
                <a:latin typeface="+mj-lt"/>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2141D618-7DFC-BDCE-D8F7-81637D26FB2D}"/>
              </a:ext>
            </a:extLst>
          </p:cNvPr>
          <p:cNvSpPr txBox="1"/>
          <p:nvPr/>
        </p:nvSpPr>
        <p:spPr>
          <a:xfrm>
            <a:off x="2851464" y="3159902"/>
            <a:ext cx="990600" cy="646331"/>
          </a:xfrm>
          <a:prstGeom prst="rect">
            <a:avLst/>
          </a:prstGeom>
          <a:noFill/>
        </p:spPr>
        <p:txBody>
          <a:bodyPr wrap="square" rtlCol="0">
            <a:spAutoFit/>
          </a:bodyPr>
          <a:lstStyle/>
          <a:p>
            <a:r>
              <a:rPr lang="en-US" sz="3600" b="1" dirty="0">
                <a:solidFill>
                  <a:srgbClr val="A100FF"/>
                </a:solidFill>
              </a:rPr>
              <a:t>16</a:t>
            </a:r>
          </a:p>
        </p:txBody>
      </p:sp>
      <p:sp>
        <p:nvSpPr>
          <p:cNvPr id="15" name="TextBox 14">
            <a:extLst>
              <a:ext uri="{FF2B5EF4-FFF2-40B4-BE49-F238E27FC236}">
                <a16:creationId xmlns:a16="http://schemas.microsoft.com/office/drawing/2014/main" id="{AC666580-D8BB-3681-BFBB-2773730562BD}"/>
              </a:ext>
            </a:extLst>
          </p:cNvPr>
          <p:cNvSpPr txBox="1"/>
          <p:nvPr/>
        </p:nvSpPr>
        <p:spPr>
          <a:xfrm>
            <a:off x="2268348" y="4635203"/>
            <a:ext cx="2532252" cy="1200329"/>
          </a:xfrm>
          <a:prstGeom prst="rect">
            <a:avLst/>
          </a:prstGeom>
          <a:noFill/>
        </p:spPr>
        <p:txBody>
          <a:bodyPr wrap="square" rtlCol="0">
            <a:spAutoFit/>
          </a:bodyPr>
          <a:lstStyle/>
          <a:p>
            <a:pPr algn="ctr"/>
            <a:r>
              <a:rPr lang="en-US" sz="3600" b="1" dirty="0"/>
              <a:t>UNIQUE CATEGORIES</a:t>
            </a:r>
          </a:p>
        </p:txBody>
      </p:sp>
      <p:sp>
        <p:nvSpPr>
          <p:cNvPr id="16" name="TextBox 15">
            <a:extLst>
              <a:ext uri="{FF2B5EF4-FFF2-40B4-BE49-F238E27FC236}">
                <a16:creationId xmlns:a16="http://schemas.microsoft.com/office/drawing/2014/main" id="{6C4D542E-C2F0-A852-92D5-CC5F759DE4A3}"/>
              </a:ext>
            </a:extLst>
          </p:cNvPr>
          <p:cNvSpPr txBox="1"/>
          <p:nvPr/>
        </p:nvSpPr>
        <p:spPr>
          <a:xfrm>
            <a:off x="7714306" y="3159902"/>
            <a:ext cx="1810694" cy="646331"/>
          </a:xfrm>
          <a:prstGeom prst="rect">
            <a:avLst/>
          </a:prstGeom>
          <a:noFill/>
        </p:spPr>
        <p:txBody>
          <a:bodyPr wrap="square" rtlCol="0">
            <a:spAutoFit/>
          </a:bodyPr>
          <a:lstStyle/>
          <a:p>
            <a:r>
              <a:rPr lang="en-US" sz="3600" b="1" dirty="0">
                <a:solidFill>
                  <a:srgbClr val="A100FF"/>
                </a:solidFill>
              </a:rPr>
              <a:t>1897</a:t>
            </a:r>
          </a:p>
        </p:txBody>
      </p:sp>
      <p:sp>
        <p:nvSpPr>
          <p:cNvPr id="17" name="TextBox 16">
            <a:extLst>
              <a:ext uri="{FF2B5EF4-FFF2-40B4-BE49-F238E27FC236}">
                <a16:creationId xmlns:a16="http://schemas.microsoft.com/office/drawing/2014/main" id="{91583D47-CF8F-487A-E78F-7675D96959D0}"/>
              </a:ext>
            </a:extLst>
          </p:cNvPr>
          <p:cNvSpPr txBox="1"/>
          <p:nvPr/>
        </p:nvSpPr>
        <p:spPr>
          <a:xfrm>
            <a:off x="7272183" y="4547535"/>
            <a:ext cx="3487094" cy="1200329"/>
          </a:xfrm>
          <a:prstGeom prst="rect">
            <a:avLst/>
          </a:prstGeom>
          <a:noFill/>
        </p:spPr>
        <p:txBody>
          <a:bodyPr wrap="square" rtlCol="0">
            <a:spAutoFit/>
          </a:bodyPr>
          <a:lstStyle/>
          <a:p>
            <a:pPr algn="ctr"/>
            <a:r>
              <a:rPr lang="en-US" sz="3600" b="1" dirty="0"/>
              <a:t>REACTIONS TO ANIMAL POSTS</a:t>
            </a:r>
          </a:p>
        </p:txBody>
      </p:sp>
      <p:sp>
        <p:nvSpPr>
          <p:cNvPr id="18" name="TextBox 17">
            <a:extLst>
              <a:ext uri="{FF2B5EF4-FFF2-40B4-BE49-F238E27FC236}">
                <a16:creationId xmlns:a16="http://schemas.microsoft.com/office/drawing/2014/main" id="{6A91298A-6DC3-6E49-306B-E8BE0C176BC3}"/>
              </a:ext>
            </a:extLst>
          </p:cNvPr>
          <p:cNvSpPr txBox="1"/>
          <p:nvPr/>
        </p:nvSpPr>
        <p:spPr>
          <a:xfrm>
            <a:off x="13087839" y="4535375"/>
            <a:ext cx="3142761" cy="1200329"/>
          </a:xfrm>
          <a:prstGeom prst="rect">
            <a:avLst/>
          </a:prstGeom>
          <a:noFill/>
        </p:spPr>
        <p:txBody>
          <a:bodyPr wrap="square" rtlCol="0">
            <a:spAutoFit/>
          </a:bodyPr>
          <a:lstStyle/>
          <a:p>
            <a:pPr algn="ctr"/>
            <a:r>
              <a:rPr lang="en-US" sz="3600" b="1" dirty="0"/>
              <a:t>MONTH WITH MOST POSTS</a:t>
            </a:r>
          </a:p>
        </p:txBody>
      </p:sp>
      <p:sp>
        <p:nvSpPr>
          <p:cNvPr id="19" name="TextBox 18">
            <a:extLst>
              <a:ext uri="{FF2B5EF4-FFF2-40B4-BE49-F238E27FC236}">
                <a16:creationId xmlns:a16="http://schemas.microsoft.com/office/drawing/2014/main" id="{F5093DF4-0CB1-B1AD-6243-1B3C614D4D59}"/>
              </a:ext>
            </a:extLst>
          </p:cNvPr>
          <p:cNvSpPr txBox="1"/>
          <p:nvPr/>
        </p:nvSpPr>
        <p:spPr>
          <a:xfrm>
            <a:off x="13711095" y="3159902"/>
            <a:ext cx="1810694" cy="646331"/>
          </a:xfrm>
          <a:prstGeom prst="rect">
            <a:avLst/>
          </a:prstGeom>
          <a:noFill/>
        </p:spPr>
        <p:txBody>
          <a:bodyPr wrap="square" rtlCol="0">
            <a:spAutoFit/>
          </a:bodyPr>
          <a:lstStyle/>
          <a:p>
            <a:r>
              <a:rPr lang="en-US" sz="3600" b="1" dirty="0">
                <a:solidFill>
                  <a:srgbClr val="A100FF"/>
                </a:solidFill>
              </a:rPr>
              <a:t>MAY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A4FDCC06-92D0-3C96-2D43-38F475B49BD8}"/>
              </a:ext>
            </a:extLst>
          </p:cNvPr>
          <p:cNvGraphicFramePr>
            <a:graphicFrameLocks/>
          </p:cNvGraphicFramePr>
          <p:nvPr>
            <p:extLst>
              <p:ext uri="{D42A27DB-BD31-4B8C-83A1-F6EECF244321}">
                <p14:modId xmlns:p14="http://schemas.microsoft.com/office/powerpoint/2010/main" val="150413340"/>
              </p:ext>
            </p:extLst>
          </p:nvPr>
        </p:nvGraphicFramePr>
        <p:xfrm>
          <a:off x="3169897" y="1383833"/>
          <a:ext cx="11231903" cy="7188668"/>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643C3D5E-F67B-0EF5-4751-2ED222B73D0A}"/>
              </a:ext>
            </a:extLst>
          </p:cNvPr>
          <p:cNvGraphicFramePr>
            <a:graphicFrameLocks/>
          </p:cNvGraphicFramePr>
          <p:nvPr>
            <p:extLst>
              <p:ext uri="{D42A27DB-BD31-4B8C-83A1-F6EECF244321}">
                <p14:modId xmlns:p14="http://schemas.microsoft.com/office/powerpoint/2010/main" val="3773651440"/>
              </p:ext>
            </p:extLst>
          </p:nvPr>
        </p:nvGraphicFramePr>
        <p:xfrm>
          <a:off x="5238262" y="1685151"/>
          <a:ext cx="8858738" cy="708301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473</Words>
  <Application>Microsoft Office PowerPoint</Application>
  <PresentationFormat>Custom</PresentationFormat>
  <Paragraphs>94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Winnie Madikizella</cp:lastModifiedBy>
  <cp:revision>13</cp:revision>
  <dcterms:created xsi:type="dcterms:W3CDTF">2006-08-16T00:00:00Z</dcterms:created>
  <dcterms:modified xsi:type="dcterms:W3CDTF">2024-12-02T15:45:09Z</dcterms:modified>
  <dc:identifier>DAEhDyfaYKE</dc:identifier>
</cp:coreProperties>
</file>