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embeddedFontLst>
    <p:embeddedFont>
      <p:font typeface="Arimo" panose="020B0604020202020204" charset="0"/>
      <p:bold r:id="rId26"/>
      <p:boldItalic r:id="rId27"/>
    </p:embeddedFont>
    <p:embeddedFont>
      <p:font typeface="DM Sans" pitchFamily="2" charset="0"/>
      <p:regular r:id="rId28"/>
      <p:bold r:id="rId29"/>
      <p:italic r:id="rId30"/>
      <p:boldItalic r:id="rId31"/>
    </p:embeddedFont>
    <p:embeddedFont>
      <p:font typeface="Farro" panose="020B0604020202020204" charset="0"/>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82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1b516415d7_2_7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27" name="Google Shape;127;g31b516415d7_2_7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1.7.2013</a:t>
            </a:r>
            <a:endParaRPr/>
          </a:p>
        </p:txBody>
      </p:sp>
      <p:sp>
        <p:nvSpPr>
          <p:cNvPr id="128" name="Google Shape;128;g31b516415d7_2_75:notes"/>
          <p:cNvSpPr>
            <a:spLocks noGrp="1" noRot="1" noChangeAspect="1"/>
          </p:cNvSpPr>
          <p:nvPr>
            <p:ph type="sldImg" idx="3"/>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31b516415d7_2_7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31b516415d7_2_7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31" name="Google Shape;131;g31b516415d7_2_7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1b516415d7_2_149:notes"/>
          <p:cNvSpPr txBox="1">
            <a:spLocks noGrp="1"/>
          </p:cNvSpPr>
          <p:nvPr>
            <p:ph type="body" idx="1"/>
          </p:nvPr>
        </p:nvSpPr>
        <p:spPr>
          <a:xfrm>
            <a:off x="914400" y="3251200"/>
            <a:ext cx="7315200" cy="3081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31b516415d7_2_149: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1b516415d7_2_15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15" name="Google Shape;215;g31b516415d7_2_15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1.7.2013</a:t>
            </a:r>
            <a:endParaRPr/>
          </a:p>
        </p:txBody>
      </p:sp>
      <p:sp>
        <p:nvSpPr>
          <p:cNvPr id="216" name="Google Shape;216;g31b516415d7_2_15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g31b516415d7_2_15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1400">
                <a:solidFill>
                  <a:schemeClr val="dk1"/>
                </a:solidFill>
              </a:rPr>
              <a:t>In a folder called Endpoints or in a {Model} folder if you do clean architecture</a:t>
            </a:r>
            <a:br>
              <a:rPr lang="en">
                <a:solidFill>
                  <a:schemeClr val="dk1"/>
                </a:solidFill>
              </a:rPr>
            </a:br>
            <a:br>
              <a:rPr lang="en">
                <a:solidFill>
                  <a:schemeClr val="dk1"/>
                </a:solidFill>
              </a:rPr>
            </a:br>
            <a:r>
              <a:rPr lang="en">
                <a:solidFill>
                  <a:schemeClr val="dk1"/>
                </a:solidFill>
              </a:rPr>
              <a:t>Flask often organizes routes in blueprints or separate modules.</a:t>
            </a:r>
            <a:endParaRPr>
              <a:solidFill>
                <a:schemeClr val="dk1"/>
              </a:solidFill>
            </a:endParaRPr>
          </a:p>
          <a:p>
            <a:pPr marL="0" lvl="0" indent="0" algn="l" rtl="0">
              <a:spcBef>
                <a:spcPts val="0"/>
              </a:spcBef>
              <a:spcAft>
                <a:spcPts val="0"/>
              </a:spcAft>
              <a:buNone/>
            </a:pPr>
            <a:r>
              <a:rPr lang="en"/>
              <a:t>Separate domain logic from route handlers (use services or repositories).</a:t>
            </a:r>
            <a:endParaRPr/>
          </a:p>
          <a:p>
            <a:pPr marL="0" lvl="0" indent="0" algn="l" rtl="0">
              <a:spcBef>
                <a:spcPts val="0"/>
              </a:spcBef>
              <a:spcAft>
                <a:spcPts val="0"/>
              </a:spcAft>
              <a:buNone/>
            </a:pPr>
            <a:r>
              <a:rPr lang="en"/>
              <a:t>Follow naming conventions for extension methods (e.g., Map{Feature}Endpoints).</a:t>
            </a:r>
            <a:endParaRPr/>
          </a:p>
        </p:txBody>
      </p:sp>
      <p:sp>
        <p:nvSpPr>
          <p:cNvPr id="218" name="Google Shape;218;g31b516415d7_2_15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19" name="Google Shape;219;g31b516415d7_2_15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1b516415d7_2_16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25" name="Google Shape;225;g31b516415d7_2_16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1.7.2013</a:t>
            </a:r>
            <a:endParaRPr/>
          </a:p>
        </p:txBody>
      </p:sp>
      <p:sp>
        <p:nvSpPr>
          <p:cNvPr id="226" name="Google Shape;226;g31b516415d7_2_16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31b516415d7_2_16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Defining the prefix for each endpoint individually can lead to repetitive code.</a:t>
            </a:r>
            <a:br>
              <a:rPr lang="en"/>
            </a:br>
            <a:br>
              <a:rPr lang="en"/>
            </a:br>
            <a:r>
              <a:rPr lang="en"/>
              <a:t>Customizes Groups:</a:t>
            </a:r>
            <a:endParaRPr/>
          </a:p>
          <a:p>
            <a:pPr marL="0" lvl="0" indent="0" algn="l" rtl="0">
              <a:spcBef>
                <a:spcPts val="0"/>
              </a:spcBef>
              <a:spcAft>
                <a:spcPts val="0"/>
              </a:spcAft>
              <a:buNone/>
            </a:pPr>
            <a:r>
              <a:rPr lang="en"/>
              <a:t>Methods like RequireAuthorization() can be applied to all routes in the group at once.</a:t>
            </a:r>
            <a:endParaRPr/>
          </a:p>
          <a:p>
            <a:pPr marL="0" lvl="0" indent="0" algn="l" rtl="0">
              <a:spcBef>
                <a:spcPts val="0"/>
              </a:spcBef>
              <a:spcAft>
                <a:spcPts val="0"/>
              </a:spcAft>
              <a:buNone/>
            </a:pPr>
            <a:r>
              <a:rPr lang="en"/>
              <a:t>var todoGroup = app.MapGroup("/todoitems") .RequireAuthorization();</a:t>
            </a:r>
            <a:endParaRPr/>
          </a:p>
        </p:txBody>
      </p:sp>
      <p:sp>
        <p:nvSpPr>
          <p:cNvPr id="228" name="Google Shape;228;g31b516415d7_2_16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29" name="Google Shape;229;g31b516415d7_2_16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1b516415d7_2_172:notes"/>
          <p:cNvSpPr txBox="1">
            <a:spLocks noGrp="1"/>
          </p:cNvSpPr>
          <p:nvPr>
            <p:ph type="body" idx="1"/>
          </p:nvPr>
        </p:nvSpPr>
        <p:spPr>
          <a:xfrm>
            <a:off x="914400" y="3251200"/>
            <a:ext cx="7315200" cy="3081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app.MapProductEndpoints(); // Registers product-related routes</a:t>
            </a:r>
            <a:endParaRPr b="1"/>
          </a:p>
          <a:p>
            <a:pPr marL="0" lvl="0" indent="0" algn="l" rtl="0">
              <a:spcBef>
                <a:spcPts val="0"/>
              </a:spcBef>
              <a:spcAft>
                <a:spcPts val="0"/>
              </a:spcAft>
              <a:buNone/>
            </a:pPr>
            <a:br>
              <a:rPr lang="en"/>
            </a:br>
            <a:r>
              <a:rPr lang="en"/>
              <a:t>builder.Services.AddCarter(); // Add Carter to the service container app.MapCarter(); // Automatically maps all discovered Carter modules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35" name="Google Shape;235;g31b516415d7_2_172: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1b516415d7_2_177:notes"/>
          <p:cNvSpPr txBox="1">
            <a:spLocks noGrp="1"/>
          </p:cNvSpPr>
          <p:nvPr>
            <p:ph type="body" idx="1"/>
          </p:nvPr>
        </p:nvSpPr>
        <p:spPr>
          <a:xfrm>
            <a:off x="914400" y="3251200"/>
            <a:ext cx="7315200" cy="3081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31b516415d7_2_177: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1b516415d7_2_18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47" name="Google Shape;247;g31b516415d7_2_18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1.7.2013</a:t>
            </a:r>
            <a:endParaRPr/>
          </a:p>
        </p:txBody>
      </p:sp>
      <p:sp>
        <p:nvSpPr>
          <p:cNvPr id="248" name="Google Shape;248;g31b516415d7_2_18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g31b516415d7_2_18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app.MapGet("/text", () =&gt; "Hello World"); // Returns Hello World</a:t>
            </a:r>
            <a:endParaRPr/>
          </a:p>
          <a:p>
            <a:pPr marL="0" lvl="0" indent="0" algn="l" rtl="0">
              <a:spcBef>
                <a:spcPts val="0"/>
              </a:spcBef>
              <a:spcAft>
                <a:spcPts val="0"/>
              </a:spcAft>
              <a:buNone/>
            </a:pPr>
            <a:r>
              <a:rPr lang="en"/>
              <a:t>app.MapGet("/json", () =&gt; new { Message = "Hello World" });</a:t>
            </a:r>
            <a:endParaRPr/>
          </a:p>
          <a:p>
            <a:pPr marL="0" lvl="0" indent="0" algn="l" rtl="0">
              <a:spcBef>
                <a:spcPts val="0"/>
              </a:spcBef>
              <a:spcAft>
                <a:spcPts val="0"/>
              </a:spcAft>
              <a:buNone/>
            </a:pPr>
            <a:r>
              <a:rPr lang="en"/>
              <a:t>{"message":"Hello World"}</a:t>
            </a:r>
            <a:endParaRPr/>
          </a:p>
        </p:txBody>
      </p:sp>
      <p:sp>
        <p:nvSpPr>
          <p:cNvPr id="250" name="Google Shape;250;g31b516415d7_2_18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51" name="Google Shape;251;g31b516415d7_2_18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1b516415d7_2_19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57" name="Google Shape;257;g31b516415d7_2_19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1.7.2013</a:t>
            </a:r>
            <a:endParaRPr/>
          </a:p>
        </p:txBody>
      </p:sp>
      <p:sp>
        <p:nvSpPr>
          <p:cNvPr id="258" name="Google Shape;258;g31b516415d7_2_19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31b516415d7_2_19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The static Results class and the static TypedResults are used to create various IResult objects that represent different types of responses.</a:t>
            </a:r>
            <a:br>
              <a:rPr lang="en"/>
            </a:br>
            <a:br>
              <a:rPr lang="en"/>
            </a:br>
            <a:r>
              <a:rPr lang="en"/>
              <a:t>The difference means that for Results helpers a conversion is needed when the concrete type is needed, for example, for unit testing. </a:t>
            </a:r>
            <a:br>
              <a:rPr lang="en"/>
            </a:br>
            <a:br>
              <a:rPr lang="en"/>
            </a:br>
            <a:br>
              <a:rPr lang="en"/>
            </a:br>
            <a:r>
              <a:rPr lang="en"/>
              <a:t>However, the Results helpers' return type is IResult, while each TypedResults helper's return type is one of the IResult implementation types. </a:t>
            </a:r>
            <a:endParaRPr/>
          </a:p>
        </p:txBody>
      </p:sp>
      <p:sp>
        <p:nvSpPr>
          <p:cNvPr id="260" name="Google Shape;260;g31b516415d7_2_19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61" name="Google Shape;261;g31b516415d7_2_19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1b516415d7_2_200:notes"/>
          <p:cNvSpPr txBox="1">
            <a:spLocks noGrp="1"/>
          </p:cNvSpPr>
          <p:nvPr>
            <p:ph type="body" idx="1"/>
          </p:nvPr>
        </p:nvSpPr>
        <p:spPr>
          <a:xfrm>
            <a:off x="914400" y="3251200"/>
            <a:ext cx="7315200" cy="3081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g31b516415d7_2_20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1b516415d7_2_20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73" name="Google Shape;273;g31b516415d7_2_20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1.7.2013</a:t>
            </a:r>
            <a:endParaRPr/>
          </a:p>
        </p:txBody>
      </p:sp>
      <p:sp>
        <p:nvSpPr>
          <p:cNvPr id="274" name="Google Shape;274;g31b516415d7_2_20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g31b516415d7_2_20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These helpers simplify diverse response handling in Minimal APIs.</a:t>
            </a:r>
            <a:endParaRPr/>
          </a:p>
        </p:txBody>
      </p:sp>
      <p:sp>
        <p:nvSpPr>
          <p:cNvPr id="276" name="Google Shape;276;g31b516415d7_2_20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77" name="Google Shape;277;g31b516415d7_2_20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1b516415d7_2_21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83" name="Google Shape;283;g31b516415d7_2_21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1.7.2013</a:t>
            </a:r>
            <a:endParaRPr/>
          </a:p>
        </p:txBody>
      </p:sp>
      <p:sp>
        <p:nvSpPr>
          <p:cNvPr id="284" name="Google Shape;284;g31b516415d7_2_21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31b516415d7_2_21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instead of hardcoding paths, making the app more maintainable and flexible.</a:t>
            </a:r>
            <a:endParaRPr/>
          </a:p>
          <a:p>
            <a:pPr marL="0" lvl="0" indent="0" algn="l" rtl="0">
              <a:spcBef>
                <a:spcPts val="0"/>
              </a:spcBef>
              <a:spcAft>
                <a:spcPts val="0"/>
              </a:spcAft>
              <a:buNone/>
            </a:pPr>
            <a:endParaRPr/>
          </a:p>
          <a:p>
            <a:pPr marL="0" lvl="0" indent="0" algn="l" rtl="0">
              <a:spcBef>
                <a:spcPts val="0"/>
              </a:spcBef>
              <a:spcAft>
                <a:spcPts val="0"/>
              </a:spcAft>
              <a:buNone/>
            </a:pPr>
            <a:r>
              <a:rPr lang="en"/>
              <a:t>app.MapGet("/products/{id}", (int id) =&gt; $"Product {id}")</a:t>
            </a:r>
            <a:endParaRPr/>
          </a:p>
          <a:p>
            <a:pPr marL="0" lvl="0" indent="0" algn="l" rtl="0">
              <a:spcBef>
                <a:spcPts val="0"/>
              </a:spcBef>
              <a:spcAft>
                <a:spcPts val="0"/>
              </a:spcAft>
              <a:buNone/>
            </a:pPr>
            <a:r>
              <a:rPr lang="en"/>
              <a:t>   .WithName("GetProduct");</a:t>
            </a:r>
            <a:endParaRPr/>
          </a:p>
        </p:txBody>
      </p:sp>
      <p:sp>
        <p:nvSpPr>
          <p:cNvPr id="286" name="Google Shape;286;g31b516415d7_2_21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87" name="Google Shape;287;g31b516415d7_2_21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1b516415d7_2_9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42" name="Google Shape;142;g31b516415d7_2_9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1.7.2013</a:t>
            </a:r>
            <a:endParaRPr/>
          </a:p>
        </p:txBody>
      </p:sp>
      <p:sp>
        <p:nvSpPr>
          <p:cNvPr id="143" name="Google Shape;143;g31b516415d7_2_9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31b516415d7_2_9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dirty="0"/>
              <a:t>Controller-Based Approach:</a:t>
            </a:r>
            <a:endParaRPr dirty="0"/>
          </a:p>
          <a:p>
            <a:pPr marL="0" lvl="0" indent="0" algn="l" rtl="0">
              <a:spcBef>
                <a:spcPts val="0"/>
              </a:spcBef>
              <a:spcAft>
                <a:spcPts val="0"/>
              </a:spcAft>
              <a:buNone/>
            </a:pPr>
            <a:r>
              <a:rPr lang="en" dirty="0"/>
              <a:t>This is the traditional method for creating APIs in ASP.NET Core. It uses controllers, actions, and attributes, offering a structured, feature-rich approach.</a:t>
            </a:r>
            <a:endParaRPr dirty="0"/>
          </a:p>
          <a:p>
            <a:pPr marL="0" lvl="0" indent="0" algn="l" rtl="0">
              <a:spcBef>
                <a:spcPts val="0"/>
              </a:spcBef>
              <a:spcAft>
                <a:spcPts val="0"/>
              </a:spcAft>
              <a:buNone/>
            </a:pPr>
            <a:r>
              <a:rPr lang="en" dirty="0"/>
              <a:t>Minimal APIs:</a:t>
            </a:r>
            <a:endParaRPr dirty="0"/>
          </a:p>
          <a:p>
            <a:pPr marL="0" lvl="0" indent="0" algn="l" rtl="0">
              <a:spcBef>
                <a:spcPts val="0"/>
              </a:spcBef>
              <a:spcAft>
                <a:spcPts val="0"/>
              </a:spcAft>
              <a:buNone/>
            </a:pPr>
            <a:r>
              <a:rPr lang="en" dirty="0"/>
              <a:t>Introduced in .NET 6, this approach is a lightweight, simplified alternative. Minimal APIs focus on reducing boilerplate code and enabling quick development.</a:t>
            </a:r>
            <a:endParaRPr dirty="0"/>
          </a:p>
          <a:p>
            <a:pPr marL="0" lvl="0" indent="0" algn="l" rtl="0">
              <a:spcBef>
                <a:spcPts val="0"/>
              </a:spcBef>
              <a:spcAft>
                <a:spcPts val="0"/>
              </a:spcAft>
              <a:buNone/>
            </a:pPr>
            <a:r>
              <a:rPr lang="en" dirty="0"/>
              <a:t>Why do we need Minimal APIs when we already have robust controller-based APIs with attributes and built-in features?</a:t>
            </a:r>
            <a:endParaRPr dirty="0"/>
          </a:p>
          <a:p>
            <a:pPr marL="0" lvl="0" indent="0" algn="l" rtl="0">
              <a:spcBef>
                <a:spcPts val="0"/>
              </a:spcBef>
              <a:spcAft>
                <a:spcPts val="0"/>
              </a:spcAft>
              <a:buNone/>
            </a:pPr>
            <a:r>
              <a:rPr lang="en" dirty="0"/>
              <a:t>Why are we getting empty templates?</a:t>
            </a:r>
            <a:endParaRPr dirty="0"/>
          </a:p>
        </p:txBody>
      </p:sp>
      <p:sp>
        <p:nvSpPr>
          <p:cNvPr id="145" name="Google Shape;145;g31b516415d7_2_9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46" name="Google Shape;146;g31b516415d7_2_9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1b516415d7_2_22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93" name="Google Shape;293;g31b516415d7_2_22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1.7.2013</a:t>
            </a:r>
            <a:endParaRPr/>
          </a:p>
        </p:txBody>
      </p:sp>
      <p:sp>
        <p:nvSpPr>
          <p:cNvPr id="294" name="Google Shape;294;g31b516415d7_2_22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31b516415d7_2_22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Async endpoints improve scalability and performance for I/O-bound operations.</a:t>
            </a:r>
            <a:br>
              <a:rPr lang="en"/>
            </a:br>
            <a:endParaRPr/>
          </a:p>
          <a:p>
            <a:pPr marL="0" lvl="0" indent="0" algn="l" rtl="0">
              <a:spcBef>
                <a:spcPts val="0"/>
              </a:spcBef>
              <a:spcAft>
                <a:spcPts val="0"/>
              </a:spcAft>
              <a:buNone/>
            </a:pPr>
            <a:r>
              <a:rPr lang="en"/>
              <a:t>Minimal APIs seamlessly integrate with ASP.NET Core's Dependency Injection (DI) system.</a:t>
            </a:r>
            <a:endParaRPr/>
          </a:p>
          <a:p>
            <a:pPr marL="0" lvl="0" indent="0" algn="l" rtl="0">
              <a:spcBef>
                <a:spcPts val="0"/>
              </a:spcBef>
              <a:spcAft>
                <a:spcPts val="0"/>
              </a:spcAft>
              <a:buNone/>
            </a:pPr>
            <a:r>
              <a:rPr lang="en"/>
              <a:t>Options to use Carter for built-in validation or install the FluentValidation NuGet package for custom implementations.</a:t>
            </a:r>
            <a:endParaRPr/>
          </a:p>
        </p:txBody>
      </p:sp>
      <p:sp>
        <p:nvSpPr>
          <p:cNvPr id="296" name="Google Shape;296;g31b516415d7_2_22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97" name="Google Shape;297;g31b516415d7_2_22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1b516415d7_2_23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303" name="Google Shape;303;g31b516415d7_2_23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1.7.2013</a:t>
            </a:r>
            <a:endParaRPr/>
          </a:p>
        </p:txBody>
      </p:sp>
      <p:sp>
        <p:nvSpPr>
          <p:cNvPr id="304" name="Google Shape;304;g31b516415d7_2_23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g31b516415d7_2_23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Guide the discussion:</a:t>
            </a:r>
            <a:endParaRPr/>
          </a:p>
          <a:p>
            <a:pPr marL="0" lvl="0" indent="0" algn="l" rtl="0">
              <a:spcBef>
                <a:spcPts val="0"/>
              </a:spcBef>
              <a:spcAft>
                <a:spcPts val="0"/>
              </a:spcAft>
              <a:buNone/>
            </a:pPr>
            <a:r>
              <a:rPr lang="en"/>
              <a:t>Think about routing, dependency injection, model binding, and validation.</a:t>
            </a:r>
            <a:endParaRPr/>
          </a:p>
          <a:p>
            <a:pPr marL="0" lvl="0" indent="0" algn="l" rtl="0">
              <a:spcBef>
                <a:spcPts val="0"/>
              </a:spcBef>
              <a:spcAft>
                <a:spcPts val="0"/>
              </a:spcAft>
              <a:buNone/>
            </a:pPr>
            <a:r>
              <a:rPr lang="en"/>
              <a:t>How does the streamlined approach of Minimal APIs compare to the structured nature of controllers?</a:t>
            </a:r>
            <a:endParaRPr/>
          </a:p>
        </p:txBody>
      </p:sp>
      <p:sp>
        <p:nvSpPr>
          <p:cNvPr id="306" name="Google Shape;306;g31b516415d7_2_23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307" name="Google Shape;307;g31b516415d7_2_23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1b516415d7_2_241:notes"/>
          <p:cNvSpPr txBox="1">
            <a:spLocks noGrp="1"/>
          </p:cNvSpPr>
          <p:nvPr>
            <p:ph type="body" idx="1"/>
          </p:nvPr>
        </p:nvSpPr>
        <p:spPr>
          <a:xfrm>
            <a:off x="914400" y="3251200"/>
            <a:ext cx="7315200" cy="3081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g31b516415d7_2_241:notes"/>
          <p:cNvSpPr>
            <a:spLocks noGrp="1" noRot="1" noChangeAspect="1"/>
          </p:cNvSpPr>
          <p:nvPr>
            <p:ph type="sldImg" idx="2"/>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1b516415d7_2_10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52" name="Google Shape;152;g31b516415d7_2_10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1.7.2013</a:t>
            </a:r>
            <a:endParaRPr/>
          </a:p>
        </p:txBody>
      </p:sp>
      <p:sp>
        <p:nvSpPr>
          <p:cNvPr id="153" name="Google Shape;153;g31b516415d7_2_10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31b516415d7_2_10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For Non-.NET Developers:</a:t>
            </a:r>
            <a:endParaRPr/>
          </a:p>
          <a:p>
            <a:pPr marL="0" lvl="0" indent="0" algn="l" rtl="0">
              <a:spcBef>
                <a:spcPts val="0"/>
              </a:spcBef>
              <a:spcAft>
                <a:spcPts val="0"/>
              </a:spcAft>
              <a:buNone/>
            </a:pPr>
            <a:r>
              <a:rPr lang="en"/>
              <a:t>Developers from non-.NET ecosystems, such as Node.js or Python, they might not be aware of what are controllers and their naming conventions. It will require them to learn dotnet fundamentals hence they won't get the API running quickly.  Minimal APIs simplify the experience, letting them jump straight into building APIs without needing to grasp advanced .NET patterns.</a:t>
            </a:r>
            <a:endParaRPr/>
          </a:p>
          <a:p>
            <a:pPr marL="0" lvl="0" indent="0" algn="l" rtl="0">
              <a:spcBef>
                <a:spcPts val="0"/>
              </a:spcBef>
              <a:spcAft>
                <a:spcPts val="0"/>
              </a:spcAft>
              <a:buNone/>
            </a:pPr>
            <a:r>
              <a:rPr lang="en"/>
              <a:t>Historical Context:</a:t>
            </a:r>
            <a:endParaRPr/>
          </a:p>
          <a:p>
            <a:pPr marL="0" lvl="0" indent="0" algn="l" rtl="0">
              <a:spcBef>
                <a:spcPts val="0"/>
              </a:spcBef>
              <a:spcAft>
                <a:spcPts val="0"/>
              </a:spcAft>
              <a:buNone/>
            </a:pPr>
            <a:r>
              <a:rPr lang="en"/>
              <a:t>Controllers originate from the MVC architecture, which was initially designed for building web applications. Microsoft unified APIs with the MVC pattern for consistency, but APIs themselves don’t inherently need that structure. Minimal APIs acknowledge this, providing a simpler and more direct approach.</a:t>
            </a:r>
            <a:endParaRPr/>
          </a:p>
          <a:p>
            <a:pPr marL="0" lvl="0" indent="0" algn="l" rtl="0">
              <a:spcBef>
                <a:spcPts val="0"/>
              </a:spcBef>
              <a:spcAft>
                <a:spcPts val="0"/>
              </a:spcAft>
              <a:buNone/>
            </a:pPr>
            <a:r>
              <a:rPr lang="en"/>
              <a:t>Simplification:</a:t>
            </a:r>
            <a:endParaRPr/>
          </a:p>
          <a:p>
            <a:pPr marL="0" lvl="0" indent="0" algn="l" rtl="0">
              <a:spcBef>
                <a:spcPts val="0"/>
              </a:spcBef>
              <a:spcAft>
                <a:spcPts val="0"/>
              </a:spcAft>
              <a:buNone/>
            </a:pPr>
            <a:r>
              <a:rPr lang="en"/>
              <a:t>The focus of Minimal APIs is on simplicity. The straightforward approach makes the development process more efficient and less intimidating for new and experienced developers alike.</a:t>
            </a:r>
            <a:endParaRPr/>
          </a:p>
          <a:p>
            <a:pPr marL="0" lvl="0" indent="0" algn="l" rtl="0">
              <a:spcBef>
                <a:spcPts val="0"/>
              </a:spcBef>
              <a:spcAft>
                <a:spcPts val="0"/>
              </a:spcAft>
              <a:buNone/>
            </a:pPr>
            <a:r>
              <a:rPr lang="en"/>
              <a:t>Performance Benefits:</a:t>
            </a:r>
            <a:endParaRPr/>
          </a:p>
          <a:p>
            <a:pPr marL="0" lvl="0" indent="0" algn="l" rtl="0">
              <a:spcBef>
                <a:spcPts val="0"/>
              </a:spcBef>
              <a:spcAft>
                <a:spcPts val="0"/>
              </a:spcAft>
              <a:buNone/>
            </a:pPr>
            <a:r>
              <a:rPr lang="en"/>
              <a:t>Minimal APIs strip away unnecessary features like controllers, reducing overhead and improving runtime performance.</a:t>
            </a:r>
            <a:endParaRPr/>
          </a:p>
          <a:p>
            <a:pPr marL="0" lvl="0" indent="0" algn="l" rtl="0">
              <a:spcBef>
                <a:spcPts val="0"/>
              </a:spcBef>
              <a:spcAft>
                <a:spcPts val="0"/>
              </a:spcAft>
              <a:buNone/>
            </a:pPr>
            <a:r>
              <a:rPr lang="en"/>
              <a:t>Future Potential:</a:t>
            </a:r>
            <a:endParaRPr/>
          </a:p>
          <a:p>
            <a:pPr marL="0" lvl="0" indent="0" algn="l" rtl="0">
              <a:spcBef>
                <a:spcPts val="0"/>
              </a:spcBef>
              <a:spcAft>
                <a:spcPts val="0"/>
              </a:spcAft>
              <a:buNone/>
            </a:pPr>
            <a:r>
              <a:rPr lang="en"/>
              <a:t>Microsoft is continuously enhancing Minimal APIs with new features, ensuring they remain relevant and competitive for modern API development. Only a few features are missing such as model state validation </a:t>
            </a:r>
            <a:endParaRPr/>
          </a:p>
        </p:txBody>
      </p:sp>
      <p:sp>
        <p:nvSpPr>
          <p:cNvPr id="155" name="Google Shape;155;g31b516415d7_2_10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56" name="Google Shape;156;g31b516415d7_2_10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1b516415d7_2_99:notes"/>
          <p:cNvSpPr txBox="1">
            <a:spLocks noGrp="1"/>
          </p:cNvSpPr>
          <p:nvPr>
            <p:ph type="body" idx="1"/>
          </p:nvPr>
        </p:nvSpPr>
        <p:spPr>
          <a:xfrm>
            <a:off x="914400" y="3251200"/>
            <a:ext cx="7315200" cy="3081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31b516415d7_2_99:notes"/>
          <p:cNvSpPr>
            <a:spLocks noGrp="1" noRot="1" noChangeAspect="1"/>
          </p:cNvSpPr>
          <p:nvPr>
            <p:ph type="sldImg" idx="2"/>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1b516415d7_2_11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67" name="Google Shape;167;g31b516415d7_2_11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1.7.2013</a:t>
            </a:r>
            <a:endParaRPr/>
          </a:p>
        </p:txBody>
      </p:sp>
      <p:sp>
        <p:nvSpPr>
          <p:cNvPr id="168" name="Google Shape;168;g31b516415d7_2_11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31b516415d7_2_11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Compare the files and folders for both project. Include swagger documentation in the next slide and run the project </a:t>
            </a:r>
            <a:endParaRPr/>
          </a:p>
          <a:p>
            <a:pPr marL="0" lvl="0" indent="0" algn="l" rtl="0">
              <a:spcBef>
                <a:spcPts val="0"/>
              </a:spcBef>
              <a:spcAft>
                <a:spcPts val="0"/>
              </a:spcAft>
              <a:buNone/>
            </a:pPr>
            <a:r>
              <a:rPr lang="en"/>
              <a:t>Both projects contain properties folder with launch settings.json - specifies the URL and port number. </a:t>
            </a:r>
            <a:endParaRPr/>
          </a:p>
        </p:txBody>
      </p:sp>
      <p:sp>
        <p:nvSpPr>
          <p:cNvPr id="170" name="Google Shape;170;g31b516415d7_2_11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71" name="Google Shape;171;g31b516415d7_2_11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b516415d7_2_12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77" name="Google Shape;177;g31b516415d7_2_12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1.7.2013</a:t>
            </a:r>
            <a:endParaRPr/>
          </a:p>
        </p:txBody>
      </p:sp>
      <p:sp>
        <p:nvSpPr>
          <p:cNvPr id="178" name="Google Shape;178;g31b516415d7_2_12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31b516415d7_2_12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builder.Services.AddEndpointsApiExplorer(); //Generates OpenAPI metadata for APIs.</a:t>
            </a:r>
            <a:endParaRPr/>
          </a:p>
          <a:p>
            <a:pPr marL="0" lvl="0" indent="0" algn="l" rtl="0">
              <a:spcBef>
                <a:spcPts val="0"/>
              </a:spcBef>
              <a:spcAft>
                <a:spcPts val="0"/>
              </a:spcAft>
              <a:buNone/>
            </a:pPr>
            <a:r>
              <a:rPr lang="en"/>
              <a:t>builder.Services.AddSwaggerGen(); // Adds support for creating and displaying Swagger documentation.</a:t>
            </a:r>
            <a:endParaRPr/>
          </a:p>
          <a:p>
            <a:pPr marL="0" lvl="0" indent="0" algn="l" rtl="0">
              <a:spcBef>
                <a:spcPts val="0"/>
              </a:spcBef>
              <a:spcAft>
                <a:spcPts val="0"/>
              </a:spcAft>
              <a:buNone/>
            </a:pPr>
            <a:endParaRPr/>
          </a:p>
          <a:p>
            <a:pPr marL="0" lvl="0" indent="0" algn="l" rtl="0">
              <a:spcBef>
                <a:spcPts val="0"/>
              </a:spcBef>
              <a:spcAft>
                <a:spcPts val="0"/>
              </a:spcAft>
              <a:buNone/>
            </a:pPr>
            <a:r>
              <a:rPr lang="en"/>
              <a:t>if (app.Environment.IsDevelopment())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    app.UseSwagger();</a:t>
            </a:r>
            <a:endParaRPr/>
          </a:p>
          <a:p>
            <a:pPr marL="0" lvl="0" indent="0" algn="l" rtl="0">
              <a:spcBef>
                <a:spcPts val="0"/>
              </a:spcBef>
              <a:spcAft>
                <a:spcPts val="0"/>
              </a:spcAft>
              <a:buNone/>
            </a:pPr>
            <a:r>
              <a:rPr lang="en"/>
              <a:t>    app.UseSwaggerUI();</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Add swagger and highlight that there is no difference in the API</a:t>
            </a:r>
            <a:endParaRPr/>
          </a:p>
        </p:txBody>
      </p:sp>
      <p:sp>
        <p:nvSpPr>
          <p:cNvPr id="180" name="Google Shape;180;g31b516415d7_2_12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81" name="Google Shape;181;g31b516415d7_2_12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b516415d7_2_13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87" name="Google Shape;187;g31b516415d7_2_13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1.7.2013</a:t>
            </a:r>
            <a:endParaRPr/>
          </a:p>
        </p:txBody>
      </p:sp>
      <p:sp>
        <p:nvSpPr>
          <p:cNvPr id="188" name="Google Shape;188;g31b516415d7_2_13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31b516415d7_2_13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Lambda Expression Route Handlers</a:t>
            </a:r>
            <a:endParaRPr/>
          </a:p>
          <a:p>
            <a:pPr marL="0" lvl="0" indent="0" algn="l" rtl="0">
              <a:spcBef>
                <a:spcPts val="0"/>
              </a:spcBef>
              <a:spcAft>
                <a:spcPts val="0"/>
              </a:spcAft>
              <a:buNone/>
            </a:pPr>
            <a:r>
              <a:rPr lang="en"/>
              <a:t>Definition:</a:t>
            </a:r>
            <a:endParaRPr/>
          </a:p>
          <a:p>
            <a:pPr marL="0" lvl="0" indent="0" algn="l" rtl="0">
              <a:spcBef>
                <a:spcPts val="0"/>
              </a:spcBef>
              <a:spcAft>
                <a:spcPts val="0"/>
              </a:spcAft>
              <a:buNone/>
            </a:pPr>
            <a:r>
              <a:rPr lang="en"/>
              <a:t>Inline or pre-declared lambda functions passed directly to route mappings.</a:t>
            </a:r>
            <a:endParaRPr/>
          </a:p>
          <a:p>
            <a:pPr marL="0" lvl="0" indent="0" algn="l" rtl="0">
              <a:spcBef>
                <a:spcPts val="0"/>
              </a:spcBef>
              <a:spcAft>
                <a:spcPts val="0"/>
              </a:spcAft>
              <a:buNone/>
            </a:pPr>
            <a:r>
              <a:rPr lang="en"/>
              <a:t>/ Inline Lambda </a:t>
            </a:r>
            <a:endParaRPr/>
          </a:p>
          <a:p>
            <a:pPr marL="0" lvl="0" indent="0" algn="l" rtl="0">
              <a:spcBef>
                <a:spcPts val="0"/>
              </a:spcBef>
              <a:spcAft>
                <a:spcPts val="0"/>
              </a:spcAft>
              <a:buNone/>
            </a:pPr>
            <a:r>
              <a:rPr lang="en"/>
              <a:t>app.MapGet("/inline", () =&gt; "This is an inline lambda"); </a:t>
            </a:r>
            <a:endParaRPr/>
          </a:p>
          <a:p>
            <a:pPr marL="0" lvl="0" indent="0" algn="l" rtl="0">
              <a:spcBef>
                <a:spcPts val="0"/>
              </a:spcBef>
              <a:spcAft>
                <a:spcPts val="0"/>
              </a:spcAft>
              <a:buNone/>
            </a:pPr>
            <a:r>
              <a:rPr lang="en"/>
              <a:t>// Lambda Variable </a:t>
            </a:r>
            <a:endParaRPr/>
          </a:p>
          <a:p>
            <a:pPr marL="0" lvl="0" indent="0" algn="l" rtl="0">
              <a:spcBef>
                <a:spcPts val="0"/>
              </a:spcBef>
              <a:spcAft>
                <a:spcPts val="0"/>
              </a:spcAft>
              <a:buNone/>
            </a:pPr>
            <a:r>
              <a:rPr lang="en"/>
              <a:t>var handler = () =&gt; "This is a lambda variable"; </a:t>
            </a:r>
            <a:endParaRPr/>
          </a:p>
          <a:p>
            <a:pPr marL="0" lvl="0" indent="0" algn="l" rtl="0">
              <a:spcBef>
                <a:spcPts val="0"/>
              </a:spcBef>
              <a:spcAft>
                <a:spcPts val="0"/>
              </a:spcAft>
              <a:buNone/>
            </a:pPr>
            <a:r>
              <a:rPr lang="en"/>
              <a:t>app.MapGet("/", handler);</a:t>
            </a:r>
            <a:endParaRPr/>
          </a:p>
          <a:p>
            <a:pPr marL="0" lvl="0" indent="0" algn="l" rtl="0">
              <a:spcBef>
                <a:spcPts val="0"/>
              </a:spcBef>
              <a:spcAft>
                <a:spcPts val="0"/>
              </a:spcAft>
              <a:buNone/>
            </a:pPr>
            <a:r>
              <a:rPr lang="en"/>
              <a:t>Use Case:</a:t>
            </a:r>
            <a:endParaRPr/>
          </a:p>
          <a:p>
            <a:pPr marL="0" lvl="0" indent="0" algn="l" rtl="0">
              <a:spcBef>
                <a:spcPts val="0"/>
              </a:spcBef>
              <a:spcAft>
                <a:spcPts val="0"/>
              </a:spcAft>
              <a:buNone/>
            </a:pPr>
            <a:r>
              <a:rPr lang="en"/>
              <a:t>Best for simple, single-line logic without complex operations.</a:t>
            </a:r>
            <a:endParaRPr/>
          </a:p>
          <a:p>
            <a:pPr marL="0" lvl="0" indent="0" algn="l" rtl="0">
              <a:spcBef>
                <a:spcPts val="0"/>
              </a:spcBef>
              <a:spcAft>
                <a:spcPts val="0"/>
              </a:spcAft>
              <a:buNone/>
            </a:pPr>
            <a:r>
              <a:rPr lang="en"/>
              <a:t>Local Function Route Handlers</a:t>
            </a:r>
            <a:endParaRPr/>
          </a:p>
          <a:p>
            <a:pPr marL="0" lvl="0" indent="0" algn="l" rtl="0">
              <a:spcBef>
                <a:spcPts val="0"/>
              </a:spcBef>
              <a:spcAft>
                <a:spcPts val="0"/>
              </a:spcAft>
              <a:buNone/>
            </a:pPr>
            <a:r>
              <a:rPr lang="en"/>
              <a:t>Definition:</a:t>
            </a:r>
            <a:endParaRPr/>
          </a:p>
          <a:p>
            <a:pPr marL="0" lvl="0" indent="0" algn="l" rtl="0">
              <a:spcBef>
                <a:spcPts val="0"/>
              </a:spcBef>
              <a:spcAft>
                <a:spcPts val="0"/>
              </a:spcAft>
              <a:buNone/>
            </a:pPr>
            <a:r>
              <a:rPr lang="en"/>
              <a:t>Functions defined within the same scope where they are used.</a:t>
            </a:r>
            <a:endParaRPr/>
          </a:p>
          <a:p>
            <a:pPr marL="0" lvl="0" indent="0" algn="l" rtl="0">
              <a:spcBef>
                <a:spcPts val="0"/>
              </a:spcBef>
              <a:spcAft>
                <a:spcPts val="0"/>
              </a:spcAft>
              <a:buNone/>
            </a:pPr>
            <a:r>
              <a:rPr lang="en"/>
              <a:t>string LocalFunction() =&gt; "This is a local function"; </a:t>
            </a:r>
            <a:endParaRPr/>
          </a:p>
          <a:p>
            <a:pPr marL="0" lvl="0" indent="0" algn="l" rtl="0">
              <a:spcBef>
                <a:spcPts val="0"/>
              </a:spcBef>
              <a:spcAft>
                <a:spcPts val="0"/>
              </a:spcAft>
              <a:buNone/>
            </a:pPr>
            <a:r>
              <a:rPr lang="en"/>
              <a:t>app.MapGet("/", LocalFunction);</a:t>
            </a:r>
            <a:endParaRPr/>
          </a:p>
          <a:p>
            <a:pPr marL="0" lvl="0" indent="0" algn="l" rtl="0">
              <a:spcBef>
                <a:spcPts val="0"/>
              </a:spcBef>
              <a:spcAft>
                <a:spcPts val="0"/>
              </a:spcAft>
              <a:buNone/>
            </a:pPr>
            <a:r>
              <a:rPr lang="en"/>
              <a:t>Instance Method Route Handlers</a:t>
            </a:r>
            <a:endParaRPr/>
          </a:p>
          <a:p>
            <a:pPr marL="0" lvl="0" indent="0" algn="l" rtl="0">
              <a:spcBef>
                <a:spcPts val="0"/>
              </a:spcBef>
              <a:spcAft>
                <a:spcPts val="0"/>
              </a:spcAft>
              <a:buNone/>
            </a:pPr>
            <a:r>
              <a:rPr lang="en"/>
              <a:t>Definition:</a:t>
            </a:r>
            <a:endParaRPr/>
          </a:p>
          <a:p>
            <a:pPr marL="0" lvl="0" indent="0" algn="l" rtl="0">
              <a:spcBef>
                <a:spcPts val="0"/>
              </a:spcBef>
              <a:spcAft>
                <a:spcPts val="0"/>
              </a:spcAft>
              <a:buNone/>
            </a:pPr>
            <a:r>
              <a:rPr lang="en"/>
              <a:t>Methods on instantiated objects that handle routes.</a:t>
            </a:r>
            <a:endParaRPr/>
          </a:p>
        </p:txBody>
      </p:sp>
      <p:sp>
        <p:nvSpPr>
          <p:cNvPr id="190" name="Google Shape;190;g31b516415d7_2_13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91" name="Google Shape;191;g31b516415d7_2_13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1b516415d7_2_139:notes"/>
          <p:cNvSpPr txBox="1">
            <a:spLocks noGrp="1"/>
          </p:cNvSpPr>
          <p:nvPr>
            <p:ph type="body" idx="1"/>
          </p:nvPr>
        </p:nvSpPr>
        <p:spPr>
          <a:xfrm>
            <a:off x="914400" y="3251200"/>
            <a:ext cx="7315200" cy="3081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31b516415d7_2_139: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1b516415d7_2_144:notes"/>
          <p:cNvSpPr txBox="1">
            <a:spLocks noGrp="1"/>
          </p:cNvSpPr>
          <p:nvPr>
            <p:ph type="body" idx="1"/>
          </p:nvPr>
        </p:nvSpPr>
        <p:spPr>
          <a:xfrm>
            <a:off x="914400" y="3251200"/>
            <a:ext cx="7315200" cy="3081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31b516415d7_2_144: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132"/>
        <p:cNvGrpSpPr/>
        <p:nvPr/>
      </p:nvGrpSpPr>
      <p:grpSpPr>
        <a:xfrm>
          <a:off x="0" y="0"/>
          <a:ext cx="0" cy="0"/>
          <a:chOff x="0" y="0"/>
          <a:chExt cx="0" cy="0"/>
        </a:xfrm>
      </p:grpSpPr>
      <p:sp>
        <p:nvSpPr>
          <p:cNvPr id="133" name="Google Shape;133;p25"/>
          <p:cNvSpPr/>
          <p:nvPr/>
        </p:nvSpPr>
        <p:spPr>
          <a:xfrm>
            <a:off x="0" y="0"/>
            <a:ext cx="9144000" cy="2286000"/>
          </a:xfrm>
          <a:custGeom>
            <a:avLst/>
            <a:gdLst/>
            <a:ahLst/>
            <a:cxnLst/>
            <a:rect l="l" t="t" r="r" b="b"/>
            <a:pathLst>
              <a:path w="18288000" h="4572000" extrusionOk="0">
                <a:moveTo>
                  <a:pt x="0" y="0"/>
                </a:moveTo>
                <a:lnTo>
                  <a:pt x="18288000" y="0"/>
                </a:lnTo>
                <a:lnTo>
                  <a:pt x="18288000" y="4572000"/>
                </a:lnTo>
                <a:lnTo>
                  <a:pt x="0" y="4572000"/>
                </a:lnTo>
                <a:lnTo>
                  <a:pt x="0" y="0"/>
                </a:lnTo>
                <a:close/>
              </a:path>
            </a:pathLst>
          </a:custGeom>
          <a:blipFill rotWithShape="1">
            <a:blip r:embed="rId3">
              <a:alphaModFix/>
            </a:blip>
            <a:stretch>
              <a:fillRect/>
            </a:stretch>
          </a:blipFill>
          <a:ln>
            <a:noFill/>
          </a:ln>
        </p:spPr>
      </p:sp>
      <p:sp>
        <p:nvSpPr>
          <p:cNvPr id="134" name="Google Shape;134;p25"/>
          <p:cNvSpPr/>
          <p:nvPr/>
        </p:nvSpPr>
        <p:spPr>
          <a:xfrm>
            <a:off x="70940" y="3307896"/>
            <a:ext cx="619339" cy="582179"/>
          </a:xfrm>
          <a:custGeom>
            <a:avLst/>
            <a:gdLst/>
            <a:ahLst/>
            <a:cxnLst/>
            <a:rect l="l" t="t" r="r" b="b"/>
            <a:pathLst>
              <a:path w="1238677" h="1164357" extrusionOk="0">
                <a:moveTo>
                  <a:pt x="0" y="0"/>
                </a:moveTo>
                <a:lnTo>
                  <a:pt x="1238677" y="0"/>
                </a:lnTo>
                <a:lnTo>
                  <a:pt x="1238677" y="1164357"/>
                </a:lnTo>
                <a:lnTo>
                  <a:pt x="0" y="1164357"/>
                </a:lnTo>
                <a:lnTo>
                  <a:pt x="0" y="0"/>
                </a:lnTo>
                <a:close/>
              </a:path>
            </a:pathLst>
          </a:custGeom>
          <a:blipFill rotWithShape="1">
            <a:blip r:embed="rId4">
              <a:alphaModFix/>
            </a:blip>
            <a:stretch>
              <a:fillRect/>
            </a:stretch>
          </a:blipFill>
          <a:ln>
            <a:noFill/>
          </a:ln>
        </p:spPr>
      </p:sp>
      <p:sp>
        <p:nvSpPr>
          <p:cNvPr id="135" name="Google Shape;135;p25"/>
          <p:cNvSpPr/>
          <p:nvPr/>
        </p:nvSpPr>
        <p:spPr>
          <a:xfrm>
            <a:off x="70940" y="4022258"/>
            <a:ext cx="640641" cy="640641"/>
          </a:xfrm>
          <a:custGeom>
            <a:avLst/>
            <a:gdLst/>
            <a:ahLst/>
            <a:cxnLst/>
            <a:rect l="l" t="t" r="r" b="b"/>
            <a:pathLst>
              <a:path w="1281282" h="1281282" extrusionOk="0">
                <a:moveTo>
                  <a:pt x="0" y="0"/>
                </a:moveTo>
                <a:lnTo>
                  <a:pt x="1281281" y="0"/>
                </a:lnTo>
                <a:lnTo>
                  <a:pt x="1281281" y="1281281"/>
                </a:lnTo>
                <a:lnTo>
                  <a:pt x="0" y="1281281"/>
                </a:lnTo>
                <a:lnTo>
                  <a:pt x="0" y="0"/>
                </a:lnTo>
                <a:close/>
              </a:path>
            </a:pathLst>
          </a:custGeom>
          <a:blipFill rotWithShape="1">
            <a:blip r:embed="rId5">
              <a:alphaModFix/>
            </a:blip>
            <a:stretch>
              <a:fillRect/>
            </a:stretch>
          </a:blipFill>
          <a:ln>
            <a:noFill/>
          </a:ln>
        </p:spPr>
      </p:sp>
      <p:sp>
        <p:nvSpPr>
          <p:cNvPr id="136" name="Google Shape;136;p25"/>
          <p:cNvSpPr txBox="1"/>
          <p:nvPr/>
        </p:nvSpPr>
        <p:spPr>
          <a:xfrm>
            <a:off x="863101" y="2879227"/>
            <a:ext cx="1972122" cy="634224"/>
          </a:xfrm>
          <a:prstGeom prst="rect">
            <a:avLst/>
          </a:prstGeom>
          <a:noFill/>
          <a:ln>
            <a:noFill/>
          </a:ln>
        </p:spPr>
        <p:txBody>
          <a:bodyPr spcFirstLastPara="1" wrap="square" lIns="0" tIns="0" rIns="0" bIns="0" anchor="t" anchorCtr="0">
            <a:spAutoFit/>
          </a:bodyPr>
          <a:lstStyle/>
          <a:p>
            <a:pPr marL="0" marR="0" lvl="0" indent="0" algn="ctr" rtl="0">
              <a:lnSpc>
                <a:spcPct val="107988"/>
              </a:lnSpc>
              <a:spcBef>
                <a:spcPts val="0"/>
              </a:spcBef>
              <a:spcAft>
                <a:spcPts val="0"/>
              </a:spcAft>
              <a:buNone/>
            </a:pPr>
            <a:r>
              <a:rPr lang="en" sz="2000" b="1" i="0" u="none" strike="noStrike" cap="none">
                <a:solidFill>
                  <a:srgbClr val="FFFFFF"/>
                </a:solidFill>
                <a:latin typeface="Arimo"/>
                <a:ea typeface="Arimo"/>
                <a:cs typeface="Arimo"/>
                <a:sym typeface="Arimo"/>
              </a:rPr>
              <a:t>Winfred Kilonzo</a:t>
            </a:r>
            <a:endParaRPr sz="700"/>
          </a:p>
          <a:p>
            <a:pPr marL="0" marR="0" lvl="0" indent="0" algn="ctr" rtl="0">
              <a:lnSpc>
                <a:spcPct val="129159"/>
              </a:lnSpc>
              <a:spcBef>
                <a:spcPts val="0"/>
              </a:spcBef>
              <a:spcAft>
                <a:spcPts val="0"/>
              </a:spcAft>
              <a:buNone/>
            </a:pPr>
            <a:endParaRPr sz="2000" b="1" i="0" u="none" strike="noStrike" cap="none">
              <a:solidFill>
                <a:srgbClr val="FFFFFF"/>
              </a:solidFill>
              <a:latin typeface="Arimo"/>
              <a:ea typeface="Arimo"/>
              <a:cs typeface="Arimo"/>
              <a:sym typeface="Arimo"/>
            </a:endParaRPr>
          </a:p>
        </p:txBody>
      </p:sp>
      <p:sp>
        <p:nvSpPr>
          <p:cNvPr id="137" name="Google Shape;137;p25"/>
          <p:cNvSpPr txBox="1"/>
          <p:nvPr/>
        </p:nvSpPr>
        <p:spPr>
          <a:xfrm>
            <a:off x="814714" y="3470618"/>
            <a:ext cx="1854063" cy="848436"/>
          </a:xfrm>
          <a:prstGeom prst="rect">
            <a:avLst/>
          </a:prstGeom>
          <a:noFill/>
          <a:ln>
            <a:noFill/>
          </a:ln>
        </p:spPr>
        <p:txBody>
          <a:bodyPr spcFirstLastPara="1" wrap="square" lIns="0" tIns="0" rIns="0" bIns="0" anchor="t" anchorCtr="0">
            <a:spAutoFit/>
          </a:bodyPr>
          <a:lstStyle/>
          <a:p>
            <a:pPr marL="0" marR="0" lvl="0" indent="0" algn="ctr" rtl="0">
              <a:lnSpc>
                <a:spcPct val="108011"/>
              </a:lnSpc>
              <a:spcBef>
                <a:spcPts val="0"/>
              </a:spcBef>
              <a:spcAft>
                <a:spcPts val="0"/>
              </a:spcAft>
              <a:buNone/>
            </a:pPr>
            <a:r>
              <a:rPr lang="en" sz="1600" b="1" i="0" u="none" strike="noStrike" cap="none">
                <a:solidFill>
                  <a:srgbClr val="FFFFFF"/>
                </a:solidFill>
                <a:latin typeface="Arimo"/>
                <a:ea typeface="Arimo"/>
                <a:cs typeface="Arimo"/>
                <a:sym typeface="Arimo"/>
              </a:rPr>
              <a:t>@WinfredKilonzoN</a:t>
            </a:r>
            <a:endParaRPr sz="700"/>
          </a:p>
          <a:p>
            <a:pPr marL="0" marR="0" lvl="0" indent="0" algn="ctr" rtl="0">
              <a:lnSpc>
                <a:spcPct val="148747"/>
              </a:lnSpc>
              <a:spcBef>
                <a:spcPts val="0"/>
              </a:spcBef>
              <a:spcAft>
                <a:spcPts val="0"/>
              </a:spcAft>
              <a:buNone/>
            </a:pPr>
            <a:endParaRPr sz="1600" b="1" i="0" u="none" strike="noStrike" cap="none">
              <a:solidFill>
                <a:srgbClr val="FFFFFF"/>
              </a:solidFill>
              <a:latin typeface="Arimo"/>
              <a:ea typeface="Arimo"/>
              <a:cs typeface="Arimo"/>
              <a:sym typeface="Arimo"/>
            </a:endParaRPr>
          </a:p>
          <a:p>
            <a:pPr marL="0" marR="0" lvl="0" indent="0" algn="ctr" rtl="0">
              <a:lnSpc>
                <a:spcPct val="148747"/>
              </a:lnSpc>
              <a:spcBef>
                <a:spcPts val="0"/>
              </a:spcBef>
              <a:spcAft>
                <a:spcPts val="0"/>
              </a:spcAft>
              <a:buNone/>
            </a:pPr>
            <a:endParaRPr sz="1600" b="1" i="0" u="none" strike="noStrike" cap="none">
              <a:solidFill>
                <a:srgbClr val="FFFFFF"/>
              </a:solidFill>
              <a:latin typeface="Arimo"/>
              <a:ea typeface="Arimo"/>
              <a:cs typeface="Arimo"/>
              <a:sym typeface="Arimo"/>
            </a:endParaRPr>
          </a:p>
        </p:txBody>
      </p:sp>
      <p:sp>
        <p:nvSpPr>
          <p:cNvPr id="138" name="Google Shape;138;p25"/>
          <p:cNvSpPr txBox="1"/>
          <p:nvPr/>
        </p:nvSpPr>
        <p:spPr>
          <a:xfrm>
            <a:off x="814714" y="4056375"/>
            <a:ext cx="1573634" cy="820804"/>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 sz="1600" b="1" i="0" u="none" strike="noStrike" cap="none">
                <a:solidFill>
                  <a:srgbClr val="FFFFFF"/>
                </a:solidFill>
                <a:latin typeface="Arimo"/>
                <a:ea typeface="Arimo"/>
                <a:cs typeface="Arimo"/>
                <a:sym typeface="Arimo"/>
              </a:rPr>
              <a:t>Winfred Kilonzo</a:t>
            </a:r>
            <a:endParaRPr sz="700"/>
          </a:p>
          <a:p>
            <a:pPr marL="0" marR="0" lvl="0" indent="0" algn="ctr" rtl="0">
              <a:lnSpc>
                <a:spcPct val="235872"/>
              </a:lnSpc>
              <a:spcBef>
                <a:spcPts val="0"/>
              </a:spcBef>
              <a:spcAft>
                <a:spcPts val="0"/>
              </a:spcAft>
              <a:buNone/>
            </a:pPr>
            <a:endParaRPr sz="1600" b="1" i="0" u="none" strike="noStrike" cap="none">
              <a:solidFill>
                <a:srgbClr val="FFFFFF"/>
              </a:solidFill>
              <a:latin typeface="Arimo"/>
              <a:ea typeface="Arimo"/>
              <a:cs typeface="Arimo"/>
              <a:sym typeface="Arimo"/>
            </a:endParaRPr>
          </a:p>
        </p:txBody>
      </p:sp>
      <p:sp>
        <p:nvSpPr>
          <p:cNvPr id="139" name="Google Shape;139;p25"/>
          <p:cNvSpPr txBox="1"/>
          <p:nvPr/>
        </p:nvSpPr>
        <p:spPr>
          <a:xfrm>
            <a:off x="3133185" y="2342730"/>
            <a:ext cx="2877629" cy="526972"/>
          </a:xfrm>
          <a:prstGeom prst="rect">
            <a:avLst/>
          </a:prstGeom>
          <a:noFill/>
          <a:ln>
            <a:noFill/>
          </a:ln>
        </p:spPr>
        <p:txBody>
          <a:bodyPr spcFirstLastPara="1" wrap="square" lIns="0" tIns="0" rIns="0" bIns="0" anchor="t" anchorCtr="0">
            <a:spAutoFit/>
          </a:bodyPr>
          <a:lstStyle/>
          <a:p>
            <a:pPr marL="0" marR="0" lvl="0" indent="0" algn="ctr" rtl="0">
              <a:lnSpc>
                <a:spcPct val="107993"/>
              </a:lnSpc>
              <a:spcBef>
                <a:spcPts val="0"/>
              </a:spcBef>
              <a:spcAft>
                <a:spcPts val="0"/>
              </a:spcAft>
              <a:buNone/>
            </a:pPr>
            <a:r>
              <a:rPr lang="en" sz="3600" b="1" i="0" u="none" strike="noStrike" cap="none">
                <a:solidFill>
                  <a:srgbClr val="FFFFFF"/>
                </a:solidFill>
                <a:latin typeface="Arimo"/>
                <a:ea typeface="Arimo"/>
                <a:cs typeface="Arimo"/>
                <a:sym typeface="Arimo"/>
              </a:rPr>
              <a:t>Minimal APIs</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210"/>
        <p:cNvGrpSpPr/>
        <p:nvPr/>
      </p:nvGrpSpPr>
      <p:grpSpPr>
        <a:xfrm>
          <a:off x="0" y="0"/>
          <a:ext cx="0" cy="0"/>
          <a:chOff x="0" y="0"/>
          <a:chExt cx="0" cy="0"/>
        </a:xfrm>
      </p:grpSpPr>
      <p:sp>
        <p:nvSpPr>
          <p:cNvPr id="211" name="Google Shape;211;p34"/>
          <p:cNvSpPr txBox="1"/>
          <p:nvPr/>
        </p:nvSpPr>
        <p:spPr>
          <a:xfrm>
            <a:off x="674370" y="539091"/>
            <a:ext cx="7795200" cy="523200"/>
          </a:xfrm>
          <a:prstGeom prst="rect">
            <a:avLst/>
          </a:prstGeom>
          <a:noFill/>
          <a:ln>
            <a:noFill/>
          </a:ln>
        </p:spPr>
        <p:txBody>
          <a:bodyPr spcFirstLastPara="1" wrap="square" lIns="0" tIns="0" rIns="0" bIns="0" anchor="t" anchorCtr="0">
            <a:spAutoFit/>
          </a:bodyPr>
          <a:lstStyle/>
          <a:p>
            <a:pPr marL="0" marR="0" lvl="0" indent="0" algn="ctr" rtl="0">
              <a:lnSpc>
                <a:spcPct val="108001"/>
              </a:lnSpc>
              <a:spcBef>
                <a:spcPts val="0"/>
              </a:spcBef>
              <a:spcAft>
                <a:spcPts val="0"/>
              </a:spcAft>
              <a:buNone/>
            </a:pPr>
            <a:r>
              <a:rPr lang="en" sz="3400" b="1" i="0" u="none" strike="noStrike" cap="none">
                <a:solidFill>
                  <a:srgbClr val="FFFFFF"/>
                </a:solidFill>
                <a:latin typeface="Arial"/>
                <a:ea typeface="Arial"/>
                <a:cs typeface="Arial"/>
                <a:sym typeface="Arial"/>
              </a:rPr>
              <a:t>Parameter Binding in Minimal API’s</a:t>
            </a:r>
            <a:endParaRPr sz="600"/>
          </a:p>
        </p:txBody>
      </p:sp>
      <p:sp>
        <p:nvSpPr>
          <p:cNvPr id="212" name="Google Shape;212;p34"/>
          <p:cNvSpPr txBox="1"/>
          <p:nvPr/>
        </p:nvSpPr>
        <p:spPr>
          <a:xfrm>
            <a:off x="674370" y="1224849"/>
            <a:ext cx="7795200" cy="4373826"/>
          </a:xfrm>
          <a:prstGeom prst="rect">
            <a:avLst/>
          </a:prstGeom>
          <a:noFill/>
          <a:ln>
            <a:noFill/>
          </a:ln>
        </p:spPr>
        <p:txBody>
          <a:bodyPr spcFirstLastPara="1" wrap="square" lIns="0" tIns="0" rIns="0" bIns="0" anchor="t" anchorCtr="0">
            <a:spAutoFit/>
          </a:bodyPr>
          <a:lstStyle/>
          <a:p>
            <a:pPr marL="0" marR="0" lvl="0" indent="0" algn="l" rtl="0">
              <a:lnSpc>
                <a:spcPct val="97190"/>
              </a:lnSpc>
              <a:spcBef>
                <a:spcPts val="0"/>
              </a:spcBef>
              <a:spcAft>
                <a:spcPts val="0"/>
              </a:spcAft>
              <a:buNone/>
            </a:pPr>
            <a:r>
              <a:rPr lang="en" sz="2100" b="0" i="0" u="none" strike="noStrike" cap="none" dirty="0">
                <a:solidFill>
                  <a:srgbClr val="FFFFFF"/>
                </a:solidFill>
                <a:latin typeface="+mn-lt"/>
                <a:ea typeface="Arimo"/>
                <a:cs typeface="Arimo"/>
                <a:sym typeface="Arimo"/>
              </a:rPr>
              <a:t>The process of converting request data into strongly typed parameters for route handlers.</a:t>
            </a:r>
            <a:endParaRPr sz="700" dirty="0">
              <a:latin typeface="+mn-lt"/>
            </a:endParaRPr>
          </a:p>
          <a:p>
            <a:pPr marL="0" marR="0" lvl="0" indent="0" algn="l" rtl="0">
              <a:lnSpc>
                <a:spcPct val="97190"/>
              </a:lnSpc>
              <a:spcBef>
                <a:spcPts val="0"/>
              </a:spcBef>
              <a:spcAft>
                <a:spcPts val="0"/>
              </a:spcAft>
              <a:buNone/>
            </a:pPr>
            <a:endParaRPr sz="2100" b="0" i="0" u="none" strike="noStrike" cap="none" dirty="0">
              <a:solidFill>
                <a:srgbClr val="FFFFFF"/>
              </a:solidFill>
              <a:latin typeface="+mn-lt"/>
              <a:ea typeface="Arimo"/>
              <a:cs typeface="Arimo"/>
              <a:sym typeface="Arimo"/>
            </a:endParaRPr>
          </a:p>
          <a:p>
            <a:pPr marL="0" marR="0" lvl="0" indent="0" algn="l" rtl="0">
              <a:lnSpc>
                <a:spcPct val="97190"/>
              </a:lnSpc>
              <a:spcBef>
                <a:spcPts val="0"/>
              </a:spcBef>
              <a:spcAft>
                <a:spcPts val="0"/>
              </a:spcAft>
              <a:buNone/>
            </a:pPr>
            <a:r>
              <a:rPr lang="en" sz="2000" b="1" i="0" u="none" strike="noStrike" cap="none" dirty="0">
                <a:solidFill>
                  <a:srgbClr val="FFFFFF"/>
                </a:solidFill>
                <a:latin typeface="+mn-lt"/>
                <a:ea typeface="Arimo"/>
                <a:cs typeface="Arimo"/>
                <a:sym typeface="Arimo"/>
              </a:rPr>
              <a:t>Binding Sources</a:t>
            </a:r>
            <a:r>
              <a:rPr lang="en" sz="2000" b="0" i="0" u="none" strike="noStrike" cap="none" dirty="0">
                <a:solidFill>
                  <a:srgbClr val="FFFFFF"/>
                </a:solidFill>
                <a:latin typeface="+mn-lt"/>
                <a:ea typeface="Arimo"/>
                <a:cs typeface="Arimo"/>
                <a:sym typeface="Arimo"/>
              </a:rPr>
              <a:t>:</a:t>
            </a:r>
            <a:endParaRPr sz="2100" b="0" i="0" u="none" strike="noStrike" cap="none" dirty="0">
              <a:solidFill>
                <a:srgbClr val="FFFFFF"/>
              </a:solidFill>
              <a:latin typeface="+mn-lt"/>
              <a:ea typeface="Arimo"/>
              <a:cs typeface="Arimo"/>
              <a:sym typeface="Arimo"/>
            </a:endParaRPr>
          </a:p>
          <a:p>
            <a:pPr marL="381000" marR="0" lvl="1" indent="-196850" algn="l" rtl="0">
              <a:lnSpc>
                <a:spcPct val="97190"/>
              </a:lnSpc>
              <a:spcBef>
                <a:spcPts val="0"/>
              </a:spcBef>
              <a:spcAft>
                <a:spcPts val="0"/>
              </a:spcAft>
              <a:buClr>
                <a:srgbClr val="FFFFFF"/>
              </a:buClr>
              <a:buSzPts val="2100"/>
              <a:buFont typeface="Arimo"/>
              <a:buAutoNum type="arabicPeriod"/>
            </a:pPr>
            <a:r>
              <a:rPr lang="en" sz="2100" b="1" i="0" u="none" strike="noStrike" cap="none" dirty="0">
                <a:solidFill>
                  <a:srgbClr val="FFFFFF"/>
                </a:solidFill>
                <a:latin typeface="+mn-lt"/>
                <a:ea typeface="Arimo"/>
                <a:cs typeface="Arimo"/>
                <a:sym typeface="Arimo"/>
              </a:rPr>
              <a:t>Route Values</a:t>
            </a:r>
            <a:r>
              <a:rPr lang="en" sz="2100" b="0" i="0" u="none" strike="noStrike" cap="none" dirty="0">
                <a:solidFill>
                  <a:srgbClr val="FFFFFF"/>
                </a:solidFill>
                <a:latin typeface="+mn-lt"/>
                <a:ea typeface="Arimo"/>
                <a:cs typeface="Arimo"/>
                <a:sym typeface="Arimo"/>
              </a:rPr>
              <a:t> - Parameters inferred directly from the route template.</a:t>
            </a:r>
            <a:endParaRPr sz="700" dirty="0">
              <a:latin typeface="+mn-lt"/>
            </a:endParaRPr>
          </a:p>
          <a:p>
            <a:pPr marL="381000" marR="0" lvl="1" indent="-196850" algn="l" rtl="0">
              <a:lnSpc>
                <a:spcPct val="97190"/>
              </a:lnSpc>
              <a:spcBef>
                <a:spcPts val="0"/>
              </a:spcBef>
              <a:spcAft>
                <a:spcPts val="0"/>
              </a:spcAft>
              <a:buClr>
                <a:srgbClr val="FFFFFF"/>
              </a:buClr>
              <a:buSzPts val="2100"/>
              <a:buFont typeface="Arimo"/>
              <a:buAutoNum type="arabicPeriod"/>
            </a:pPr>
            <a:r>
              <a:rPr lang="en" sz="2100" b="1" i="0" u="none" strike="noStrike" cap="none" dirty="0">
                <a:solidFill>
                  <a:srgbClr val="FFFFFF"/>
                </a:solidFill>
                <a:latin typeface="+mn-lt"/>
                <a:ea typeface="Arimo"/>
                <a:cs typeface="Arimo"/>
                <a:sym typeface="Arimo"/>
              </a:rPr>
              <a:t>Query String- </a:t>
            </a:r>
            <a:r>
              <a:rPr lang="en" sz="2100" b="0" i="0" u="none" strike="noStrike" cap="none" dirty="0">
                <a:solidFill>
                  <a:srgbClr val="FFFFFF"/>
                </a:solidFill>
                <a:latin typeface="+mn-lt"/>
                <a:ea typeface="Arimo"/>
                <a:cs typeface="Arimo"/>
                <a:sym typeface="Arimo"/>
              </a:rPr>
              <a:t>Parameters extracted from the query string.</a:t>
            </a:r>
            <a:endParaRPr sz="700" dirty="0">
              <a:latin typeface="+mn-lt"/>
            </a:endParaRPr>
          </a:p>
          <a:p>
            <a:pPr marL="381000" marR="0" lvl="1" indent="-196850" algn="l" rtl="0">
              <a:lnSpc>
                <a:spcPct val="97190"/>
              </a:lnSpc>
              <a:spcBef>
                <a:spcPts val="0"/>
              </a:spcBef>
              <a:spcAft>
                <a:spcPts val="0"/>
              </a:spcAft>
              <a:buClr>
                <a:srgbClr val="FFFFFF"/>
              </a:buClr>
              <a:buSzPts val="2100"/>
              <a:buFont typeface="Arimo"/>
              <a:buAutoNum type="arabicPeriod"/>
            </a:pPr>
            <a:r>
              <a:rPr lang="en" sz="2100" b="1" i="0" u="none" strike="noStrike" cap="none" dirty="0">
                <a:solidFill>
                  <a:srgbClr val="FFFFFF"/>
                </a:solidFill>
                <a:latin typeface="+mn-lt"/>
                <a:ea typeface="Arimo"/>
                <a:cs typeface="Arimo"/>
                <a:sym typeface="Arimo"/>
              </a:rPr>
              <a:t>Header - </a:t>
            </a:r>
            <a:r>
              <a:rPr lang="en" sz="2100" b="0" i="0" u="none" strike="noStrike" cap="none" dirty="0">
                <a:solidFill>
                  <a:srgbClr val="FFFFFF"/>
                </a:solidFill>
                <a:latin typeface="+mn-lt"/>
                <a:ea typeface="Arimo"/>
                <a:cs typeface="Arimo"/>
                <a:sym typeface="Arimo"/>
              </a:rPr>
              <a:t>Values from HTTP headers.</a:t>
            </a:r>
            <a:endParaRPr sz="700" dirty="0">
              <a:latin typeface="+mn-lt"/>
            </a:endParaRPr>
          </a:p>
          <a:p>
            <a:pPr marL="381000" marR="0" lvl="1" indent="-196850" algn="l" rtl="0">
              <a:lnSpc>
                <a:spcPct val="97190"/>
              </a:lnSpc>
              <a:spcBef>
                <a:spcPts val="0"/>
              </a:spcBef>
              <a:spcAft>
                <a:spcPts val="0"/>
              </a:spcAft>
              <a:buClr>
                <a:srgbClr val="FFFFFF"/>
              </a:buClr>
              <a:buSzPts val="2100"/>
              <a:buFont typeface="Arimo"/>
              <a:buAutoNum type="arabicPeriod"/>
            </a:pPr>
            <a:r>
              <a:rPr lang="en" sz="2100" b="1" i="0" u="none" strike="noStrike" cap="none" dirty="0">
                <a:solidFill>
                  <a:srgbClr val="FFFFFF"/>
                </a:solidFill>
                <a:latin typeface="+mn-lt"/>
                <a:ea typeface="Arimo"/>
                <a:cs typeface="Arimo"/>
                <a:sym typeface="Arimo"/>
              </a:rPr>
              <a:t>Body (as JSON) - </a:t>
            </a:r>
            <a:r>
              <a:rPr lang="en" sz="2100" b="0" i="0" u="none" strike="noStrike" cap="none" dirty="0">
                <a:solidFill>
                  <a:srgbClr val="FFFFFF"/>
                </a:solidFill>
                <a:latin typeface="+mn-lt"/>
                <a:ea typeface="Arimo"/>
                <a:cs typeface="Arimo"/>
                <a:sym typeface="Arimo"/>
              </a:rPr>
              <a:t>Bind complex types from the request body.</a:t>
            </a:r>
            <a:endParaRPr sz="700" dirty="0">
              <a:latin typeface="+mn-lt"/>
            </a:endParaRPr>
          </a:p>
          <a:p>
            <a:pPr marL="381000" marR="0" lvl="1" indent="-196850" algn="l" rtl="0">
              <a:lnSpc>
                <a:spcPct val="97190"/>
              </a:lnSpc>
              <a:spcBef>
                <a:spcPts val="0"/>
              </a:spcBef>
              <a:spcAft>
                <a:spcPts val="0"/>
              </a:spcAft>
              <a:buClr>
                <a:srgbClr val="FFFFFF"/>
              </a:buClr>
              <a:buSzPts val="2100"/>
              <a:buFont typeface="Arimo"/>
              <a:buAutoNum type="arabicPeriod"/>
            </a:pPr>
            <a:r>
              <a:rPr lang="en" sz="2100" b="1" i="0" u="none" strike="noStrike" cap="none" dirty="0">
                <a:solidFill>
                  <a:srgbClr val="FFFFFF"/>
                </a:solidFill>
                <a:latin typeface="+mn-lt"/>
                <a:ea typeface="Arimo"/>
                <a:cs typeface="Arimo"/>
                <a:sym typeface="Arimo"/>
              </a:rPr>
              <a:t>Services (via DI)- </a:t>
            </a:r>
            <a:r>
              <a:rPr lang="en" sz="2100" b="0" i="0" u="none" strike="noStrike" cap="none" dirty="0">
                <a:solidFill>
                  <a:srgbClr val="FFFFFF"/>
                </a:solidFill>
                <a:latin typeface="+mn-lt"/>
                <a:ea typeface="Arimo"/>
                <a:cs typeface="Arimo"/>
                <a:sym typeface="Arimo"/>
              </a:rPr>
              <a:t>Automatically inject services from the DI container.</a:t>
            </a:r>
            <a:endParaRPr sz="700" dirty="0">
              <a:latin typeface="+mn-lt"/>
            </a:endParaRPr>
          </a:p>
          <a:p>
            <a:pPr marL="381000" marR="0" lvl="1" indent="-196850" algn="l" rtl="0">
              <a:lnSpc>
                <a:spcPct val="97190"/>
              </a:lnSpc>
              <a:spcBef>
                <a:spcPts val="0"/>
              </a:spcBef>
              <a:spcAft>
                <a:spcPts val="0"/>
              </a:spcAft>
              <a:buClr>
                <a:srgbClr val="FFFFFF"/>
              </a:buClr>
              <a:buSzPts val="2100"/>
              <a:buFont typeface="Arimo"/>
              <a:buAutoNum type="arabicPeriod"/>
            </a:pPr>
            <a:r>
              <a:rPr lang="en" sz="2100" b="1" i="0" u="none" strike="noStrike" cap="none" dirty="0">
                <a:solidFill>
                  <a:srgbClr val="FFFFFF"/>
                </a:solidFill>
                <a:latin typeface="+mn-lt"/>
                <a:ea typeface="Arimo"/>
                <a:cs typeface="Arimo"/>
                <a:sym typeface="Arimo"/>
              </a:rPr>
              <a:t>Custom Binding</a:t>
            </a:r>
            <a:endParaRPr sz="700" b="1" dirty="0">
              <a:latin typeface="+mn-lt"/>
            </a:endParaRPr>
          </a:p>
          <a:p>
            <a:pPr marL="381000" marR="0" lvl="1" indent="-190500" algn="l" rtl="0">
              <a:lnSpc>
                <a:spcPct val="97190"/>
              </a:lnSpc>
              <a:spcBef>
                <a:spcPts val="0"/>
              </a:spcBef>
              <a:spcAft>
                <a:spcPts val="0"/>
              </a:spcAft>
              <a:buNone/>
            </a:pPr>
            <a:endParaRPr sz="2100" b="0" i="0" u="none" strike="noStrike" cap="none" dirty="0">
              <a:solidFill>
                <a:srgbClr val="FFFFFF"/>
              </a:solidFill>
              <a:latin typeface="Arimo"/>
              <a:ea typeface="Arimo"/>
              <a:cs typeface="Arimo"/>
              <a:sym typeface="Arimo"/>
            </a:endParaRPr>
          </a:p>
          <a:p>
            <a:pPr marL="381000" marR="0" lvl="1" indent="-190500" algn="l" rtl="0">
              <a:lnSpc>
                <a:spcPct val="97190"/>
              </a:lnSpc>
              <a:spcBef>
                <a:spcPts val="0"/>
              </a:spcBef>
              <a:spcAft>
                <a:spcPts val="0"/>
              </a:spcAft>
              <a:buNone/>
            </a:pPr>
            <a:endParaRPr sz="2100" b="0" i="0" u="none" strike="noStrike" cap="none" dirty="0">
              <a:solidFill>
                <a:srgbClr val="FFFFFF"/>
              </a:solidFill>
              <a:latin typeface="Arimo"/>
              <a:ea typeface="Arimo"/>
              <a:cs typeface="Arimo"/>
              <a:sym typeface="Arim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220"/>
        <p:cNvGrpSpPr/>
        <p:nvPr/>
      </p:nvGrpSpPr>
      <p:grpSpPr>
        <a:xfrm>
          <a:off x="0" y="0"/>
          <a:ext cx="0" cy="0"/>
          <a:chOff x="0" y="0"/>
          <a:chExt cx="0" cy="0"/>
        </a:xfrm>
      </p:grpSpPr>
      <p:sp>
        <p:nvSpPr>
          <p:cNvPr id="221" name="Google Shape;221;p35"/>
          <p:cNvSpPr txBox="1"/>
          <p:nvPr/>
        </p:nvSpPr>
        <p:spPr>
          <a:xfrm>
            <a:off x="674370" y="286679"/>
            <a:ext cx="7795260" cy="997077"/>
          </a:xfrm>
          <a:prstGeom prst="rect">
            <a:avLst/>
          </a:prstGeom>
          <a:noFill/>
          <a:ln>
            <a:noFill/>
          </a:ln>
        </p:spPr>
        <p:txBody>
          <a:bodyPr spcFirstLastPara="1" wrap="square" lIns="0" tIns="0" rIns="0" bIns="0" anchor="t" anchorCtr="0">
            <a:spAutoFit/>
          </a:bodyPr>
          <a:lstStyle/>
          <a:p>
            <a:pPr marL="0" marR="0" lvl="0" indent="0" algn="ctr" rtl="0">
              <a:lnSpc>
                <a:spcPct val="108001"/>
              </a:lnSpc>
              <a:spcBef>
                <a:spcPts val="0"/>
              </a:spcBef>
              <a:spcAft>
                <a:spcPts val="0"/>
              </a:spcAft>
              <a:buNone/>
            </a:pPr>
            <a:r>
              <a:rPr lang="en" sz="3500" b="1" i="0" u="none" strike="noStrike" cap="none">
                <a:solidFill>
                  <a:srgbClr val="FFFFFF"/>
                </a:solidFill>
                <a:latin typeface="Arimo"/>
                <a:ea typeface="Arimo"/>
                <a:cs typeface="Arimo"/>
                <a:sym typeface="Arimo"/>
              </a:rPr>
              <a:t>Organizing Minimal APIs</a:t>
            </a:r>
            <a:endParaRPr sz="700"/>
          </a:p>
          <a:p>
            <a:pPr marL="0" marR="0" lvl="0" indent="0" algn="ctr" rtl="0">
              <a:lnSpc>
                <a:spcPct val="108001"/>
              </a:lnSpc>
              <a:spcBef>
                <a:spcPts val="0"/>
              </a:spcBef>
              <a:spcAft>
                <a:spcPts val="0"/>
              </a:spcAft>
              <a:buNone/>
            </a:pPr>
            <a:endParaRPr sz="3500" b="1" i="0" u="none" strike="noStrike" cap="none">
              <a:solidFill>
                <a:srgbClr val="FFFFFF"/>
              </a:solidFill>
              <a:latin typeface="Arimo"/>
              <a:ea typeface="Arimo"/>
              <a:cs typeface="Arimo"/>
              <a:sym typeface="Arimo"/>
            </a:endParaRPr>
          </a:p>
        </p:txBody>
      </p:sp>
      <p:sp>
        <p:nvSpPr>
          <p:cNvPr id="222" name="Google Shape;222;p35"/>
          <p:cNvSpPr txBox="1"/>
          <p:nvPr/>
        </p:nvSpPr>
        <p:spPr>
          <a:xfrm>
            <a:off x="821700" y="847326"/>
            <a:ext cx="7500600" cy="5281446"/>
          </a:xfrm>
          <a:prstGeom prst="rect">
            <a:avLst/>
          </a:prstGeom>
          <a:noFill/>
          <a:ln>
            <a:noFill/>
          </a:ln>
        </p:spPr>
        <p:txBody>
          <a:bodyPr spcFirstLastPara="1" wrap="square" lIns="0" tIns="0" rIns="0" bIns="0" anchor="t" anchorCtr="0">
            <a:spAutoFit/>
          </a:bodyPr>
          <a:lstStyle/>
          <a:p>
            <a:pPr marL="381000" marR="0" lvl="1" indent="-196850" algn="l" rtl="0">
              <a:lnSpc>
                <a:spcPct val="97190"/>
              </a:lnSpc>
              <a:spcBef>
                <a:spcPts val="0"/>
              </a:spcBef>
              <a:spcAft>
                <a:spcPts val="0"/>
              </a:spcAft>
              <a:buClr>
                <a:srgbClr val="FFFFFF"/>
              </a:buClr>
              <a:buSzPts val="2100"/>
              <a:buFont typeface="Arial"/>
              <a:buChar char="•"/>
            </a:pPr>
            <a:r>
              <a:rPr lang="en" sz="2000" b="1" i="0" u="none" strike="noStrike" cap="none" dirty="0">
                <a:solidFill>
                  <a:srgbClr val="FFFFFF"/>
                </a:solidFill>
                <a:latin typeface="+mn-lt"/>
                <a:ea typeface="Arimo"/>
                <a:cs typeface="Arimo"/>
                <a:sym typeface="Arimo"/>
              </a:rPr>
              <a:t>The Misconception</a:t>
            </a:r>
            <a:endParaRPr sz="2000" dirty="0">
              <a:latin typeface="+mn-lt"/>
            </a:endParaRPr>
          </a:p>
          <a:p>
            <a:pPr marL="381000" marR="0" lvl="1" indent="-196850" algn="l" rtl="0">
              <a:lnSpc>
                <a:spcPct val="97190"/>
              </a:lnSpc>
              <a:spcBef>
                <a:spcPts val="0"/>
              </a:spcBef>
              <a:spcAft>
                <a:spcPts val="0"/>
              </a:spcAft>
              <a:buClr>
                <a:srgbClr val="FFFFFF"/>
              </a:buClr>
              <a:buSzPts val="2100"/>
              <a:buFont typeface="Arial"/>
              <a:buChar char="•"/>
            </a:pPr>
            <a:r>
              <a:rPr lang="en" sz="2000" b="1" i="0" u="none" strike="noStrike" cap="none" dirty="0">
                <a:solidFill>
                  <a:srgbClr val="FFFFFF"/>
                </a:solidFill>
                <a:latin typeface="+mn-lt"/>
                <a:ea typeface="Arimo"/>
                <a:cs typeface="Arimo"/>
                <a:sym typeface="Arimo"/>
              </a:rPr>
              <a:t>“Minimal APIs are not for production”</a:t>
            </a:r>
            <a:endParaRPr sz="2000" dirty="0">
              <a:latin typeface="+mn-lt"/>
            </a:endParaRPr>
          </a:p>
          <a:p>
            <a:pPr marL="787400" marR="0" lvl="2" indent="-342900" algn="l" rtl="0">
              <a:lnSpc>
                <a:spcPct val="97194"/>
              </a:lnSpc>
              <a:spcBef>
                <a:spcPts val="0"/>
              </a:spcBef>
              <a:spcAft>
                <a:spcPts val="0"/>
              </a:spcAft>
              <a:buClr>
                <a:srgbClr val="FFFFFF"/>
              </a:buClr>
              <a:buSzPts val="1800"/>
              <a:buFont typeface="Arial" panose="020B0604020202020204" pitchFamily="34" charset="0"/>
              <a:buChar char="•"/>
            </a:pPr>
            <a:r>
              <a:rPr lang="en" sz="2000" b="0" i="0" u="none" strike="noStrike" cap="none" dirty="0">
                <a:solidFill>
                  <a:srgbClr val="FFFFFF"/>
                </a:solidFill>
                <a:latin typeface="+mn-lt"/>
                <a:ea typeface="Arial"/>
                <a:cs typeface="Arial"/>
                <a:sym typeface="Arial"/>
              </a:rPr>
              <a:t>Most examples keep all route definitions inline or use lambda functions in programs.cs</a:t>
            </a:r>
            <a:endParaRPr sz="2000" dirty="0">
              <a:latin typeface="+mn-lt"/>
            </a:endParaRPr>
          </a:p>
          <a:p>
            <a:pPr marL="381000" marR="0" lvl="1" indent="-196850" algn="l" rtl="0">
              <a:lnSpc>
                <a:spcPct val="97190"/>
              </a:lnSpc>
              <a:spcBef>
                <a:spcPts val="0"/>
              </a:spcBef>
              <a:spcAft>
                <a:spcPts val="0"/>
              </a:spcAft>
              <a:buClr>
                <a:srgbClr val="FFFFFF"/>
              </a:buClr>
              <a:buSzPts val="2100"/>
              <a:buFont typeface="Arial"/>
              <a:buChar char="•"/>
            </a:pPr>
            <a:r>
              <a:rPr lang="en" sz="2000" b="1" i="0" u="none" strike="noStrike" cap="none" dirty="0">
                <a:solidFill>
                  <a:srgbClr val="FFFFFF"/>
                </a:solidFill>
                <a:latin typeface="+mn-lt"/>
                <a:ea typeface="Arimo"/>
                <a:cs typeface="Arimo"/>
                <a:sym typeface="Arimo"/>
              </a:rPr>
              <a:t>The Challenge</a:t>
            </a:r>
            <a:endParaRPr sz="2000" dirty="0">
              <a:latin typeface="+mn-lt"/>
            </a:endParaRPr>
          </a:p>
          <a:p>
            <a:pPr marL="787400" marR="0" lvl="2" indent="-342900" algn="l" rtl="0">
              <a:lnSpc>
                <a:spcPct val="97194"/>
              </a:lnSpc>
              <a:spcBef>
                <a:spcPts val="0"/>
              </a:spcBef>
              <a:spcAft>
                <a:spcPts val="0"/>
              </a:spcAft>
              <a:buClr>
                <a:srgbClr val="FFFFFF"/>
              </a:buClr>
              <a:buSzPts val="1800"/>
              <a:buFont typeface="Arial" panose="020B0604020202020204" pitchFamily="34" charset="0"/>
              <a:buChar char="•"/>
            </a:pPr>
            <a:r>
              <a:rPr lang="en" sz="2000" i="0" u="none" strike="noStrike" cap="none" dirty="0">
                <a:solidFill>
                  <a:srgbClr val="FFFFFF"/>
                </a:solidFill>
                <a:latin typeface="+mn-lt"/>
                <a:ea typeface="Arimo"/>
                <a:cs typeface="Arimo"/>
                <a:sym typeface="Arimo"/>
              </a:rPr>
              <a:t>Inline endpoints in programs.cs become unmanageable in large applications</a:t>
            </a:r>
            <a:endParaRPr sz="2000" dirty="0">
              <a:latin typeface="+mn-lt"/>
            </a:endParaRPr>
          </a:p>
          <a:p>
            <a:pPr marL="787400" marR="0" lvl="2" indent="-342900" algn="l" rtl="0">
              <a:lnSpc>
                <a:spcPct val="97194"/>
              </a:lnSpc>
              <a:spcBef>
                <a:spcPts val="0"/>
              </a:spcBef>
              <a:spcAft>
                <a:spcPts val="0"/>
              </a:spcAft>
              <a:buClr>
                <a:srgbClr val="FFFFFF"/>
              </a:buClr>
              <a:buSzPts val="1800"/>
              <a:buFont typeface="Arial" panose="020B0604020202020204" pitchFamily="34" charset="0"/>
              <a:buChar char="•"/>
            </a:pPr>
            <a:r>
              <a:rPr lang="en" sz="2000" i="0" u="none" strike="noStrike" cap="none" dirty="0">
                <a:solidFill>
                  <a:srgbClr val="FFFFFF"/>
                </a:solidFill>
                <a:latin typeface="+mn-lt"/>
                <a:ea typeface="Arimo"/>
                <a:cs typeface="Arimo"/>
                <a:sym typeface="Arimo"/>
              </a:rPr>
              <a:t>It makes the code harder to maintain, extend, and test</a:t>
            </a:r>
            <a:endParaRPr sz="2000" dirty="0">
              <a:latin typeface="+mn-lt"/>
            </a:endParaRPr>
          </a:p>
          <a:p>
            <a:pPr marL="0" marR="0" lvl="0" indent="0" algn="l" rtl="0">
              <a:lnSpc>
                <a:spcPct val="97194"/>
              </a:lnSpc>
              <a:spcBef>
                <a:spcPts val="0"/>
              </a:spcBef>
              <a:spcAft>
                <a:spcPts val="0"/>
              </a:spcAft>
              <a:buNone/>
            </a:pPr>
            <a:endParaRPr sz="2000" b="1" i="0" u="none" strike="noStrike" cap="none" dirty="0">
              <a:solidFill>
                <a:srgbClr val="FFFFFF"/>
              </a:solidFill>
              <a:latin typeface="+mn-lt"/>
              <a:ea typeface="Arimo"/>
              <a:cs typeface="Arimo"/>
              <a:sym typeface="Arimo"/>
            </a:endParaRPr>
          </a:p>
          <a:p>
            <a:pPr marL="381000" marR="0" lvl="1" indent="-196850" algn="l" rtl="0">
              <a:lnSpc>
                <a:spcPct val="97190"/>
              </a:lnSpc>
              <a:spcBef>
                <a:spcPts val="0"/>
              </a:spcBef>
              <a:spcAft>
                <a:spcPts val="0"/>
              </a:spcAft>
              <a:buClr>
                <a:srgbClr val="FFFFFF"/>
              </a:buClr>
              <a:buSzPts val="2100"/>
              <a:buFont typeface="Arial"/>
              <a:buChar char="•"/>
            </a:pPr>
            <a:r>
              <a:rPr lang="en" sz="2000" b="1" i="0" u="none" strike="noStrike" cap="none" dirty="0">
                <a:solidFill>
                  <a:srgbClr val="FFFFFF"/>
                </a:solidFill>
                <a:latin typeface="+mn-lt"/>
                <a:ea typeface="Arimo"/>
                <a:cs typeface="Arimo"/>
                <a:sym typeface="Arimo"/>
              </a:rPr>
              <a:t>The Solution: Use Extension Methods</a:t>
            </a:r>
            <a:endParaRPr sz="2000" dirty="0">
              <a:latin typeface="+mn-lt"/>
            </a:endParaRPr>
          </a:p>
          <a:p>
            <a:pPr marL="984250" marR="0" lvl="1" indent="-342900" algn="l" rtl="0">
              <a:lnSpc>
                <a:spcPct val="97185"/>
              </a:lnSpc>
              <a:spcBef>
                <a:spcPts val="0"/>
              </a:spcBef>
              <a:spcAft>
                <a:spcPts val="0"/>
              </a:spcAft>
              <a:buClr>
                <a:srgbClr val="FFFFFF"/>
              </a:buClr>
              <a:buSzPts val="700"/>
              <a:buFont typeface="Arial" panose="020B0604020202020204" pitchFamily="34" charset="0"/>
              <a:buChar char="•"/>
            </a:pPr>
            <a:r>
              <a:rPr lang="en" sz="2000" dirty="0">
                <a:solidFill>
                  <a:srgbClr val="FFFFFF"/>
                </a:solidFill>
                <a:latin typeface="+mn-lt"/>
              </a:rPr>
              <a:t>C</a:t>
            </a:r>
            <a:r>
              <a:rPr lang="en" sz="2000" i="0" u="none" strike="noStrike" cap="none" dirty="0">
                <a:solidFill>
                  <a:srgbClr val="FFFFFF"/>
                </a:solidFill>
                <a:latin typeface="+mn-lt"/>
              </a:rPr>
              <a:t>reate a class file ( {Model}sEndpoints.cs).</a:t>
            </a:r>
            <a:endParaRPr sz="2000" dirty="0">
              <a:latin typeface="+mn-lt"/>
            </a:endParaRPr>
          </a:p>
          <a:p>
            <a:pPr marL="984250" marR="0" lvl="1" indent="-342900" algn="l" rtl="0">
              <a:lnSpc>
                <a:spcPct val="97190"/>
              </a:lnSpc>
              <a:spcBef>
                <a:spcPts val="0"/>
              </a:spcBef>
              <a:spcAft>
                <a:spcPts val="0"/>
              </a:spcAft>
              <a:buClr>
                <a:srgbClr val="FFFFFF"/>
              </a:buClr>
              <a:buSzPts val="700"/>
              <a:buFont typeface="Arial" panose="020B0604020202020204" pitchFamily="34" charset="0"/>
              <a:buChar char="•"/>
            </a:pPr>
            <a:r>
              <a:rPr lang="en" sz="2000" i="0" u="none" strike="noStrike" cap="none" dirty="0">
                <a:solidFill>
                  <a:srgbClr val="FFFFFF"/>
                </a:solidFill>
                <a:latin typeface="+mn-lt"/>
                <a:ea typeface="Arimo"/>
                <a:cs typeface="Arimo"/>
                <a:sym typeface="Arimo"/>
              </a:rPr>
              <a:t>Move endpoint definitions to separate files.</a:t>
            </a:r>
            <a:endParaRPr sz="2000" dirty="0">
              <a:latin typeface="+mn-lt"/>
            </a:endParaRPr>
          </a:p>
          <a:p>
            <a:pPr marL="984250" marR="0" lvl="1" indent="-342900" algn="l" rtl="0">
              <a:lnSpc>
                <a:spcPct val="97185"/>
              </a:lnSpc>
              <a:spcBef>
                <a:spcPts val="0"/>
              </a:spcBef>
              <a:spcAft>
                <a:spcPts val="0"/>
              </a:spcAft>
              <a:buClr>
                <a:srgbClr val="FFFFFF"/>
              </a:buClr>
              <a:buSzPts val="700"/>
              <a:buFont typeface="Arial" panose="020B0604020202020204" pitchFamily="34" charset="0"/>
              <a:buChar char="•"/>
            </a:pPr>
            <a:r>
              <a:rPr lang="en" sz="2000" i="0" u="none" strike="noStrike" cap="none" dirty="0">
                <a:solidFill>
                  <a:srgbClr val="FFFFFF"/>
                </a:solidFill>
                <a:latin typeface="+mn-lt"/>
              </a:rPr>
              <a:t>Keep Program.cs focused on high-level configuration</a:t>
            </a:r>
            <a:endParaRPr sz="2000" dirty="0">
              <a:latin typeface="+mn-lt"/>
            </a:endParaRPr>
          </a:p>
          <a:p>
            <a:pPr marL="787400" marR="0" lvl="2" indent="-266700" algn="l" rtl="0">
              <a:lnSpc>
                <a:spcPct val="129592"/>
              </a:lnSpc>
              <a:spcBef>
                <a:spcPts val="0"/>
              </a:spcBef>
              <a:spcAft>
                <a:spcPts val="0"/>
              </a:spcAft>
              <a:buNone/>
            </a:pPr>
            <a:endParaRPr sz="1400" b="1" i="0" u="none" strike="noStrike" cap="none" dirty="0">
              <a:solidFill>
                <a:srgbClr val="FFFFFF"/>
              </a:solidFill>
              <a:latin typeface="Arial"/>
              <a:ea typeface="Arial"/>
              <a:cs typeface="Arial"/>
              <a:sym typeface="Arial"/>
            </a:endParaRPr>
          </a:p>
          <a:p>
            <a:pPr marL="787400" marR="0" lvl="2" indent="-266700" algn="l" rtl="0">
              <a:lnSpc>
                <a:spcPct val="129592"/>
              </a:lnSpc>
              <a:spcBef>
                <a:spcPts val="0"/>
              </a:spcBef>
              <a:spcAft>
                <a:spcPts val="0"/>
              </a:spcAft>
              <a:buNone/>
            </a:pPr>
            <a:endParaRPr sz="1400" b="1" i="0" u="none" strike="noStrike" cap="none" dirty="0">
              <a:solidFill>
                <a:srgbClr val="FFFFFF"/>
              </a:solidFill>
              <a:latin typeface="Arial"/>
              <a:ea typeface="Arial"/>
              <a:cs typeface="Arial"/>
              <a:sym typeface="Arial"/>
            </a:endParaRPr>
          </a:p>
          <a:p>
            <a:pPr marL="787400" marR="0" lvl="2" indent="-266700" algn="l" rtl="0">
              <a:lnSpc>
                <a:spcPct val="129592"/>
              </a:lnSpc>
              <a:spcBef>
                <a:spcPts val="0"/>
              </a:spcBef>
              <a:spcAft>
                <a:spcPts val="0"/>
              </a:spcAft>
              <a:buNone/>
            </a:pPr>
            <a:endParaRPr sz="1400" b="1" i="0" u="none" strike="noStrike" cap="none" dirty="0">
              <a:solidFill>
                <a:srgbClr val="FFFFFF"/>
              </a:solidFill>
              <a:latin typeface="Arial"/>
              <a:ea typeface="Arial"/>
              <a:cs typeface="Arial"/>
              <a:sym typeface="Arial"/>
            </a:endParaRPr>
          </a:p>
          <a:p>
            <a:pPr marL="787400" marR="0" lvl="2" indent="-266700" algn="l" rtl="0">
              <a:lnSpc>
                <a:spcPct val="129592"/>
              </a:lnSpc>
              <a:spcBef>
                <a:spcPts val="0"/>
              </a:spcBef>
              <a:spcAft>
                <a:spcPts val="0"/>
              </a:spcAft>
              <a:buNone/>
            </a:pPr>
            <a:endParaRPr sz="1400" b="1" i="0" u="none" strike="noStrike" cap="none" dirty="0">
              <a:solidFill>
                <a:srgbClr val="FFFFFF"/>
              </a:solidFill>
              <a:latin typeface="Arial"/>
              <a:ea typeface="Arial"/>
              <a:cs typeface="Arial"/>
              <a:sym typeface="Arial"/>
            </a:endParaRPr>
          </a:p>
          <a:p>
            <a:pPr marL="787400" marR="0" lvl="2" indent="-266700" algn="l" rtl="0">
              <a:lnSpc>
                <a:spcPct val="129592"/>
              </a:lnSpc>
              <a:spcBef>
                <a:spcPts val="0"/>
              </a:spcBef>
              <a:spcAft>
                <a:spcPts val="0"/>
              </a:spcAft>
              <a:buNone/>
            </a:pPr>
            <a:endParaRPr sz="1400" b="1" i="0" u="none" strike="noStrike" cap="none" dirty="0">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230"/>
        <p:cNvGrpSpPr/>
        <p:nvPr/>
      </p:nvGrpSpPr>
      <p:grpSpPr>
        <a:xfrm>
          <a:off x="0" y="0"/>
          <a:ext cx="0" cy="0"/>
          <a:chOff x="0" y="0"/>
          <a:chExt cx="0" cy="0"/>
        </a:xfrm>
      </p:grpSpPr>
      <p:sp>
        <p:nvSpPr>
          <p:cNvPr id="231" name="Google Shape;231;p36"/>
          <p:cNvSpPr txBox="1"/>
          <p:nvPr/>
        </p:nvSpPr>
        <p:spPr>
          <a:xfrm>
            <a:off x="674370" y="312397"/>
            <a:ext cx="7795260" cy="936117"/>
          </a:xfrm>
          <a:prstGeom prst="rect">
            <a:avLst/>
          </a:prstGeom>
          <a:noFill/>
          <a:ln>
            <a:noFill/>
          </a:ln>
        </p:spPr>
        <p:txBody>
          <a:bodyPr spcFirstLastPara="1" wrap="square" lIns="0" tIns="0" rIns="0" bIns="0" anchor="t" anchorCtr="0">
            <a:spAutoFit/>
          </a:bodyPr>
          <a:lstStyle/>
          <a:p>
            <a:pPr marL="0" marR="0" lvl="0" indent="0" algn="ctr" rtl="0">
              <a:lnSpc>
                <a:spcPct val="108000"/>
              </a:lnSpc>
              <a:spcBef>
                <a:spcPts val="0"/>
              </a:spcBef>
              <a:spcAft>
                <a:spcPts val="0"/>
              </a:spcAft>
              <a:buNone/>
            </a:pPr>
            <a:r>
              <a:rPr lang="en" sz="3300" b="1" i="0" u="none" strike="noStrike" cap="none">
                <a:solidFill>
                  <a:srgbClr val="FFFFFF"/>
                </a:solidFill>
                <a:latin typeface="Arimo"/>
                <a:ea typeface="Arimo"/>
                <a:cs typeface="Arimo"/>
                <a:sym typeface="Arimo"/>
              </a:rPr>
              <a:t>Route Groups in Minimal APIs</a:t>
            </a:r>
            <a:endParaRPr sz="700"/>
          </a:p>
          <a:p>
            <a:pPr marL="0" marR="0" lvl="0" indent="0" algn="ctr" rtl="0">
              <a:lnSpc>
                <a:spcPct val="108000"/>
              </a:lnSpc>
              <a:spcBef>
                <a:spcPts val="0"/>
              </a:spcBef>
              <a:spcAft>
                <a:spcPts val="0"/>
              </a:spcAft>
              <a:buNone/>
            </a:pPr>
            <a:endParaRPr sz="3300" b="1" i="0" u="none" strike="noStrike" cap="none">
              <a:solidFill>
                <a:srgbClr val="FFFFFF"/>
              </a:solidFill>
              <a:latin typeface="Arimo"/>
              <a:ea typeface="Arimo"/>
              <a:cs typeface="Arimo"/>
              <a:sym typeface="Arimo"/>
            </a:endParaRPr>
          </a:p>
        </p:txBody>
      </p:sp>
      <p:sp>
        <p:nvSpPr>
          <p:cNvPr id="232" name="Google Shape;232;p36"/>
          <p:cNvSpPr txBox="1"/>
          <p:nvPr/>
        </p:nvSpPr>
        <p:spPr>
          <a:xfrm>
            <a:off x="679132" y="1406367"/>
            <a:ext cx="7795200" cy="3340594"/>
          </a:xfrm>
          <a:prstGeom prst="rect">
            <a:avLst/>
          </a:prstGeom>
          <a:noFill/>
          <a:ln>
            <a:noFill/>
          </a:ln>
        </p:spPr>
        <p:txBody>
          <a:bodyPr spcFirstLastPara="1" wrap="square" lIns="0" tIns="0" rIns="0" bIns="0" anchor="t" anchorCtr="0">
            <a:spAutoFit/>
          </a:bodyPr>
          <a:lstStyle/>
          <a:p>
            <a:pPr marL="381000" marR="0" lvl="1" indent="-196850" algn="l" rtl="0">
              <a:lnSpc>
                <a:spcPct val="108000"/>
              </a:lnSpc>
              <a:spcBef>
                <a:spcPts val="0"/>
              </a:spcBef>
              <a:spcAft>
                <a:spcPts val="0"/>
              </a:spcAft>
              <a:buClr>
                <a:srgbClr val="FFFFFF"/>
              </a:buClr>
              <a:buSzPts val="2100"/>
              <a:buFont typeface="Arial"/>
              <a:buChar char="•"/>
            </a:pPr>
            <a:r>
              <a:rPr lang="en" sz="2000" b="1" i="0" u="none" strike="noStrike" cap="none" dirty="0">
                <a:solidFill>
                  <a:srgbClr val="FFFFFF"/>
                </a:solidFill>
                <a:latin typeface="+mn-lt"/>
                <a:ea typeface="Arimo"/>
                <a:cs typeface="Arimo"/>
                <a:sym typeface="Arimo"/>
              </a:rPr>
              <a:t>Why Use Route Groups?</a:t>
            </a:r>
            <a:endParaRPr sz="20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000" b="0" i="0" u="none" strike="noStrike" cap="none" dirty="0">
                <a:solidFill>
                  <a:srgbClr val="FFFFFF"/>
                </a:solidFill>
                <a:latin typeface="+mn-lt"/>
                <a:ea typeface="Arimo"/>
                <a:cs typeface="Arimo"/>
                <a:sym typeface="Arimo"/>
              </a:rPr>
              <a:t>APIs often have multiple endpoints with a common URL prefix.</a:t>
            </a:r>
            <a:endParaRPr lang="en" sz="2000" i="0" dirty="0">
              <a:latin typeface="+mn-lt"/>
              <a:ea typeface="Arimo"/>
            </a:endParaRPr>
          </a:p>
          <a:p>
            <a:pPr marL="381000" marR="0" lvl="1" indent="-196850" algn="l" rtl="0">
              <a:lnSpc>
                <a:spcPct val="108000"/>
              </a:lnSpc>
              <a:spcBef>
                <a:spcPts val="0"/>
              </a:spcBef>
              <a:spcAft>
                <a:spcPts val="0"/>
              </a:spcAft>
              <a:buClr>
                <a:srgbClr val="FFFFFF"/>
              </a:buClr>
              <a:buSzPts val="2100"/>
              <a:buFont typeface="Arial"/>
              <a:buChar char="•"/>
            </a:pPr>
            <a:r>
              <a:rPr lang="en" sz="2000" b="0" u="none" strike="noStrike" cap="none" dirty="0">
                <a:solidFill>
                  <a:srgbClr val="FFFFFF"/>
                </a:solidFill>
                <a:latin typeface="+mn-lt"/>
                <a:ea typeface="Arial"/>
                <a:cs typeface="Arial"/>
                <a:sym typeface="Arial"/>
              </a:rPr>
              <a:t>Group endpoints by feature or domain (e.g., /products, /orders, /users) to make the codebase more maintainable.</a:t>
            </a:r>
            <a:endParaRPr sz="20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000" dirty="0">
                <a:solidFill>
                  <a:srgbClr val="FFFFFF"/>
                </a:solidFill>
                <a:latin typeface="+mn-lt"/>
                <a:ea typeface="Arimo"/>
                <a:cs typeface="Arimo"/>
                <a:sym typeface="Arimo"/>
              </a:rPr>
              <a:t>MapGroup</a:t>
            </a:r>
            <a:r>
              <a:rPr lang="en" sz="2000" b="0" i="0" u="none" strike="noStrike" cap="none" dirty="0">
                <a:solidFill>
                  <a:srgbClr val="FFFFFF"/>
                </a:solidFill>
                <a:latin typeface="+mn-lt"/>
                <a:ea typeface="Arimo"/>
                <a:cs typeface="Arimo"/>
                <a:sym typeface="Arimo"/>
              </a:rPr>
              <a:t> extension method organize related endpoints under a common prefix.</a:t>
            </a:r>
            <a:endParaRPr sz="20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000" dirty="0">
                <a:solidFill>
                  <a:srgbClr val="FFFFFF"/>
                </a:solidFill>
                <a:latin typeface="+mn-lt"/>
                <a:ea typeface="Arimo"/>
                <a:cs typeface="Arimo"/>
                <a:sym typeface="Arimo"/>
              </a:rPr>
              <a:t>A</a:t>
            </a:r>
            <a:r>
              <a:rPr lang="en" sz="2000" b="0" i="0" u="none" strike="noStrike" cap="none" dirty="0">
                <a:solidFill>
                  <a:srgbClr val="FFFFFF"/>
                </a:solidFill>
                <a:latin typeface="+mn-lt"/>
                <a:ea typeface="Arimo"/>
                <a:cs typeface="Arimo"/>
                <a:sym typeface="Arimo"/>
              </a:rPr>
              <a:t>llows customizing entire groups with single calls (e.g., applying authentication</a:t>
            </a:r>
            <a:r>
              <a:rPr lang="en" sz="2000" dirty="0">
                <a:solidFill>
                  <a:srgbClr val="FFFFFF"/>
                </a:solidFill>
                <a:latin typeface="+mn-lt"/>
                <a:ea typeface="Arimo"/>
                <a:cs typeface="Arimo"/>
                <a:sym typeface="Arimo"/>
              </a:rPr>
              <a:t>)</a:t>
            </a:r>
            <a:r>
              <a:rPr lang="en" sz="2000" b="0" i="0" u="none" strike="noStrike" cap="none" dirty="0">
                <a:solidFill>
                  <a:srgbClr val="FFFFFF"/>
                </a:solidFill>
                <a:latin typeface="+mn-lt"/>
                <a:ea typeface="Arimo"/>
                <a:cs typeface="Arimo"/>
                <a:sym typeface="Arimo"/>
              </a:rPr>
              <a:t>.</a:t>
            </a:r>
            <a:endParaRPr sz="2000" dirty="0">
              <a:latin typeface="+mn-lt"/>
            </a:endParaRPr>
          </a:p>
          <a:p>
            <a:pPr marL="381000" marR="0" lvl="1" indent="-190500" algn="l" rtl="0">
              <a:lnSpc>
                <a:spcPct val="108000"/>
              </a:lnSpc>
              <a:spcBef>
                <a:spcPts val="0"/>
              </a:spcBef>
              <a:spcAft>
                <a:spcPts val="0"/>
              </a:spcAft>
              <a:buNone/>
            </a:pPr>
            <a:endParaRPr sz="2100" b="0" i="0" u="none" strike="noStrike" cap="none" dirty="0">
              <a:solidFill>
                <a:srgbClr val="FFFFFF"/>
              </a:solidFill>
              <a:latin typeface="Arimo"/>
              <a:ea typeface="Arimo"/>
              <a:cs typeface="Arimo"/>
              <a:sym typeface="Arim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236"/>
        <p:cNvGrpSpPr/>
        <p:nvPr/>
      </p:nvGrpSpPr>
      <p:grpSpPr>
        <a:xfrm>
          <a:off x="0" y="0"/>
          <a:ext cx="0" cy="0"/>
          <a:chOff x="0" y="0"/>
          <a:chExt cx="0" cy="0"/>
        </a:xfrm>
      </p:grpSpPr>
      <p:sp>
        <p:nvSpPr>
          <p:cNvPr id="237" name="Google Shape;237;p37"/>
          <p:cNvSpPr txBox="1"/>
          <p:nvPr/>
        </p:nvSpPr>
        <p:spPr>
          <a:xfrm>
            <a:off x="674395" y="1743817"/>
            <a:ext cx="7795200" cy="2453700"/>
          </a:xfrm>
          <a:prstGeom prst="rect">
            <a:avLst/>
          </a:prstGeom>
          <a:noFill/>
          <a:ln>
            <a:noFill/>
          </a:ln>
        </p:spPr>
        <p:txBody>
          <a:bodyPr spcFirstLastPara="1" wrap="square" lIns="0" tIns="0" rIns="0" bIns="0" anchor="t" anchorCtr="0">
            <a:spAutoFit/>
          </a:bodyPr>
          <a:lstStyle/>
          <a:p>
            <a:pPr marL="184150" marR="0" lvl="1" rtl="0">
              <a:lnSpc>
                <a:spcPct val="108007"/>
              </a:lnSpc>
              <a:spcBef>
                <a:spcPts val="0"/>
              </a:spcBef>
              <a:spcAft>
                <a:spcPts val="0"/>
              </a:spcAft>
              <a:buClr>
                <a:srgbClr val="FFFFFF"/>
              </a:buClr>
              <a:buSzPts val="1900"/>
            </a:pPr>
            <a:r>
              <a:rPr lang="en" sz="1900" b="1" i="0" u="none" strike="noStrike" cap="none" dirty="0">
                <a:solidFill>
                  <a:srgbClr val="FFFFFF"/>
                </a:solidFill>
                <a:latin typeface="+mn-lt"/>
                <a:ea typeface="Arimo"/>
                <a:cs typeface="Arimo"/>
                <a:sym typeface="Arimo"/>
              </a:rPr>
              <a:t>1. Direct Registration of Extension Methods</a:t>
            </a:r>
            <a:endParaRPr sz="700" dirty="0">
              <a:latin typeface="+mn-lt"/>
            </a:endParaRPr>
          </a:p>
          <a:p>
            <a:pPr marL="914400" marR="0" lvl="0" indent="-336550" rtl="0">
              <a:lnSpc>
                <a:spcPct val="107987"/>
              </a:lnSpc>
              <a:spcBef>
                <a:spcPts val="0"/>
              </a:spcBef>
              <a:spcAft>
                <a:spcPts val="0"/>
              </a:spcAft>
              <a:buClr>
                <a:srgbClr val="FFFFFF"/>
              </a:buClr>
              <a:buSzPts val="1700"/>
              <a:buFont typeface="Arimo"/>
              <a:buChar char="●"/>
            </a:pPr>
            <a:r>
              <a:rPr lang="en" sz="1700" b="0" i="0" u="none" strike="noStrike" cap="none" dirty="0">
                <a:solidFill>
                  <a:srgbClr val="FFFFFF"/>
                </a:solidFill>
                <a:latin typeface="+mn-lt"/>
                <a:ea typeface="Arimo"/>
                <a:cs typeface="Arimo"/>
                <a:sym typeface="Arimo"/>
              </a:rPr>
              <a:t>Explicitly call each extension method to map grouped endpoints.</a:t>
            </a:r>
            <a:endParaRPr sz="700" dirty="0">
              <a:latin typeface="+mn-lt"/>
            </a:endParaRPr>
          </a:p>
          <a:p>
            <a:pPr marL="914400" marR="0" lvl="0" indent="-336550" rtl="0">
              <a:lnSpc>
                <a:spcPct val="107987"/>
              </a:lnSpc>
              <a:spcBef>
                <a:spcPts val="0"/>
              </a:spcBef>
              <a:spcAft>
                <a:spcPts val="0"/>
              </a:spcAft>
              <a:buClr>
                <a:srgbClr val="FFFFFF"/>
              </a:buClr>
              <a:buSzPts val="1700"/>
              <a:buFont typeface="Arimo"/>
              <a:buChar char="●"/>
            </a:pPr>
            <a:r>
              <a:rPr lang="en" sz="1700" b="0" i="0" u="none" strike="noStrike" cap="none" dirty="0">
                <a:solidFill>
                  <a:srgbClr val="FFFFFF"/>
                </a:solidFill>
                <a:latin typeface="+mn-lt"/>
                <a:ea typeface="Arimo"/>
                <a:cs typeface="Arimo"/>
                <a:sym typeface="Arimo"/>
              </a:rPr>
              <a:t>Best suited for small-to-medium applications.</a:t>
            </a:r>
            <a:br>
              <a:rPr lang="en" sz="1700" b="0" i="0" u="none" strike="noStrike" cap="none" dirty="0">
                <a:solidFill>
                  <a:srgbClr val="FFFFFF"/>
                </a:solidFill>
                <a:latin typeface="+mn-lt"/>
                <a:ea typeface="Arimo"/>
                <a:cs typeface="Arimo"/>
                <a:sym typeface="Arimo"/>
              </a:rPr>
            </a:br>
            <a:endParaRPr lang="en-US" sz="700" dirty="0">
              <a:latin typeface="+mn-lt"/>
            </a:endParaRPr>
          </a:p>
          <a:p>
            <a:pPr marL="0" marR="0" lvl="0" indent="0" rtl="0">
              <a:lnSpc>
                <a:spcPct val="108007"/>
              </a:lnSpc>
              <a:spcBef>
                <a:spcPts val="0"/>
              </a:spcBef>
              <a:spcAft>
                <a:spcPts val="0"/>
              </a:spcAft>
              <a:buNone/>
            </a:pPr>
            <a:r>
              <a:rPr lang="en" sz="1900" b="1" dirty="0">
                <a:solidFill>
                  <a:srgbClr val="FFFFFF"/>
                </a:solidFill>
                <a:latin typeface="+mn-lt"/>
                <a:ea typeface="Arimo"/>
                <a:cs typeface="Arimo"/>
                <a:sym typeface="Arimo"/>
              </a:rPr>
              <a:t> 2. </a:t>
            </a:r>
            <a:r>
              <a:rPr lang="en-US" sz="1900" b="1" i="0" u="none" strike="noStrike" cap="none" dirty="0">
                <a:solidFill>
                  <a:srgbClr val="FFFFFF"/>
                </a:solidFill>
                <a:latin typeface="+mn-lt"/>
                <a:ea typeface="Arimo"/>
                <a:cs typeface="Arimo"/>
                <a:sym typeface="Arimo"/>
              </a:rPr>
              <a:t>Using Carter for Automatic Registration</a:t>
            </a:r>
            <a:endParaRPr lang="en-US" sz="700" dirty="0">
              <a:latin typeface="+mn-lt"/>
            </a:endParaRPr>
          </a:p>
          <a:p>
            <a:pPr marL="914400" marR="0" lvl="1" indent="-336550" rtl="0">
              <a:lnSpc>
                <a:spcPct val="108007"/>
              </a:lnSpc>
              <a:spcBef>
                <a:spcPts val="0"/>
              </a:spcBef>
              <a:spcAft>
                <a:spcPts val="0"/>
              </a:spcAft>
              <a:buClr>
                <a:srgbClr val="FFFFFF"/>
              </a:buClr>
              <a:buSzPts val="1700"/>
              <a:buFont typeface="Arial"/>
              <a:buChar char="•"/>
            </a:pPr>
            <a:r>
              <a:rPr lang="en" sz="1700" b="0" i="0" u="none" strike="noStrike" cap="none" dirty="0">
                <a:solidFill>
                  <a:srgbClr val="FFFFFF"/>
                </a:solidFill>
                <a:latin typeface="+mn-lt"/>
                <a:ea typeface="Arimo"/>
                <a:cs typeface="Arimo"/>
                <a:sym typeface="Arimo"/>
              </a:rPr>
              <a:t>Leverages the Carter library to automatically discover and register endpoints.</a:t>
            </a:r>
            <a:endParaRPr sz="1700" dirty="0">
              <a:latin typeface="+mn-lt"/>
            </a:endParaRPr>
          </a:p>
          <a:p>
            <a:pPr marL="914400" marR="0" lvl="1" indent="-336550" rtl="0">
              <a:lnSpc>
                <a:spcPct val="108007"/>
              </a:lnSpc>
              <a:spcBef>
                <a:spcPts val="0"/>
              </a:spcBef>
              <a:spcAft>
                <a:spcPts val="0"/>
              </a:spcAft>
              <a:buClr>
                <a:srgbClr val="FFFFFF"/>
              </a:buClr>
              <a:buSzPts val="1700"/>
              <a:buFont typeface="Arial"/>
              <a:buChar char="•"/>
            </a:pPr>
            <a:r>
              <a:rPr lang="en" sz="1700" b="0" i="0" u="none" strike="noStrike" cap="none" dirty="0">
                <a:solidFill>
                  <a:srgbClr val="FFFFFF"/>
                </a:solidFill>
                <a:latin typeface="+mn-lt"/>
                <a:ea typeface="Arimo"/>
                <a:cs typeface="Arimo"/>
                <a:sym typeface="Arimo"/>
              </a:rPr>
              <a:t>Ideal for modular applications or larger projects.</a:t>
            </a:r>
            <a:endParaRPr sz="1700" dirty="0">
              <a:latin typeface="+mn-lt"/>
            </a:endParaRPr>
          </a:p>
          <a:p>
            <a:pPr marL="355600" marR="0" lvl="1" indent="-177800" algn="l" rtl="0">
              <a:lnSpc>
                <a:spcPct val="107979"/>
              </a:lnSpc>
              <a:spcBef>
                <a:spcPts val="0"/>
              </a:spcBef>
              <a:spcAft>
                <a:spcPts val="0"/>
              </a:spcAft>
              <a:buNone/>
            </a:pPr>
            <a:endParaRPr sz="1900" b="0" i="1" u="none" strike="noStrike" cap="none" dirty="0">
              <a:solidFill>
                <a:srgbClr val="FFFFFF"/>
              </a:solidFill>
              <a:latin typeface="Arimo"/>
              <a:ea typeface="Arimo"/>
              <a:cs typeface="Arimo"/>
              <a:sym typeface="Arimo"/>
            </a:endParaRPr>
          </a:p>
        </p:txBody>
      </p:sp>
      <p:sp>
        <p:nvSpPr>
          <p:cNvPr id="238" name="Google Shape;238;p37"/>
          <p:cNvSpPr txBox="1"/>
          <p:nvPr/>
        </p:nvSpPr>
        <p:spPr>
          <a:xfrm>
            <a:off x="674370" y="266105"/>
            <a:ext cx="6160500" cy="10050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3300" b="1" i="0" u="none" strike="noStrike" cap="none">
                <a:solidFill>
                  <a:srgbClr val="FFFFFF"/>
                </a:solidFill>
                <a:latin typeface="Arial"/>
                <a:ea typeface="Arial"/>
                <a:cs typeface="Arial"/>
                <a:sym typeface="Arial"/>
              </a:rPr>
              <a:t>Registering Endpoints in Program.cs </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242"/>
        <p:cNvGrpSpPr/>
        <p:nvPr/>
      </p:nvGrpSpPr>
      <p:grpSpPr>
        <a:xfrm>
          <a:off x="0" y="0"/>
          <a:ext cx="0" cy="0"/>
          <a:chOff x="0" y="0"/>
          <a:chExt cx="0" cy="0"/>
        </a:xfrm>
      </p:grpSpPr>
      <p:sp>
        <p:nvSpPr>
          <p:cNvPr id="243" name="Google Shape;243;p38"/>
          <p:cNvSpPr txBox="1"/>
          <p:nvPr/>
        </p:nvSpPr>
        <p:spPr>
          <a:xfrm>
            <a:off x="674370" y="312397"/>
            <a:ext cx="7795260" cy="936117"/>
          </a:xfrm>
          <a:prstGeom prst="rect">
            <a:avLst/>
          </a:prstGeom>
          <a:noFill/>
          <a:ln>
            <a:noFill/>
          </a:ln>
        </p:spPr>
        <p:txBody>
          <a:bodyPr spcFirstLastPara="1" wrap="square" lIns="0" tIns="0" rIns="0" bIns="0" anchor="t" anchorCtr="0">
            <a:spAutoFit/>
          </a:bodyPr>
          <a:lstStyle/>
          <a:p>
            <a:pPr marL="0" marR="0" lvl="0" indent="0" algn="r" rtl="0">
              <a:lnSpc>
                <a:spcPct val="108000"/>
              </a:lnSpc>
              <a:spcBef>
                <a:spcPts val="0"/>
              </a:spcBef>
              <a:spcAft>
                <a:spcPts val="0"/>
              </a:spcAft>
              <a:buNone/>
            </a:pPr>
            <a:r>
              <a:rPr lang="en" sz="3300" b="1" i="0" u="none" strike="noStrike" cap="none">
                <a:solidFill>
                  <a:srgbClr val="FFFFFF"/>
                </a:solidFill>
                <a:latin typeface="Arimo"/>
                <a:ea typeface="Arimo"/>
                <a:cs typeface="Arimo"/>
                <a:sym typeface="Arimo"/>
              </a:rPr>
              <a:t>Best Practices for Route Handlers</a:t>
            </a:r>
            <a:endParaRPr sz="700"/>
          </a:p>
          <a:p>
            <a:pPr marL="0" marR="0" lvl="0" indent="0" algn="r" rtl="0">
              <a:lnSpc>
                <a:spcPct val="108000"/>
              </a:lnSpc>
              <a:spcBef>
                <a:spcPts val="0"/>
              </a:spcBef>
              <a:spcAft>
                <a:spcPts val="0"/>
              </a:spcAft>
              <a:buNone/>
            </a:pPr>
            <a:endParaRPr sz="3300" b="1" i="0" u="none" strike="noStrike" cap="none">
              <a:solidFill>
                <a:srgbClr val="FFFFFF"/>
              </a:solidFill>
              <a:latin typeface="Arimo"/>
              <a:ea typeface="Arimo"/>
              <a:cs typeface="Arimo"/>
              <a:sym typeface="Arimo"/>
            </a:endParaRPr>
          </a:p>
        </p:txBody>
      </p:sp>
      <p:sp>
        <p:nvSpPr>
          <p:cNvPr id="244" name="Google Shape;244;p38"/>
          <p:cNvSpPr txBox="1"/>
          <p:nvPr/>
        </p:nvSpPr>
        <p:spPr>
          <a:xfrm>
            <a:off x="674370" y="1406367"/>
            <a:ext cx="7795260" cy="3290773"/>
          </a:xfrm>
          <a:prstGeom prst="rect">
            <a:avLst/>
          </a:prstGeom>
          <a:noFill/>
          <a:ln>
            <a:noFill/>
          </a:ln>
        </p:spPr>
        <p:txBody>
          <a:bodyPr spcFirstLastPara="1" wrap="square" lIns="0" tIns="0" rIns="0" bIns="0" anchor="t" anchorCtr="0">
            <a:spAutoFit/>
          </a:bodyPr>
          <a:lstStyle/>
          <a:p>
            <a:pPr marL="381000" marR="0" lvl="1" indent="-196850" algn="l" rtl="0">
              <a:lnSpc>
                <a:spcPct val="108000"/>
              </a:lnSpc>
              <a:spcBef>
                <a:spcPts val="0"/>
              </a:spcBef>
              <a:spcAft>
                <a:spcPts val="0"/>
              </a:spcAft>
              <a:buClr>
                <a:srgbClr val="FFFFFF"/>
              </a:buClr>
              <a:buSzPts val="2100"/>
              <a:buFont typeface="Arimo"/>
              <a:buAutoNum type="arabicPeriod"/>
            </a:pPr>
            <a:r>
              <a:rPr lang="en" sz="2000" b="1" i="0" u="none" strike="noStrike" cap="none" dirty="0">
                <a:solidFill>
                  <a:srgbClr val="FFFFFF"/>
                </a:solidFill>
                <a:latin typeface="+mn-lt"/>
                <a:ea typeface="Arimo"/>
                <a:cs typeface="Arimo"/>
                <a:sym typeface="Arimo"/>
              </a:rPr>
              <a:t>Keep Handlers Small and Focused:</a:t>
            </a:r>
            <a:endParaRPr sz="2000" dirty="0">
              <a:latin typeface="+mn-lt"/>
            </a:endParaRPr>
          </a:p>
          <a:p>
            <a:pPr marL="393700" marR="0" lvl="1" indent="-203200" algn="l" rtl="0">
              <a:lnSpc>
                <a:spcPct val="108000"/>
              </a:lnSpc>
              <a:spcBef>
                <a:spcPts val="0"/>
              </a:spcBef>
              <a:spcAft>
                <a:spcPts val="0"/>
              </a:spcAft>
              <a:buClr>
                <a:srgbClr val="FFFFFF"/>
              </a:buClr>
              <a:buSzPts val="1800"/>
              <a:buFont typeface="Arial"/>
              <a:buChar char="•"/>
            </a:pPr>
            <a:r>
              <a:rPr lang="en" sz="2000" i="0" u="none" strike="noStrike" cap="none" dirty="0">
                <a:solidFill>
                  <a:srgbClr val="FFFFFF"/>
                </a:solidFill>
                <a:latin typeface="+mn-lt"/>
                <a:ea typeface="Arimo"/>
                <a:cs typeface="Arimo"/>
                <a:sym typeface="Arimo"/>
              </a:rPr>
              <a:t>A</a:t>
            </a:r>
            <a:r>
              <a:rPr lang="en" sz="2000" b="0" i="0" u="none" strike="noStrike" cap="none" dirty="0">
                <a:solidFill>
                  <a:srgbClr val="FFFFFF"/>
                </a:solidFill>
                <a:latin typeface="+mn-lt"/>
                <a:ea typeface="Arimo"/>
                <a:cs typeface="Arimo"/>
                <a:sym typeface="Arimo"/>
              </a:rPr>
              <a:t>void complex logic directly in handlers.</a:t>
            </a:r>
            <a:endParaRPr sz="2000" dirty="0">
              <a:latin typeface="+mn-lt"/>
            </a:endParaRPr>
          </a:p>
          <a:p>
            <a:pPr marL="0" marR="0" lvl="0" indent="0" algn="l" rtl="0">
              <a:lnSpc>
                <a:spcPct val="108000"/>
              </a:lnSpc>
              <a:spcBef>
                <a:spcPts val="0"/>
              </a:spcBef>
              <a:spcAft>
                <a:spcPts val="0"/>
              </a:spcAft>
              <a:buNone/>
            </a:pPr>
            <a:endParaRPr sz="2000" b="0" i="0" u="none" strike="noStrike" cap="none" dirty="0">
              <a:solidFill>
                <a:srgbClr val="FFFFFF"/>
              </a:solidFill>
              <a:latin typeface="+mn-lt"/>
              <a:ea typeface="Arimo"/>
              <a:cs typeface="Arimo"/>
              <a:sym typeface="Arimo"/>
            </a:endParaRPr>
          </a:p>
          <a:p>
            <a:pPr marL="0" marR="0" lvl="0" indent="0" algn="l" rtl="0">
              <a:lnSpc>
                <a:spcPct val="108000"/>
              </a:lnSpc>
              <a:spcBef>
                <a:spcPts val="0"/>
              </a:spcBef>
              <a:spcAft>
                <a:spcPts val="0"/>
              </a:spcAft>
              <a:buNone/>
            </a:pPr>
            <a:r>
              <a:rPr lang="en" sz="2000" b="0" i="0" u="none" strike="noStrike" cap="none" dirty="0">
                <a:solidFill>
                  <a:srgbClr val="FFFFFF"/>
                </a:solidFill>
                <a:latin typeface="+mn-lt"/>
                <a:ea typeface="Arimo"/>
                <a:cs typeface="Arimo"/>
                <a:sym typeface="Arimo"/>
              </a:rPr>
              <a:t>2. </a:t>
            </a:r>
            <a:r>
              <a:rPr lang="en" sz="2000" b="1" i="0" u="none" strike="noStrike" cap="none" dirty="0">
                <a:solidFill>
                  <a:srgbClr val="FFFFFF"/>
                </a:solidFill>
                <a:latin typeface="+mn-lt"/>
                <a:ea typeface="Arimo"/>
                <a:cs typeface="Arimo"/>
                <a:sym typeface="Arimo"/>
              </a:rPr>
              <a:t>Leverage Dependency Injection:</a:t>
            </a:r>
            <a:endParaRPr lang="en-US" sz="2000" dirty="0">
              <a:latin typeface="+mn-lt"/>
            </a:endParaRPr>
          </a:p>
          <a:p>
            <a:pPr marL="0" marR="0" lvl="0" indent="0" algn="l" rtl="0">
              <a:lnSpc>
                <a:spcPct val="108000"/>
              </a:lnSpc>
              <a:spcBef>
                <a:spcPts val="0"/>
              </a:spcBef>
              <a:spcAft>
                <a:spcPts val="0"/>
              </a:spcAft>
              <a:buNone/>
            </a:pPr>
            <a:r>
              <a:rPr lang="en" sz="2000" b="1" i="0" u="none" strike="noStrike" cap="none" dirty="0">
                <a:solidFill>
                  <a:srgbClr val="FFFFFF"/>
                </a:solidFill>
                <a:latin typeface="+mn-lt"/>
                <a:ea typeface="Arimo"/>
                <a:cs typeface="Arimo"/>
                <a:sym typeface="Arimo"/>
              </a:rPr>
              <a:t>   - </a:t>
            </a:r>
            <a:r>
              <a:rPr lang="en-US" sz="2000" b="0" i="0" u="none" strike="noStrike" cap="none" dirty="0">
                <a:solidFill>
                  <a:srgbClr val="FFFFFF"/>
                </a:solidFill>
                <a:latin typeface="+mn-lt"/>
                <a:ea typeface="Arimo"/>
                <a:cs typeface="Arimo"/>
                <a:sym typeface="Arimo"/>
              </a:rPr>
              <a:t>Use services to offload heavy logic.</a:t>
            </a:r>
            <a:endParaRPr lang="en-US" sz="2000" dirty="0">
              <a:latin typeface="+mn-lt"/>
            </a:endParaRPr>
          </a:p>
          <a:p>
            <a:pPr marL="0" marR="0" lvl="0" indent="0" algn="l" rtl="0">
              <a:lnSpc>
                <a:spcPct val="108000"/>
              </a:lnSpc>
              <a:spcBef>
                <a:spcPts val="0"/>
              </a:spcBef>
              <a:spcAft>
                <a:spcPts val="0"/>
              </a:spcAft>
              <a:buNone/>
            </a:pPr>
            <a:endParaRPr sz="2000" b="0" i="0" u="none" strike="noStrike" cap="none" dirty="0">
              <a:solidFill>
                <a:srgbClr val="FFFFFF"/>
              </a:solidFill>
              <a:latin typeface="+mn-lt"/>
              <a:ea typeface="Arimo"/>
              <a:cs typeface="Arimo"/>
              <a:sym typeface="Arimo"/>
            </a:endParaRPr>
          </a:p>
          <a:p>
            <a:pPr marL="0" marR="0" lvl="0" indent="0" algn="l" rtl="0">
              <a:lnSpc>
                <a:spcPct val="108000"/>
              </a:lnSpc>
              <a:spcBef>
                <a:spcPts val="0"/>
              </a:spcBef>
              <a:spcAft>
                <a:spcPts val="0"/>
              </a:spcAft>
              <a:buNone/>
            </a:pPr>
            <a:r>
              <a:rPr lang="en" sz="2000" b="0" i="0" u="none" strike="noStrike" cap="none" dirty="0">
                <a:solidFill>
                  <a:srgbClr val="FFFFFF"/>
                </a:solidFill>
                <a:latin typeface="+mn-lt"/>
                <a:ea typeface="Arimo"/>
                <a:cs typeface="Arimo"/>
                <a:sym typeface="Arimo"/>
              </a:rPr>
              <a:t>3. </a:t>
            </a:r>
            <a:r>
              <a:rPr lang="en" sz="2000" b="1" i="0" u="none" strike="noStrike" cap="none" dirty="0">
                <a:solidFill>
                  <a:srgbClr val="FFFFFF"/>
                </a:solidFill>
                <a:latin typeface="+mn-lt"/>
                <a:ea typeface="Arimo"/>
                <a:cs typeface="Arimo"/>
                <a:sym typeface="Arimo"/>
              </a:rPr>
              <a:t>Choose the Right Type for the Job:</a:t>
            </a:r>
            <a:endParaRPr sz="2000" dirty="0">
              <a:latin typeface="+mn-lt"/>
            </a:endParaRPr>
          </a:p>
          <a:p>
            <a:pPr marL="0" marR="0" lvl="0" indent="0" algn="l" rtl="0">
              <a:lnSpc>
                <a:spcPct val="108000"/>
              </a:lnSpc>
              <a:spcBef>
                <a:spcPts val="0"/>
              </a:spcBef>
              <a:spcAft>
                <a:spcPts val="0"/>
              </a:spcAft>
              <a:buNone/>
            </a:pPr>
            <a:r>
              <a:rPr lang="en" sz="2000" b="1" i="0" u="none" strike="noStrike" cap="none" dirty="0">
                <a:solidFill>
                  <a:srgbClr val="FFFFFF"/>
                </a:solidFill>
                <a:latin typeface="+mn-lt"/>
                <a:ea typeface="Arimo"/>
                <a:cs typeface="Arimo"/>
                <a:sym typeface="Arimo"/>
              </a:rPr>
              <a:t>   - </a:t>
            </a:r>
            <a:r>
              <a:rPr lang="en" sz="2000" b="0" i="0" u="none" strike="noStrike" cap="none" dirty="0">
                <a:solidFill>
                  <a:srgbClr val="FFFFFF"/>
                </a:solidFill>
                <a:latin typeface="+mn-lt"/>
                <a:ea typeface="Arimo"/>
                <a:cs typeface="Arimo"/>
                <a:sym typeface="Arimo"/>
              </a:rPr>
              <a:t>Stateless? Use static methods.</a:t>
            </a:r>
            <a:endParaRPr sz="2000" dirty="0">
              <a:latin typeface="+mn-lt"/>
            </a:endParaRPr>
          </a:p>
          <a:p>
            <a:pPr marL="0" marR="0" lvl="0" indent="0" algn="l" rtl="0">
              <a:lnSpc>
                <a:spcPct val="108000"/>
              </a:lnSpc>
              <a:spcBef>
                <a:spcPts val="0"/>
              </a:spcBef>
              <a:spcAft>
                <a:spcPts val="0"/>
              </a:spcAft>
              <a:buNone/>
            </a:pPr>
            <a:r>
              <a:rPr lang="en" sz="2000" b="0" i="0" u="none" strike="noStrike" cap="none" dirty="0">
                <a:solidFill>
                  <a:srgbClr val="FFFFFF"/>
                </a:solidFill>
                <a:latin typeface="+mn-lt"/>
                <a:ea typeface="Arimo"/>
                <a:cs typeface="Arimo"/>
                <a:sym typeface="Arimo"/>
              </a:rPr>
              <a:t>   - Reuse logic? Use local functions or instance methods.</a:t>
            </a:r>
            <a:endParaRPr sz="2000" dirty="0">
              <a:latin typeface="+mn-lt"/>
            </a:endParaRPr>
          </a:p>
          <a:p>
            <a:pPr marL="673100" marR="0" lvl="2" indent="-228600" algn="l" rtl="0">
              <a:lnSpc>
                <a:spcPct val="108000"/>
              </a:lnSpc>
              <a:spcBef>
                <a:spcPts val="0"/>
              </a:spcBef>
              <a:spcAft>
                <a:spcPts val="0"/>
              </a:spcAft>
              <a:buNone/>
            </a:pPr>
            <a:endParaRPr sz="1800" b="0" i="0" u="none" strike="noStrike" cap="none" dirty="0">
              <a:solidFill>
                <a:srgbClr val="FFFFFF"/>
              </a:solidFill>
              <a:latin typeface="Arimo"/>
              <a:ea typeface="Arimo"/>
              <a:cs typeface="Arimo"/>
              <a:sym typeface="Arim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252"/>
        <p:cNvGrpSpPr/>
        <p:nvPr/>
      </p:nvGrpSpPr>
      <p:grpSpPr>
        <a:xfrm>
          <a:off x="0" y="0"/>
          <a:ext cx="0" cy="0"/>
          <a:chOff x="0" y="0"/>
          <a:chExt cx="0" cy="0"/>
        </a:xfrm>
      </p:grpSpPr>
      <p:sp>
        <p:nvSpPr>
          <p:cNvPr id="253" name="Google Shape;253;p39"/>
          <p:cNvSpPr txBox="1"/>
          <p:nvPr/>
        </p:nvSpPr>
        <p:spPr>
          <a:xfrm>
            <a:off x="674370" y="315754"/>
            <a:ext cx="7795260" cy="929402"/>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 sz="3300" b="1" i="0" u="none" strike="noStrike" cap="none">
                <a:solidFill>
                  <a:srgbClr val="FFFFFF"/>
                </a:solidFill>
                <a:latin typeface="Arimo"/>
                <a:ea typeface="Arimo"/>
                <a:cs typeface="Arimo"/>
                <a:sym typeface="Arimo"/>
              </a:rPr>
              <a:t>Minimal API Responses</a:t>
            </a:r>
            <a:endParaRPr sz="700"/>
          </a:p>
          <a:p>
            <a:pPr marL="0" marR="0" lvl="0" indent="0" algn="l" rtl="0">
              <a:lnSpc>
                <a:spcPct val="108000"/>
              </a:lnSpc>
              <a:spcBef>
                <a:spcPts val="0"/>
              </a:spcBef>
              <a:spcAft>
                <a:spcPts val="0"/>
              </a:spcAft>
              <a:buNone/>
            </a:pPr>
            <a:endParaRPr sz="3300" b="1" i="0" u="none" strike="noStrike" cap="none">
              <a:solidFill>
                <a:srgbClr val="FFFFFF"/>
              </a:solidFill>
              <a:latin typeface="Arimo"/>
              <a:ea typeface="Arimo"/>
              <a:cs typeface="Arimo"/>
              <a:sym typeface="Arimo"/>
            </a:endParaRPr>
          </a:p>
        </p:txBody>
      </p:sp>
      <p:sp>
        <p:nvSpPr>
          <p:cNvPr id="254" name="Google Shape;254;p39"/>
          <p:cNvSpPr txBox="1"/>
          <p:nvPr/>
        </p:nvSpPr>
        <p:spPr>
          <a:xfrm>
            <a:off x="1348740" y="1390867"/>
            <a:ext cx="7795260" cy="2260362"/>
          </a:xfrm>
          <a:prstGeom prst="rect">
            <a:avLst/>
          </a:prstGeom>
          <a:noFill/>
          <a:ln>
            <a:noFill/>
          </a:ln>
        </p:spPr>
        <p:txBody>
          <a:bodyPr spcFirstLastPara="1" wrap="square" lIns="0" tIns="0" rIns="0" bIns="0" anchor="t" anchorCtr="0">
            <a:spAutoFit/>
          </a:bodyPr>
          <a:lstStyle/>
          <a:p>
            <a:pPr marL="381000" marR="0" lvl="1" indent="-196850" algn="l" rtl="0">
              <a:lnSpc>
                <a:spcPct val="108000"/>
              </a:lnSpc>
              <a:spcBef>
                <a:spcPts val="0"/>
              </a:spcBef>
              <a:spcAft>
                <a:spcPts val="0"/>
              </a:spcAft>
              <a:buClr>
                <a:srgbClr val="FFFFFF"/>
              </a:buClr>
              <a:buSzPts val="2100"/>
              <a:buFont typeface="Arial"/>
              <a:buChar char="•"/>
            </a:pPr>
            <a:r>
              <a:rPr lang="en" sz="2000" b="1" i="0" u="none" strike="noStrike" cap="none" dirty="0">
                <a:solidFill>
                  <a:srgbClr val="FFFFFF"/>
                </a:solidFill>
                <a:latin typeface="+mn-lt"/>
                <a:ea typeface="Arimo"/>
                <a:cs typeface="Arimo"/>
                <a:sym typeface="Arimo"/>
              </a:rPr>
              <a:t>String</a:t>
            </a:r>
            <a:endParaRPr sz="2000" dirty="0">
              <a:latin typeface="+mn-lt"/>
            </a:endParaRPr>
          </a:p>
          <a:p>
            <a:pPr marL="673100" marR="0" lvl="2" indent="-228600" algn="l" rtl="0">
              <a:lnSpc>
                <a:spcPct val="108000"/>
              </a:lnSpc>
              <a:spcBef>
                <a:spcPts val="0"/>
              </a:spcBef>
              <a:spcAft>
                <a:spcPts val="0"/>
              </a:spcAft>
              <a:buClr>
                <a:srgbClr val="FFFFFF"/>
              </a:buClr>
              <a:buSzPts val="1800"/>
              <a:buFont typeface="Arial"/>
              <a:buChar char="⚬"/>
            </a:pPr>
            <a:r>
              <a:rPr lang="en" sz="2000" b="0" i="0" u="none" strike="noStrike" cap="none" dirty="0">
                <a:solidFill>
                  <a:srgbClr val="FFFFFF"/>
                </a:solidFill>
                <a:latin typeface="+mn-lt"/>
                <a:ea typeface="Arimo"/>
                <a:cs typeface="Arimo"/>
                <a:sym typeface="Arimo"/>
              </a:rPr>
              <a:t>Returns plain text.</a:t>
            </a:r>
            <a:endParaRPr sz="2000" dirty="0">
              <a:latin typeface="+mn-lt"/>
            </a:endParaRPr>
          </a:p>
          <a:p>
            <a:pPr marL="673100" marR="0" lvl="2" indent="-228600" algn="l" rtl="0">
              <a:lnSpc>
                <a:spcPct val="108000"/>
              </a:lnSpc>
              <a:spcBef>
                <a:spcPts val="0"/>
              </a:spcBef>
              <a:spcAft>
                <a:spcPts val="0"/>
              </a:spcAft>
              <a:buClr>
                <a:srgbClr val="FFFFFF"/>
              </a:buClr>
              <a:buSzPts val="1800"/>
              <a:buFont typeface="Arial"/>
              <a:buChar char="⚬"/>
            </a:pPr>
            <a:r>
              <a:rPr lang="en" sz="2000" b="0" i="0" u="none" strike="noStrike" cap="none" dirty="0">
                <a:solidFill>
                  <a:srgbClr val="FFFFFF"/>
                </a:solidFill>
                <a:latin typeface="+mn-lt"/>
                <a:ea typeface="Arial"/>
                <a:cs typeface="Arial"/>
                <a:sym typeface="Arial"/>
              </a:rPr>
              <a:t>Content-Type: text/plain</a:t>
            </a:r>
            <a:endParaRPr sz="20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000" b="1" i="0" u="none" strike="noStrike" cap="none" dirty="0">
                <a:solidFill>
                  <a:srgbClr val="FFFFFF"/>
                </a:solidFill>
                <a:latin typeface="+mn-lt"/>
                <a:ea typeface="Arimo"/>
                <a:cs typeface="Arimo"/>
                <a:sym typeface="Arimo"/>
              </a:rPr>
              <a:t>Any Other Type (T)</a:t>
            </a:r>
            <a:endParaRPr sz="2000" dirty="0">
              <a:latin typeface="+mn-lt"/>
            </a:endParaRPr>
          </a:p>
          <a:p>
            <a:pPr marL="673100" marR="0" lvl="2" indent="-228600" algn="l" rtl="0">
              <a:lnSpc>
                <a:spcPct val="108000"/>
              </a:lnSpc>
              <a:spcBef>
                <a:spcPts val="0"/>
              </a:spcBef>
              <a:spcAft>
                <a:spcPts val="0"/>
              </a:spcAft>
              <a:buClr>
                <a:srgbClr val="FFFFFF"/>
              </a:buClr>
              <a:buSzPts val="1800"/>
              <a:buFont typeface="Arial"/>
              <a:buChar char="⚬"/>
            </a:pPr>
            <a:r>
              <a:rPr lang="en" sz="2000" b="0" i="0" u="none" strike="noStrike" cap="none" dirty="0">
                <a:solidFill>
                  <a:srgbClr val="FFFFFF"/>
                </a:solidFill>
                <a:latin typeface="+mn-lt"/>
                <a:ea typeface="Arimo"/>
                <a:cs typeface="Arimo"/>
                <a:sym typeface="Arimo"/>
              </a:rPr>
              <a:t>Automatically JSON-serialized</a:t>
            </a:r>
            <a:r>
              <a:rPr lang="en" sz="1800" b="0" i="0" u="none" strike="noStrike" cap="none" dirty="0">
                <a:solidFill>
                  <a:srgbClr val="FFFFFF"/>
                </a:solidFill>
                <a:latin typeface="Arimo"/>
                <a:ea typeface="Arimo"/>
                <a:cs typeface="Arimo"/>
                <a:sym typeface="Arimo"/>
              </a:rPr>
              <a:t>.</a:t>
            </a:r>
            <a:endParaRPr sz="700" dirty="0"/>
          </a:p>
          <a:p>
            <a:pPr marL="673100" marR="0" lvl="2" indent="-228600" algn="l" rtl="0">
              <a:lnSpc>
                <a:spcPct val="108000"/>
              </a:lnSpc>
              <a:spcBef>
                <a:spcPts val="0"/>
              </a:spcBef>
              <a:spcAft>
                <a:spcPts val="0"/>
              </a:spcAft>
              <a:buNone/>
            </a:pPr>
            <a:endParaRPr sz="1800" b="0" i="0" u="none" strike="noStrike" cap="none" dirty="0">
              <a:solidFill>
                <a:srgbClr val="FFFFFF"/>
              </a:solidFill>
              <a:latin typeface="Arimo"/>
              <a:ea typeface="Arimo"/>
              <a:cs typeface="Arimo"/>
              <a:sym typeface="Arimo"/>
            </a:endParaRPr>
          </a:p>
          <a:p>
            <a:pPr marL="673100" marR="0" lvl="2" indent="-228600" algn="l" rtl="0">
              <a:lnSpc>
                <a:spcPct val="108000"/>
              </a:lnSpc>
              <a:spcBef>
                <a:spcPts val="0"/>
              </a:spcBef>
              <a:spcAft>
                <a:spcPts val="0"/>
              </a:spcAft>
              <a:buNone/>
            </a:pPr>
            <a:endParaRPr sz="1800" b="0" i="0" u="none" strike="noStrike" cap="none" dirty="0">
              <a:solidFill>
                <a:srgbClr val="FFFFFF"/>
              </a:solidFill>
              <a:latin typeface="Arimo"/>
              <a:ea typeface="Arimo"/>
              <a:cs typeface="Arimo"/>
              <a:sym typeface="Arim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262"/>
        <p:cNvGrpSpPr/>
        <p:nvPr/>
      </p:nvGrpSpPr>
      <p:grpSpPr>
        <a:xfrm>
          <a:off x="0" y="0"/>
          <a:ext cx="0" cy="0"/>
          <a:chOff x="0" y="0"/>
          <a:chExt cx="0" cy="0"/>
        </a:xfrm>
      </p:grpSpPr>
      <p:sp>
        <p:nvSpPr>
          <p:cNvPr id="263" name="Google Shape;263;p40"/>
          <p:cNvSpPr txBox="1"/>
          <p:nvPr/>
        </p:nvSpPr>
        <p:spPr>
          <a:xfrm>
            <a:off x="674370" y="526804"/>
            <a:ext cx="7795260" cy="516827"/>
          </a:xfrm>
          <a:prstGeom prst="rect">
            <a:avLst/>
          </a:prstGeom>
          <a:noFill/>
          <a:ln>
            <a:noFill/>
          </a:ln>
        </p:spPr>
        <p:txBody>
          <a:bodyPr spcFirstLastPara="1" wrap="square" lIns="0" tIns="0" rIns="0" bIns="0" anchor="t" anchorCtr="0">
            <a:spAutoFit/>
          </a:bodyPr>
          <a:lstStyle/>
          <a:p>
            <a:pPr marL="0" marR="0" lvl="0" indent="0" algn="ctr" rtl="0">
              <a:lnSpc>
                <a:spcPct val="108001"/>
              </a:lnSpc>
              <a:spcBef>
                <a:spcPts val="0"/>
              </a:spcBef>
              <a:spcAft>
                <a:spcPts val="0"/>
              </a:spcAft>
              <a:buNone/>
            </a:pPr>
            <a:r>
              <a:rPr lang="en" sz="3600" b="1" i="0" u="none" strike="noStrike" cap="none">
                <a:solidFill>
                  <a:srgbClr val="FFFFFF"/>
                </a:solidFill>
                <a:latin typeface="Arimo"/>
                <a:ea typeface="Arimo"/>
                <a:cs typeface="Arimo"/>
                <a:sym typeface="Arimo"/>
              </a:rPr>
              <a:t>IResult-Based Response</a:t>
            </a:r>
            <a:endParaRPr sz="700"/>
          </a:p>
        </p:txBody>
      </p:sp>
      <p:sp>
        <p:nvSpPr>
          <p:cNvPr id="264" name="Google Shape;264;p40"/>
          <p:cNvSpPr txBox="1"/>
          <p:nvPr/>
        </p:nvSpPr>
        <p:spPr>
          <a:xfrm>
            <a:off x="674375" y="1430174"/>
            <a:ext cx="8172000" cy="3134704"/>
          </a:xfrm>
          <a:prstGeom prst="rect">
            <a:avLst/>
          </a:prstGeom>
          <a:noFill/>
          <a:ln>
            <a:noFill/>
          </a:ln>
        </p:spPr>
        <p:txBody>
          <a:bodyPr spcFirstLastPara="1" wrap="square" lIns="0" tIns="0" rIns="0" bIns="0" anchor="t" anchorCtr="0">
            <a:spAutoFit/>
          </a:bodyPr>
          <a:lstStyle/>
          <a:p>
            <a:pPr marL="355600" marR="0" lvl="1" indent="-184150" algn="l" rtl="0">
              <a:lnSpc>
                <a:spcPct val="97219"/>
              </a:lnSpc>
              <a:spcBef>
                <a:spcPts val="0"/>
              </a:spcBef>
              <a:spcAft>
                <a:spcPts val="0"/>
              </a:spcAft>
              <a:buClr>
                <a:srgbClr val="FFFFFF"/>
              </a:buClr>
              <a:buSzPts val="2100"/>
              <a:buFont typeface="Arial"/>
              <a:buChar char="•"/>
            </a:pPr>
            <a:r>
              <a:rPr lang="en" sz="2000" b="0" i="0" u="none" strike="noStrike" cap="none" dirty="0">
                <a:solidFill>
                  <a:srgbClr val="FFFFFF"/>
                </a:solidFill>
                <a:latin typeface="Arial"/>
                <a:ea typeface="Arial"/>
                <a:cs typeface="Arial"/>
                <a:sym typeface="Arial"/>
              </a:rPr>
              <a:t>Supports complex response needs.</a:t>
            </a:r>
            <a:br>
              <a:rPr lang="en" sz="2000" b="0" i="0" u="none" strike="noStrike" cap="none" dirty="0">
                <a:solidFill>
                  <a:srgbClr val="FFFFFF"/>
                </a:solidFill>
                <a:latin typeface="Arial"/>
                <a:ea typeface="Arial"/>
                <a:cs typeface="Arial"/>
                <a:sym typeface="Arial"/>
              </a:rPr>
            </a:br>
            <a:endParaRPr sz="2000" dirty="0"/>
          </a:p>
          <a:p>
            <a:pPr marL="355600" marR="0" lvl="1" indent="-184150" algn="l" rtl="0">
              <a:lnSpc>
                <a:spcPct val="97219"/>
              </a:lnSpc>
              <a:spcBef>
                <a:spcPts val="0"/>
              </a:spcBef>
              <a:spcAft>
                <a:spcPts val="0"/>
              </a:spcAft>
              <a:buClr>
                <a:srgbClr val="FFFFFF"/>
              </a:buClr>
              <a:buSzPts val="2100"/>
              <a:buFont typeface="Arial"/>
              <a:buChar char="•"/>
            </a:pPr>
            <a:r>
              <a:rPr lang="en" sz="2000" b="0" i="0" u="none" strike="noStrike" cap="none" dirty="0">
                <a:solidFill>
                  <a:srgbClr val="FFFFFF"/>
                </a:solidFill>
                <a:latin typeface="Arial"/>
                <a:ea typeface="Arial"/>
                <a:cs typeface="Arial"/>
                <a:sym typeface="Arial"/>
              </a:rPr>
              <a:t>The IResult interface defines a contract that represents the result of an HTTP endpoint. </a:t>
            </a:r>
            <a:br>
              <a:rPr lang="en" sz="2000" b="0" i="0" u="none" strike="noStrike" cap="none" dirty="0">
                <a:solidFill>
                  <a:srgbClr val="FFFFFF"/>
                </a:solidFill>
                <a:latin typeface="Arial"/>
                <a:ea typeface="Arial"/>
                <a:cs typeface="Arial"/>
                <a:sym typeface="Arial"/>
              </a:rPr>
            </a:br>
            <a:endParaRPr sz="2000" dirty="0"/>
          </a:p>
          <a:p>
            <a:pPr marL="355600" marR="0" lvl="1" indent="-184150" algn="l" rtl="0">
              <a:lnSpc>
                <a:spcPct val="97219"/>
              </a:lnSpc>
              <a:spcBef>
                <a:spcPts val="0"/>
              </a:spcBef>
              <a:spcAft>
                <a:spcPts val="0"/>
              </a:spcAft>
              <a:buClr>
                <a:srgbClr val="FFFFFF"/>
              </a:buClr>
              <a:buSzPts val="2100"/>
              <a:buFont typeface="Arial"/>
              <a:buChar char="•"/>
            </a:pPr>
            <a:r>
              <a:rPr lang="en" sz="2000" b="0" i="0" u="none" strike="noStrike" cap="none" dirty="0">
                <a:solidFill>
                  <a:srgbClr val="FFFFFF"/>
                </a:solidFill>
                <a:latin typeface="Arial"/>
                <a:ea typeface="Arial"/>
                <a:cs typeface="Arial"/>
                <a:sym typeface="Arial"/>
              </a:rPr>
              <a:t>The Results and TypedResults static classes provide similar sets of results helpers. </a:t>
            </a:r>
            <a:br>
              <a:rPr lang="en" sz="2000" b="0" i="0" u="none" strike="noStrike" cap="none" dirty="0">
                <a:solidFill>
                  <a:srgbClr val="FFFFFF"/>
                </a:solidFill>
                <a:latin typeface="Arial"/>
                <a:ea typeface="Arial"/>
                <a:cs typeface="Arial"/>
                <a:sym typeface="Arial"/>
              </a:rPr>
            </a:br>
            <a:endParaRPr sz="2000" dirty="0"/>
          </a:p>
          <a:p>
            <a:pPr marL="355600" marR="0" lvl="1" indent="-184150" algn="l" rtl="0">
              <a:lnSpc>
                <a:spcPct val="97219"/>
              </a:lnSpc>
              <a:spcBef>
                <a:spcPts val="0"/>
              </a:spcBef>
              <a:spcAft>
                <a:spcPts val="0"/>
              </a:spcAft>
              <a:buClr>
                <a:srgbClr val="FFFFFF"/>
              </a:buClr>
              <a:buSzPts val="2100"/>
              <a:buFont typeface="Arial"/>
              <a:buChar char="•"/>
            </a:pPr>
            <a:r>
              <a:rPr lang="en" sz="2000" b="0" i="0" u="none" strike="noStrike" cap="none" dirty="0">
                <a:solidFill>
                  <a:srgbClr val="FFFFFF"/>
                </a:solidFill>
                <a:latin typeface="Arial"/>
                <a:ea typeface="Arial"/>
                <a:cs typeface="Arial"/>
                <a:sym typeface="Arial"/>
              </a:rPr>
              <a:t>The TypedResults class is the typed equivalent of the Results class. </a:t>
            </a:r>
            <a:endParaRPr sz="2000" dirty="0"/>
          </a:p>
          <a:p>
            <a:pPr marL="914400" marR="0" lvl="0" indent="0" algn="l" rtl="0">
              <a:lnSpc>
                <a:spcPct val="97219"/>
              </a:lnSpc>
              <a:spcBef>
                <a:spcPts val="0"/>
              </a:spcBef>
              <a:spcAft>
                <a:spcPts val="0"/>
              </a:spcAft>
              <a:buNone/>
            </a:pPr>
            <a:endParaRPr sz="900" dirty="0"/>
          </a:p>
          <a:p>
            <a:pPr marL="355600" marR="0" lvl="1" indent="-177800" algn="l" rtl="0">
              <a:lnSpc>
                <a:spcPct val="97194"/>
              </a:lnSpc>
              <a:spcBef>
                <a:spcPts val="0"/>
              </a:spcBef>
              <a:spcAft>
                <a:spcPts val="0"/>
              </a:spcAft>
              <a:buNone/>
            </a:pPr>
            <a:endParaRPr sz="2100" b="0" i="0" u="none" strike="noStrike" cap="none" dirty="0">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268"/>
        <p:cNvGrpSpPr/>
        <p:nvPr/>
      </p:nvGrpSpPr>
      <p:grpSpPr>
        <a:xfrm>
          <a:off x="0" y="0"/>
          <a:ext cx="0" cy="0"/>
          <a:chOff x="0" y="0"/>
          <a:chExt cx="0" cy="0"/>
        </a:xfrm>
      </p:grpSpPr>
      <p:sp>
        <p:nvSpPr>
          <p:cNvPr id="269" name="Google Shape;269;p41"/>
          <p:cNvSpPr txBox="1"/>
          <p:nvPr/>
        </p:nvSpPr>
        <p:spPr>
          <a:xfrm>
            <a:off x="674370" y="315754"/>
            <a:ext cx="7795260" cy="929402"/>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 sz="3300" b="1" i="0" u="none" strike="noStrike" cap="none">
                <a:solidFill>
                  <a:srgbClr val="FFFFFF"/>
                </a:solidFill>
                <a:latin typeface="Arimo"/>
                <a:ea typeface="Arimo"/>
                <a:cs typeface="Arimo"/>
                <a:sym typeface="Arimo"/>
              </a:rPr>
              <a:t>Why Choose TypedResults?</a:t>
            </a:r>
            <a:endParaRPr sz="700"/>
          </a:p>
        </p:txBody>
      </p:sp>
      <p:sp>
        <p:nvSpPr>
          <p:cNvPr id="270" name="Google Shape;270;p41"/>
          <p:cNvSpPr txBox="1"/>
          <p:nvPr/>
        </p:nvSpPr>
        <p:spPr>
          <a:xfrm>
            <a:off x="674370" y="1406366"/>
            <a:ext cx="7795200" cy="3141309"/>
          </a:xfrm>
          <a:prstGeom prst="rect">
            <a:avLst/>
          </a:prstGeom>
          <a:noFill/>
          <a:ln>
            <a:noFill/>
          </a:ln>
        </p:spPr>
        <p:txBody>
          <a:bodyPr spcFirstLastPara="1" wrap="square" lIns="0" tIns="0" rIns="0" bIns="0" anchor="t" anchorCtr="0">
            <a:spAutoFit/>
          </a:bodyPr>
          <a:lstStyle/>
          <a:p>
            <a:pPr marL="381000" marR="0" lvl="1" indent="-196850" algn="l" rtl="0">
              <a:lnSpc>
                <a:spcPct val="108000"/>
              </a:lnSpc>
              <a:spcBef>
                <a:spcPts val="0"/>
              </a:spcBef>
              <a:spcAft>
                <a:spcPts val="0"/>
              </a:spcAft>
              <a:buClr>
                <a:srgbClr val="FFFFFF"/>
              </a:buClr>
              <a:buSzPts val="2100"/>
              <a:buFont typeface="Arimo"/>
              <a:buAutoNum type="arabicPeriod"/>
            </a:pPr>
            <a:r>
              <a:rPr lang="en" sz="2100" b="1" i="0" u="none" strike="noStrike" cap="none" dirty="0">
                <a:solidFill>
                  <a:srgbClr val="FFFFFF"/>
                </a:solidFill>
                <a:latin typeface="+mn-lt"/>
                <a:ea typeface="Arimo"/>
                <a:cs typeface="Arimo"/>
                <a:sym typeface="Arimo"/>
              </a:rPr>
              <a:t>Type Safe and production-grage</a:t>
            </a:r>
            <a:endParaRPr sz="700" dirty="0">
              <a:latin typeface="+mn-lt"/>
            </a:endParaRPr>
          </a:p>
          <a:p>
            <a:pPr marL="1028700" marR="0" lvl="0" indent="-342900" algn="l" rtl="0">
              <a:lnSpc>
                <a:spcPct val="108000"/>
              </a:lnSpc>
              <a:spcBef>
                <a:spcPts val="0"/>
              </a:spcBef>
              <a:spcAft>
                <a:spcPts val="0"/>
              </a:spcAft>
              <a:buClr>
                <a:srgbClr val="FFFFFF"/>
              </a:buClr>
              <a:buSzPts val="1800"/>
              <a:buFont typeface="Arimo"/>
              <a:buChar char="●"/>
            </a:pPr>
            <a:r>
              <a:rPr lang="en" sz="1800" b="0" i="0" u="none" strike="noStrike" cap="none" dirty="0">
                <a:solidFill>
                  <a:srgbClr val="FFFFFF"/>
                </a:solidFill>
                <a:latin typeface="+mn-lt"/>
                <a:ea typeface="Arimo"/>
                <a:cs typeface="Arimo"/>
                <a:sym typeface="Arimo"/>
              </a:rPr>
              <a:t>TypedResults returns strongly-typed objects.</a:t>
            </a:r>
            <a:endParaRPr sz="700" dirty="0">
              <a:latin typeface="+mn-lt"/>
            </a:endParaRPr>
          </a:p>
          <a:p>
            <a:pPr marL="1028700" marR="0" lvl="0" indent="-342900" algn="l" rtl="0">
              <a:lnSpc>
                <a:spcPct val="108000"/>
              </a:lnSpc>
              <a:spcBef>
                <a:spcPts val="0"/>
              </a:spcBef>
              <a:spcAft>
                <a:spcPts val="0"/>
              </a:spcAft>
              <a:buClr>
                <a:srgbClr val="FFFFFF"/>
              </a:buClr>
              <a:buSzPts val="1800"/>
              <a:buFont typeface="Arimo"/>
              <a:buChar char="●"/>
            </a:pPr>
            <a:r>
              <a:rPr lang="en" sz="1800" b="0" i="0" u="none" strike="noStrike" cap="none" dirty="0">
                <a:solidFill>
                  <a:srgbClr val="FFFFFF"/>
                </a:solidFill>
                <a:latin typeface="+mn-lt"/>
                <a:ea typeface="Arimo"/>
                <a:cs typeface="Arimo"/>
                <a:sym typeface="Arimo"/>
              </a:rPr>
              <a:t>Reduces runtime errors by catching issues during compile time.</a:t>
            </a:r>
            <a:endParaRPr sz="700" dirty="0">
              <a:latin typeface="+mn-lt"/>
            </a:endParaRPr>
          </a:p>
          <a:p>
            <a:pPr marL="0" marR="0" lvl="0" indent="0" algn="l" rtl="0">
              <a:lnSpc>
                <a:spcPct val="108000"/>
              </a:lnSpc>
              <a:spcBef>
                <a:spcPts val="0"/>
              </a:spcBef>
              <a:spcAft>
                <a:spcPts val="0"/>
              </a:spcAft>
              <a:buNone/>
            </a:pPr>
            <a:r>
              <a:rPr lang="en" sz="2100" b="1" dirty="0">
                <a:solidFill>
                  <a:srgbClr val="FFFFFF"/>
                </a:solidFill>
                <a:latin typeface="+mn-lt"/>
                <a:ea typeface="Arimo"/>
                <a:cs typeface="Arimo"/>
                <a:sym typeface="Arimo"/>
              </a:rPr>
              <a:t> 2. </a:t>
            </a:r>
            <a:r>
              <a:rPr lang="en" sz="2100" b="1" i="0" u="none" strike="noStrike" cap="none" dirty="0">
                <a:solidFill>
                  <a:srgbClr val="FFFFFF"/>
                </a:solidFill>
                <a:latin typeface="+mn-lt"/>
                <a:ea typeface="Arimo"/>
                <a:cs typeface="Arimo"/>
                <a:sym typeface="Arimo"/>
              </a:rPr>
              <a:t>Enhanced Readability</a:t>
            </a:r>
            <a:endParaRPr sz="700" dirty="0">
              <a:latin typeface="+mn-lt"/>
            </a:endParaRPr>
          </a:p>
          <a:p>
            <a:pPr marL="914400" marR="0" lvl="1" indent="-361950" algn="l" rtl="0">
              <a:lnSpc>
                <a:spcPct val="108000"/>
              </a:lnSpc>
              <a:spcBef>
                <a:spcPts val="0"/>
              </a:spcBef>
              <a:spcAft>
                <a:spcPts val="0"/>
              </a:spcAft>
              <a:buClr>
                <a:srgbClr val="FFFFFF"/>
              </a:buClr>
              <a:buSzPts val="2100"/>
              <a:buFont typeface="Arimo"/>
              <a:buChar char="•"/>
            </a:pPr>
            <a:r>
              <a:rPr lang="en" sz="1800" b="0" i="0" u="none" strike="noStrike" cap="none" dirty="0">
                <a:solidFill>
                  <a:srgbClr val="FFFFFF"/>
                </a:solidFill>
                <a:latin typeface="+mn-lt"/>
                <a:ea typeface="Arimo"/>
                <a:cs typeface="Arimo"/>
                <a:sym typeface="Arimo"/>
              </a:rPr>
              <a:t>Code becomes self-documenting.</a:t>
            </a:r>
            <a:endParaRPr sz="700" dirty="0">
              <a:latin typeface="+mn-lt"/>
            </a:endParaRPr>
          </a:p>
          <a:p>
            <a:pPr marL="171450" marR="0" lvl="0" indent="-57150" algn="l" rtl="0">
              <a:lnSpc>
                <a:spcPct val="108000"/>
              </a:lnSpc>
              <a:spcBef>
                <a:spcPts val="0"/>
              </a:spcBef>
              <a:spcAft>
                <a:spcPts val="0"/>
              </a:spcAft>
              <a:buNone/>
            </a:pPr>
            <a:r>
              <a:rPr lang="en" sz="2100" b="1" dirty="0">
                <a:solidFill>
                  <a:srgbClr val="FFFFFF"/>
                </a:solidFill>
                <a:latin typeface="+mn-lt"/>
              </a:rPr>
              <a:t>3.</a:t>
            </a:r>
            <a:r>
              <a:rPr lang="en" sz="2100" b="1" i="0" u="none" strike="noStrike" cap="none" dirty="0">
                <a:solidFill>
                  <a:srgbClr val="FFFFFF"/>
                </a:solidFill>
                <a:latin typeface="+mn-lt"/>
              </a:rPr>
              <a:t>Automatic OpenAPI Metadata </a:t>
            </a:r>
            <a:endParaRPr sz="700" b="1" dirty="0">
              <a:latin typeface="+mn-lt"/>
            </a:endParaRPr>
          </a:p>
          <a:p>
            <a:pPr marL="914400" marR="0" lvl="1" indent="-361950" algn="l" rtl="0">
              <a:lnSpc>
                <a:spcPct val="108000"/>
              </a:lnSpc>
              <a:spcBef>
                <a:spcPts val="0"/>
              </a:spcBef>
              <a:spcAft>
                <a:spcPts val="0"/>
              </a:spcAft>
              <a:buClr>
                <a:srgbClr val="FFFFFF"/>
              </a:buClr>
              <a:buSzPts val="2100"/>
              <a:buChar char="•"/>
            </a:pPr>
            <a:r>
              <a:rPr lang="en" sz="1800" b="0" i="0" u="none" strike="noStrike" cap="none" dirty="0">
                <a:solidFill>
                  <a:srgbClr val="FFFFFF"/>
                </a:solidFill>
                <a:latin typeface="+mn-lt"/>
                <a:ea typeface="Arial"/>
                <a:cs typeface="Arial"/>
                <a:sym typeface="Arial"/>
              </a:rPr>
              <a:t>Automatically documents the response type for OpenAPI. </a:t>
            </a:r>
            <a:endParaRPr sz="700" dirty="0">
              <a:latin typeface="+mn-lt"/>
            </a:endParaRPr>
          </a:p>
          <a:p>
            <a:pPr marL="914400" marR="0" lvl="1" indent="-361950" algn="l" rtl="0">
              <a:lnSpc>
                <a:spcPct val="108000"/>
              </a:lnSpc>
              <a:spcBef>
                <a:spcPts val="0"/>
              </a:spcBef>
              <a:spcAft>
                <a:spcPts val="0"/>
              </a:spcAft>
              <a:buClr>
                <a:srgbClr val="FFFFFF"/>
              </a:buClr>
              <a:buSzPts val="2100"/>
              <a:buChar char="•"/>
            </a:pPr>
            <a:r>
              <a:rPr lang="en" sz="1800" b="0" i="0" u="none" strike="noStrike" cap="none" dirty="0">
                <a:solidFill>
                  <a:srgbClr val="FFFFFF"/>
                </a:solidFill>
                <a:latin typeface="+mn-lt"/>
                <a:ea typeface="Arial"/>
                <a:cs typeface="Arial"/>
                <a:sym typeface="Arial"/>
              </a:rPr>
              <a:t>Eliminates the need for manual calls to .Produces.</a:t>
            </a:r>
            <a:endParaRPr sz="700" dirty="0">
              <a:latin typeface="+mn-lt"/>
            </a:endParaRPr>
          </a:p>
          <a:p>
            <a:pPr marL="673100" marR="0" lvl="2" indent="-228600" algn="l" rtl="0">
              <a:lnSpc>
                <a:spcPct val="108000"/>
              </a:lnSpc>
              <a:spcBef>
                <a:spcPts val="0"/>
              </a:spcBef>
              <a:spcAft>
                <a:spcPts val="0"/>
              </a:spcAft>
              <a:buNone/>
            </a:pPr>
            <a:endParaRPr sz="1800" b="0" i="0" u="none" strike="noStrike" cap="none" dirty="0">
              <a:solidFill>
                <a:srgbClr val="FFFFFF"/>
              </a:solidFill>
              <a:latin typeface="Arial"/>
              <a:ea typeface="Arial"/>
              <a:cs typeface="Arial"/>
              <a:sym typeface="Arial"/>
            </a:endParaRPr>
          </a:p>
          <a:p>
            <a:pPr marL="673100" marR="0" lvl="2" indent="-228600" algn="l" rtl="0">
              <a:lnSpc>
                <a:spcPct val="108000"/>
              </a:lnSpc>
              <a:spcBef>
                <a:spcPts val="0"/>
              </a:spcBef>
              <a:spcAft>
                <a:spcPts val="0"/>
              </a:spcAft>
              <a:buNone/>
            </a:pPr>
            <a:endParaRPr sz="1800" b="0" i="0" u="none" strike="noStrike" cap="none" dirty="0">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278"/>
        <p:cNvGrpSpPr/>
        <p:nvPr/>
      </p:nvGrpSpPr>
      <p:grpSpPr>
        <a:xfrm>
          <a:off x="0" y="0"/>
          <a:ext cx="0" cy="0"/>
          <a:chOff x="0" y="0"/>
          <a:chExt cx="0" cy="0"/>
        </a:xfrm>
      </p:grpSpPr>
      <p:sp>
        <p:nvSpPr>
          <p:cNvPr id="279" name="Google Shape;279;p42"/>
          <p:cNvSpPr txBox="1"/>
          <p:nvPr/>
        </p:nvSpPr>
        <p:spPr>
          <a:xfrm>
            <a:off x="674370" y="86177"/>
            <a:ext cx="7795260" cy="1388555"/>
          </a:xfrm>
          <a:prstGeom prst="rect">
            <a:avLst/>
          </a:prstGeom>
          <a:noFill/>
          <a:ln>
            <a:noFill/>
          </a:ln>
        </p:spPr>
        <p:txBody>
          <a:bodyPr spcFirstLastPara="1" wrap="square" lIns="0" tIns="0" rIns="0" bIns="0" anchor="t" anchorCtr="0">
            <a:spAutoFit/>
          </a:bodyPr>
          <a:lstStyle/>
          <a:p>
            <a:pPr marL="0" marR="0" lvl="0" indent="0" algn="ctr" rtl="0">
              <a:lnSpc>
                <a:spcPct val="108000"/>
              </a:lnSpc>
              <a:spcBef>
                <a:spcPts val="0"/>
              </a:spcBef>
              <a:spcAft>
                <a:spcPts val="0"/>
              </a:spcAft>
              <a:buNone/>
            </a:pPr>
            <a:r>
              <a:rPr lang="en" sz="3300" b="1" i="0" u="none" strike="noStrike" cap="none">
                <a:solidFill>
                  <a:srgbClr val="FFFFFF"/>
                </a:solidFill>
                <a:latin typeface="Arimo"/>
                <a:ea typeface="Arimo"/>
                <a:cs typeface="Arimo"/>
                <a:sym typeface="Arimo"/>
              </a:rPr>
              <a:t>Common Result Helpers in Minimal APIs</a:t>
            </a:r>
            <a:endParaRPr sz="700"/>
          </a:p>
          <a:p>
            <a:pPr marL="0" marR="0" lvl="0" indent="0" algn="ctr" rtl="0">
              <a:lnSpc>
                <a:spcPct val="108000"/>
              </a:lnSpc>
              <a:spcBef>
                <a:spcPts val="0"/>
              </a:spcBef>
              <a:spcAft>
                <a:spcPts val="0"/>
              </a:spcAft>
              <a:buNone/>
            </a:pPr>
            <a:endParaRPr sz="3300" b="1" i="0" u="none" strike="noStrike" cap="none">
              <a:solidFill>
                <a:srgbClr val="FFFFFF"/>
              </a:solidFill>
              <a:latin typeface="Arimo"/>
              <a:ea typeface="Arimo"/>
              <a:cs typeface="Arimo"/>
              <a:sym typeface="Arimo"/>
            </a:endParaRPr>
          </a:p>
        </p:txBody>
      </p:sp>
      <p:sp>
        <p:nvSpPr>
          <p:cNvPr id="280" name="Google Shape;280;p42"/>
          <p:cNvSpPr txBox="1"/>
          <p:nvPr/>
        </p:nvSpPr>
        <p:spPr>
          <a:xfrm>
            <a:off x="674375" y="1411125"/>
            <a:ext cx="7971000" cy="3191130"/>
          </a:xfrm>
          <a:prstGeom prst="rect">
            <a:avLst/>
          </a:prstGeom>
          <a:noFill/>
          <a:ln>
            <a:noFill/>
          </a:ln>
        </p:spPr>
        <p:txBody>
          <a:bodyPr spcFirstLastPara="1" wrap="square" lIns="0" tIns="0" rIns="0" bIns="0" anchor="t" anchorCtr="0">
            <a:spAutoFit/>
          </a:bodyPr>
          <a:lstStyle/>
          <a:p>
            <a:pPr marL="381000" marR="0" lvl="1" indent="-196850" algn="l" rtl="0">
              <a:lnSpc>
                <a:spcPct val="108000"/>
              </a:lnSpc>
              <a:spcBef>
                <a:spcPts val="0"/>
              </a:spcBef>
              <a:spcAft>
                <a:spcPts val="0"/>
              </a:spcAft>
              <a:buClr>
                <a:srgbClr val="FFFFFF"/>
              </a:buClr>
              <a:buSzPts val="2100"/>
              <a:buFont typeface="Arial"/>
              <a:buChar char="•"/>
            </a:pPr>
            <a:r>
              <a:rPr lang="en" sz="2400" b="1" i="0" u="none" strike="noStrike" cap="none" dirty="0">
                <a:solidFill>
                  <a:srgbClr val="FFFFFF"/>
                </a:solidFill>
              </a:rPr>
              <a:t>JSON Response</a:t>
            </a:r>
            <a:r>
              <a:rPr lang="en" sz="2400" b="0" i="0" u="none" strike="noStrike" cap="none" dirty="0">
                <a:solidFill>
                  <a:srgbClr val="FFFFFF"/>
                </a:solidFill>
                <a:latin typeface="Arial"/>
                <a:ea typeface="Arial"/>
                <a:cs typeface="Arial"/>
                <a:sym typeface="Arial"/>
              </a:rPr>
              <a:t>: Serialize objects to JSON. </a:t>
            </a:r>
            <a:endParaRPr sz="2400" dirty="0"/>
          </a:p>
          <a:p>
            <a:pPr marL="381000" marR="0" lvl="1" indent="-196850" algn="l" rtl="0">
              <a:lnSpc>
                <a:spcPct val="108000"/>
              </a:lnSpc>
              <a:spcBef>
                <a:spcPts val="0"/>
              </a:spcBef>
              <a:spcAft>
                <a:spcPts val="0"/>
              </a:spcAft>
              <a:buClr>
                <a:srgbClr val="FFFFFF"/>
              </a:buClr>
              <a:buSzPts val="2100"/>
              <a:buFont typeface="Arial"/>
              <a:buChar char="•"/>
            </a:pPr>
            <a:r>
              <a:rPr lang="en" sz="2400" b="1" i="0" u="none" strike="noStrike" cap="none" dirty="0">
                <a:solidFill>
                  <a:srgbClr val="FFFFFF"/>
                </a:solidFill>
              </a:rPr>
              <a:t>Custom Status Codes</a:t>
            </a:r>
            <a:r>
              <a:rPr lang="en" sz="2400" b="0" i="0" u="none" strike="noStrike" cap="none" dirty="0">
                <a:solidFill>
                  <a:srgbClr val="FFFFFF"/>
                </a:solidFill>
                <a:latin typeface="Arial"/>
                <a:ea typeface="Arial"/>
                <a:cs typeface="Arial"/>
                <a:sym typeface="Arial"/>
              </a:rPr>
              <a:t>: Return specific HTTP status codes. </a:t>
            </a:r>
            <a:endParaRPr sz="2400" dirty="0"/>
          </a:p>
          <a:p>
            <a:pPr marL="381000" marR="0" lvl="1" indent="-196850" algn="l" rtl="0">
              <a:lnSpc>
                <a:spcPct val="108000"/>
              </a:lnSpc>
              <a:spcBef>
                <a:spcPts val="0"/>
              </a:spcBef>
              <a:spcAft>
                <a:spcPts val="0"/>
              </a:spcAft>
              <a:buClr>
                <a:srgbClr val="FFFFFF"/>
              </a:buClr>
              <a:buSzPts val="2100"/>
              <a:buFont typeface="Arial"/>
              <a:buChar char="•"/>
            </a:pPr>
            <a:r>
              <a:rPr lang="en" sz="2400" b="1" i="0" u="none" strike="noStrike" cap="none" dirty="0">
                <a:solidFill>
                  <a:srgbClr val="FFFFFF"/>
                </a:solidFill>
              </a:rPr>
              <a:t>Error Responses</a:t>
            </a:r>
            <a:r>
              <a:rPr lang="en" sz="2400" b="0" i="0" u="none" strike="noStrike" cap="none" dirty="0">
                <a:solidFill>
                  <a:srgbClr val="FFFFFF"/>
                </a:solidFill>
                <a:latin typeface="Arial"/>
                <a:ea typeface="Arial"/>
                <a:cs typeface="Arial"/>
                <a:sym typeface="Arial"/>
              </a:rPr>
              <a:t>: Handle server errors. </a:t>
            </a:r>
            <a:endParaRPr sz="2400" dirty="0"/>
          </a:p>
          <a:p>
            <a:pPr marL="381000" marR="0" lvl="1" indent="-196850" algn="l" rtl="0">
              <a:lnSpc>
                <a:spcPct val="108000"/>
              </a:lnSpc>
              <a:spcBef>
                <a:spcPts val="0"/>
              </a:spcBef>
              <a:spcAft>
                <a:spcPts val="0"/>
              </a:spcAft>
              <a:buClr>
                <a:srgbClr val="FFFFFF"/>
              </a:buClr>
              <a:buSzPts val="2100"/>
              <a:buFont typeface="Arial"/>
              <a:buChar char="•"/>
            </a:pPr>
            <a:r>
              <a:rPr lang="en" sz="2400" b="1" i="0" u="none" strike="noStrike" cap="none" dirty="0">
                <a:solidFill>
                  <a:srgbClr val="FFFFFF"/>
                </a:solidFill>
              </a:rPr>
              <a:t>Text Response</a:t>
            </a:r>
            <a:r>
              <a:rPr lang="en" sz="2400" b="0" i="0" u="none" strike="noStrike" cap="none" dirty="0">
                <a:solidFill>
                  <a:srgbClr val="FFFFFF"/>
                </a:solidFill>
                <a:latin typeface="Arial"/>
                <a:ea typeface="Arial"/>
                <a:cs typeface="Arial"/>
                <a:sym typeface="Arial"/>
              </a:rPr>
              <a:t>: Send plain text responses. </a:t>
            </a:r>
            <a:endParaRPr sz="2400" dirty="0"/>
          </a:p>
          <a:p>
            <a:pPr marL="381000" marR="0" lvl="1" indent="-196850" algn="l" rtl="0">
              <a:lnSpc>
                <a:spcPct val="108000"/>
              </a:lnSpc>
              <a:spcBef>
                <a:spcPts val="0"/>
              </a:spcBef>
              <a:spcAft>
                <a:spcPts val="0"/>
              </a:spcAft>
              <a:buClr>
                <a:srgbClr val="FFFFFF"/>
              </a:buClr>
              <a:buSzPts val="2100"/>
              <a:buFont typeface="Arial"/>
              <a:buChar char="•"/>
            </a:pPr>
            <a:r>
              <a:rPr lang="en" sz="2400" b="1" i="0" u="none" strike="noStrike" cap="none" dirty="0">
                <a:solidFill>
                  <a:srgbClr val="FFFFFF"/>
                </a:solidFill>
              </a:rPr>
              <a:t>Stream Data</a:t>
            </a:r>
            <a:r>
              <a:rPr lang="en" sz="2400" b="0" i="0" u="none" strike="noStrike" cap="none" dirty="0">
                <a:solidFill>
                  <a:srgbClr val="FFFFFF"/>
                </a:solidFill>
                <a:latin typeface="Arial"/>
                <a:ea typeface="Arial"/>
                <a:cs typeface="Arial"/>
                <a:sym typeface="Arial"/>
              </a:rPr>
              <a:t>: Stream data directly without buffering. </a:t>
            </a:r>
            <a:endParaRPr sz="2400" dirty="0"/>
          </a:p>
          <a:p>
            <a:pPr marL="381000" marR="0" lvl="1" indent="-196850" algn="l" rtl="0">
              <a:lnSpc>
                <a:spcPct val="108000"/>
              </a:lnSpc>
              <a:spcBef>
                <a:spcPts val="0"/>
              </a:spcBef>
              <a:spcAft>
                <a:spcPts val="0"/>
              </a:spcAft>
              <a:buClr>
                <a:srgbClr val="FFFFFF"/>
              </a:buClr>
              <a:buSzPts val="2100"/>
              <a:buFont typeface="Arial"/>
              <a:buChar char="•"/>
            </a:pPr>
            <a:r>
              <a:rPr lang="en" sz="2400" b="1" i="0" u="none" strike="noStrike" cap="none" dirty="0">
                <a:solidFill>
                  <a:srgbClr val="FFFFFF"/>
                </a:solidFill>
              </a:rPr>
              <a:t>Redirects</a:t>
            </a:r>
            <a:r>
              <a:rPr lang="en" sz="2400" b="0" i="0" u="none" strike="noStrike" cap="none" dirty="0">
                <a:solidFill>
                  <a:srgbClr val="FFFFFF"/>
                </a:solidFill>
                <a:latin typeface="Arial"/>
                <a:ea typeface="Arial"/>
                <a:cs typeface="Arial"/>
                <a:sym typeface="Arial"/>
              </a:rPr>
              <a:t>: Redirect to a new endpoint. </a:t>
            </a:r>
            <a:endParaRPr sz="2400" dirty="0"/>
          </a:p>
          <a:p>
            <a:pPr marL="381000" marR="0" lvl="1" indent="-196850" algn="l" rtl="0">
              <a:lnSpc>
                <a:spcPct val="108000"/>
              </a:lnSpc>
              <a:spcBef>
                <a:spcPts val="0"/>
              </a:spcBef>
              <a:spcAft>
                <a:spcPts val="0"/>
              </a:spcAft>
              <a:buClr>
                <a:srgbClr val="FFFFFF"/>
              </a:buClr>
              <a:buSzPts val="2100"/>
              <a:buFont typeface="Arial"/>
              <a:buChar char="•"/>
            </a:pPr>
            <a:r>
              <a:rPr lang="en" sz="2400" b="1" i="0" u="none" strike="noStrike" cap="none" dirty="0">
                <a:solidFill>
                  <a:srgbClr val="FFFFFF"/>
                </a:solidFill>
              </a:rPr>
              <a:t>File Response</a:t>
            </a:r>
            <a:r>
              <a:rPr lang="en" sz="2400" b="0" i="0" u="none" strike="noStrike" cap="none" dirty="0">
                <a:solidFill>
                  <a:srgbClr val="FFFFFF"/>
                </a:solidFill>
                <a:latin typeface="Arial"/>
                <a:ea typeface="Arial"/>
                <a:cs typeface="Arial"/>
                <a:sym typeface="Arial"/>
              </a:rPr>
              <a:t>: Provide file downloads. </a:t>
            </a:r>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288"/>
        <p:cNvGrpSpPr/>
        <p:nvPr/>
      </p:nvGrpSpPr>
      <p:grpSpPr>
        <a:xfrm>
          <a:off x="0" y="0"/>
          <a:ext cx="0" cy="0"/>
          <a:chOff x="0" y="0"/>
          <a:chExt cx="0" cy="0"/>
        </a:xfrm>
      </p:grpSpPr>
      <p:sp>
        <p:nvSpPr>
          <p:cNvPr id="289" name="Google Shape;289;p43"/>
          <p:cNvSpPr txBox="1"/>
          <p:nvPr/>
        </p:nvSpPr>
        <p:spPr>
          <a:xfrm>
            <a:off x="679132" y="538615"/>
            <a:ext cx="7795260" cy="483680"/>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 sz="3300" b="1" i="0" u="none" strike="noStrike" cap="none">
                <a:solidFill>
                  <a:srgbClr val="FFFFFF"/>
                </a:solidFill>
                <a:latin typeface="Arimo"/>
                <a:ea typeface="Arimo"/>
                <a:cs typeface="Arimo"/>
                <a:sym typeface="Arimo"/>
              </a:rPr>
              <a:t>Named Endpoints in Minimal APIs</a:t>
            </a:r>
            <a:endParaRPr sz="700"/>
          </a:p>
        </p:txBody>
      </p:sp>
      <p:sp>
        <p:nvSpPr>
          <p:cNvPr id="290" name="Google Shape;290;p43"/>
          <p:cNvSpPr txBox="1"/>
          <p:nvPr/>
        </p:nvSpPr>
        <p:spPr>
          <a:xfrm>
            <a:off x="693420" y="1406367"/>
            <a:ext cx="7795200" cy="3008196"/>
          </a:xfrm>
          <a:prstGeom prst="rect">
            <a:avLst/>
          </a:prstGeom>
          <a:noFill/>
          <a:ln>
            <a:noFill/>
          </a:ln>
        </p:spPr>
        <p:txBody>
          <a:bodyPr spcFirstLastPara="1" wrap="square" lIns="0" tIns="0" rIns="0" bIns="0" anchor="t" anchorCtr="0">
            <a:spAutoFit/>
          </a:bodyPr>
          <a:lstStyle/>
          <a:p>
            <a:pPr marL="381000" marR="0" lvl="1" indent="-196850" algn="l" rtl="0">
              <a:lnSpc>
                <a:spcPct val="108000"/>
              </a:lnSpc>
              <a:spcBef>
                <a:spcPts val="0"/>
              </a:spcBef>
              <a:spcAft>
                <a:spcPts val="0"/>
              </a:spcAft>
              <a:buClr>
                <a:srgbClr val="FFFFFF"/>
              </a:buClr>
              <a:buSzPts val="2100"/>
              <a:buFont typeface="Arial"/>
              <a:buChar char="•"/>
            </a:pPr>
            <a:r>
              <a:rPr lang="en" sz="2000" b="0" i="0" u="none" strike="noStrike" cap="none" dirty="0">
                <a:solidFill>
                  <a:srgbClr val="FFFFFF"/>
                </a:solidFill>
                <a:latin typeface="+mn-lt"/>
                <a:ea typeface="Arimo"/>
                <a:cs typeface="Arimo"/>
                <a:sym typeface="Arimo"/>
              </a:rPr>
              <a:t>Named endpoints enable generating URLs dynamically </a:t>
            </a:r>
            <a:endParaRPr sz="20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000" b="0" i="0" u="none" strike="noStrike" cap="none" dirty="0">
                <a:solidFill>
                  <a:srgbClr val="FFFFFF"/>
                </a:solidFill>
                <a:latin typeface="+mn-lt"/>
                <a:ea typeface="Arimo"/>
                <a:cs typeface="Arimo"/>
                <a:sym typeface="Arimo"/>
              </a:rPr>
              <a:t>Endpoint names are case-sensitive.</a:t>
            </a:r>
            <a:endParaRPr sz="20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000" b="0" i="0" u="none" strike="noStrike" cap="none" dirty="0">
                <a:solidFill>
                  <a:srgbClr val="FFFFFF"/>
                </a:solidFill>
                <a:latin typeface="+mn-lt"/>
                <a:ea typeface="Arimo"/>
                <a:cs typeface="Arimo"/>
                <a:sym typeface="Arimo"/>
              </a:rPr>
              <a:t>Names must be unique across the application.</a:t>
            </a:r>
            <a:br>
              <a:rPr lang="en" sz="2000" b="0" i="0" u="none" strike="noStrike" cap="none" dirty="0">
                <a:solidFill>
                  <a:srgbClr val="FFFFFF"/>
                </a:solidFill>
                <a:latin typeface="+mn-lt"/>
                <a:ea typeface="Arimo"/>
                <a:cs typeface="Arimo"/>
                <a:sym typeface="Arimo"/>
              </a:rPr>
            </a:br>
            <a:endParaRPr sz="2000" dirty="0">
              <a:latin typeface="+mn-lt"/>
            </a:endParaRPr>
          </a:p>
          <a:p>
            <a:pPr marL="914400" marR="0" lvl="0" indent="0" algn="l" rtl="0">
              <a:lnSpc>
                <a:spcPct val="108000"/>
              </a:lnSpc>
              <a:spcBef>
                <a:spcPts val="0"/>
              </a:spcBef>
              <a:spcAft>
                <a:spcPts val="0"/>
              </a:spcAft>
              <a:buNone/>
            </a:pPr>
            <a:r>
              <a:rPr lang="en" sz="2000" b="1" i="0" u="sng" strike="noStrike" cap="none" dirty="0">
                <a:solidFill>
                  <a:srgbClr val="FFFFFF"/>
                </a:solidFill>
                <a:latin typeface="+mn-lt"/>
                <a:ea typeface="Arimo"/>
                <a:cs typeface="Arimo"/>
                <a:sym typeface="Arimo"/>
              </a:rPr>
              <a:t>Advantages</a:t>
            </a:r>
            <a:endParaRPr sz="2000" u="sng"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000" b="1" i="0" u="none" strike="noStrike" cap="none" dirty="0">
                <a:solidFill>
                  <a:srgbClr val="FFFFFF"/>
                </a:solidFill>
                <a:latin typeface="+mn-lt"/>
                <a:ea typeface="Arimo"/>
                <a:cs typeface="Arimo"/>
                <a:sym typeface="Arimo"/>
              </a:rPr>
              <a:t>Decoupling URLs</a:t>
            </a:r>
            <a:r>
              <a:rPr lang="en" sz="2000" b="0" i="0" u="none" strike="noStrike" cap="none" dirty="0">
                <a:solidFill>
                  <a:srgbClr val="FFFFFF"/>
                </a:solidFill>
                <a:latin typeface="+mn-lt"/>
                <a:ea typeface="Arimo"/>
                <a:cs typeface="Arimo"/>
                <a:sym typeface="Arimo"/>
              </a:rPr>
              <a:t>: No need to hardcode paths.</a:t>
            </a:r>
            <a:endParaRPr sz="20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000" b="1" i="0" u="none" strike="noStrike" cap="none" dirty="0">
                <a:solidFill>
                  <a:srgbClr val="FFFFFF"/>
                </a:solidFill>
                <a:latin typeface="+mn-lt"/>
                <a:ea typeface="Arimo"/>
                <a:cs typeface="Arimo"/>
                <a:sym typeface="Arimo"/>
              </a:rPr>
              <a:t>Maintainability</a:t>
            </a:r>
            <a:r>
              <a:rPr lang="en" sz="2000" b="0" i="0" u="none" strike="noStrike" cap="none" dirty="0">
                <a:solidFill>
                  <a:srgbClr val="FFFFFF"/>
                </a:solidFill>
                <a:latin typeface="+mn-lt"/>
                <a:ea typeface="Arimo"/>
                <a:cs typeface="Arimo"/>
                <a:sym typeface="Arimo"/>
              </a:rPr>
              <a:t>: Makes refactoring and route changes easier.</a:t>
            </a:r>
            <a:endParaRPr sz="20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000" b="1" i="0" u="none" strike="noStrike" cap="none" dirty="0">
                <a:solidFill>
                  <a:srgbClr val="FFFFFF"/>
                </a:solidFill>
                <a:latin typeface="+mn-lt"/>
                <a:ea typeface="Arimo"/>
                <a:cs typeface="Arimo"/>
                <a:sym typeface="Arimo"/>
              </a:rPr>
              <a:t>Consistency</a:t>
            </a:r>
            <a:r>
              <a:rPr lang="en" sz="2000" b="0" i="0" u="none" strike="noStrike" cap="none" dirty="0">
                <a:solidFill>
                  <a:srgbClr val="FFFFFF"/>
                </a:solidFill>
                <a:latin typeface="+mn-lt"/>
                <a:ea typeface="Arimo"/>
                <a:cs typeface="Arimo"/>
                <a:sym typeface="Arimo"/>
              </a:rPr>
              <a:t>: Prevents errors due to typos in hardcoded paths.</a:t>
            </a:r>
            <a:endParaRPr sz="2000" dirty="0">
              <a:latin typeface="+mn-lt"/>
            </a:endParaRPr>
          </a:p>
          <a:p>
            <a:pPr marL="381000" marR="0" lvl="1" indent="-190500" algn="l" rtl="0">
              <a:lnSpc>
                <a:spcPct val="108000"/>
              </a:lnSpc>
              <a:spcBef>
                <a:spcPts val="0"/>
              </a:spcBef>
              <a:spcAft>
                <a:spcPts val="0"/>
              </a:spcAft>
              <a:buNone/>
            </a:pPr>
            <a:endParaRPr sz="2100" b="0" i="0" u="none" strike="noStrike" cap="none" dirty="0">
              <a:solidFill>
                <a:srgbClr val="FFFFFF"/>
              </a:solidFill>
              <a:latin typeface="Arimo"/>
              <a:ea typeface="Arimo"/>
              <a:cs typeface="Arimo"/>
              <a:sym typeface="Arim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147"/>
        <p:cNvGrpSpPr/>
        <p:nvPr/>
      </p:nvGrpSpPr>
      <p:grpSpPr>
        <a:xfrm>
          <a:off x="0" y="0"/>
          <a:ext cx="0" cy="0"/>
          <a:chOff x="0" y="0"/>
          <a:chExt cx="0" cy="0"/>
        </a:xfrm>
      </p:grpSpPr>
      <p:sp>
        <p:nvSpPr>
          <p:cNvPr id="148" name="Google Shape;148;p26"/>
          <p:cNvSpPr txBox="1"/>
          <p:nvPr/>
        </p:nvSpPr>
        <p:spPr>
          <a:xfrm>
            <a:off x="674370" y="538615"/>
            <a:ext cx="7795260" cy="483680"/>
          </a:xfrm>
          <a:prstGeom prst="rect">
            <a:avLst/>
          </a:prstGeom>
          <a:noFill/>
          <a:ln>
            <a:noFill/>
          </a:ln>
        </p:spPr>
        <p:txBody>
          <a:bodyPr spcFirstLastPara="1" wrap="square" lIns="0" tIns="0" rIns="0" bIns="0" anchor="t" anchorCtr="0">
            <a:spAutoFit/>
          </a:bodyPr>
          <a:lstStyle/>
          <a:p>
            <a:pPr marL="0" marR="0" lvl="0" indent="0" algn="ctr" rtl="0">
              <a:lnSpc>
                <a:spcPct val="108000"/>
              </a:lnSpc>
              <a:spcBef>
                <a:spcPts val="0"/>
              </a:spcBef>
              <a:spcAft>
                <a:spcPts val="0"/>
              </a:spcAft>
              <a:buNone/>
            </a:pPr>
            <a:r>
              <a:rPr lang="en" sz="3300" b="1" i="0" u="none" strike="noStrike" cap="none" dirty="0">
                <a:solidFill>
                  <a:srgbClr val="FFFFFF"/>
                </a:solidFill>
                <a:latin typeface="Arimo"/>
                <a:ea typeface="Arimo"/>
                <a:cs typeface="Arimo"/>
                <a:sym typeface="Arimo"/>
              </a:rPr>
              <a:t>Approaches to Creating APIs</a:t>
            </a:r>
            <a:endParaRPr sz="700" dirty="0"/>
          </a:p>
        </p:txBody>
      </p:sp>
      <p:sp>
        <p:nvSpPr>
          <p:cNvPr id="149" name="Google Shape;149;p26"/>
          <p:cNvSpPr txBox="1"/>
          <p:nvPr/>
        </p:nvSpPr>
        <p:spPr>
          <a:xfrm>
            <a:off x="2436840" y="1273016"/>
            <a:ext cx="4084936" cy="1095685"/>
          </a:xfrm>
          <a:prstGeom prst="rect">
            <a:avLst/>
          </a:prstGeom>
          <a:noFill/>
          <a:ln>
            <a:noFill/>
          </a:ln>
        </p:spPr>
        <p:txBody>
          <a:bodyPr spcFirstLastPara="1" wrap="square" lIns="0" tIns="0" rIns="0" bIns="0" anchor="t" anchorCtr="0">
            <a:spAutoFit/>
          </a:bodyPr>
          <a:lstStyle/>
          <a:p>
            <a:pPr marL="368300" marR="0" lvl="1" indent="-190500" algn="l" rtl="0">
              <a:lnSpc>
                <a:spcPct val="178025"/>
              </a:lnSpc>
              <a:spcBef>
                <a:spcPts val="0"/>
              </a:spcBef>
              <a:spcAft>
                <a:spcPts val="0"/>
              </a:spcAft>
              <a:buClr>
                <a:srgbClr val="FFFFFF"/>
              </a:buClr>
              <a:buSzPts val="2000"/>
              <a:buFont typeface="Arimo"/>
              <a:buAutoNum type="arabicPeriod"/>
            </a:pPr>
            <a:r>
              <a:rPr lang="en" sz="2000" b="1" i="0" u="none" strike="noStrike" cap="none" dirty="0">
                <a:solidFill>
                  <a:srgbClr val="FFFFFF"/>
                </a:solidFill>
                <a:latin typeface="+mn-lt"/>
                <a:ea typeface="Arimo"/>
                <a:cs typeface="Arimo"/>
                <a:sym typeface="Arimo"/>
              </a:rPr>
              <a:t>Controller-Based Approach</a:t>
            </a:r>
            <a:endParaRPr sz="2000" dirty="0">
              <a:latin typeface="+mn-lt"/>
            </a:endParaRPr>
          </a:p>
          <a:p>
            <a:pPr marL="368300" marR="0" lvl="1" indent="-190500" algn="l" rtl="0">
              <a:lnSpc>
                <a:spcPct val="178025"/>
              </a:lnSpc>
              <a:spcBef>
                <a:spcPts val="0"/>
              </a:spcBef>
              <a:spcAft>
                <a:spcPts val="0"/>
              </a:spcAft>
              <a:buClr>
                <a:srgbClr val="FFFFFF"/>
              </a:buClr>
              <a:buSzPts val="2000"/>
              <a:buFont typeface="Arimo"/>
              <a:buAutoNum type="arabicPeriod"/>
            </a:pPr>
            <a:r>
              <a:rPr lang="en" sz="2000" b="1" i="0" u="none" strike="noStrike" cap="none" dirty="0">
                <a:solidFill>
                  <a:srgbClr val="FFFFFF"/>
                </a:solidFill>
                <a:latin typeface="+mn-lt"/>
                <a:ea typeface="Arimo"/>
                <a:cs typeface="Arimo"/>
                <a:sym typeface="Arimo"/>
              </a:rPr>
              <a:t>Minimal APIs</a:t>
            </a:r>
            <a:endParaRPr sz="2000"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298"/>
        <p:cNvGrpSpPr/>
        <p:nvPr/>
      </p:nvGrpSpPr>
      <p:grpSpPr>
        <a:xfrm>
          <a:off x="0" y="0"/>
          <a:ext cx="0" cy="0"/>
          <a:chOff x="0" y="0"/>
          <a:chExt cx="0" cy="0"/>
        </a:xfrm>
      </p:grpSpPr>
      <p:sp>
        <p:nvSpPr>
          <p:cNvPr id="299" name="Google Shape;299;p44"/>
          <p:cNvSpPr txBox="1"/>
          <p:nvPr/>
        </p:nvSpPr>
        <p:spPr>
          <a:xfrm>
            <a:off x="674395" y="1930842"/>
            <a:ext cx="7795200" cy="3008196"/>
          </a:xfrm>
          <a:prstGeom prst="rect">
            <a:avLst/>
          </a:prstGeom>
          <a:noFill/>
          <a:ln>
            <a:noFill/>
          </a:ln>
        </p:spPr>
        <p:txBody>
          <a:bodyPr spcFirstLastPara="1" wrap="square" lIns="0" tIns="0" rIns="0" bIns="0" anchor="t" anchorCtr="0">
            <a:spAutoFit/>
          </a:bodyPr>
          <a:lstStyle/>
          <a:p>
            <a:pPr marL="457200" marR="0" lvl="0" indent="-361950" algn="l" rtl="0">
              <a:lnSpc>
                <a:spcPct val="108000"/>
              </a:lnSpc>
              <a:spcBef>
                <a:spcPts val="0"/>
              </a:spcBef>
              <a:spcAft>
                <a:spcPts val="0"/>
              </a:spcAft>
              <a:buClr>
                <a:srgbClr val="FFFFFF"/>
              </a:buClr>
              <a:buSzPts val="2100"/>
              <a:buFont typeface="Arimo"/>
              <a:buAutoNum type="arabicPeriod"/>
            </a:pPr>
            <a:r>
              <a:rPr lang="en" sz="2000" b="1" i="0" u="none" strike="noStrike" cap="none" dirty="0">
                <a:solidFill>
                  <a:srgbClr val="FFFFFF"/>
                </a:solidFill>
                <a:latin typeface="+mn-lt"/>
                <a:ea typeface="Arimo"/>
                <a:cs typeface="Arimo"/>
                <a:sym typeface="Arimo"/>
              </a:rPr>
              <a:t>Dependency Injection</a:t>
            </a:r>
            <a:br>
              <a:rPr lang="en" sz="2000" b="1" i="0" u="none" strike="noStrike" cap="none" dirty="0">
                <a:solidFill>
                  <a:srgbClr val="FFFFFF"/>
                </a:solidFill>
                <a:latin typeface="+mn-lt"/>
                <a:ea typeface="Arimo"/>
                <a:cs typeface="Arimo"/>
                <a:sym typeface="Arimo"/>
              </a:rPr>
            </a:br>
            <a:endParaRPr sz="20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000" b="0" i="0" u="none" strike="noStrike" cap="none" dirty="0">
                <a:solidFill>
                  <a:srgbClr val="FFFFFF"/>
                </a:solidFill>
                <a:latin typeface="+mn-lt"/>
                <a:ea typeface="Arimo"/>
                <a:cs typeface="Arimo"/>
                <a:sym typeface="Arimo"/>
              </a:rPr>
              <a:t>Enables injecting services directly into route handlers, enhancing modularity and testability.</a:t>
            </a:r>
            <a:br>
              <a:rPr lang="en" sz="2000" b="0" i="0" u="none" strike="noStrike" cap="none" dirty="0">
                <a:solidFill>
                  <a:srgbClr val="FFFFFF"/>
                </a:solidFill>
                <a:latin typeface="+mn-lt"/>
                <a:ea typeface="Arimo"/>
                <a:cs typeface="Arimo"/>
                <a:sym typeface="Arimo"/>
              </a:rPr>
            </a:br>
            <a:endParaRPr sz="2000" dirty="0">
              <a:latin typeface="+mn-lt"/>
            </a:endParaRPr>
          </a:p>
          <a:p>
            <a:pPr marL="0" marR="0" lvl="0" indent="0" algn="l" rtl="0">
              <a:lnSpc>
                <a:spcPct val="108000"/>
              </a:lnSpc>
              <a:spcBef>
                <a:spcPts val="0"/>
              </a:spcBef>
              <a:spcAft>
                <a:spcPts val="0"/>
              </a:spcAft>
              <a:buNone/>
            </a:pPr>
            <a:r>
              <a:rPr lang="en" sz="2000" b="1" dirty="0">
                <a:solidFill>
                  <a:srgbClr val="FFFFFF"/>
                </a:solidFill>
                <a:latin typeface="+mn-lt"/>
                <a:ea typeface="Arimo"/>
                <a:cs typeface="Arimo"/>
                <a:sym typeface="Arimo"/>
              </a:rPr>
              <a:t>2. </a:t>
            </a:r>
            <a:r>
              <a:rPr lang="en" sz="2000" b="1" i="0" u="none" strike="noStrike" cap="none" dirty="0">
                <a:solidFill>
                  <a:srgbClr val="FFFFFF"/>
                </a:solidFill>
                <a:latin typeface="+mn-lt"/>
                <a:ea typeface="Arimo"/>
                <a:cs typeface="Arimo"/>
                <a:sym typeface="Arimo"/>
              </a:rPr>
              <a:t>Fluent Validation</a:t>
            </a:r>
            <a:br>
              <a:rPr lang="en" sz="2000" b="1" i="0" u="none" strike="noStrike" cap="none" dirty="0">
                <a:solidFill>
                  <a:srgbClr val="FFFFFF"/>
                </a:solidFill>
                <a:latin typeface="+mn-lt"/>
                <a:ea typeface="Arimo"/>
                <a:cs typeface="Arimo"/>
                <a:sym typeface="Arimo"/>
              </a:rPr>
            </a:br>
            <a:endParaRPr sz="20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000" b="0" i="0" u="none" strike="noStrike" cap="none" dirty="0">
                <a:solidFill>
                  <a:srgbClr val="FFFFFF"/>
                </a:solidFill>
                <a:latin typeface="+mn-lt"/>
                <a:ea typeface="Arimo"/>
                <a:cs typeface="Arimo"/>
                <a:sym typeface="Arimo"/>
              </a:rPr>
              <a:t>Simplifies model state validation in Minimal APIs.</a:t>
            </a:r>
            <a:endParaRPr sz="2000" dirty="0">
              <a:latin typeface="+mn-lt"/>
            </a:endParaRPr>
          </a:p>
          <a:p>
            <a:pPr marL="381000" marR="0" lvl="1" indent="-190500" algn="l" rtl="0">
              <a:lnSpc>
                <a:spcPct val="108000"/>
              </a:lnSpc>
              <a:spcBef>
                <a:spcPts val="0"/>
              </a:spcBef>
              <a:spcAft>
                <a:spcPts val="0"/>
              </a:spcAft>
              <a:buNone/>
            </a:pPr>
            <a:endParaRPr sz="2100" b="0" i="0" u="none" strike="noStrike" cap="none" dirty="0">
              <a:solidFill>
                <a:srgbClr val="FFFFFF"/>
              </a:solidFill>
              <a:latin typeface="Arimo"/>
              <a:ea typeface="Arimo"/>
              <a:cs typeface="Arimo"/>
              <a:sym typeface="Arimo"/>
            </a:endParaRPr>
          </a:p>
        </p:txBody>
      </p:sp>
      <p:sp>
        <p:nvSpPr>
          <p:cNvPr id="300" name="Google Shape;300;p44"/>
          <p:cNvSpPr txBox="1"/>
          <p:nvPr/>
        </p:nvSpPr>
        <p:spPr>
          <a:xfrm>
            <a:off x="1183890" y="533400"/>
            <a:ext cx="6776100" cy="507900"/>
          </a:xfrm>
          <a:prstGeom prst="rect">
            <a:avLst/>
          </a:prstGeom>
          <a:noFill/>
          <a:ln>
            <a:noFill/>
          </a:ln>
        </p:spPr>
        <p:txBody>
          <a:bodyPr spcFirstLastPara="1" wrap="square" lIns="0" tIns="0" rIns="0" bIns="0" anchor="t" anchorCtr="0">
            <a:spAutoFit/>
          </a:bodyPr>
          <a:lstStyle/>
          <a:p>
            <a:pPr marL="0" marR="0" lvl="0" indent="0" algn="ctr" rtl="0">
              <a:lnSpc>
                <a:spcPct val="108000"/>
              </a:lnSpc>
              <a:spcBef>
                <a:spcPts val="0"/>
              </a:spcBef>
              <a:spcAft>
                <a:spcPts val="0"/>
              </a:spcAft>
              <a:buNone/>
            </a:pPr>
            <a:r>
              <a:rPr lang="en" sz="3300" b="1">
                <a:solidFill>
                  <a:srgbClr val="FFFFFF"/>
                </a:solidFill>
                <a:latin typeface="Arimo"/>
                <a:ea typeface="Arimo"/>
                <a:cs typeface="Arimo"/>
                <a:sym typeface="Arimo"/>
              </a:rPr>
              <a:t>POINTS TO NOTE</a:t>
            </a:r>
            <a:endParaRPr sz="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308"/>
        <p:cNvGrpSpPr/>
        <p:nvPr/>
      </p:nvGrpSpPr>
      <p:grpSpPr>
        <a:xfrm>
          <a:off x="0" y="0"/>
          <a:ext cx="0" cy="0"/>
          <a:chOff x="0" y="0"/>
          <a:chExt cx="0" cy="0"/>
        </a:xfrm>
      </p:grpSpPr>
      <p:sp>
        <p:nvSpPr>
          <p:cNvPr id="309" name="Google Shape;309;p45"/>
          <p:cNvSpPr txBox="1"/>
          <p:nvPr/>
        </p:nvSpPr>
        <p:spPr>
          <a:xfrm>
            <a:off x="674370" y="1691259"/>
            <a:ext cx="7795260" cy="1196674"/>
          </a:xfrm>
          <a:prstGeom prst="rect">
            <a:avLst/>
          </a:prstGeom>
          <a:noFill/>
          <a:ln>
            <a:noFill/>
          </a:ln>
        </p:spPr>
        <p:txBody>
          <a:bodyPr spcFirstLastPara="1" wrap="square" lIns="0" tIns="0" rIns="0" bIns="0" anchor="t" anchorCtr="0">
            <a:spAutoFit/>
          </a:bodyPr>
          <a:lstStyle/>
          <a:p>
            <a:pPr marL="0" marR="0" lvl="0" indent="0" algn="l" rtl="0">
              <a:lnSpc>
                <a:spcPct val="108001"/>
              </a:lnSpc>
              <a:spcBef>
                <a:spcPts val="0"/>
              </a:spcBef>
              <a:spcAft>
                <a:spcPts val="0"/>
              </a:spcAft>
              <a:buNone/>
            </a:pPr>
            <a:r>
              <a:rPr lang="en" sz="2400" b="0" i="0" u="none" strike="noStrike" cap="none" dirty="0">
                <a:solidFill>
                  <a:srgbClr val="FFFFFF"/>
                </a:solidFill>
                <a:latin typeface="+mn-lt"/>
                <a:ea typeface="Alatsi"/>
                <a:cs typeface="Alatsi"/>
                <a:sym typeface="Alatsi"/>
              </a:rPr>
              <a:t>For those of us who have worked with controller-based APIs before, what differences did you notice in how we approached building APIs today?</a:t>
            </a:r>
            <a:endParaRPr sz="2400" dirty="0">
              <a:latin typeface="+mn-lt"/>
            </a:endParaRPr>
          </a:p>
        </p:txBody>
      </p:sp>
      <p:sp>
        <p:nvSpPr>
          <p:cNvPr id="310" name="Google Shape;310;p45"/>
          <p:cNvSpPr txBox="1"/>
          <p:nvPr/>
        </p:nvSpPr>
        <p:spPr>
          <a:xfrm>
            <a:off x="736747" y="547688"/>
            <a:ext cx="2901665" cy="480441"/>
          </a:xfrm>
          <a:prstGeom prst="rect">
            <a:avLst/>
          </a:prstGeom>
          <a:noFill/>
          <a:ln>
            <a:noFill/>
          </a:ln>
        </p:spPr>
        <p:txBody>
          <a:bodyPr spcFirstLastPara="1" wrap="square" lIns="0" tIns="0" rIns="0" bIns="0" anchor="t" anchorCtr="0">
            <a:spAutoFit/>
          </a:bodyPr>
          <a:lstStyle/>
          <a:p>
            <a:pPr marL="0" marR="0" lvl="0" indent="0" algn="ctr" rtl="0">
              <a:lnSpc>
                <a:spcPct val="108001"/>
              </a:lnSpc>
              <a:spcBef>
                <a:spcPts val="0"/>
              </a:spcBef>
              <a:spcAft>
                <a:spcPts val="0"/>
              </a:spcAft>
              <a:buNone/>
            </a:pPr>
            <a:r>
              <a:rPr lang="en" sz="3400" b="1" i="0" u="none" strike="noStrike" cap="none">
                <a:solidFill>
                  <a:srgbClr val="FFFFFF"/>
                </a:solidFill>
                <a:latin typeface="Farro"/>
                <a:ea typeface="Farro"/>
                <a:cs typeface="Farro"/>
                <a:sym typeface="Farro"/>
              </a:rPr>
              <a:t>Wrapping up...</a:t>
            </a:r>
            <a:endParaRPr sz="7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314"/>
        <p:cNvGrpSpPr/>
        <p:nvPr/>
      </p:nvGrpSpPr>
      <p:grpSpPr>
        <a:xfrm>
          <a:off x="0" y="0"/>
          <a:ext cx="0" cy="0"/>
          <a:chOff x="0" y="0"/>
          <a:chExt cx="0" cy="0"/>
        </a:xfrm>
      </p:grpSpPr>
      <p:sp>
        <p:nvSpPr>
          <p:cNvPr id="315" name="Google Shape;315;p46"/>
          <p:cNvSpPr/>
          <p:nvPr/>
        </p:nvSpPr>
        <p:spPr>
          <a:xfrm>
            <a:off x="0" y="0"/>
            <a:ext cx="9144000" cy="2286000"/>
          </a:xfrm>
          <a:custGeom>
            <a:avLst/>
            <a:gdLst/>
            <a:ahLst/>
            <a:cxnLst/>
            <a:rect l="l" t="t" r="r" b="b"/>
            <a:pathLst>
              <a:path w="18288000" h="4572000" extrusionOk="0">
                <a:moveTo>
                  <a:pt x="0" y="0"/>
                </a:moveTo>
                <a:lnTo>
                  <a:pt x="18288000" y="0"/>
                </a:lnTo>
                <a:lnTo>
                  <a:pt x="18288000" y="4572000"/>
                </a:lnTo>
                <a:lnTo>
                  <a:pt x="0" y="4572000"/>
                </a:lnTo>
                <a:lnTo>
                  <a:pt x="0" y="0"/>
                </a:lnTo>
                <a:close/>
              </a:path>
            </a:pathLst>
          </a:custGeom>
          <a:blipFill rotWithShape="1">
            <a:blip r:embed="rId3">
              <a:alphaModFix/>
            </a:blip>
            <a:stretch>
              <a:fillRect/>
            </a:stretch>
          </a:blipFill>
          <a:ln>
            <a:noFill/>
          </a:ln>
        </p:spPr>
      </p:sp>
      <p:sp>
        <p:nvSpPr>
          <p:cNvPr id="316" name="Google Shape;316;p46"/>
          <p:cNvSpPr/>
          <p:nvPr/>
        </p:nvSpPr>
        <p:spPr>
          <a:xfrm>
            <a:off x="70940" y="3211915"/>
            <a:ext cx="619339" cy="582178"/>
          </a:xfrm>
          <a:custGeom>
            <a:avLst/>
            <a:gdLst/>
            <a:ahLst/>
            <a:cxnLst/>
            <a:rect l="l" t="t" r="r" b="b"/>
            <a:pathLst>
              <a:path w="1238677" h="1164357" extrusionOk="0">
                <a:moveTo>
                  <a:pt x="0" y="0"/>
                </a:moveTo>
                <a:lnTo>
                  <a:pt x="1238677" y="0"/>
                </a:lnTo>
                <a:lnTo>
                  <a:pt x="1238677" y="1164357"/>
                </a:lnTo>
                <a:lnTo>
                  <a:pt x="0" y="1164357"/>
                </a:lnTo>
                <a:lnTo>
                  <a:pt x="0" y="0"/>
                </a:lnTo>
                <a:close/>
              </a:path>
            </a:pathLst>
          </a:custGeom>
          <a:blipFill rotWithShape="1">
            <a:blip r:embed="rId4">
              <a:alphaModFix/>
            </a:blip>
            <a:stretch>
              <a:fillRect/>
            </a:stretch>
          </a:blipFill>
          <a:ln>
            <a:noFill/>
          </a:ln>
        </p:spPr>
      </p:sp>
      <p:sp>
        <p:nvSpPr>
          <p:cNvPr id="317" name="Google Shape;317;p46"/>
          <p:cNvSpPr/>
          <p:nvPr/>
        </p:nvSpPr>
        <p:spPr>
          <a:xfrm>
            <a:off x="70940" y="3926277"/>
            <a:ext cx="640641" cy="640641"/>
          </a:xfrm>
          <a:custGeom>
            <a:avLst/>
            <a:gdLst/>
            <a:ahLst/>
            <a:cxnLst/>
            <a:rect l="l" t="t" r="r" b="b"/>
            <a:pathLst>
              <a:path w="1281282" h="1281282" extrusionOk="0">
                <a:moveTo>
                  <a:pt x="0" y="0"/>
                </a:moveTo>
                <a:lnTo>
                  <a:pt x="1281281" y="0"/>
                </a:lnTo>
                <a:lnTo>
                  <a:pt x="1281281" y="1281282"/>
                </a:lnTo>
                <a:lnTo>
                  <a:pt x="0" y="1281282"/>
                </a:lnTo>
                <a:lnTo>
                  <a:pt x="0" y="0"/>
                </a:lnTo>
                <a:close/>
              </a:path>
            </a:pathLst>
          </a:custGeom>
          <a:blipFill rotWithShape="1">
            <a:blip r:embed="rId5">
              <a:alphaModFix/>
            </a:blip>
            <a:stretch>
              <a:fillRect/>
            </a:stretch>
          </a:blipFill>
          <a:ln>
            <a:noFill/>
          </a:ln>
        </p:spPr>
      </p:sp>
      <p:sp>
        <p:nvSpPr>
          <p:cNvPr id="318" name="Google Shape;318;p46"/>
          <p:cNvSpPr txBox="1"/>
          <p:nvPr/>
        </p:nvSpPr>
        <p:spPr>
          <a:xfrm>
            <a:off x="814714" y="3374638"/>
            <a:ext cx="1854063" cy="848436"/>
          </a:xfrm>
          <a:prstGeom prst="rect">
            <a:avLst/>
          </a:prstGeom>
          <a:noFill/>
          <a:ln>
            <a:noFill/>
          </a:ln>
        </p:spPr>
        <p:txBody>
          <a:bodyPr spcFirstLastPara="1" wrap="square" lIns="0" tIns="0" rIns="0" bIns="0" anchor="t" anchorCtr="0">
            <a:spAutoFit/>
          </a:bodyPr>
          <a:lstStyle/>
          <a:p>
            <a:pPr marL="0" marR="0" lvl="0" indent="0" algn="ctr" rtl="0">
              <a:lnSpc>
                <a:spcPct val="108011"/>
              </a:lnSpc>
              <a:spcBef>
                <a:spcPts val="0"/>
              </a:spcBef>
              <a:spcAft>
                <a:spcPts val="0"/>
              </a:spcAft>
              <a:buNone/>
            </a:pPr>
            <a:r>
              <a:rPr lang="en" sz="1600" b="1" i="0" u="none" strike="noStrike" cap="none">
                <a:solidFill>
                  <a:srgbClr val="FFFFFF"/>
                </a:solidFill>
                <a:latin typeface="Arimo"/>
                <a:ea typeface="Arimo"/>
                <a:cs typeface="Arimo"/>
                <a:sym typeface="Arimo"/>
              </a:rPr>
              <a:t>@WinfredKilonzoN</a:t>
            </a:r>
            <a:endParaRPr sz="700"/>
          </a:p>
          <a:p>
            <a:pPr marL="0" marR="0" lvl="0" indent="0" algn="ctr" rtl="0">
              <a:lnSpc>
                <a:spcPct val="148747"/>
              </a:lnSpc>
              <a:spcBef>
                <a:spcPts val="0"/>
              </a:spcBef>
              <a:spcAft>
                <a:spcPts val="0"/>
              </a:spcAft>
              <a:buNone/>
            </a:pPr>
            <a:endParaRPr sz="1600" b="1" i="0" u="none" strike="noStrike" cap="none">
              <a:solidFill>
                <a:srgbClr val="FFFFFF"/>
              </a:solidFill>
              <a:latin typeface="Arimo"/>
              <a:ea typeface="Arimo"/>
              <a:cs typeface="Arimo"/>
              <a:sym typeface="Arimo"/>
            </a:endParaRPr>
          </a:p>
          <a:p>
            <a:pPr marL="0" marR="0" lvl="0" indent="0" algn="ctr" rtl="0">
              <a:lnSpc>
                <a:spcPct val="148747"/>
              </a:lnSpc>
              <a:spcBef>
                <a:spcPts val="0"/>
              </a:spcBef>
              <a:spcAft>
                <a:spcPts val="0"/>
              </a:spcAft>
              <a:buNone/>
            </a:pPr>
            <a:endParaRPr sz="1600" b="1" i="0" u="none" strike="noStrike" cap="none">
              <a:solidFill>
                <a:srgbClr val="FFFFFF"/>
              </a:solidFill>
              <a:latin typeface="Arimo"/>
              <a:ea typeface="Arimo"/>
              <a:cs typeface="Arimo"/>
              <a:sym typeface="Arimo"/>
            </a:endParaRPr>
          </a:p>
        </p:txBody>
      </p:sp>
      <p:sp>
        <p:nvSpPr>
          <p:cNvPr id="319" name="Google Shape;319;p46"/>
          <p:cNvSpPr txBox="1"/>
          <p:nvPr/>
        </p:nvSpPr>
        <p:spPr>
          <a:xfrm>
            <a:off x="814714" y="3945917"/>
            <a:ext cx="1573634" cy="820804"/>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 sz="1600" b="1" i="0" u="none" strike="noStrike" cap="none">
                <a:solidFill>
                  <a:srgbClr val="FFFFFF"/>
                </a:solidFill>
                <a:latin typeface="Arimo"/>
                <a:ea typeface="Arimo"/>
                <a:cs typeface="Arimo"/>
                <a:sym typeface="Arimo"/>
              </a:rPr>
              <a:t>Winfred Kilonzo</a:t>
            </a:r>
            <a:endParaRPr sz="700"/>
          </a:p>
          <a:p>
            <a:pPr marL="0" marR="0" lvl="0" indent="0" algn="ctr" rtl="0">
              <a:lnSpc>
                <a:spcPct val="235872"/>
              </a:lnSpc>
              <a:spcBef>
                <a:spcPts val="0"/>
              </a:spcBef>
              <a:spcAft>
                <a:spcPts val="0"/>
              </a:spcAft>
              <a:buNone/>
            </a:pPr>
            <a:endParaRPr sz="1600" b="1" i="0" u="none" strike="noStrike" cap="none">
              <a:solidFill>
                <a:srgbClr val="FFFFFF"/>
              </a:solidFill>
              <a:latin typeface="Arimo"/>
              <a:ea typeface="Arimo"/>
              <a:cs typeface="Arimo"/>
              <a:sym typeface="Arimo"/>
            </a:endParaRPr>
          </a:p>
        </p:txBody>
      </p:sp>
      <p:sp>
        <p:nvSpPr>
          <p:cNvPr id="320" name="Google Shape;320;p46"/>
          <p:cNvSpPr txBox="1"/>
          <p:nvPr/>
        </p:nvSpPr>
        <p:spPr>
          <a:xfrm>
            <a:off x="3457538" y="2337967"/>
            <a:ext cx="2228925" cy="478776"/>
          </a:xfrm>
          <a:prstGeom prst="rect">
            <a:avLst/>
          </a:prstGeom>
          <a:noFill/>
          <a:ln>
            <a:noFill/>
          </a:ln>
        </p:spPr>
        <p:txBody>
          <a:bodyPr spcFirstLastPara="1" wrap="square" lIns="0" tIns="0" rIns="0" bIns="0" anchor="t" anchorCtr="0">
            <a:spAutoFit/>
          </a:bodyPr>
          <a:lstStyle/>
          <a:p>
            <a:pPr marL="0" marR="0" lvl="0" indent="0" algn="ctr" rtl="0">
              <a:lnSpc>
                <a:spcPct val="107992"/>
              </a:lnSpc>
              <a:spcBef>
                <a:spcPts val="0"/>
              </a:spcBef>
              <a:spcAft>
                <a:spcPts val="0"/>
              </a:spcAft>
              <a:buNone/>
            </a:pPr>
            <a:r>
              <a:rPr lang="en" sz="3300" b="1" i="0" u="none" strike="noStrike" cap="none">
                <a:solidFill>
                  <a:srgbClr val="FFFFFF"/>
                </a:solidFill>
                <a:latin typeface="Arimo"/>
                <a:ea typeface="Arimo"/>
                <a:cs typeface="Arimo"/>
                <a:sym typeface="Arimo"/>
              </a:rPr>
              <a:t>Thank you!</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157"/>
        <p:cNvGrpSpPr/>
        <p:nvPr/>
      </p:nvGrpSpPr>
      <p:grpSpPr>
        <a:xfrm>
          <a:off x="0" y="0"/>
          <a:ext cx="0" cy="0"/>
          <a:chOff x="0" y="0"/>
          <a:chExt cx="0" cy="0"/>
        </a:xfrm>
      </p:grpSpPr>
      <p:sp>
        <p:nvSpPr>
          <p:cNvPr id="158" name="Google Shape;158;p27"/>
          <p:cNvSpPr txBox="1"/>
          <p:nvPr/>
        </p:nvSpPr>
        <p:spPr>
          <a:xfrm>
            <a:off x="683895" y="536330"/>
            <a:ext cx="7795260" cy="507300"/>
          </a:xfrm>
          <a:prstGeom prst="rect">
            <a:avLst/>
          </a:prstGeom>
          <a:noFill/>
          <a:ln>
            <a:noFill/>
          </a:ln>
        </p:spPr>
        <p:txBody>
          <a:bodyPr spcFirstLastPara="1" wrap="square" lIns="0" tIns="0" rIns="0" bIns="0" anchor="t" anchorCtr="0">
            <a:spAutoFit/>
          </a:bodyPr>
          <a:lstStyle/>
          <a:p>
            <a:pPr marL="0" marR="0" lvl="0" indent="0" algn="ctr" rtl="0">
              <a:lnSpc>
                <a:spcPct val="108001"/>
              </a:lnSpc>
              <a:spcBef>
                <a:spcPts val="0"/>
              </a:spcBef>
              <a:spcAft>
                <a:spcPts val="0"/>
              </a:spcAft>
              <a:buNone/>
            </a:pPr>
            <a:r>
              <a:rPr lang="en" sz="3600" b="1" i="0" u="none" strike="noStrike" cap="none">
                <a:solidFill>
                  <a:srgbClr val="FFFFFF"/>
                </a:solidFill>
                <a:latin typeface="Arial"/>
                <a:ea typeface="Arial"/>
                <a:cs typeface="Arial"/>
                <a:sym typeface="Arial"/>
              </a:rPr>
              <a:t>Why Minimal API? </a:t>
            </a:r>
            <a:endParaRPr sz="700"/>
          </a:p>
        </p:txBody>
      </p:sp>
      <p:sp>
        <p:nvSpPr>
          <p:cNvPr id="159" name="Google Shape;159;p27"/>
          <p:cNvSpPr txBox="1"/>
          <p:nvPr/>
        </p:nvSpPr>
        <p:spPr>
          <a:xfrm>
            <a:off x="655320" y="1406367"/>
            <a:ext cx="7795200" cy="3008196"/>
          </a:xfrm>
          <a:prstGeom prst="rect">
            <a:avLst/>
          </a:prstGeom>
          <a:noFill/>
          <a:ln>
            <a:noFill/>
          </a:ln>
        </p:spPr>
        <p:txBody>
          <a:bodyPr spcFirstLastPara="1" wrap="square" lIns="0" tIns="0" rIns="0" bIns="0" anchor="t" anchorCtr="0">
            <a:spAutoFit/>
          </a:bodyPr>
          <a:lstStyle/>
          <a:p>
            <a:pPr marL="457200" marR="0" lvl="0" indent="-361950" rtl="0">
              <a:lnSpc>
                <a:spcPct val="108001"/>
              </a:lnSpc>
              <a:spcBef>
                <a:spcPts val="0"/>
              </a:spcBef>
              <a:spcAft>
                <a:spcPts val="0"/>
              </a:spcAft>
              <a:buClr>
                <a:srgbClr val="FFFFFF"/>
              </a:buClr>
              <a:buSzPts val="2100"/>
              <a:buFont typeface="Arimo"/>
              <a:buChar char="●"/>
            </a:pPr>
            <a:r>
              <a:rPr lang="en" sz="2000" i="0" u="none" strike="noStrike" cap="none" dirty="0">
                <a:solidFill>
                  <a:srgbClr val="FFFFFF"/>
                </a:solidFill>
                <a:latin typeface="+mn-lt"/>
                <a:ea typeface="Arimo"/>
                <a:cs typeface="Arimo"/>
                <a:sym typeface="Arimo"/>
              </a:rPr>
              <a:t>Simplifies setup and reduces boilerplate code</a:t>
            </a:r>
            <a:endParaRPr sz="2000" dirty="0">
              <a:latin typeface="+mn-lt"/>
            </a:endParaRPr>
          </a:p>
          <a:p>
            <a:pPr marL="457200" marR="0" lvl="0" indent="-361950" rtl="0">
              <a:lnSpc>
                <a:spcPct val="108001"/>
              </a:lnSpc>
              <a:spcBef>
                <a:spcPts val="0"/>
              </a:spcBef>
              <a:spcAft>
                <a:spcPts val="0"/>
              </a:spcAft>
              <a:buClr>
                <a:srgbClr val="FFFFFF"/>
              </a:buClr>
              <a:buSzPts val="2100"/>
              <a:buFont typeface="Arimo"/>
              <a:buChar char="●"/>
            </a:pPr>
            <a:r>
              <a:rPr lang="en" sz="2000" i="0" u="none" strike="noStrike" cap="none" dirty="0">
                <a:solidFill>
                  <a:srgbClr val="FFFFFF"/>
                </a:solidFill>
                <a:latin typeface="+mn-lt"/>
                <a:ea typeface="Arimo"/>
                <a:cs typeface="Arimo"/>
                <a:sym typeface="Arimo"/>
              </a:rPr>
              <a:t>Consume less memory</a:t>
            </a:r>
            <a:endParaRPr sz="2000" dirty="0">
              <a:latin typeface="+mn-lt"/>
            </a:endParaRPr>
          </a:p>
          <a:p>
            <a:pPr marL="457200" marR="0" lvl="0" indent="-361950" rtl="0">
              <a:lnSpc>
                <a:spcPct val="108001"/>
              </a:lnSpc>
              <a:spcBef>
                <a:spcPts val="0"/>
              </a:spcBef>
              <a:spcAft>
                <a:spcPts val="0"/>
              </a:spcAft>
              <a:buClr>
                <a:srgbClr val="FFFFFF"/>
              </a:buClr>
              <a:buSzPts val="2100"/>
              <a:buFont typeface="Arimo"/>
              <a:buChar char="●"/>
            </a:pPr>
            <a:r>
              <a:rPr lang="en" sz="2000" i="0" u="none" strike="noStrike" cap="none" dirty="0">
                <a:solidFill>
                  <a:srgbClr val="FFFFFF"/>
                </a:solidFill>
                <a:latin typeface="+mn-lt"/>
                <a:ea typeface="Arimo"/>
                <a:cs typeface="Arimo"/>
                <a:sym typeface="Arimo"/>
              </a:rPr>
              <a:t>Focuses on core functionality rather than structure.</a:t>
            </a:r>
            <a:endParaRPr sz="2000" dirty="0">
              <a:latin typeface="+mn-lt"/>
            </a:endParaRPr>
          </a:p>
          <a:p>
            <a:pPr marL="457200" marR="0" lvl="0" indent="-361950" rtl="0">
              <a:lnSpc>
                <a:spcPct val="108001"/>
              </a:lnSpc>
              <a:spcBef>
                <a:spcPts val="0"/>
              </a:spcBef>
              <a:spcAft>
                <a:spcPts val="0"/>
              </a:spcAft>
              <a:buClr>
                <a:srgbClr val="FFFFFF"/>
              </a:buClr>
              <a:buSzPts val="2100"/>
              <a:buFont typeface="Arimo"/>
              <a:buChar char="●"/>
            </a:pPr>
            <a:r>
              <a:rPr lang="en" sz="2000" i="0" u="none" strike="noStrike" cap="none" dirty="0">
                <a:solidFill>
                  <a:srgbClr val="FFFFFF"/>
                </a:solidFill>
                <a:latin typeface="+mn-lt"/>
                <a:ea typeface="Arimo"/>
                <a:cs typeface="Arimo"/>
                <a:sym typeface="Arimo"/>
              </a:rPr>
              <a:t>Lowers the learning curve for non-.NET developers.</a:t>
            </a:r>
            <a:endParaRPr sz="2000" dirty="0">
              <a:latin typeface="+mn-lt"/>
            </a:endParaRPr>
          </a:p>
          <a:p>
            <a:pPr marL="457200" marR="0" lvl="0" indent="-361950" rtl="0">
              <a:lnSpc>
                <a:spcPct val="108001"/>
              </a:lnSpc>
              <a:spcBef>
                <a:spcPts val="0"/>
              </a:spcBef>
              <a:spcAft>
                <a:spcPts val="0"/>
              </a:spcAft>
              <a:buClr>
                <a:srgbClr val="FFFFFF"/>
              </a:buClr>
              <a:buSzPts val="2100"/>
              <a:buFont typeface="Arimo"/>
              <a:buChar char="●"/>
            </a:pPr>
            <a:r>
              <a:rPr lang="en" sz="2000" i="0" u="none" strike="noStrike" cap="none" dirty="0">
                <a:solidFill>
                  <a:srgbClr val="FFFFFF"/>
                </a:solidFill>
                <a:latin typeface="+mn-lt"/>
                <a:ea typeface="Arimo"/>
                <a:cs typeface="Arimo"/>
                <a:sym typeface="Arimo"/>
              </a:rPr>
              <a:t>APIs don’t inherently require MVC structure.</a:t>
            </a:r>
            <a:endParaRPr sz="2000" dirty="0">
              <a:latin typeface="+mn-lt"/>
            </a:endParaRPr>
          </a:p>
          <a:p>
            <a:pPr marL="457200" marR="0" lvl="0" indent="-361950" rtl="0">
              <a:lnSpc>
                <a:spcPct val="108001"/>
              </a:lnSpc>
              <a:spcBef>
                <a:spcPts val="0"/>
              </a:spcBef>
              <a:spcAft>
                <a:spcPts val="0"/>
              </a:spcAft>
              <a:buClr>
                <a:srgbClr val="FFFFFF"/>
              </a:buClr>
              <a:buSzPts val="2100"/>
              <a:buFont typeface="Arimo"/>
              <a:buChar char="●"/>
            </a:pPr>
            <a:r>
              <a:rPr lang="en" sz="2000" i="0" u="none" strike="noStrike" cap="none" dirty="0">
                <a:solidFill>
                  <a:srgbClr val="FFFFFF"/>
                </a:solidFill>
                <a:latin typeface="+mn-lt"/>
                <a:ea typeface="Arimo"/>
                <a:cs typeface="Arimo"/>
                <a:sym typeface="Arimo"/>
              </a:rPr>
              <a:t>Performance benefits: Less overhead compared to controllers.</a:t>
            </a:r>
            <a:endParaRPr sz="2000" dirty="0">
              <a:latin typeface="+mn-lt"/>
            </a:endParaRPr>
          </a:p>
          <a:p>
            <a:pPr marL="457200" marR="0" lvl="0" indent="-361950" rtl="0">
              <a:lnSpc>
                <a:spcPct val="108001"/>
              </a:lnSpc>
              <a:spcBef>
                <a:spcPts val="0"/>
              </a:spcBef>
              <a:spcAft>
                <a:spcPts val="0"/>
              </a:spcAft>
              <a:buClr>
                <a:srgbClr val="FFFFFF"/>
              </a:buClr>
              <a:buSzPts val="2100"/>
              <a:buFont typeface="Arimo"/>
              <a:buChar char="●"/>
            </a:pPr>
            <a:r>
              <a:rPr lang="en" sz="2000" i="0" u="none" strike="noStrike" cap="none" dirty="0">
                <a:solidFill>
                  <a:srgbClr val="FFFFFF"/>
                </a:solidFill>
                <a:latin typeface="+mn-lt"/>
                <a:ea typeface="Arimo"/>
                <a:cs typeface="Arimo"/>
                <a:sym typeface="Arimo"/>
              </a:rPr>
              <a:t>Continual addition of new features.</a:t>
            </a:r>
            <a:endParaRPr sz="2000" dirty="0">
              <a:latin typeface="+mn-lt"/>
            </a:endParaRPr>
          </a:p>
          <a:p>
            <a:pPr marL="457200" marR="0" lvl="0" indent="-361950" rtl="0">
              <a:lnSpc>
                <a:spcPct val="108001"/>
              </a:lnSpc>
              <a:spcBef>
                <a:spcPts val="0"/>
              </a:spcBef>
              <a:spcAft>
                <a:spcPts val="0"/>
              </a:spcAft>
              <a:buClr>
                <a:srgbClr val="FFFFFF"/>
              </a:buClr>
              <a:buSzPts val="2100"/>
              <a:buFont typeface="Arial"/>
              <a:buChar char="●"/>
            </a:pPr>
            <a:r>
              <a:rPr lang="en" sz="2000" b="0" i="0" u="none" strike="noStrike" cap="none" dirty="0">
                <a:solidFill>
                  <a:srgbClr val="FFFFFF"/>
                </a:solidFill>
                <a:latin typeface="+mn-lt"/>
                <a:ea typeface="Arial"/>
                <a:cs typeface="Arial"/>
                <a:sym typeface="Arial"/>
              </a:rPr>
              <a:t>Minimal APIs don't have to be located in Program.cs.</a:t>
            </a:r>
            <a:endParaRPr sz="2000" dirty="0">
              <a:latin typeface="+mn-lt"/>
            </a:endParaRPr>
          </a:p>
          <a:p>
            <a:pPr marL="0" marR="0" lvl="0" indent="0" algn="just" rtl="0">
              <a:lnSpc>
                <a:spcPct val="108001"/>
              </a:lnSpc>
              <a:spcBef>
                <a:spcPts val="0"/>
              </a:spcBef>
              <a:spcAft>
                <a:spcPts val="0"/>
              </a:spcAft>
              <a:buNone/>
            </a:pPr>
            <a:endParaRPr sz="2100" b="0" i="0" u="none" strike="noStrike" cap="none" dirty="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p:nvPr/>
        </p:nvSpPr>
        <p:spPr>
          <a:xfrm>
            <a:off x="1581390" y="1369219"/>
            <a:ext cx="5981220" cy="3263503"/>
          </a:xfrm>
          <a:custGeom>
            <a:avLst/>
            <a:gdLst/>
            <a:ahLst/>
            <a:cxnLst/>
            <a:rect l="l" t="t" r="r" b="b"/>
            <a:pathLst>
              <a:path w="11962440" h="6527007" extrusionOk="0">
                <a:moveTo>
                  <a:pt x="0" y="0"/>
                </a:moveTo>
                <a:lnTo>
                  <a:pt x="11962440" y="0"/>
                </a:lnTo>
                <a:lnTo>
                  <a:pt x="11962440" y="6527006"/>
                </a:lnTo>
                <a:lnTo>
                  <a:pt x="0" y="6527006"/>
                </a:lnTo>
                <a:lnTo>
                  <a:pt x="0" y="0"/>
                </a:lnTo>
                <a:close/>
              </a:path>
            </a:pathLst>
          </a:custGeom>
          <a:blipFill rotWithShape="1">
            <a:blip r:embed="rId3">
              <a:alphaModFix/>
            </a:blip>
            <a:stretch>
              <a:fillRect/>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172"/>
        <p:cNvGrpSpPr/>
        <p:nvPr/>
      </p:nvGrpSpPr>
      <p:grpSpPr>
        <a:xfrm>
          <a:off x="0" y="0"/>
          <a:ext cx="0" cy="0"/>
          <a:chOff x="0" y="0"/>
          <a:chExt cx="0" cy="0"/>
        </a:xfrm>
      </p:grpSpPr>
      <p:sp>
        <p:nvSpPr>
          <p:cNvPr id="173" name="Google Shape;173;p29"/>
          <p:cNvSpPr txBox="1"/>
          <p:nvPr/>
        </p:nvSpPr>
        <p:spPr>
          <a:xfrm>
            <a:off x="674370" y="315754"/>
            <a:ext cx="7795260" cy="929402"/>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 sz="3300" b="1" i="0" u="none" strike="noStrike" cap="none">
                <a:solidFill>
                  <a:srgbClr val="FFFFFF"/>
                </a:solidFill>
                <a:latin typeface="Arimo"/>
                <a:ea typeface="Arimo"/>
                <a:cs typeface="Arimo"/>
                <a:sym typeface="Arimo"/>
              </a:rPr>
              <a:t>Controller-BASED API vs. Minimal API</a:t>
            </a:r>
            <a:endParaRPr sz="700"/>
          </a:p>
          <a:p>
            <a:pPr marL="0" marR="0" lvl="0" indent="0" algn="l" rtl="0">
              <a:lnSpc>
                <a:spcPct val="108000"/>
              </a:lnSpc>
              <a:spcBef>
                <a:spcPts val="0"/>
              </a:spcBef>
              <a:spcAft>
                <a:spcPts val="0"/>
              </a:spcAft>
              <a:buNone/>
            </a:pPr>
            <a:endParaRPr sz="3300" b="1" i="0" u="none" strike="noStrike" cap="none">
              <a:solidFill>
                <a:srgbClr val="FFFFFF"/>
              </a:solidFill>
              <a:latin typeface="Arimo"/>
              <a:ea typeface="Arimo"/>
              <a:cs typeface="Arimo"/>
              <a:sym typeface="Arimo"/>
            </a:endParaRPr>
          </a:p>
        </p:txBody>
      </p:sp>
      <p:sp>
        <p:nvSpPr>
          <p:cNvPr id="174" name="Google Shape;174;p29"/>
          <p:cNvSpPr txBox="1"/>
          <p:nvPr/>
        </p:nvSpPr>
        <p:spPr>
          <a:xfrm>
            <a:off x="674370" y="1406366"/>
            <a:ext cx="7795260" cy="3623171"/>
          </a:xfrm>
          <a:prstGeom prst="rect">
            <a:avLst/>
          </a:prstGeom>
          <a:noFill/>
          <a:ln>
            <a:noFill/>
          </a:ln>
        </p:spPr>
        <p:txBody>
          <a:bodyPr spcFirstLastPara="1" wrap="square" lIns="0" tIns="0" rIns="0" bIns="0" anchor="t" anchorCtr="0">
            <a:spAutoFit/>
          </a:bodyPr>
          <a:lstStyle/>
          <a:p>
            <a:pPr marL="406400" marR="0" lvl="1" indent="-203200" algn="l" rtl="0">
              <a:lnSpc>
                <a:spcPct val="108001"/>
              </a:lnSpc>
              <a:spcBef>
                <a:spcPts val="0"/>
              </a:spcBef>
              <a:spcAft>
                <a:spcPts val="0"/>
              </a:spcAft>
              <a:buClr>
                <a:srgbClr val="FFFFFF"/>
              </a:buClr>
              <a:buSzPts val="2200"/>
              <a:buFont typeface="Arial"/>
              <a:buChar char="•"/>
            </a:pPr>
            <a:r>
              <a:rPr lang="en" sz="2000" b="0" i="0" u="none" strike="noStrike" cap="none" dirty="0">
                <a:solidFill>
                  <a:srgbClr val="FFFFFF"/>
                </a:solidFill>
                <a:latin typeface="+mn-lt"/>
                <a:ea typeface="Arimo"/>
                <a:cs typeface="Arimo"/>
                <a:sym typeface="Arimo"/>
              </a:rPr>
              <a:t>Minimal API</a:t>
            </a:r>
            <a:endParaRPr sz="2000" dirty="0">
              <a:latin typeface="+mn-lt"/>
            </a:endParaRPr>
          </a:p>
          <a:p>
            <a:pPr marL="723900" marR="0" lvl="2" indent="-234950" algn="l" rtl="0">
              <a:lnSpc>
                <a:spcPct val="108002"/>
              </a:lnSpc>
              <a:spcBef>
                <a:spcPts val="0"/>
              </a:spcBef>
              <a:spcAft>
                <a:spcPts val="0"/>
              </a:spcAft>
              <a:buClr>
                <a:srgbClr val="FFFFFF"/>
              </a:buClr>
              <a:buSzPts val="1900"/>
              <a:buFont typeface="Arial"/>
              <a:buChar char="⚬"/>
            </a:pPr>
            <a:r>
              <a:rPr lang="en" sz="2000" b="0" i="0" u="none" strike="noStrike" cap="none" dirty="0">
                <a:solidFill>
                  <a:srgbClr val="FFFFFF"/>
                </a:solidFill>
                <a:latin typeface="+mn-lt"/>
                <a:ea typeface="Arial"/>
                <a:cs typeface="Arial"/>
                <a:sym typeface="Arial"/>
              </a:rPr>
              <a:t>Defined in Programs.cs</a:t>
            </a:r>
            <a:endParaRPr sz="2000" dirty="0">
              <a:latin typeface="+mn-lt"/>
            </a:endParaRPr>
          </a:p>
          <a:p>
            <a:pPr marL="723900" marR="0" lvl="2" indent="-234950" algn="l" rtl="0">
              <a:lnSpc>
                <a:spcPct val="108002"/>
              </a:lnSpc>
              <a:spcBef>
                <a:spcPts val="0"/>
              </a:spcBef>
              <a:spcAft>
                <a:spcPts val="0"/>
              </a:spcAft>
              <a:buClr>
                <a:srgbClr val="FFFFFF"/>
              </a:buClr>
              <a:buSzPts val="1900"/>
              <a:buFont typeface="Arial"/>
              <a:buChar char="⚬"/>
            </a:pPr>
            <a:r>
              <a:rPr lang="en" sz="2000" b="0" i="0" u="none" strike="noStrike" cap="none" dirty="0">
                <a:solidFill>
                  <a:srgbClr val="FFFFFF"/>
                </a:solidFill>
                <a:latin typeface="+mn-lt"/>
                <a:ea typeface="Arial"/>
                <a:cs typeface="Arial"/>
                <a:sym typeface="Arial"/>
              </a:rPr>
              <a:t>Simple, direct and concise</a:t>
            </a:r>
            <a:endParaRPr sz="2000" dirty="0">
              <a:latin typeface="+mn-lt"/>
            </a:endParaRPr>
          </a:p>
          <a:p>
            <a:pPr marL="723900" marR="0" lvl="2" indent="-234950" algn="l" rtl="0">
              <a:lnSpc>
                <a:spcPct val="108002"/>
              </a:lnSpc>
              <a:spcBef>
                <a:spcPts val="0"/>
              </a:spcBef>
              <a:spcAft>
                <a:spcPts val="0"/>
              </a:spcAft>
              <a:buClr>
                <a:srgbClr val="FFFFFF"/>
              </a:buClr>
              <a:buSzPts val="1900"/>
              <a:buFont typeface="Arial"/>
              <a:buChar char="⚬"/>
            </a:pPr>
            <a:r>
              <a:rPr lang="en" sz="2000" b="0" i="0" u="none" strike="noStrike" cap="none" dirty="0">
                <a:solidFill>
                  <a:srgbClr val="FFFFFF"/>
                </a:solidFill>
                <a:latin typeface="+mn-lt"/>
                <a:ea typeface="Arimo"/>
                <a:cs typeface="Arimo"/>
                <a:sym typeface="Arimo"/>
              </a:rPr>
              <a:t>dotnet new web -o MinimalApiDemo -f net9.0</a:t>
            </a:r>
            <a:endParaRPr sz="2000" dirty="0">
              <a:latin typeface="+mn-lt"/>
            </a:endParaRPr>
          </a:p>
          <a:p>
            <a:pPr marL="0" marR="0" lvl="0" indent="0" algn="l" rtl="0">
              <a:lnSpc>
                <a:spcPct val="108002"/>
              </a:lnSpc>
              <a:spcBef>
                <a:spcPts val="0"/>
              </a:spcBef>
              <a:spcAft>
                <a:spcPts val="0"/>
              </a:spcAft>
              <a:buNone/>
            </a:pPr>
            <a:endParaRPr sz="2000" b="0" i="0" u="none" strike="noStrike" cap="none" dirty="0">
              <a:solidFill>
                <a:srgbClr val="FFFFFF"/>
              </a:solidFill>
              <a:latin typeface="+mn-lt"/>
              <a:ea typeface="Arimo"/>
              <a:cs typeface="Arimo"/>
              <a:sym typeface="Arimo"/>
            </a:endParaRPr>
          </a:p>
          <a:p>
            <a:pPr marL="406400" marR="0" lvl="1" indent="-203200" algn="l" rtl="0">
              <a:lnSpc>
                <a:spcPct val="108001"/>
              </a:lnSpc>
              <a:spcBef>
                <a:spcPts val="0"/>
              </a:spcBef>
              <a:spcAft>
                <a:spcPts val="0"/>
              </a:spcAft>
              <a:buClr>
                <a:srgbClr val="FFFFFF"/>
              </a:buClr>
              <a:buSzPts val="2200"/>
              <a:buFont typeface="Arial"/>
              <a:buChar char="•"/>
            </a:pPr>
            <a:r>
              <a:rPr lang="en" sz="2000" b="0" i="0" u="none" strike="noStrike" cap="none" dirty="0">
                <a:solidFill>
                  <a:srgbClr val="FFFFFF"/>
                </a:solidFill>
                <a:latin typeface="+mn-lt"/>
                <a:ea typeface="Arial"/>
                <a:cs typeface="Arial"/>
                <a:sym typeface="Arial"/>
              </a:rPr>
              <a:t>Controller-Based API</a:t>
            </a:r>
            <a:endParaRPr sz="2000" dirty="0">
              <a:latin typeface="+mn-lt"/>
            </a:endParaRPr>
          </a:p>
          <a:p>
            <a:pPr marL="723900" marR="0" lvl="2" indent="-234950" algn="l" rtl="0">
              <a:lnSpc>
                <a:spcPct val="108002"/>
              </a:lnSpc>
              <a:spcBef>
                <a:spcPts val="0"/>
              </a:spcBef>
              <a:spcAft>
                <a:spcPts val="0"/>
              </a:spcAft>
              <a:buClr>
                <a:srgbClr val="FFFFFF"/>
              </a:buClr>
              <a:buSzPts val="1900"/>
              <a:buFont typeface="Arial"/>
              <a:buChar char="⚬"/>
            </a:pPr>
            <a:r>
              <a:rPr lang="en" sz="2000" b="0" i="0" u="none" strike="noStrike" cap="none" dirty="0">
                <a:solidFill>
                  <a:srgbClr val="FFFFFF"/>
                </a:solidFill>
                <a:latin typeface="+mn-lt"/>
                <a:ea typeface="Arimo"/>
                <a:cs typeface="Arimo"/>
                <a:sym typeface="Arimo"/>
              </a:rPr>
              <a:t>Controllers, Actions, Models, and more.</a:t>
            </a:r>
            <a:endParaRPr sz="2000" dirty="0">
              <a:latin typeface="+mn-lt"/>
            </a:endParaRPr>
          </a:p>
          <a:p>
            <a:pPr marL="723900" marR="0" lvl="2" indent="-234950" algn="l" rtl="0">
              <a:lnSpc>
                <a:spcPct val="108002"/>
              </a:lnSpc>
              <a:spcBef>
                <a:spcPts val="0"/>
              </a:spcBef>
              <a:spcAft>
                <a:spcPts val="0"/>
              </a:spcAft>
              <a:buClr>
                <a:srgbClr val="FFFFFF"/>
              </a:buClr>
              <a:buSzPts val="1900"/>
              <a:buFont typeface="Arial"/>
              <a:buChar char="⚬"/>
            </a:pPr>
            <a:r>
              <a:rPr lang="en" sz="2000" b="0" i="0" u="none" strike="noStrike" cap="none" dirty="0">
                <a:solidFill>
                  <a:srgbClr val="FFFFFF"/>
                </a:solidFill>
                <a:latin typeface="+mn-lt"/>
                <a:ea typeface="Arimo"/>
                <a:cs typeface="Arimo"/>
                <a:sym typeface="Arimo"/>
              </a:rPr>
              <a:t>Verbose setup.</a:t>
            </a:r>
            <a:endParaRPr sz="2000" dirty="0">
              <a:latin typeface="+mn-lt"/>
            </a:endParaRPr>
          </a:p>
          <a:p>
            <a:pPr marL="723900" marR="0" lvl="2" indent="-234950" algn="l" rtl="0">
              <a:lnSpc>
                <a:spcPct val="108002"/>
              </a:lnSpc>
              <a:spcBef>
                <a:spcPts val="0"/>
              </a:spcBef>
              <a:spcAft>
                <a:spcPts val="0"/>
              </a:spcAft>
              <a:buClr>
                <a:srgbClr val="FFFFFF"/>
              </a:buClr>
              <a:buSzPts val="1900"/>
              <a:buFont typeface="Arial"/>
              <a:buChar char="⚬"/>
            </a:pPr>
            <a:r>
              <a:rPr lang="en" sz="2000" b="0" i="0" u="none" strike="noStrike" cap="none" dirty="0">
                <a:solidFill>
                  <a:srgbClr val="FFFFFF"/>
                </a:solidFill>
                <a:latin typeface="+mn-lt"/>
                <a:ea typeface="Arimo"/>
                <a:cs typeface="Arimo"/>
                <a:sym typeface="Arimo"/>
              </a:rPr>
              <a:t>dotnet new webapi -o RegularApiDemo -f net9.0</a:t>
            </a:r>
            <a:endParaRPr sz="2000" dirty="0">
              <a:latin typeface="+mn-lt"/>
            </a:endParaRPr>
          </a:p>
          <a:p>
            <a:pPr marL="723900" marR="0" lvl="2" indent="-241300" algn="l" rtl="0">
              <a:lnSpc>
                <a:spcPct val="108002"/>
              </a:lnSpc>
              <a:spcBef>
                <a:spcPts val="0"/>
              </a:spcBef>
              <a:spcAft>
                <a:spcPts val="0"/>
              </a:spcAft>
              <a:buNone/>
            </a:pPr>
            <a:endParaRPr sz="1900" b="0" i="0" u="none" strike="noStrike" cap="none" dirty="0">
              <a:solidFill>
                <a:srgbClr val="FFFFFF"/>
              </a:solidFill>
              <a:latin typeface="Arimo"/>
              <a:ea typeface="Arimo"/>
              <a:cs typeface="Arimo"/>
              <a:sym typeface="Arimo"/>
            </a:endParaRPr>
          </a:p>
          <a:p>
            <a:pPr marL="723900" marR="0" lvl="2" indent="-241300" algn="l" rtl="0">
              <a:lnSpc>
                <a:spcPct val="108002"/>
              </a:lnSpc>
              <a:spcBef>
                <a:spcPts val="0"/>
              </a:spcBef>
              <a:spcAft>
                <a:spcPts val="0"/>
              </a:spcAft>
              <a:buNone/>
            </a:pPr>
            <a:endParaRPr sz="1900" b="0" i="0" u="none" strike="noStrike" cap="none" dirty="0">
              <a:solidFill>
                <a:srgbClr val="FFFFFF"/>
              </a:solidFill>
              <a:latin typeface="Arimo"/>
              <a:ea typeface="Arimo"/>
              <a:cs typeface="Arimo"/>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182"/>
        <p:cNvGrpSpPr/>
        <p:nvPr/>
      </p:nvGrpSpPr>
      <p:grpSpPr>
        <a:xfrm>
          <a:off x="0" y="0"/>
          <a:ext cx="0" cy="0"/>
          <a:chOff x="0" y="0"/>
          <a:chExt cx="0" cy="0"/>
        </a:xfrm>
      </p:grpSpPr>
      <p:sp>
        <p:nvSpPr>
          <p:cNvPr id="183" name="Google Shape;183;p30"/>
          <p:cNvSpPr txBox="1"/>
          <p:nvPr/>
        </p:nvSpPr>
        <p:spPr>
          <a:xfrm>
            <a:off x="674370" y="535948"/>
            <a:ext cx="7795260" cy="512826"/>
          </a:xfrm>
          <a:prstGeom prst="rect">
            <a:avLst/>
          </a:prstGeom>
          <a:noFill/>
          <a:ln>
            <a:noFill/>
          </a:ln>
        </p:spPr>
        <p:txBody>
          <a:bodyPr spcFirstLastPara="1" wrap="square" lIns="0" tIns="0" rIns="0" bIns="0" anchor="t" anchorCtr="0">
            <a:spAutoFit/>
          </a:bodyPr>
          <a:lstStyle/>
          <a:p>
            <a:pPr marL="0" marR="0" lvl="0" indent="0" algn="l" rtl="0">
              <a:lnSpc>
                <a:spcPct val="108001"/>
              </a:lnSpc>
              <a:spcBef>
                <a:spcPts val="0"/>
              </a:spcBef>
              <a:spcAft>
                <a:spcPts val="0"/>
              </a:spcAft>
              <a:buNone/>
            </a:pPr>
            <a:r>
              <a:rPr lang="en" sz="3600" b="1" i="0" u="none" strike="noStrike" cap="none">
                <a:solidFill>
                  <a:srgbClr val="FFFFFF"/>
                </a:solidFill>
                <a:latin typeface="Arial"/>
                <a:ea typeface="Arial"/>
                <a:cs typeface="Arial"/>
                <a:sym typeface="Arial"/>
              </a:rPr>
              <a:t>Documenting API’s</a:t>
            </a:r>
            <a:endParaRPr sz="700"/>
          </a:p>
        </p:txBody>
      </p:sp>
      <p:sp>
        <p:nvSpPr>
          <p:cNvPr id="184" name="Google Shape;184;p30"/>
          <p:cNvSpPr txBox="1"/>
          <p:nvPr/>
        </p:nvSpPr>
        <p:spPr>
          <a:xfrm>
            <a:off x="674370" y="1406367"/>
            <a:ext cx="7795260" cy="1545680"/>
          </a:xfrm>
          <a:prstGeom prst="rect">
            <a:avLst/>
          </a:prstGeom>
          <a:noFill/>
          <a:ln>
            <a:noFill/>
          </a:ln>
        </p:spPr>
        <p:txBody>
          <a:bodyPr spcFirstLastPara="1" wrap="square" lIns="0" tIns="0" rIns="0" bIns="0" anchor="t" anchorCtr="0">
            <a:spAutoFit/>
          </a:bodyPr>
          <a:lstStyle/>
          <a:p>
            <a:pPr marL="381000" marR="0" lvl="1" indent="-196850" algn="l" rtl="0">
              <a:lnSpc>
                <a:spcPct val="108000"/>
              </a:lnSpc>
              <a:spcBef>
                <a:spcPts val="0"/>
              </a:spcBef>
              <a:spcAft>
                <a:spcPts val="0"/>
              </a:spcAft>
              <a:buClr>
                <a:srgbClr val="FFFFFF"/>
              </a:buClr>
              <a:buSzPts val="2100"/>
              <a:buFont typeface="Arial"/>
              <a:buChar char="•"/>
            </a:pPr>
            <a:r>
              <a:rPr lang="en" sz="2400" i="0" u="none" strike="noStrike" cap="none" dirty="0">
                <a:solidFill>
                  <a:srgbClr val="FFFFFF"/>
                </a:solidFill>
                <a:latin typeface="+mn-lt"/>
                <a:ea typeface="Arimo"/>
                <a:cs typeface="Arimo"/>
                <a:sym typeface="Arimo"/>
              </a:rPr>
              <a:t>Swagger not included by default in .NET 9</a:t>
            </a:r>
            <a:endParaRPr sz="24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400" b="0" i="0" u="none" strike="noStrike" cap="none" dirty="0">
                <a:solidFill>
                  <a:srgbClr val="FFFFFF"/>
                </a:solidFill>
                <a:latin typeface="+mn-lt"/>
                <a:ea typeface="Arimo"/>
                <a:cs typeface="Arimo"/>
                <a:sym typeface="Arimo"/>
              </a:rPr>
              <a:t>Manual setup required for API documentation.</a:t>
            </a:r>
            <a:endParaRPr sz="24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400" b="0" i="0" u="none" strike="noStrike" cap="none" dirty="0">
                <a:solidFill>
                  <a:srgbClr val="FFFFFF"/>
                </a:solidFill>
                <a:latin typeface="+mn-lt"/>
                <a:ea typeface="Arial"/>
                <a:cs typeface="Arial"/>
                <a:sym typeface="Arial"/>
              </a:rPr>
              <a:t>dotnet add package Swashbuckle.AspNetCore</a:t>
            </a:r>
            <a:endParaRPr sz="2400" dirty="0">
              <a:latin typeface="+mn-lt"/>
            </a:endParaRPr>
          </a:p>
          <a:p>
            <a:pPr marL="381000" marR="0" lvl="1" indent="-190500" algn="l" rtl="0">
              <a:lnSpc>
                <a:spcPct val="108000"/>
              </a:lnSpc>
              <a:spcBef>
                <a:spcPts val="0"/>
              </a:spcBef>
              <a:spcAft>
                <a:spcPts val="0"/>
              </a:spcAft>
              <a:buNone/>
            </a:pPr>
            <a:endParaRPr sz="2100" b="0" i="0" u="none" strike="noStrike" cap="none" dirty="0">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192"/>
        <p:cNvGrpSpPr/>
        <p:nvPr/>
      </p:nvGrpSpPr>
      <p:grpSpPr>
        <a:xfrm>
          <a:off x="0" y="0"/>
          <a:ext cx="0" cy="0"/>
          <a:chOff x="0" y="0"/>
          <a:chExt cx="0" cy="0"/>
        </a:xfrm>
      </p:grpSpPr>
      <p:sp>
        <p:nvSpPr>
          <p:cNvPr id="193" name="Google Shape;193;p31"/>
          <p:cNvSpPr txBox="1"/>
          <p:nvPr/>
        </p:nvSpPr>
        <p:spPr>
          <a:xfrm>
            <a:off x="674370" y="315754"/>
            <a:ext cx="7795260" cy="929402"/>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 sz="3300" b="1" i="0" u="none" strike="noStrike" cap="none">
                <a:solidFill>
                  <a:srgbClr val="FFFFFF"/>
                </a:solidFill>
                <a:latin typeface="Arimo"/>
                <a:ea typeface="Arimo"/>
                <a:cs typeface="Arimo"/>
                <a:sym typeface="Arimo"/>
              </a:rPr>
              <a:t>Route Handlers in Minimal APIs</a:t>
            </a:r>
            <a:endParaRPr sz="700"/>
          </a:p>
        </p:txBody>
      </p:sp>
      <p:sp>
        <p:nvSpPr>
          <p:cNvPr id="194" name="Google Shape;194;p31"/>
          <p:cNvSpPr txBox="1"/>
          <p:nvPr/>
        </p:nvSpPr>
        <p:spPr>
          <a:xfrm>
            <a:off x="674370" y="1406366"/>
            <a:ext cx="7795260" cy="3290773"/>
          </a:xfrm>
          <a:prstGeom prst="rect">
            <a:avLst/>
          </a:prstGeom>
          <a:noFill/>
          <a:ln>
            <a:noFill/>
          </a:ln>
        </p:spPr>
        <p:txBody>
          <a:bodyPr spcFirstLastPara="1" wrap="square" lIns="0" tIns="0" rIns="0" bIns="0" anchor="t" anchorCtr="0">
            <a:spAutoFit/>
          </a:bodyPr>
          <a:lstStyle/>
          <a:p>
            <a:pPr marL="381000" marR="0" lvl="1" indent="-196850" algn="l" rtl="0">
              <a:lnSpc>
                <a:spcPct val="108000"/>
              </a:lnSpc>
              <a:spcBef>
                <a:spcPts val="0"/>
              </a:spcBef>
              <a:spcAft>
                <a:spcPts val="0"/>
              </a:spcAft>
              <a:buClr>
                <a:srgbClr val="FFFFFF"/>
              </a:buClr>
              <a:buSzPts val="2100"/>
              <a:buFont typeface="Arial"/>
              <a:buChar char="•"/>
            </a:pPr>
            <a:r>
              <a:rPr lang="en" sz="2000" b="1" i="0" u="none" strike="noStrike" cap="none" dirty="0">
                <a:solidFill>
                  <a:srgbClr val="FFFFFF"/>
                </a:solidFill>
                <a:latin typeface="+mn-lt"/>
                <a:ea typeface="Arimo"/>
                <a:cs typeface="Arimo"/>
                <a:sym typeface="Arimo"/>
              </a:rPr>
              <a:t>What are Route Handlers?</a:t>
            </a:r>
            <a:endParaRPr sz="2000" dirty="0">
              <a:latin typeface="+mn-lt"/>
            </a:endParaRPr>
          </a:p>
          <a:p>
            <a:pPr marL="673100" marR="0" lvl="2" indent="-228600" algn="l" rtl="0">
              <a:lnSpc>
                <a:spcPct val="108000"/>
              </a:lnSpc>
              <a:spcBef>
                <a:spcPts val="0"/>
              </a:spcBef>
              <a:spcAft>
                <a:spcPts val="0"/>
              </a:spcAft>
              <a:buClr>
                <a:srgbClr val="FFFFFF"/>
              </a:buClr>
              <a:buSzPts val="1800"/>
              <a:buFont typeface="Arial"/>
              <a:buChar char="⚬"/>
            </a:pPr>
            <a:r>
              <a:rPr lang="en" sz="2000" b="0" i="0" u="none" strike="noStrike" cap="none" dirty="0">
                <a:solidFill>
                  <a:srgbClr val="FFFFFF"/>
                </a:solidFill>
                <a:latin typeface="+mn-lt"/>
                <a:ea typeface="Arimo"/>
                <a:cs typeface="Arimo"/>
                <a:sym typeface="Arimo"/>
              </a:rPr>
              <a:t>Methods or delegates executed when a route matches an HTTP request.</a:t>
            </a:r>
            <a:endParaRPr sz="2000" dirty="0">
              <a:latin typeface="+mn-lt"/>
            </a:endParaRPr>
          </a:p>
          <a:p>
            <a:pPr marL="673100" marR="0" lvl="2" indent="-228600" algn="l" rtl="0">
              <a:lnSpc>
                <a:spcPct val="108000"/>
              </a:lnSpc>
              <a:spcBef>
                <a:spcPts val="0"/>
              </a:spcBef>
              <a:spcAft>
                <a:spcPts val="0"/>
              </a:spcAft>
              <a:buClr>
                <a:srgbClr val="FFFFFF"/>
              </a:buClr>
              <a:buSzPts val="1800"/>
              <a:buFont typeface="Arial"/>
              <a:buChar char="⚬"/>
            </a:pPr>
            <a:r>
              <a:rPr lang="en" sz="2000" b="0" i="0" u="none" strike="noStrike" cap="none" dirty="0">
                <a:solidFill>
                  <a:srgbClr val="FFFFFF"/>
                </a:solidFill>
                <a:latin typeface="+mn-lt"/>
                <a:ea typeface="Arimo"/>
                <a:cs typeface="Arimo"/>
                <a:sym typeface="Arimo"/>
              </a:rPr>
              <a:t>Define how the application responds to HTTP verbs</a:t>
            </a:r>
            <a:endParaRPr sz="20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000" b="1" i="0" u="none" strike="noStrike" cap="none" dirty="0">
                <a:solidFill>
                  <a:srgbClr val="FFFFFF"/>
                </a:solidFill>
                <a:latin typeface="+mn-lt"/>
                <a:ea typeface="Arimo"/>
                <a:cs typeface="Arimo"/>
                <a:sym typeface="Arimo"/>
              </a:rPr>
              <a:t>Supported Delegate Arguments:</a:t>
            </a:r>
            <a:endParaRPr sz="2000" dirty="0">
              <a:latin typeface="+mn-lt"/>
            </a:endParaRPr>
          </a:p>
          <a:p>
            <a:pPr marL="673100" marR="0" lvl="2" indent="-228600" algn="l" rtl="0">
              <a:lnSpc>
                <a:spcPct val="108000"/>
              </a:lnSpc>
              <a:spcBef>
                <a:spcPts val="0"/>
              </a:spcBef>
              <a:spcAft>
                <a:spcPts val="0"/>
              </a:spcAft>
              <a:buClr>
                <a:srgbClr val="FFFFFF"/>
              </a:buClr>
              <a:buSzPts val="1800"/>
              <a:buFont typeface="Arial"/>
              <a:buChar char="⚬"/>
            </a:pPr>
            <a:r>
              <a:rPr lang="en" sz="2000" b="0" i="0" u="none" strike="noStrike" cap="none" dirty="0">
                <a:solidFill>
                  <a:srgbClr val="FFFFFF"/>
                </a:solidFill>
                <a:latin typeface="+mn-lt"/>
                <a:ea typeface="Arimo"/>
                <a:cs typeface="Arimo"/>
                <a:sym typeface="Arimo"/>
              </a:rPr>
              <a:t>Lambdas, Local Functions, Instance Methods, or Static Methods(Explored when looking at endpoints outside programs.cs).</a:t>
            </a:r>
            <a:endParaRPr sz="2000" dirty="0">
              <a:latin typeface="+mn-lt"/>
            </a:endParaRPr>
          </a:p>
          <a:p>
            <a:pPr marL="673100" marR="0" lvl="2" indent="-228600" algn="l" rtl="0">
              <a:lnSpc>
                <a:spcPct val="108000"/>
              </a:lnSpc>
              <a:spcBef>
                <a:spcPts val="0"/>
              </a:spcBef>
              <a:spcAft>
                <a:spcPts val="0"/>
              </a:spcAft>
              <a:buClr>
                <a:srgbClr val="FFFFFF"/>
              </a:buClr>
              <a:buSzPts val="1800"/>
              <a:buFont typeface="Arial"/>
              <a:buChar char="⚬"/>
            </a:pPr>
            <a:r>
              <a:rPr lang="en" sz="2000" b="0" i="0" u="none" strike="noStrike" cap="none" dirty="0">
                <a:solidFill>
                  <a:srgbClr val="FFFFFF"/>
                </a:solidFill>
                <a:latin typeface="+mn-lt"/>
                <a:ea typeface="Arimo"/>
                <a:cs typeface="Arimo"/>
                <a:sym typeface="Arimo"/>
              </a:rPr>
              <a:t>Can be synchronous or asynchronous.</a:t>
            </a:r>
            <a:endParaRPr sz="2000" dirty="0">
              <a:latin typeface="+mn-lt"/>
            </a:endParaRPr>
          </a:p>
          <a:p>
            <a:pPr marL="673100" marR="0" lvl="2" indent="-228600" algn="l" rtl="0">
              <a:lnSpc>
                <a:spcPct val="108000"/>
              </a:lnSpc>
              <a:spcBef>
                <a:spcPts val="0"/>
              </a:spcBef>
              <a:spcAft>
                <a:spcPts val="0"/>
              </a:spcAft>
              <a:buNone/>
            </a:pPr>
            <a:endParaRPr sz="1800" b="0" i="0" u="none" strike="noStrike" cap="none" dirty="0">
              <a:solidFill>
                <a:srgbClr val="FFFFFF"/>
              </a:solidFill>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198"/>
        <p:cNvGrpSpPr/>
        <p:nvPr/>
      </p:nvGrpSpPr>
      <p:grpSpPr>
        <a:xfrm>
          <a:off x="0" y="0"/>
          <a:ext cx="0" cy="0"/>
          <a:chOff x="0" y="0"/>
          <a:chExt cx="0" cy="0"/>
        </a:xfrm>
      </p:grpSpPr>
      <p:sp>
        <p:nvSpPr>
          <p:cNvPr id="199" name="Google Shape;199;p32"/>
          <p:cNvSpPr txBox="1"/>
          <p:nvPr/>
        </p:nvSpPr>
        <p:spPr>
          <a:xfrm>
            <a:off x="674370" y="315754"/>
            <a:ext cx="7795260" cy="929402"/>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 sz="3300" b="0" i="0" u="none" strike="noStrike" cap="none">
                <a:solidFill>
                  <a:srgbClr val="FFFFFF"/>
                </a:solidFill>
                <a:latin typeface="Arimo"/>
                <a:ea typeface="Arimo"/>
                <a:cs typeface="Arimo"/>
                <a:sym typeface="Arimo"/>
              </a:rPr>
              <a:t> </a:t>
            </a:r>
            <a:r>
              <a:rPr lang="en" sz="3300" b="1" i="0" u="none" strike="noStrike" cap="none">
                <a:solidFill>
                  <a:srgbClr val="FFFFFF"/>
                </a:solidFill>
                <a:latin typeface="Arimo"/>
                <a:ea typeface="Arimo"/>
                <a:cs typeface="Arimo"/>
                <a:sym typeface="Arimo"/>
              </a:rPr>
              <a:t>Route Parameter in Minimal APIs</a:t>
            </a:r>
            <a:endParaRPr sz="700"/>
          </a:p>
        </p:txBody>
      </p:sp>
      <p:sp>
        <p:nvSpPr>
          <p:cNvPr id="200" name="Google Shape;200;p32"/>
          <p:cNvSpPr txBox="1"/>
          <p:nvPr/>
        </p:nvSpPr>
        <p:spPr>
          <a:xfrm>
            <a:off x="674370" y="1406366"/>
            <a:ext cx="7795260" cy="3024802"/>
          </a:xfrm>
          <a:prstGeom prst="rect">
            <a:avLst/>
          </a:prstGeom>
          <a:noFill/>
          <a:ln>
            <a:noFill/>
          </a:ln>
        </p:spPr>
        <p:txBody>
          <a:bodyPr spcFirstLastPara="1" wrap="square" lIns="0" tIns="0" rIns="0" bIns="0" anchor="t" anchorCtr="0">
            <a:spAutoFit/>
          </a:bodyPr>
          <a:lstStyle/>
          <a:p>
            <a:pPr marL="381000" marR="0" lvl="1" indent="-196850" algn="l" rtl="0">
              <a:lnSpc>
                <a:spcPct val="108000"/>
              </a:lnSpc>
              <a:spcBef>
                <a:spcPts val="0"/>
              </a:spcBef>
              <a:spcAft>
                <a:spcPts val="0"/>
              </a:spcAft>
              <a:buClr>
                <a:srgbClr val="FFFFFF"/>
              </a:buClr>
              <a:buSzPts val="2100"/>
              <a:buFont typeface="Arial"/>
              <a:buChar char="•"/>
            </a:pPr>
            <a:r>
              <a:rPr lang="en" sz="2000" b="0" i="0" u="none" strike="noStrike" cap="none" dirty="0">
                <a:solidFill>
                  <a:srgbClr val="FFFFFF"/>
                </a:solidFill>
                <a:latin typeface="+mn-lt"/>
                <a:ea typeface="Arimo"/>
                <a:cs typeface="Arimo"/>
                <a:sym typeface="Arimo"/>
              </a:rPr>
              <a:t>Route parameters allow capturing dynamic values directly from the URL.</a:t>
            </a:r>
            <a:endParaRPr sz="20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000" b="0" i="0" u="none" strike="noStrike" cap="none" dirty="0">
                <a:solidFill>
                  <a:srgbClr val="FFFFFF"/>
                </a:solidFill>
                <a:latin typeface="+mn-lt"/>
                <a:ea typeface="Arimo"/>
                <a:cs typeface="Arimo"/>
                <a:sym typeface="Arimo"/>
              </a:rPr>
              <a:t>The parameters are then passed to the route handler in a type-safe manner.</a:t>
            </a:r>
            <a:endParaRPr sz="2000" dirty="0">
              <a:latin typeface="+mn-lt"/>
            </a:endParaRPr>
          </a:p>
          <a:p>
            <a:pPr marL="381000" marR="0" lvl="1" indent="-196850" algn="l" rtl="0">
              <a:lnSpc>
                <a:spcPct val="108000"/>
              </a:lnSpc>
              <a:spcBef>
                <a:spcPts val="0"/>
              </a:spcBef>
              <a:spcAft>
                <a:spcPts val="0"/>
              </a:spcAft>
              <a:buClr>
                <a:srgbClr val="FFFFFF"/>
              </a:buClr>
              <a:buSzPts val="2100"/>
              <a:buFont typeface="Arial"/>
              <a:buChar char="•"/>
            </a:pPr>
            <a:r>
              <a:rPr lang="en" sz="2000" b="0" i="0" u="none" strike="noStrike" cap="none" dirty="0">
                <a:solidFill>
                  <a:srgbClr val="FFFFFF"/>
                </a:solidFill>
                <a:latin typeface="+mn-lt"/>
                <a:ea typeface="Arial"/>
                <a:cs typeface="Arial"/>
                <a:sym typeface="Arial"/>
              </a:rPr>
              <a:t>Route handler declares expected parameter type and ASP.NET automatically parses the value and binds it to the method signature</a:t>
            </a:r>
            <a:endParaRPr sz="2000" dirty="0">
              <a:latin typeface="+mn-lt"/>
            </a:endParaRPr>
          </a:p>
          <a:p>
            <a:pPr marL="381000" marR="0" lvl="1" indent="-190500" algn="l" rtl="0">
              <a:lnSpc>
                <a:spcPct val="108000"/>
              </a:lnSpc>
              <a:spcBef>
                <a:spcPts val="0"/>
              </a:spcBef>
              <a:spcAft>
                <a:spcPts val="0"/>
              </a:spcAft>
              <a:buNone/>
            </a:pPr>
            <a:endParaRPr sz="2100" b="0" i="0" u="none" strike="noStrike" cap="none" dirty="0">
              <a:solidFill>
                <a:srgbClr val="FFFFFF"/>
              </a:solidFill>
              <a:latin typeface="Arial"/>
              <a:ea typeface="Arial"/>
              <a:cs typeface="Arial"/>
              <a:sym typeface="Arial"/>
            </a:endParaRPr>
          </a:p>
          <a:p>
            <a:pPr marL="381000" marR="0" lvl="1" indent="-190500" algn="l" rtl="0">
              <a:lnSpc>
                <a:spcPct val="108000"/>
              </a:lnSpc>
              <a:spcBef>
                <a:spcPts val="0"/>
              </a:spcBef>
              <a:spcAft>
                <a:spcPts val="0"/>
              </a:spcAft>
              <a:buNone/>
            </a:pPr>
            <a:endParaRPr sz="2100" b="0" i="0" u="none" strike="noStrike" cap="none" dirty="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11894"/>
        </a:solidFill>
        <a:effectLst/>
      </p:bgPr>
    </p:bg>
    <p:spTree>
      <p:nvGrpSpPr>
        <p:cNvPr id="1" name="Shape 204"/>
        <p:cNvGrpSpPr/>
        <p:nvPr/>
      </p:nvGrpSpPr>
      <p:grpSpPr>
        <a:xfrm>
          <a:off x="0" y="0"/>
          <a:ext cx="0" cy="0"/>
          <a:chOff x="0" y="0"/>
          <a:chExt cx="0" cy="0"/>
        </a:xfrm>
      </p:grpSpPr>
      <p:sp>
        <p:nvSpPr>
          <p:cNvPr id="205" name="Google Shape;205;p33"/>
          <p:cNvSpPr txBox="1"/>
          <p:nvPr/>
        </p:nvSpPr>
        <p:spPr>
          <a:xfrm>
            <a:off x="674370" y="315754"/>
            <a:ext cx="7795260" cy="929402"/>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 sz="3300" b="1" i="0" u="none" strike="noStrike" cap="none">
                <a:solidFill>
                  <a:srgbClr val="FFFFFF"/>
                </a:solidFill>
                <a:latin typeface="Arimo"/>
                <a:ea typeface="Arimo"/>
                <a:cs typeface="Arimo"/>
                <a:sym typeface="Arimo"/>
              </a:rPr>
              <a:t>Route Parameter with a constraint</a:t>
            </a:r>
            <a:endParaRPr sz="700"/>
          </a:p>
        </p:txBody>
      </p:sp>
      <p:sp>
        <p:nvSpPr>
          <p:cNvPr id="206" name="Google Shape;206;p33"/>
          <p:cNvSpPr txBox="1"/>
          <p:nvPr/>
        </p:nvSpPr>
        <p:spPr>
          <a:xfrm>
            <a:off x="674370" y="1373029"/>
            <a:ext cx="7795260" cy="3767826"/>
          </a:xfrm>
          <a:prstGeom prst="rect">
            <a:avLst/>
          </a:prstGeom>
          <a:noFill/>
          <a:ln>
            <a:noFill/>
          </a:ln>
        </p:spPr>
        <p:txBody>
          <a:bodyPr spcFirstLastPara="1" wrap="square" lIns="0" tIns="0" rIns="0" bIns="0" anchor="t" anchorCtr="0">
            <a:spAutoFit/>
          </a:bodyPr>
          <a:lstStyle/>
          <a:p>
            <a:pPr marL="355600" marR="0" lvl="1" indent="-171450" algn="l" rtl="0">
              <a:spcBef>
                <a:spcPts val="0"/>
              </a:spcBef>
              <a:spcAft>
                <a:spcPts val="0"/>
              </a:spcAft>
              <a:buClr>
                <a:srgbClr val="FFFFFF"/>
              </a:buClr>
              <a:buSzPts val="1900"/>
              <a:buFont typeface="Arial"/>
              <a:buChar char="•"/>
            </a:pPr>
            <a:r>
              <a:rPr lang="en" sz="2000" b="0" i="0" u="none" strike="noStrike" cap="none" dirty="0">
                <a:solidFill>
                  <a:srgbClr val="FFFFFF"/>
                </a:solidFill>
                <a:latin typeface="+mn-lt"/>
                <a:ea typeface="Arial"/>
                <a:cs typeface="Arial"/>
                <a:sym typeface="Arial"/>
              </a:rPr>
              <a:t>Validates the route parameter before the method executes.</a:t>
            </a:r>
            <a:endParaRPr sz="2000" dirty="0">
              <a:latin typeface="+mn-lt"/>
            </a:endParaRPr>
          </a:p>
          <a:p>
            <a:pPr marL="0" marR="0" lvl="0" indent="0" algn="l" rtl="0">
              <a:spcBef>
                <a:spcPts val="0"/>
              </a:spcBef>
              <a:spcAft>
                <a:spcPts val="0"/>
              </a:spcAft>
              <a:buNone/>
            </a:pPr>
            <a:endParaRPr sz="2000" b="0" i="0" u="none" strike="noStrike" cap="none" dirty="0">
              <a:solidFill>
                <a:srgbClr val="FFFFFF"/>
              </a:solidFill>
              <a:latin typeface="+mn-lt"/>
              <a:ea typeface="Arial"/>
              <a:cs typeface="Arial"/>
              <a:sym typeface="Arial"/>
            </a:endParaRPr>
          </a:p>
          <a:p>
            <a:pPr marL="355600" marR="0" lvl="1" indent="-171450" algn="l" rtl="0">
              <a:spcBef>
                <a:spcPts val="0"/>
              </a:spcBef>
              <a:spcAft>
                <a:spcPts val="0"/>
              </a:spcAft>
              <a:buClr>
                <a:srgbClr val="FFFFFF"/>
              </a:buClr>
              <a:buSzPts val="1900"/>
              <a:buFont typeface="Arial"/>
              <a:buChar char="•"/>
            </a:pPr>
            <a:r>
              <a:rPr lang="en" sz="2000" b="0" i="0" u="none" strike="noStrike" cap="none" dirty="0">
                <a:solidFill>
                  <a:srgbClr val="FFFFFF"/>
                </a:solidFill>
                <a:latin typeface="+mn-lt"/>
                <a:ea typeface="Arial"/>
                <a:cs typeface="Arial"/>
                <a:sym typeface="Arial"/>
              </a:rPr>
              <a:t>Constraints can include int, guid, bool, minlength, maxlength, range, etc.</a:t>
            </a:r>
            <a:endParaRPr sz="2000" dirty="0">
              <a:latin typeface="+mn-lt"/>
            </a:endParaRPr>
          </a:p>
          <a:p>
            <a:pPr marL="0" marR="0" lvl="0" indent="0" algn="l" rtl="0">
              <a:spcBef>
                <a:spcPts val="0"/>
              </a:spcBef>
              <a:spcAft>
                <a:spcPts val="0"/>
              </a:spcAft>
              <a:buNone/>
            </a:pPr>
            <a:endParaRPr sz="2000" b="0" i="0" u="none" strike="noStrike" cap="none" dirty="0">
              <a:solidFill>
                <a:srgbClr val="FFFFFF"/>
              </a:solidFill>
              <a:latin typeface="+mn-lt"/>
              <a:ea typeface="Arial"/>
              <a:cs typeface="Arial"/>
              <a:sym typeface="Arial"/>
            </a:endParaRPr>
          </a:p>
          <a:p>
            <a:pPr marL="355600" marR="0" lvl="1" indent="-171450" algn="l" rtl="0">
              <a:spcBef>
                <a:spcPts val="0"/>
              </a:spcBef>
              <a:spcAft>
                <a:spcPts val="0"/>
              </a:spcAft>
              <a:buClr>
                <a:srgbClr val="FFFFFF"/>
              </a:buClr>
              <a:buSzPts val="1900"/>
              <a:buFont typeface="Arial"/>
              <a:buChar char="•"/>
            </a:pPr>
            <a:r>
              <a:rPr lang="en" sz="2000" b="0" i="0" u="none" strike="noStrike" cap="none" dirty="0">
                <a:solidFill>
                  <a:srgbClr val="FFFFFF"/>
                </a:solidFill>
                <a:latin typeface="+mn-lt"/>
                <a:ea typeface="Arial"/>
                <a:cs typeface="Arial"/>
                <a:sym typeface="Arial"/>
              </a:rPr>
              <a:t>Simple to use and integrated directly into routing.</a:t>
            </a:r>
            <a:endParaRPr sz="2000" dirty="0">
              <a:latin typeface="+mn-lt"/>
            </a:endParaRPr>
          </a:p>
          <a:p>
            <a:pPr marL="0" marR="0" lvl="0" indent="0" algn="l" rtl="0">
              <a:spcBef>
                <a:spcPts val="0"/>
              </a:spcBef>
              <a:spcAft>
                <a:spcPts val="0"/>
              </a:spcAft>
              <a:buNone/>
            </a:pPr>
            <a:endParaRPr sz="2000" b="0" i="0" u="none" strike="noStrike" cap="none" dirty="0">
              <a:solidFill>
                <a:srgbClr val="FFFFFF"/>
              </a:solidFill>
              <a:latin typeface="+mn-lt"/>
              <a:ea typeface="Arial"/>
              <a:cs typeface="Arial"/>
              <a:sym typeface="Arial"/>
            </a:endParaRPr>
          </a:p>
          <a:p>
            <a:pPr marL="355600" marR="0" lvl="1" indent="-171450" algn="l" rtl="0">
              <a:spcBef>
                <a:spcPts val="0"/>
              </a:spcBef>
              <a:spcAft>
                <a:spcPts val="0"/>
              </a:spcAft>
              <a:buClr>
                <a:srgbClr val="FFFFFF"/>
              </a:buClr>
              <a:buSzPts val="1900"/>
              <a:buFont typeface="Arial"/>
              <a:buChar char="•"/>
            </a:pPr>
            <a:r>
              <a:rPr lang="en" sz="2000" b="0" i="0" u="none" strike="noStrike" cap="none" dirty="0">
                <a:solidFill>
                  <a:srgbClr val="FFFFFF"/>
                </a:solidFill>
                <a:latin typeface="+mn-lt"/>
                <a:ea typeface="DM Sans"/>
                <a:cs typeface="DM Sans"/>
                <a:sym typeface="DM Sans"/>
              </a:rPr>
              <a:t>Explicit routing definitions</a:t>
            </a:r>
            <a:endParaRPr sz="2000" dirty="0">
              <a:latin typeface="+mn-lt"/>
            </a:endParaRPr>
          </a:p>
          <a:p>
            <a:pPr marL="0" marR="0" lvl="0" indent="0" algn="l" rtl="0">
              <a:spcBef>
                <a:spcPts val="0"/>
              </a:spcBef>
              <a:spcAft>
                <a:spcPts val="0"/>
              </a:spcAft>
              <a:buNone/>
            </a:pPr>
            <a:endParaRPr sz="2000" b="0" i="0" u="none" strike="noStrike" cap="none" dirty="0">
              <a:solidFill>
                <a:srgbClr val="FFFFFF"/>
              </a:solidFill>
              <a:latin typeface="+mn-lt"/>
              <a:ea typeface="DM Sans"/>
              <a:cs typeface="DM Sans"/>
              <a:sym typeface="DM Sans"/>
            </a:endParaRPr>
          </a:p>
          <a:p>
            <a:pPr marL="355600" marR="0" lvl="1" indent="-171450" algn="l" rtl="0">
              <a:spcBef>
                <a:spcPts val="0"/>
              </a:spcBef>
              <a:spcAft>
                <a:spcPts val="0"/>
              </a:spcAft>
              <a:buClr>
                <a:srgbClr val="FFFFFF"/>
              </a:buClr>
              <a:buSzPts val="1900"/>
              <a:buFont typeface="Arial"/>
              <a:buChar char="•"/>
            </a:pPr>
            <a:r>
              <a:rPr lang="en" sz="2000" b="0" i="0" u="none" strike="noStrike" cap="none" dirty="0">
                <a:solidFill>
                  <a:srgbClr val="FFFFFF"/>
                </a:solidFill>
                <a:latin typeface="+mn-lt"/>
                <a:ea typeface="DM Sans"/>
                <a:cs typeface="DM Sans"/>
                <a:sym typeface="DM Sans"/>
              </a:rPr>
              <a:t>Better error handling and validation</a:t>
            </a:r>
            <a:endParaRPr sz="2000" dirty="0">
              <a:latin typeface="+mn-lt"/>
            </a:endParaRPr>
          </a:p>
          <a:p>
            <a:pPr marL="355600" marR="0" lvl="1" indent="-177800" algn="l" rtl="0">
              <a:lnSpc>
                <a:spcPct val="128417"/>
              </a:lnSpc>
              <a:spcBef>
                <a:spcPts val="0"/>
              </a:spcBef>
              <a:spcAft>
                <a:spcPts val="0"/>
              </a:spcAft>
              <a:buNone/>
            </a:pPr>
            <a:endParaRPr sz="1900" b="0" i="0" u="none" strike="noStrike" cap="none" dirty="0">
              <a:solidFill>
                <a:srgbClr val="FFFFFF"/>
              </a:solidFill>
              <a:latin typeface="DM Sans"/>
              <a:ea typeface="DM Sans"/>
              <a:cs typeface="DM Sans"/>
              <a:sym typeface="DM Sans"/>
            </a:endParaRPr>
          </a:p>
          <a:p>
            <a:pPr marL="355600" marR="0" lvl="1" indent="-177800" algn="l" rtl="0">
              <a:lnSpc>
                <a:spcPct val="108002"/>
              </a:lnSpc>
              <a:spcBef>
                <a:spcPts val="0"/>
              </a:spcBef>
              <a:spcAft>
                <a:spcPts val="0"/>
              </a:spcAft>
              <a:buNone/>
            </a:pPr>
            <a:endParaRPr sz="1900" b="0" i="0" u="none" strike="noStrike" cap="none" dirty="0">
              <a:solidFill>
                <a:srgbClr val="FFFFFF"/>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1909</Words>
  <Application>Microsoft Office PowerPoint</Application>
  <PresentationFormat>On-screen Show (16:9)</PresentationFormat>
  <Paragraphs>242</Paragraphs>
  <Slides>22</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DM Sans</vt:lpstr>
      <vt:lpstr>Arimo</vt:lpstr>
      <vt:lpstr>Arial</vt:lpstr>
      <vt:lpstr>Calibri</vt:lpstr>
      <vt:lpstr>Farro</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Winfred Kilonzo</cp:lastModifiedBy>
  <cp:revision>1</cp:revision>
  <dcterms:modified xsi:type="dcterms:W3CDTF">2024-12-05T14:05:28Z</dcterms:modified>
</cp:coreProperties>
</file>