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Inter" panose="020B0604020202020204" charset="0"/>
      <p:regular r:id="rId14"/>
      <p:bold r:id="rId15"/>
    </p:embeddedFont>
    <p:embeddedFont>
      <p:font typeface="League Spartan Medium" panose="020B0604020202020204" charset="0"/>
      <p:regular r:id="rId16"/>
      <p:bold r:id="rId17"/>
    </p:embeddedFont>
    <p:embeddedFont>
      <p:font typeface="Poppins"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SLIDES_API179260568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SLIDES_API179260568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SLIDES_API179947718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SLIDES_API179947718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SLIDES_API179260568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SLIDES_API179260568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SLIDES_API179260568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SLIDES_API179260568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SLIDES_API1792605687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SLIDES_API1792605687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SLIDES_API1792605687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SLIDES_API179260568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debff7fb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debff7fb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debff7fb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debff7fb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SLIDES_API179947718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SLIDES_API179947718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179947718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179947718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632175" y="1717350"/>
            <a:ext cx="5056800" cy="1959600"/>
          </a:xfrm>
          <a:prstGeom prst="rect">
            <a:avLst/>
          </a:prstGeom>
        </p:spPr>
        <p:txBody>
          <a:bodyPr spcFirstLastPara="1" wrap="square" lIns="91425" tIns="91425" rIns="91425" bIns="91425" anchor="t" anchorCtr="0">
            <a:spAutoFit/>
          </a:bodyPr>
          <a:lstStyle>
            <a:lvl1pPr marL="457200" lvl="0" indent="-311150">
              <a:spcBef>
                <a:spcPts val="0"/>
              </a:spcBef>
              <a:spcAft>
                <a:spcPts val="0"/>
              </a:spcAft>
              <a:buSzPts val="1300"/>
              <a:buChar char="●"/>
              <a:defRPr sz="13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l="7871" r="447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a:spLocks noGrp="1"/>
          </p:cNvSpPr>
          <p:nvPr>
            <p:ph type="pic" idx="2"/>
          </p:nvPr>
        </p:nvSpPr>
        <p:spPr>
          <a:xfrm>
            <a:off x="5843075" y="632300"/>
            <a:ext cx="2615100" cy="3918900"/>
          </a:xfrm>
          <a:prstGeom prst="roundRect">
            <a:avLst>
              <a:gd name="adj" fmla="val 16667"/>
            </a:avLst>
          </a:prstGeom>
          <a:noFill/>
          <a:ln>
            <a:noFill/>
          </a:ln>
        </p:spPr>
      </p:sp>
      <p:sp>
        <p:nvSpPr>
          <p:cNvPr id="64" name="Google Shape;64;p15"/>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a:spLocks noGrp="1"/>
          </p:cNvSpPr>
          <p:nvPr>
            <p:ph type="subTitle" idx="1"/>
          </p:nvPr>
        </p:nvSpPr>
        <p:spPr>
          <a:xfrm>
            <a:off x="642700" y="1723725"/>
            <a:ext cx="36051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69" name="Google Shape;69;p16"/>
          <p:cNvPicPr preferRelativeResize="0"/>
          <p:nvPr/>
        </p:nvPicPr>
        <p:blipFill rotWithShape="1">
          <a:blip r:embed="rId2">
            <a:alphaModFix/>
          </a:blip>
          <a:srcRect r="49205"/>
          <a:stretch/>
        </p:blipFill>
        <p:spPr>
          <a:xfrm rot="10800000">
            <a:off x="0" y="1892237"/>
            <a:ext cx="1836600" cy="3599400"/>
          </a:xfrm>
          <a:prstGeom prst="rect">
            <a:avLst/>
          </a:prstGeom>
          <a:noFill/>
          <a:ln>
            <a:noFill/>
          </a:ln>
        </p:spPr>
      </p:pic>
      <p:sp>
        <p:nvSpPr>
          <p:cNvPr id="70" name="Google Shape;7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6"/>
          <p:cNvSpPr>
            <a:spLocks noGrp="1"/>
          </p:cNvSpPr>
          <p:nvPr>
            <p:ph type="pic" idx="2"/>
          </p:nvPr>
        </p:nvSpPr>
        <p:spPr>
          <a:xfrm>
            <a:off x="642700" y="632300"/>
            <a:ext cx="2615100" cy="3918900"/>
          </a:xfrm>
          <a:prstGeom prst="roundRect">
            <a:avLst>
              <a:gd name="adj" fmla="val 16667"/>
            </a:avLst>
          </a:prstGeom>
          <a:noFill/>
          <a:ln>
            <a:noFill/>
          </a:ln>
        </p:spPr>
      </p:sp>
      <p:sp>
        <p:nvSpPr>
          <p:cNvPr id="72" name="Google Shape;72;p16"/>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73" name="Google Shape;73;p16"/>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4" name="Google Shape;74;p16"/>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76"/>
        <p:cNvGrpSpPr/>
        <p:nvPr/>
      </p:nvGrpSpPr>
      <p:grpSpPr>
        <a:xfrm>
          <a:off x="0" y="0"/>
          <a:ext cx="0" cy="0"/>
          <a:chOff x="0" y="0"/>
          <a:chExt cx="0" cy="0"/>
        </a:xfrm>
      </p:grpSpPr>
      <p:sp>
        <p:nvSpPr>
          <p:cNvPr id="77" name="Google Shape;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8" name="Google Shape;78;p17"/>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9" name="Google Shape;79;p17"/>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0" name="Google Shape;80;p17"/>
          <p:cNvPicPr preferRelativeResize="0"/>
          <p:nvPr/>
        </p:nvPicPr>
        <p:blipFill rotWithShape="1">
          <a:blip r:embed="rId2">
            <a:alphaModFix/>
          </a:blip>
          <a:srcRect r="49205" b="13464"/>
          <a:stretch/>
        </p:blipFill>
        <p:spPr>
          <a:xfrm flipH="1">
            <a:off x="8025" y="3162568"/>
            <a:ext cx="1168200" cy="1980900"/>
          </a:xfrm>
          <a:prstGeom prst="rect">
            <a:avLst/>
          </a:prstGeom>
          <a:noFill/>
          <a:ln>
            <a:noFill/>
          </a:ln>
        </p:spPr>
      </p:pic>
      <p:sp>
        <p:nvSpPr>
          <p:cNvPr id="81" name="Google Shape;81;p17"/>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2" name="Google Shape;82;p17"/>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3" name="Google Shape;83;p17"/>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84"/>
        <p:cNvGrpSpPr/>
        <p:nvPr/>
      </p:nvGrpSpPr>
      <p:grpSpPr>
        <a:xfrm>
          <a:off x="0" y="0"/>
          <a:ext cx="0" cy="0"/>
          <a:chOff x="0" y="0"/>
          <a:chExt cx="0" cy="0"/>
        </a:xfrm>
      </p:grpSpPr>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pic>
        <p:nvPicPr>
          <p:cNvPr id="87" name="Google Shape;87;p18"/>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marL="914400" lvl="1"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Developing a Booking Prediction Model for a Hotel</a:t>
            </a:r>
            <a:endParaRPr/>
          </a:p>
        </p:txBody>
      </p:sp>
      <p:sp>
        <p:nvSpPr>
          <p:cNvPr id="94" name="Google Shape;94;p20"/>
          <p:cNvSpPr txBox="1">
            <a:spLocks noGrp="1"/>
          </p:cNvSpPr>
          <p:nvPr>
            <p:ph type="body" idx="1"/>
          </p:nvPr>
        </p:nvSpPr>
        <p:spPr>
          <a:xfrm>
            <a:off x="632175" y="2081075"/>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900">
                <a:latin typeface="Times New Roman"/>
                <a:ea typeface="Times New Roman"/>
                <a:cs typeface="Times New Roman"/>
                <a:sym typeface="Times New Roman"/>
              </a:rPr>
              <a:t>This presentation discusses the development of a model to predict whether a client will cancel or honor their booking at a hotel in Kampala, in order to minimize losses caused by canceled bookings. And to maximise profits from targeted promotions and campaigns.</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 Please feel free to ask any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1"/>
          <p:cNvPicPr preferRelativeResize="0">
            <a:picLocks noGrp="1"/>
          </p:cNvPicPr>
          <p:nvPr>
            <p:ph type="pic" idx="2"/>
          </p:nvPr>
        </p:nvPicPr>
        <p:blipFill rotWithShape="1">
          <a:blip r:embed="rId3">
            <a:alphaModFix/>
          </a:blip>
          <a:srcRect l="27767" r="27762"/>
          <a:stretch/>
        </p:blipFill>
        <p:spPr>
          <a:xfrm>
            <a:off x="5843075" y="632300"/>
            <a:ext cx="2615100" cy="3918900"/>
          </a:xfrm>
          <a:prstGeom prst="roundRect">
            <a:avLst>
              <a:gd name="adj" fmla="val 16667"/>
            </a:avLst>
          </a:prstGeom>
        </p:spPr>
      </p:pic>
      <p:sp>
        <p:nvSpPr>
          <p:cNvPr id="100" name="Google Shape;100;p21"/>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Problem Statement</a:t>
            </a:r>
            <a:endParaRPr/>
          </a:p>
        </p:txBody>
      </p:sp>
      <p:sp>
        <p:nvSpPr>
          <p:cNvPr id="101" name="Google Shape;101;p21"/>
          <p:cNvSpPr txBox="1">
            <a:spLocks noGrp="1"/>
          </p:cNvSpPr>
          <p:nvPr>
            <p:ph type="subTitle" idx="1"/>
          </p:nvPr>
        </p:nvSpPr>
        <p:spPr>
          <a:xfrm>
            <a:off x="642700" y="1723725"/>
            <a:ext cx="36051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
              <a:t> </a:t>
            </a:r>
            <a:r>
              <a:rPr lang="en" sz="1600"/>
              <a:t>The hotel receives calls and website bookings for rooms.</a:t>
            </a:r>
            <a:endParaRPr sz="1600"/>
          </a:p>
          <a:p>
            <a:pPr marL="457200" lvl="0" indent="-330200" algn="l" rtl="0">
              <a:lnSpc>
                <a:spcPct val="110000"/>
              </a:lnSpc>
              <a:spcBef>
                <a:spcPts val="0"/>
              </a:spcBef>
              <a:spcAft>
                <a:spcPts val="0"/>
              </a:spcAft>
              <a:buSzPts val="1600"/>
              <a:buChar char="●"/>
            </a:pPr>
            <a:r>
              <a:rPr lang="en" sz="1600"/>
              <a:t> Majority of clients do not make deposits, leading to many canceled bookings.</a:t>
            </a:r>
            <a:endParaRPr sz="1600"/>
          </a:p>
          <a:p>
            <a:pPr marL="457200" lvl="0" indent="-330200" algn="l" rtl="0">
              <a:lnSpc>
                <a:spcPct val="110000"/>
              </a:lnSpc>
              <a:spcBef>
                <a:spcPts val="0"/>
              </a:spcBef>
              <a:spcAft>
                <a:spcPts val="0"/>
              </a:spcAft>
              <a:buSzPts val="1600"/>
              <a:buChar char="●"/>
            </a:pPr>
            <a:r>
              <a:rPr lang="en" sz="1600"/>
              <a:t> This has resulted in significant losses for the hotel.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2"/>
          <p:cNvPicPr preferRelativeResize="0">
            <a:picLocks noGrp="1"/>
          </p:cNvPicPr>
          <p:nvPr>
            <p:ph type="pic" idx="2"/>
          </p:nvPr>
        </p:nvPicPr>
        <p:blipFill rotWithShape="1">
          <a:blip r:embed="rId3">
            <a:alphaModFix/>
          </a:blip>
          <a:srcRect l="27767" r="27762"/>
          <a:stretch/>
        </p:blipFill>
        <p:spPr>
          <a:xfrm>
            <a:off x="642700" y="632300"/>
            <a:ext cx="2615100" cy="3918900"/>
          </a:xfrm>
          <a:prstGeom prst="roundRect">
            <a:avLst>
              <a:gd name="adj" fmla="val 16667"/>
            </a:avLst>
          </a:prstGeom>
        </p:spPr>
      </p:pic>
      <p:sp>
        <p:nvSpPr>
          <p:cNvPr id="107" name="Google Shape;107;p22"/>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Collection</a:t>
            </a:r>
            <a:endParaRPr/>
          </a:p>
        </p:txBody>
      </p:sp>
      <p:sp>
        <p:nvSpPr>
          <p:cNvPr id="108" name="Google Shape;108;p22"/>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500"/>
              <a:t>The hotel records data on each booking, including booking ID, number of guests, length of stay, meal plan, parking needs, room type, lead time, arrival date, market segment, price, and booking history.</a:t>
            </a:r>
            <a:endParaRPr sz="1500"/>
          </a:p>
          <a:p>
            <a:pPr marL="457200" lvl="0" indent="-323850" algn="l" rtl="0">
              <a:lnSpc>
                <a:spcPct val="110000"/>
              </a:lnSpc>
              <a:spcBef>
                <a:spcPts val="0"/>
              </a:spcBef>
              <a:spcAft>
                <a:spcPts val="0"/>
              </a:spcAft>
              <a:buSzPts val="1500"/>
              <a:buChar char="●"/>
            </a:pPr>
            <a:r>
              <a:rPr lang="en" sz="1500"/>
              <a:t> This data is what we used to train a model to predict future booking outcomes.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Using the collected data, a machine learning model was developed to predict whether a booking is likely to be honored or canceled.</a:t>
            </a:r>
            <a:endParaRPr sz="1300"/>
          </a:p>
        </p:txBody>
      </p:sp>
      <p:sp>
        <p:nvSpPr>
          <p:cNvPr id="114" name="Google Shape;114;p23"/>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The model considers various factors such as market segment, lead time, and booking history to make predictions.</a:t>
            </a:r>
            <a:endParaRPr sz="1300"/>
          </a:p>
        </p:txBody>
      </p:sp>
      <p:sp>
        <p:nvSpPr>
          <p:cNvPr id="115" name="Google Shape;115;p23"/>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Development</a:t>
            </a:r>
            <a:endParaRPr/>
          </a:p>
        </p:txBody>
      </p:sp>
      <p:sp>
        <p:nvSpPr>
          <p:cNvPr id="116" name="Google Shape;116;p23"/>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a:t>The model has been trained on historical data and can be used to make predictions on new data.</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4"/>
          <p:cNvPicPr preferRelativeResize="0">
            <a:picLocks noGrp="1"/>
          </p:cNvPicPr>
          <p:nvPr>
            <p:ph type="pic" idx="2"/>
          </p:nvPr>
        </p:nvPicPr>
        <p:blipFill rotWithShape="1">
          <a:blip r:embed="rId3">
            <a:alphaModFix/>
          </a:blip>
          <a:srcRect l="29980" r="29980"/>
          <a:stretch/>
        </p:blipFill>
        <p:spPr>
          <a:xfrm>
            <a:off x="642700" y="632300"/>
            <a:ext cx="2615100" cy="3918900"/>
          </a:xfrm>
          <a:prstGeom prst="roundRect">
            <a:avLst>
              <a:gd name="adj" fmla="val 16667"/>
            </a:avLst>
          </a:prstGeom>
        </p:spPr>
      </p:pic>
      <p:sp>
        <p:nvSpPr>
          <p:cNvPr id="122" name="Google Shape;122;p24"/>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Benefits of Booking Prediction Model</a:t>
            </a:r>
            <a:endParaRPr/>
          </a:p>
        </p:txBody>
      </p:sp>
      <p:sp>
        <p:nvSpPr>
          <p:cNvPr id="123" name="Google Shape;123;p24"/>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noAutofit/>
          </a:bodyPr>
          <a:lstStyle/>
          <a:p>
            <a:pPr marL="457200" lvl="0" indent="-317500" algn="l" rtl="0">
              <a:lnSpc>
                <a:spcPct val="110000"/>
              </a:lnSpc>
              <a:spcBef>
                <a:spcPts val="0"/>
              </a:spcBef>
              <a:spcAft>
                <a:spcPts val="0"/>
              </a:spcAft>
              <a:buSzPts val="1400"/>
              <a:buChar char="●"/>
            </a:pPr>
            <a:r>
              <a:rPr lang="en" sz="1400"/>
              <a:t>Implementation of the booking prediction model can significantly reduce losses caused by canceled bookings.</a:t>
            </a:r>
            <a:endParaRPr sz="1400"/>
          </a:p>
          <a:p>
            <a:pPr marL="457200" lvl="0" indent="-317500" algn="l" rtl="0">
              <a:lnSpc>
                <a:spcPct val="110000"/>
              </a:lnSpc>
              <a:spcBef>
                <a:spcPts val="0"/>
              </a:spcBef>
              <a:spcAft>
                <a:spcPts val="0"/>
              </a:spcAft>
              <a:buSzPts val="1400"/>
              <a:buChar char="●"/>
            </a:pPr>
            <a:r>
              <a:rPr lang="en" sz="1400"/>
              <a:t> The hotel can optimize staffing, food and beverage production, and room allocation based on predictions and expected arrivals.</a:t>
            </a:r>
            <a:endParaRPr sz="1400"/>
          </a:p>
          <a:p>
            <a:pPr marL="457200" lvl="0" indent="-317500" algn="l" rtl="0">
              <a:lnSpc>
                <a:spcPct val="110000"/>
              </a:lnSpc>
              <a:spcBef>
                <a:spcPts val="0"/>
              </a:spcBef>
              <a:spcAft>
                <a:spcPts val="0"/>
              </a:spcAft>
              <a:buSzPts val="1400"/>
              <a:buChar char="●"/>
            </a:pPr>
            <a:r>
              <a:rPr lang="en" sz="1400"/>
              <a:t>The hotel can also carry out targeted campaigns and promotions as a marketing strategy using model predictions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2312700" y="129825"/>
            <a:ext cx="5685000" cy="5541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Insights from the existing data</a:t>
            </a:r>
            <a:endParaRPr/>
          </a:p>
        </p:txBody>
      </p:sp>
      <p:sp>
        <p:nvSpPr>
          <p:cNvPr id="129" name="Google Shape;129;p25"/>
          <p:cNvSpPr txBox="1">
            <a:spLocks noGrp="1"/>
          </p:cNvSpPr>
          <p:nvPr>
            <p:ph type="subTitle" idx="1"/>
          </p:nvPr>
        </p:nvSpPr>
        <p:spPr>
          <a:xfrm>
            <a:off x="1643250" y="4298400"/>
            <a:ext cx="6226200" cy="6480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sz="1400"/>
              <a:t>From the data collected, we observed that a repeated client is most likely to honor their booking. </a:t>
            </a:r>
            <a:endParaRPr sz="1400"/>
          </a:p>
        </p:txBody>
      </p:sp>
      <p:pic>
        <p:nvPicPr>
          <p:cNvPr id="130" name="Google Shape;130;p25"/>
          <p:cNvPicPr preferRelativeResize="0"/>
          <p:nvPr/>
        </p:nvPicPr>
        <p:blipFill>
          <a:blip r:embed="rId3">
            <a:alphaModFix/>
          </a:blip>
          <a:stretch>
            <a:fillRect/>
          </a:stretch>
        </p:blipFill>
        <p:spPr>
          <a:xfrm>
            <a:off x="1830300" y="1093824"/>
            <a:ext cx="5958881" cy="30943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1158825" y="71225"/>
            <a:ext cx="7708200" cy="5541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Relationship between number of people and room price</a:t>
            </a:r>
            <a:endParaRPr/>
          </a:p>
        </p:txBody>
      </p:sp>
      <p:sp>
        <p:nvSpPr>
          <p:cNvPr id="136" name="Google Shape;136;p26"/>
          <p:cNvSpPr txBox="1">
            <a:spLocks noGrp="1"/>
          </p:cNvSpPr>
          <p:nvPr>
            <p:ph type="subTitle" idx="1"/>
          </p:nvPr>
        </p:nvSpPr>
        <p:spPr>
          <a:xfrm>
            <a:off x="1344050" y="4224550"/>
            <a:ext cx="6767700" cy="845100"/>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
                <a:solidFill>
                  <a:srgbClr val="1F2328"/>
                </a:solidFill>
                <a:highlight>
                  <a:srgbClr val="FFFFFF"/>
                </a:highlight>
                <a:latin typeface="Arial"/>
                <a:ea typeface="Arial"/>
                <a:cs typeface="Arial"/>
                <a:sym typeface="Arial"/>
              </a:rPr>
              <a:t>The price of the room is highly affected by the number of people. The trend is that when the number exceeds 4, the price starts to go down means that usually group bookings opt for the cheaper rooms.</a:t>
            </a:r>
            <a:endParaRPr sz="1400"/>
          </a:p>
        </p:txBody>
      </p:sp>
      <p:pic>
        <p:nvPicPr>
          <p:cNvPr id="137" name="Google Shape;137;p26"/>
          <p:cNvPicPr preferRelativeResize="0"/>
          <p:nvPr/>
        </p:nvPicPr>
        <p:blipFill>
          <a:blip r:embed="rId3">
            <a:alphaModFix/>
          </a:blip>
          <a:stretch>
            <a:fillRect/>
          </a:stretch>
        </p:blipFill>
        <p:spPr>
          <a:xfrm>
            <a:off x="1780050" y="918950"/>
            <a:ext cx="6041100" cy="3305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Impact of wong model predictions on the hotel</a:t>
            </a:r>
            <a:endParaRPr/>
          </a:p>
        </p:txBody>
      </p:sp>
      <p:sp>
        <p:nvSpPr>
          <p:cNvPr id="143" name="Google Shape;143;p27"/>
          <p:cNvSpPr txBox="1">
            <a:spLocks noGrp="1"/>
          </p:cNvSpPr>
          <p:nvPr>
            <p:ph type="body" idx="1"/>
          </p:nvPr>
        </p:nvSpPr>
        <p:spPr>
          <a:xfrm>
            <a:off x="430900" y="1517100"/>
            <a:ext cx="5056800" cy="3285300"/>
          </a:xfrm>
          <a:prstGeom prst="rect">
            <a:avLst/>
          </a:prstGeom>
        </p:spPr>
        <p:txBody>
          <a:bodyPr spcFirstLastPara="1" wrap="square" lIns="91425" tIns="91425" rIns="91425" bIns="91425" anchor="t" anchorCtr="0">
            <a:noAutofit/>
          </a:bodyPr>
          <a:lstStyle/>
          <a:p>
            <a:pPr marL="457200" lvl="0" indent="-317500" algn="l" rtl="0">
              <a:lnSpc>
                <a:spcPct val="110000"/>
              </a:lnSpc>
              <a:spcBef>
                <a:spcPts val="0"/>
              </a:spcBef>
              <a:spcAft>
                <a:spcPts val="0"/>
              </a:spcAft>
              <a:buSzPts val="1400"/>
              <a:buChar char="●"/>
            </a:pPr>
            <a:r>
              <a:rPr lang="en" sz="1400"/>
              <a:t>Some clients may be predicted to cancel but actually will not, resulting in the hotel not being prepared for their arrival.</a:t>
            </a:r>
            <a:endParaRPr sz="1400"/>
          </a:p>
          <a:p>
            <a:pPr marL="0" lvl="0" indent="0" algn="l" rtl="0">
              <a:lnSpc>
                <a:spcPct val="110000"/>
              </a:lnSpc>
              <a:spcBef>
                <a:spcPts val="1200"/>
              </a:spcBef>
              <a:spcAft>
                <a:spcPts val="0"/>
              </a:spcAft>
              <a:buNone/>
            </a:pPr>
            <a:endParaRPr sz="1400"/>
          </a:p>
          <a:p>
            <a:pPr marL="457200" lvl="0" indent="-317500" algn="l" rtl="0">
              <a:lnSpc>
                <a:spcPct val="110000"/>
              </a:lnSpc>
              <a:spcBef>
                <a:spcPts val="1200"/>
              </a:spcBef>
              <a:spcAft>
                <a:spcPts val="0"/>
              </a:spcAft>
              <a:buSzPts val="1400"/>
              <a:buChar char="●"/>
            </a:pPr>
            <a:r>
              <a:rPr lang="en" sz="1400"/>
              <a:t>The hotel will have to deal with a frustrated client.</a:t>
            </a:r>
            <a:endParaRPr sz="1400"/>
          </a:p>
          <a:p>
            <a:pPr marL="0" lvl="0" indent="0" algn="l" rtl="0">
              <a:lnSpc>
                <a:spcPct val="110000"/>
              </a:lnSpc>
              <a:spcBef>
                <a:spcPts val="1200"/>
              </a:spcBef>
              <a:spcAft>
                <a:spcPts val="0"/>
              </a:spcAft>
              <a:buNone/>
            </a:pPr>
            <a:endParaRPr sz="1400"/>
          </a:p>
          <a:p>
            <a:pPr marL="457200" lvl="0" indent="-317500" algn="l" rtl="0">
              <a:lnSpc>
                <a:spcPct val="110000"/>
              </a:lnSpc>
              <a:spcBef>
                <a:spcPts val="1200"/>
              </a:spcBef>
              <a:spcAft>
                <a:spcPts val="0"/>
              </a:spcAft>
              <a:buSzPts val="1400"/>
              <a:buChar char="●"/>
            </a:pPr>
            <a:r>
              <a:rPr lang="en" sz="1400"/>
              <a:t> And the client may be lost like that.</a:t>
            </a:r>
            <a:endParaRPr sz="1400"/>
          </a:p>
          <a:p>
            <a:pPr marL="0" lvl="0" indent="0" algn="l" rtl="0">
              <a:lnSpc>
                <a:spcPct val="110000"/>
              </a:lnSpc>
              <a:spcBef>
                <a:spcPts val="1200"/>
              </a:spcBef>
              <a:spcAft>
                <a:spcPts val="0"/>
              </a:spcAft>
              <a:buNone/>
            </a:pPr>
            <a:endParaRPr sz="1400"/>
          </a:p>
          <a:p>
            <a:pPr marL="457200" lvl="0" indent="-317500" algn="l" rtl="0">
              <a:lnSpc>
                <a:spcPct val="110000"/>
              </a:lnSpc>
              <a:spcBef>
                <a:spcPts val="1200"/>
              </a:spcBef>
              <a:spcAft>
                <a:spcPts val="0"/>
              </a:spcAft>
              <a:buSzPts val="1400"/>
              <a:buChar char="●"/>
            </a:pPr>
            <a:r>
              <a:rPr lang="en" sz="1400"/>
              <a:t> However, this rate is low and can be balanced out by the bookings that have not been honored.</a:t>
            </a:r>
            <a:endParaRPr sz="1400"/>
          </a:p>
          <a:p>
            <a:pPr marL="0" lvl="0" indent="0" algn="l" rtl="0">
              <a:spcBef>
                <a:spcPts val="1200"/>
              </a:spcBef>
              <a:spcAft>
                <a:spcPts val="1200"/>
              </a:spcAft>
              <a:buNone/>
            </a:pPr>
            <a:endParaRPr/>
          </a:p>
        </p:txBody>
      </p:sp>
      <p:pic>
        <p:nvPicPr>
          <p:cNvPr id="144" name="Google Shape;144;p27"/>
          <p:cNvPicPr preferRelativeResize="0"/>
          <p:nvPr/>
        </p:nvPicPr>
        <p:blipFill>
          <a:blip r:embed="rId3">
            <a:alphaModFix/>
          </a:blip>
          <a:stretch>
            <a:fillRect/>
          </a:stretch>
        </p:blipFill>
        <p:spPr>
          <a:xfrm>
            <a:off x="5279925" y="1517099"/>
            <a:ext cx="3711674" cy="2783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8"/>
          <p:cNvPicPr preferRelativeResize="0">
            <a:picLocks noGrp="1"/>
          </p:cNvPicPr>
          <p:nvPr>
            <p:ph type="pic" idx="2"/>
          </p:nvPr>
        </p:nvPicPr>
        <p:blipFill rotWithShape="1">
          <a:blip r:embed="rId3">
            <a:alphaModFix/>
          </a:blip>
          <a:srcRect l="27767" r="27762"/>
          <a:stretch/>
        </p:blipFill>
        <p:spPr>
          <a:xfrm>
            <a:off x="5843075" y="632300"/>
            <a:ext cx="2615100" cy="3918900"/>
          </a:xfrm>
          <a:prstGeom prst="roundRect">
            <a:avLst>
              <a:gd name="adj" fmla="val 16667"/>
            </a:avLst>
          </a:prstGeom>
        </p:spPr>
      </p:pic>
      <p:sp>
        <p:nvSpPr>
          <p:cNvPr id="150" name="Google Shape;150;p28"/>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There is hope! </a:t>
            </a:r>
            <a:endParaRPr/>
          </a:p>
        </p:txBody>
      </p:sp>
      <p:sp>
        <p:nvSpPr>
          <p:cNvPr id="151" name="Google Shape;151;p28"/>
          <p:cNvSpPr txBox="1">
            <a:spLocks noGrp="1"/>
          </p:cNvSpPr>
          <p:nvPr>
            <p:ph type="subTitle" idx="1"/>
          </p:nvPr>
        </p:nvSpPr>
        <p:spPr>
          <a:xfrm>
            <a:off x="642700" y="1723725"/>
            <a:ext cx="4523400" cy="3244800"/>
          </a:xfrm>
          <a:prstGeom prst="rect">
            <a:avLst/>
          </a:prstGeom>
        </p:spPr>
        <p:txBody>
          <a:bodyPr spcFirstLastPara="1" wrap="square" lIns="91425" tIns="91425" rIns="91425" bIns="91425" anchor="t" anchorCtr="0">
            <a:noAutofit/>
          </a:bodyPr>
          <a:lstStyle/>
          <a:p>
            <a:pPr marL="457200" lvl="0" indent="-323850" algn="l" rtl="0">
              <a:lnSpc>
                <a:spcPct val="110000"/>
              </a:lnSpc>
              <a:spcBef>
                <a:spcPts val="0"/>
              </a:spcBef>
              <a:spcAft>
                <a:spcPts val="0"/>
              </a:spcAft>
              <a:buSzPts val="1500"/>
              <a:buChar char="●"/>
            </a:pPr>
            <a:r>
              <a:rPr lang="en" sz="1400" dirty="0"/>
              <a:t>There are fewer cancellations than confirmed bookings.</a:t>
            </a:r>
            <a:endParaRPr sz="1400" dirty="0"/>
          </a:p>
          <a:p>
            <a:pPr marL="0" lvl="0" indent="0" algn="l" rtl="0">
              <a:lnSpc>
                <a:spcPct val="110000"/>
              </a:lnSpc>
              <a:spcBef>
                <a:spcPts val="1200"/>
              </a:spcBef>
              <a:spcAft>
                <a:spcPts val="0"/>
              </a:spcAft>
              <a:buNone/>
            </a:pPr>
            <a:endParaRPr sz="1400" dirty="0"/>
          </a:p>
          <a:p>
            <a:pPr marL="457200" lvl="0" indent="-311150" algn="l" rtl="0">
              <a:lnSpc>
                <a:spcPct val="110000"/>
              </a:lnSpc>
              <a:spcBef>
                <a:spcPts val="1200"/>
              </a:spcBef>
              <a:spcAft>
                <a:spcPts val="0"/>
              </a:spcAft>
              <a:buSzPts val="1300"/>
              <a:buChar char="●"/>
            </a:pPr>
            <a:r>
              <a:rPr lang="en" sz="1500" dirty="0"/>
              <a:t> </a:t>
            </a:r>
            <a:r>
              <a:rPr lang="en" sz="1400" dirty="0"/>
              <a:t>This means that false negatives are less impactful than false positives.</a:t>
            </a:r>
            <a:endParaRPr sz="1400" dirty="0"/>
          </a:p>
          <a:p>
            <a:pPr marL="0" lvl="0" indent="0" algn="l" rtl="0">
              <a:lnSpc>
                <a:spcPct val="110000"/>
              </a:lnSpc>
              <a:spcBef>
                <a:spcPts val="1200"/>
              </a:spcBef>
              <a:spcAft>
                <a:spcPts val="0"/>
              </a:spcAft>
              <a:buNone/>
            </a:pPr>
            <a:endParaRPr sz="1400" dirty="0"/>
          </a:p>
          <a:p>
            <a:pPr marL="457200" lvl="0" indent="-317500" algn="l" rtl="0">
              <a:spcBef>
                <a:spcPts val="1200"/>
              </a:spcBef>
              <a:spcAft>
                <a:spcPts val="0"/>
              </a:spcAft>
              <a:buSzPts val="1400"/>
              <a:buChar char="●"/>
            </a:pPr>
            <a:r>
              <a:rPr lang="en" sz="1400" dirty="0"/>
              <a:t>The recommended model has a low false positive rate of 0.05%.</a:t>
            </a:r>
            <a:endParaRPr sz="1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Words>
  <Application>Microsoft Office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Times New Roman</vt:lpstr>
      <vt:lpstr>Inter</vt:lpstr>
      <vt:lpstr>Arial</vt:lpstr>
      <vt:lpstr>League Spartan Medium</vt:lpstr>
      <vt:lpstr>Poppins</vt:lpstr>
      <vt:lpstr>Simple Light</vt:lpstr>
      <vt:lpstr>Modern Monochrome - v1</vt:lpstr>
      <vt:lpstr>Developing a Booking Prediction Model for a Hotel</vt:lpstr>
      <vt:lpstr>Problem Statement</vt:lpstr>
      <vt:lpstr>Data Collection</vt:lpstr>
      <vt:lpstr>Model Development</vt:lpstr>
      <vt:lpstr>Benefits of Booking Prediction Model</vt:lpstr>
      <vt:lpstr>Insights from the existing data</vt:lpstr>
      <vt:lpstr>Relationship between number of people and room price</vt:lpstr>
      <vt:lpstr>Impact of wong model predictions on the hotel</vt:lpstr>
      <vt:lpstr>There is hope! </vt:lpstr>
      <vt:lpstr>Thank you. Please feel free to ask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Booking Prediction Model for a Hotel</dc:title>
  <cp:lastModifiedBy>Susan Winnie Namutebi</cp:lastModifiedBy>
  <cp:revision>1</cp:revision>
  <dcterms:modified xsi:type="dcterms:W3CDTF">2023-04-14T13:19:44Z</dcterms:modified>
</cp:coreProperties>
</file>