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14501b9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14501b9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14501b9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14501b9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technology we want to implement is machine learning that is trained using the dataset of poker hands purchased from an online 1v1 poker website.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looking through some ml packages, we settled on three options, PyTorch, TensorFlow, and SciKit-Learn: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pros of pytorch is that it contains many pre-trained models and has simple and transparent processing.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14501b9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14501b9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rgbClr val="1A9988"/>
                </a:solidFill>
                <a:latin typeface="Raleway"/>
                <a:ea typeface="Raleway"/>
                <a:cs typeface="Raleway"/>
                <a:sym typeface="Raleway"/>
              </a:rPr>
              <a:t>In summary, while TensorFlow and PyTorch are powerful for deep learning tasks, scikit-learn's simplicity and efficiency make it a compelling choice for traditional machine learning tasks like analyzing poker hands, especially if the complexity of deep learning is not necessary for this specific problem.</a:t>
            </a:r>
            <a:endParaRPr sz="300">
              <a:latin typeface="Raleway"/>
              <a:ea typeface="Raleway"/>
              <a:cs typeface="Raleway"/>
              <a:sym typeface="Raleway"/>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14501b9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14501b9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Eric’s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14501b9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14501b9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Winning Edge </a:t>
            </a:r>
            <a:endParaRPr/>
          </a:p>
          <a:p>
            <a:pPr indent="0" lvl="0" marL="0" rtl="0" algn="l">
              <a:spcBef>
                <a:spcPts val="0"/>
              </a:spcBef>
              <a:spcAft>
                <a:spcPts val="0"/>
              </a:spcAft>
              <a:buNone/>
            </a:pPr>
            <a:r>
              <a:rPr lang="en"/>
              <a:t>Technology Review</a:t>
            </a:r>
            <a:endParaRPr/>
          </a:p>
        </p:txBody>
      </p:sp>
      <p:sp>
        <p:nvSpPr>
          <p:cNvPr id="87" name="Google Shape;87;p13"/>
          <p:cNvSpPr txBox="1"/>
          <p:nvPr>
            <p:ph idx="1" type="subTitle"/>
          </p:nvPr>
        </p:nvSpPr>
        <p:spPr>
          <a:xfrm>
            <a:off x="729450" y="337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Peter Sushko, Dylan Heino, John Tatka,  Victor Tian, Eric Gibson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WinningEdge™ is a strategy optimization tool for online, low-stakes texas hold’em players. </a:t>
            </a:r>
            <a:endParaRPr sz="2000">
              <a:solidFill>
                <a:schemeClr val="dk1"/>
              </a:solidFill>
              <a:latin typeface="Calibri"/>
              <a:ea typeface="Calibri"/>
              <a:cs typeface="Calibri"/>
              <a:sym typeface="Calibri"/>
            </a:endParaRPr>
          </a:p>
          <a:p>
            <a:pPr indent="0" lvl="0" marL="0" rtl="0" algn="l">
              <a:spcBef>
                <a:spcPts val="1200"/>
              </a:spcBef>
              <a:spcAft>
                <a:spcPts val="1200"/>
              </a:spcAft>
              <a:buNone/>
            </a:pPr>
            <a:r>
              <a:rPr lang="en" sz="2000">
                <a:solidFill>
                  <a:schemeClr val="dk1"/>
                </a:solidFill>
                <a:latin typeface="Calibri"/>
                <a:ea typeface="Calibri"/>
                <a:cs typeface="Calibri"/>
                <a:sym typeface="Calibri"/>
              </a:rPr>
              <a:t>The application will provide real time probabilities and suggest action based on an ML algorithm trained using historical data.</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Considered</a:t>
            </a:r>
            <a:endParaRPr/>
          </a:p>
        </p:txBody>
      </p:sp>
      <p:sp>
        <p:nvSpPr>
          <p:cNvPr id="99" name="Google Shape;99;p15"/>
          <p:cNvSpPr txBox="1"/>
          <p:nvPr>
            <p:ph idx="1" type="body"/>
          </p:nvPr>
        </p:nvSpPr>
        <p:spPr>
          <a:xfrm>
            <a:off x="281200" y="2647750"/>
            <a:ext cx="2630700" cy="2261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t/>
            </a:r>
            <a:endParaRPr b="1" sz="1400"/>
          </a:p>
          <a:p>
            <a:pPr indent="0" lvl="0" marL="0" rtl="0" algn="ctr">
              <a:spcBef>
                <a:spcPts val="1200"/>
              </a:spcBef>
              <a:spcAft>
                <a:spcPts val="0"/>
              </a:spcAft>
              <a:buNone/>
            </a:pPr>
            <a:r>
              <a:rPr b="1" lang="en" sz="1400"/>
              <a:t>PyTorch</a:t>
            </a:r>
            <a:endParaRPr b="1" sz="1400"/>
          </a:p>
          <a:p>
            <a:pPr indent="-196850" lvl="0" marL="285750" rtl="0" algn="l">
              <a:spcBef>
                <a:spcPts val="1200"/>
              </a:spcBef>
              <a:spcAft>
                <a:spcPts val="0"/>
              </a:spcAft>
              <a:buSzPts val="1300"/>
              <a:buChar char="●"/>
            </a:pPr>
            <a:r>
              <a:rPr lang="en"/>
              <a:t>Contains many pre-trained models</a:t>
            </a:r>
            <a:endParaRPr/>
          </a:p>
          <a:p>
            <a:pPr indent="-196850" lvl="0" marL="285750" rtl="0" algn="l">
              <a:spcBef>
                <a:spcPts val="0"/>
              </a:spcBef>
              <a:spcAft>
                <a:spcPts val="0"/>
              </a:spcAft>
              <a:buSzPts val="1300"/>
              <a:buChar char="●"/>
            </a:pPr>
            <a:r>
              <a:rPr lang="en"/>
              <a:t>Simple and transparent processing</a:t>
            </a:r>
            <a:endParaRPr/>
          </a:p>
          <a:p>
            <a:pPr indent="-196850" lvl="0" marL="285750" rtl="0" algn="l">
              <a:spcBef>
                <a:spcPts val="0"/>
              </a:spcBef>
              <a:spcAft>
                <a:spcPts val="0"/>
              </a:spcAft>
              <a:buClr>
                <a:schemeClr val="accent3"/>
              </a:buClr>
              <a:buSzPts val="1300"/>
              <a:buChar char="●"/>
            </a:pPr>
            <a:r>
              <a:rPr lang="en">
                <a:solidFill>
                  <a:schemeClr val="accent3"/>
                </a:solidFill>
              </a:rPr>
              <a:t>Very new and not well documented, not beginner friendly</a:t>
            </a:r>
            <a:endParaRPr>
              <a:solidFill>
                <a:schemeClr val="accent3"/>
              </a:solidFill>
            </a:endParaRPr>
          </a:p>
        </p:txBody>
      </p:sp>
      <p:sp>
        <p:nvSpPr>
          <p:cNvPr id="100" name="Google Shape;100;p15"/>
          <p:cNvSpPr txBox="1"/>
          <p:nvPr>
            <p:ph idx="1" type="body"/>
          </p:nvPr>
        </p:nvSpPr>
        <p:spPr>
          <a:xfrm>
            <a:off x="6232100" y="2647750"/>
            <a:ext cx="2630700" cy="22611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t/>
            </a:r>
            <a:endParaRPr b="1" sz="1400"/>
          </a:p>
          <a:p>
            <a:pPr indent="0" lvl="0" marL="0" rtl="0" algn="ctr">
              <a:spcBef>
                <a:spcPts val="1200"/>
              </a:spcBef>
              <a:spcAft>
                <a:spcPts val="0"/>
              </a:spcAft>
              <a:buNone/>
            </a:pPr>
            <a:r>
              <a:rPr b="1" lang="en" sz="1400"/>
              <a:t>Scikit-learn</a:t>
            </a:r>
            <a:endParaRPr b="1" sz="1400"/>
          </a:p>
          <a:p>
            <a:pPr indent="-304958" lvl="0" marL="457200" rtl="0" algn="l">
              <a:spcBef>
                <a:spcPts val="1200"/>
              </a:spcBef>
              <a:spcAft>
                <a:spcPts val="0"/>
              </a:spcAft>
              <a:buSzPct val="100000"/>
              <a:buChar char="●"/>
            </a:pPr>
            <a:r>
              <a:rPr lang="en"/>
              <a:t>Simple, easy-to-use, effective</a:t>
            </a:r>
            <a:endParaRPr/>
          </a:p>
          <a:p>
            <a:pPr indent="-304958" lvl="0" marL="457200" rtl="0" algn="l">
              <a:spcBef>
                <a:spcPts val="0"/>
              </a:spcBef>
              <a:spcAft>
                <a:spcPts val="0"/>
              </a:spcAft>
              <a:buSzPct val="100000"/>
              <a:buChar char="●"/>
            </a:pPr>
            <a:r>
              <a:rPr lang="en"/>
              <a:t>Extremely</a:t>
            </a:r>
            <a:r>
              <a:rPr lang="en"/>
              <a:t> wide range of algorithms</a:t>
            </a:r>
            <a:endParaRPr/>
          </a:p>
          <a:p>
            <a:pPr indent="-304958" lvl="0" marL="457200" rtl="0" algn="l">
              <a:spcBef>
                <a:spcPts val="0"/>
              </a:spcBef>
              <a:spcAft>
                <a:spcPts val="0"/>
              </a:spcAft>
              <a:buSzPct val="100000"/>
              <a:buChar char="●"/>
            </a:pPr>
            <a:r>
              <a:rPr lang="en"/>
              <a:t>Made for simpler data analysis</a:t>
            </a:r>
            <a:endParaRPr/>
          </a:p>
          <a:p>
            <a:pPr indent="-304958" lvl="0" marL="457200" rtl="0" algn="l">
              <a:spcBef>
                <a:spcPts val="0"/>
              </a:spcBef>
              <a:spcAft>
                <a:spcPts val="0"/>
              </a:spcAft>
              <a:buClr>
                <a:schemeClr val="accent3"/>
              </a:buClr>
              <a:buSzPct val="100000"/>
              <a:buChar char="●"/>
            </a:pPr>
            <a:r>
              <a:rPr lang="en">
                <a:solidFill>
                  <a:schemeClr val="accent3"/>
                </a:solidFill>
              </a:rPr>
              <a:t>Not suited for deep learning </a:t>
            </a:r>
            <a:endParaRPr>
              <a:solidFill>
                <a:schemeClr val="accent3"/>
              </a:solidFill>
            </a:endParaRPr>
          </a:p>
        </p:txBody>
      </p:sp>
      <p:sp>
        <p:nvSpPr>
          <p:cNvPr id="101" name="Google Shape;101;p15"/>
          <p:cNvSpPr txBox="1"/>
          <p:nvPr>
            <p:ph idx="1" type="body"/>
          </p:nvPr>
        </p:nvSpPr>
        <p:spPr>
          <a:xfrm>
            <a:off x="3256650" y="2647750"/>
            <a:ext cx="2630700" cy="2261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t/>
            </a:r>
            <a:endParaRPr b="1" sz="1400"/>
          </a:p>
          <a:p>
            <a:pPr indent="0" lvl="0" marL="0" rtl="0" algn="ctr">
              <a:spcBef>
                <a:spcPts val="1200"/>
              </a:spcBef>
              <a:spcAft>
                <a:spcPts val="0"/>
              </a:spcAft>
              <a:buNone/>
            </a:pPr>
            <a:r>
              <a:rPr b="1" lang="en" sz="1400"/>
              <a:t>TensorFlow</a:t>
            </a:r>
            <a:endParaRPr b="1" sz="1400"/>
          </a:p>
          <a:p>
            <a:pPr indent="-311150" lvl="0" marL="457200" rtl="0" algn="l">
              <a:spcBef>
                <a:spcPts val="1200"/>
              </a:spcBef>
              <a:spcAft>
                <a:spcPts val="0"/>
              </a:spcAft>
              <a:buSzPts val="1300"/>
              <a:buChar char="●"/>
            </a:pPr>
            <a:r>
              <a:rPr lang="en"/>
              <a:t>Useful for </a:t>
            </a:r>
            <a:r>
              <a:rPr lang="en"/>
              <a:t>reinforcement learning</a:t>
            </a:r>
            <a:endParaRPr/>
          </a:p>
          <a:p>
            <a:pPr indent="-311150" lvl="0" marL="457200" rtl="0" algn="l">
              <a:spcBef>
                <a:spcPts val="0"/>
              </a:spcBef>
              <a:spcAft>
                <a:spcPts val="0"/>
              </a:spcAft>
              <a:buSzPts val="1300"/>
              <a:buChar char="●"/>
            </a:pPr>
            <a:r>
              <a:rPr lang="en"/>
              <a:t>Very large community and support</a:t>
            </a:r>
            <a:endParaRPr/>
          </a:p>
          <a:p>
            <a:pPr indent="-311150" lvl="0" marL="457200" rtl="0" algn="l">
              <a:spcBef>
                <a:spcPts val="0"/>
              </a:spcBef>
              <a:spcAft>
                <a:spcPts val="0"/>
              </a:spcAft>
              <a:buClr>
                <a:schemeClr val="accent3"/>
              </a:buClr>
              <a:buSzPts val="1300"/>
              <a:buChar char="●"/>
            </a:pPr>
            <a:r>
              <a:rPr lang="en">
                <a:solidFill>
                  <a:schemeClr val="accent3"/>
                </a:solidFill>
              </a:rPr>
              <a:t>Runs dramatically slower than other ML packages and algorithms</a:t>
            </a:r>
            <a:endParaRPr>
              <a:solidFill>
                <a:schemeClr val="accent3"/>
              </a:solidFill>
            </a:endParaRPr>
          </a:p>
        </p:txBody>
      </p:sp>
      <p:pic>
        <p:nvPicPr>
          <p:cNvPr id="102" name="Google Shape;102;p15"/>
          <p:cNvPicPr preferRelativeResize="0"/>
          <p:nvPr/>
        </p:nvPicPr>
        <p:blipFill>
          <a:blip r:embed="rId3">
            <a:alphaModFix/>
          </a:blip>
          <a:stretch>
            <a:fillRect/>
          </a:stretch>
        </p:blipFill>
        <p:spPr>
          <a:xfrm>
            <a:off x="6635813" y="1942671"/>
            <a:ext cx="1823275" cy="1031425"/>
          </a:xfrm>
          <a:prstGeom prst="rect">
            <a:avLst/>
          </a:prstGeom>
          <a:noFill/>
          <a:ln>
            <a:noFill/>
          </a:ln>
        </p:spPr>
      </p:pic>
      <p:pic>
        <p:nvPicPr>
          <p:cNvPr id="103" name="Google Shape;103;p15"/>
          <p:cNvPicPr preferRelativeResize="0"/>
          <p:nvPr/>
        </p:nvPicPr>
        <p:blipFill>
          <a:blip r:embed="rId4">
            <a:alphaModFix/>
          </a:blip>
          <a:stretch>
            <a:fillRect/>
          </a:stretch>
        </p:blipFill>
        <p:spPr>
          <a:xfrm>
            <a:off x="281197" y="2372695"/>
            <a:ext cx="2630700" cy="537930"/>
          </a:xfrm>
          <a:prstGeom prst="rect">
            <a:avLst/>
          </a:prstGeom>
          <a:noFill/>
          <a:ln>
            <a:noFill/>
          </a:ln>
        </p:spPr>
      </p:pic>
      <p:pic>
        <p:nvPicPr>
          <p:cNvPr id="104" name="Google Shape;104;p15"/>
          <p:cNvPicPr preferRelativeResize="0"/>
          <p:nvPr/>
        </p:nvPicPr>
        <p:blipFill>
          <a:blip r:embed="rId5">
            <a:alphaModFix/>
          </a:blip>
          <a:stretch>
            <a:fillRect/>
          </a:stretch>
        </p:blipFill>
        <p:spPr>
          <a:xfrm>
            <a:off x="3825398" y="2088100"/>
            <a:ext cx="1493200" cy="82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Choice</a:t>
            </a:r>
            <a:endParaRPr/>
          </a:p>
        </p:txBody>
      </p:sp>
      <p:sp>
        <p:nvSpPr>
          <p:cNvPr id="110" name="Google Shape;110;p16"/>
          <p:cNvSpPr txBox="1"/>
          <p:nvPr>
            <p:ph idx="1" type="body"/>
          </p:nvPr>
        </p:nvSpPr>
        <p:spPr>
          <a:xfrm>
            <a:off x="729450" y="1853850"/>
            <a:ext cx="7688700" cy="2892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Simplicity and Efficiency:</a:t>
            </a:r>
            <a:r>
              <a:rPr lang="en" sz="2000">
                <a:solidFill>
                  <a:schemeClr val="dk1"/>
                </a:solidFill>
                <a:latin typeface="Calibri"/>
                <a:ea typeface="Calibri"/>
                <a:cs typeface="Calibri"/>
                <a:sym typeface="Calibri"/>
              </a:rPr>
              <a:t> Scikit-learn provides a simple and easy-to-understand interface for building and evaluating machine learning models. It’s suitable for simpler tasks without added complexity. Scikit-learn is also more </a:t>
            </a:r>
            <a:r>
              <a:rPr lang="en" sz="2000">
                <a:solidFill>
                  <a:schemeClr val="dk1"/>
                </a:solidFill>
                <a:latin typeface="Calibri"/>
                <a:ea typeface="Calibri"/>
                <a:cs typeface="Calibri"/>
                <a:sym typeface="Calibri"/>
              </a:rPr>
              <a:t>computationally efficient.</a:t>
            </a:r>
            <a:endParaRPr sz="2000">
              <a:solidFill>
                <a:schemeClr val="dk1"/>
              </a:solidFill>
              <a:latin typeface="Calibri"/>
              <a:ea typeface="Calibri"/>
              <a:cs typeface="Calibri"/>
              <a:sym typeface="Calibri"/>
            </a:endParaRPr>
          </a:p>
          <a:p>
            <a:pPr indent="0" lvl="0" marL="0" rtl="0" algn="l">
              <a:spcBef>
                <a:spcPts val="1200"/>
              </a:spcBef>
              <a:spcAft>
                <a:spcPts val="1200"/>
              </a:spcAft>
              <a:buNone/>
            </a:pPr>
            <a:r>
              <a:rPr b="1" lang="en" sz="2000">
                <a:solidFill>
                  <a:schemeClr val="dk1"/>
                </a:solidFill>
                <a:latin typeface="Calibri"/>
                <a:ea typeface="Calibri"/>
                <a:cs typeface="Calibri"/>
                <a:sym typeface="Calibri"/>
              </a:rPr>
              <a:t>Feature Extraction and Selection: </a:t>
            </a:r>
            <a:r>
              <a:rPr lang="en" sz="2000">
                <a:solidFill>
                  <a:schemeClr val="dk1"/>
                </a:solidFill>
                <a:latin typeface="Calibri"/>
                <a:ea typeface="Calibri"/>
                <a:cs typeface="Calibri"/>
                <a:sym typeface="Calibri"/>
              </a:rPr>
              <a:t>Scikit-learn has tools for feature extraction and selection, which can be crucial for identifying relevant features in poker hands. It can help processing categorical data and focus on the most relevant aspects of the input that contribute to the task at hand.</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Appeal</a:t>
            </a:r>
            <a:endParaRPr/>
          </a:p>
        </p:txBody>
      </p:sp>
      <p:sp>
        <p:nvSpPr>
          <p:cNvPr id="116" name="Google Shape;116;p17"/>
          <p:cNvSpPr txBox="1"/>
          <p:nvPr>
            <p:ph idx="1" type="body"/>
          </p:nvPr>
        </p:nvSpPr>
        <p:spPr>
          <a:xfrm>
            <a:off x="729450" y="2078875"/>
            <a:ext cx="7874700" cy="26124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b="1" lang="en" sz="1600"/>
              <a:t>Beginning friendly</a:t>
            </a:r>
            <a:endParaRPr b="1" sz="1600"/>
          </a:p>
          <a:p>
            <a:pPr indent="-330200" lvl="0" marL="457200" rtl="0" algn="l">
              <a:lnSpc>
                <a:spcPct val="200000"/>
              </a:lnSpc>
              <a:spcBef>
                <a:spcPts val="0"/>
              </a:spcBef>
              <a:spcAft>
                <a:spcPts val="0"/>
              </a:spcAft>
              <a:buSzPts val="1600"/>
              <a:buChar char="●"/>
            </a:pPr>
            <a:r>
              <a:rPr lang="en" sz="1600"/>
              <a:t>Simplicity, efficiency, </a:t>
            </a:r>
            <a:r>
              <a:rPr lang="en" sz="1600"/>
              <a:t>compatibility</a:t>
            </a:r>
            <a:endParaRPr sz="1600"/>
          </a:p>
          <a:p>
            <a:pPr indent="-330200" lvl="0" marL="457200" rtl="0" algn="l">
              <a:lnSpc>
                <a:spcPct val="200000"/>
              </a:lnSpc>
              <a:spcBef>
                <a:spcPts val="0"/>
              </a:spcBef>
              <a:spcAft>
                <a:spcPts val="0"/>
              </a:spcAft>
              <a:buSzPts val="1600"/>
              <a:buChar char="●"/>
            </a:pPr>
            <a:r>
              <a:rPr lang="en" sz="1600"/>
              <a:t>Support for predictive analysis</a:t>
            </a:r>
            <a:endParaRPr sz="1600"/>
          </a:p>
          <a:p>
            <a:pPr indent="-330200" lvl="0" marL="457200" rtl="0" algn="l">
              <a:lnSpc>
                <a:spcPct val="200000"/>
              </a:lnSpc>
              <a:spcBef>
                <a:spcPts val="0"/>
              </a:spcBef>
              <a:spcAft>
                <a:spcPts val="0"/>
              </a:spcAft>
              <a:buSzPts val="1600"/>
              <a:buChar char="●"/>
            </a:pPr>
            <a:r>
              <a:rPr lang="en" sz="1600"/>
              <a:t>Well-documented, plenty of examples</a:t>
            </a:r>
            <a:endParaRPr sz="1600"/>
          </a:p>
          <a:p>
            <a:pPr indent="-330200" lvl="0" marL="457200" rtl="0" algn="l">
              <a:lnSpc>
                <a:spcPct val="200000"/>
              </a:lnSpc>
              <a:spcBef>
                <a:spcPts val="0"/>
              </a:spcBef>
              <a:spcAft>
                <a:spcPts val="0"/>
              </a:spcAft>
              <a:buSzPts val="1600"/>
              <a:buChar char="●"/>
            </a:pPr>
            <a:r>
              <a:rPr lang="en" sz="1600"/>
              <a:t>Seamless</a:t>
            </a:r>
            <a:r>
              <a:rPr lang="en" sz="1600"/>
              <a:t> </a:t>
            </a:r>
            <a:r>
              <a:rPr b="1" lang="en" sz="1600"/>
              <a:t>integration</a:t>
            </a:r>
            <a:r>
              <a:rPr lang="en" sz="1600"/>
              <a:t> </a:t>
            </a:r>
            <a:r>
              <a:rPr b="1" lang="en" sz="1600"/>
              <a:t>with other Python packages</a:t>
            </a:r>
            <a:r>
              <a:rPr lang="en" sz="1600"/>
              <a:t> (e.g. NumPy, SciPy, Matplotlib)</a:t>
            </a:r>
            <a:endParaRPr sz="1600"/>
          </a:p>
        </p:txBody>
      </p:sp>
      <p:pic>
        <p:nvPicPr>
          <p:cNvPr id="117" name="Google Shape;117;p17"/>
          <p:cNvPicPr preferRelativeResize="0"/>
          <p:nvPr/>
        </p:nvPicPr>
        <p:blipFill>
          <a:blip r:embed="rId3">
            <a:alphaModFix/>
          </a:blip>
          <a:stretch>
            <a:fillRect/>
          </a:stretch>
        </p:blipFill>
        <p:spPr>
          <a:xfrm>
            <a:off x="5101225" y="811900"/>
            <a:ext cx="4042775" cy="205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a:t>
            </a:r>
            <a:endParaRPr/>
          </a:p>
        </p:txBody>
      </p:sp>
      <p:sp>
        <p:nvSpPr>
          <p:cNvPr id="123" name="Google Shape;123;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Limited deep learning support</a:t>
            </a:r>
            <a:endParaRPr sz="1600"/>
          </a:p>
          <a:p>
            <a:pPr indent="-330200" lvl="0" marL="457200" rtl="0" algn="l">
              <a:lnSpc>
                <a:spcPct val="200000"/>
              </a:lnSpc>
              <a:spcBef>
                <a:spcPts val="0"/>
              </a:spcBef>
              <a:spcAft>
                <a:spcPts val="0"/>
              </a:spcAft>
              <a:buSzPts val="1600"/>
              <a:buChar char="●"/>
            </a:pPr>
            <a:r>
              <a:rPr lang="en" sz="1600"/>
              <a:t>Less flexibility for model customization</a:t>
            </a:r>
            <a:endParaRPr sz="1600"/>
          </a:p>
          <a:p>
            <a:pPr indent="-330200" lvl="0" marL="457200" rtl="0" algn="l">
              <a:lnSpc>
                <a:spcPct val="200000"/>
              </a:lnSpc>
              <a:spcBef>
                <a:spcPts val="0"/>
              </a:spcBef>
              <a:spcAft>
                <a:spcPts val="0"/>
              </a:spcAft>
              <a:buSzPts val="1600"/>
              <a:buChar char="●"/>
            </a:pPr>
            <a:r>
              <a:rPr lang="en" sz="1600"/>
              <a:t>Not ideal for extremely large datasets and high-performance model training</a:t>
            </a:r>
            <a:endParaRPr sz="1600"/>
          </a:p>
          <a:p>
            <a:pPr indent="0" lvl="0" marL="0" rtl="0" algn="l">
              <a:lnSpc>
                <a:spcPct val="200000"/>
              </a:lnSpc>
              <a:spcBef>
                <a:spcPts val="1200"/>
              </a:spcBef>
              <a:spcAft>
                <a:spcPts val="1200"/>
              </a:spcAft>
              <a:buNone/>
            </a:pPr>
            <a:r>
              <a:t/>
            </a:r>
            <a:endParaRPr sz="1600"/>
          </a:p>
        </p:txBody>
      </p:sp>
      <p:pic>
        <p:nvPicPr>
          <p:cNvPr id="124" name="Google Shape;124;p18"/>
          <p:cNvPicPr preferRelativeResize="0"/>
          <p:nvPr/>
        </p:nvPicPr>
        <p:blipFill>
          <a:blip r:embed="rId3">
            <a:alphaModFix/>
          </a:blip>
          <a:stretch>
            <a:fillRect/>
          </a:stretch>
        </p:blipFill>
        <p:spPr>
          <a:xfrm>
            <a:off x="5482125" y="740825"/>
            <a:ext cx="3661876" cy="183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