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6" r:id="rId4"/>
    <p:sldId id="258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17C"/>
    <a:srgbClr val="FF7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7"/>
    <p:restoredTop sz="97155"/>
  </p:normalViewPr>
  <p:slideViewPr>
    <p:cSldViewPr snapToGrid="0" snapToObjects="1">
      <p:cViewPr>
        <p:scale>
          <a:sx n="139" d="100"/>
          <a:sy n="139" d="100"/>
        </p:scale>
        <p:origin x="22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1E90-0A8F-DE4C-821A-51F4E5DF0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49139-E9C1-DC43-81DE-D4B43ABB1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9F407-D3CE-7E4C-905D-F57094AD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76C4-8AAE-1D42-A5D8-C035CA034962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0D8FA-8484-0345-BC2E-D3CC75B0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7EB5-929B-4D47-80EF-FF8A5D07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8931-3C77-0242-AABC-AA927E97F4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427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6F07-73DD-3B48-AE34-422B6E00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D9CB-880C-AF40-899E-9F29E2EE3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338C-960A-4442-AA7A-F88D5E38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76C4-8AAE-1D42-A5D8-C035CA034962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E2AE3-5ADD-9D43-816D-3A15987B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B5E89-221A-C94E-B2FB-54E2C700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8931-3C77-0242-AABC-AA927E97F4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344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694E4-028C-374F-AAFA-1B8A01B11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CBE6D-9BAF-8744-9ABA-1289A1B4D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F7453-8939-3844-BB76-1420460D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76C4-8AAE-1D42-A5D8-C035CA034962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D656-5B1E-704B-A091-59BD2838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44F2-E787-DE49-BB8C-32D20644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8931-3C77-0242-AABC-AA927E97F4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232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6028-DD9F-FA48-A8D5-05BF3154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2FC7-40EC-9647-8C32-C6A7498CD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E82F3-569C-D247-BEE6-6AEFCF92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76C4-8AAE-1D42-A5D8-C035CA034962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A4CB-2827-6E46-9E8B-0B16D77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B1304-AE19-1A4F-9506-9EA5F1F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8931-3C77-0242-AABC-AA927E97F4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770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4488-8221-D244-892E-286D82AE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D5FD7-DFF9-BA4D-880D-7BD5D568B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0D366-124E-954A-8354-031DC629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76C4-8AAE-1D42-A5D8-C035CA034962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F17E-AF11-394A-BF80-FCA4AB3D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B7C3-54DC-FF40-9B98-2715B964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8931-3C77-0242-AABC-AA927E97F4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78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6F28-BA18-1145-A00D-85E5967E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106E-FB8C-184E-9F5E-3FA17F389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C2ED8-355B-DA4A-A76C-7AEACB5A9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B9043-C7FA-D643-A351-155AEA18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76C4-8AAE-1D42-A5D8-C035CA034962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B33B-6AC0-224A-BEC6-5FD8263F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93A01-BE2F-A949-9555-74E0EAB3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8931-3C77-0242-AABC-AA927E97F4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075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3EE0-61A3-AD49-BA6D-92015FF5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E38C-46B5-1B41-AF53-711CC2A3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FBA71-F1E0-C140-8680-4613E791D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A1134-7939-DB46-82BB-8C9DB65A6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CE4C0-ADCE-D849-8DDB-B5EE59F44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3C180-EE4D-BF46-B052-FF67BE8E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76C4-8AAE-1D42-A5D8-C035CA034962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77E61-5328-BD4E-BB39-49AEC824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4FB12-A07F-D44A-8139-7A004860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8931-3C77-0242-AABC-AA927E97F4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233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BA15-4FFD-7C46-B116-EB4A9F78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C5960-2D7B-C348-BFAD-1E65BC91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76C4-8AAE-1D42-A5D8-C035CA034962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9228C-5931-C84A-A7E5-A9F44C3E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42DC4-6772-ED45-B50B-FAAFA56B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8931-3C77-0242-AABC-AA927E97F4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118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C29AE-D8E5-F24B-AE2B-AC5C2696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76C4-8AAE-1D42-A5D8-C035CA034962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691E1-DC46-3648-953D-6A5862D2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69DE1-3883-6C42-8FC8-91894566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8931-3C77-0242-AABC-AA927E97F4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386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C2C1-5E5F-0848-BD47-8264192F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21E0A-1CF7-F649-8FD7-4D83FF507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FA7A0-253D-EB46-ABF4-EACE7C2DB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A3633-5814-AD4E-83A5-CE3B3EB7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76C4-8AAE-1D42-A5D8-C035CA034962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72A87-03D9-BD43-8C1F-D7D967F8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FC2AD-FBED-C94F-9B39-14B23576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8931-3C77-0242-AABC-AA927E97F4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917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2A35-7F81-3E46-8F4E-EAF9FD62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953DB-0804-9245-8FF8-C30931A1C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4514A-27CF-AF4D-91B2-2A691D8E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2F37-BFE6-D141-96D1-88380320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76C4-8AAE-1D42-A5D8-C035CA034962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C3AD3-7D0E-2F40-805A-FF07B246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97192-FDB8-364A-AFBF-C151D4A5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8931-3C77-0242-AABC-AA927E97F4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850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2404B-2EC7-9447-8FE4-9DAC479E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F3583-5929-C84E-BCF1-4B3F9216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03B9-19C0-AD48-99D1-36C1E16F6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76C4-8AAE-1D42-A5D8-C035CA034962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E543-96BD-944F-8FCA-12F1C0B4A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D0FE-0E30-C34B-AC9B-53218CE0F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8931-3C77-0242-AABC-AA927E97F4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487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11.sv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1.sv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1.sv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8E4D2315-0304-E244-9D2B-6F45BD335FFD}"/>
              </a:ext>
            </a:extLst>
          </p:cNvPr>
          <p:cNvGrpSpPr/>
          <p:nvPr/>
        </p:nvGrpSpPr>
        <p:grpSpPr>
          <a:xfrm>
            <a:off x="111095" y="388876"/>
            <a:ext cx="12192000" cy="6420801"/>
            <a:chOff x="111095" y="388876"/>
            <a:chExt cx="12192000" cy="642080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9E1A4A6-2D91-2B47-8673-A210579ACBF3}"/>
                </a:ext>
              </a:extLst>
            </p:cNvPr>
            <p:cNvGrpSpPr/>
            <p:nvPr/>
          </p:nvGrpSpPr>
          <p:grpSpPr>
            <a:xfrm>
              <a:off x="111095" y="388876"/>
              <a:ext cx="12192000" cy="6420801"/>
              <a:chOff x="111095" y="388876"/>
              <a:chExt cx="12192000" cy="642080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37BDEEC-A590-314E-A017-554595104367}"/>
                  </a:ext>
                </a:extLst>
              </p:cNvPr>
              <p:cNvGrpSpPr/>
              <p:nvPr/>
            </p:nvGrpSpPr>
            <p:grpSpPr>
              <a:xfrm>
                <a:off x="111095" y="388876"/>
                <a:ext cx="12192000" cy="6420801"/>
                <a:chOff x="111095" y="388876"/>
                <a:chExt cx="12192000" cy="6420801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BC4E62B-116F-4547-B4BC-B7FDA7FEDDE3}"/>
                    </a:ext>
                  </a:extLst>
                </p:cNvPr>
                <p:cNvGrpSpPr/>
                <p:nvPr/>
              </p:nvGrpSpPr>
              <p:grpSpPr>
                <a:xfrm>
                  <a:off x="111095" y="388876"/>
                  <a:ext cx="12192000" cy="6420801"/>
                  <a:chOff x="111095" y="388876"/>
                  <a:chExt cx="12192000" cy="6420801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87186ACA-7AB4-F24A-BB96-A359311A05CE}"/>
                      </a:ext>
                    </a:extLst>
                  </p:cNvPr>
                  <p:cNvGrpSpPr/>
                  <p:nvPr/>
                </p:nvGrpSpPr>
                <p:grpSpPr>
                  <a:xfrm>
                    <a:off x="111095" y="388876"/>
                    <a:ext cx="12192000" cy="6420801"/>
                    <a:chOff x="111095" y="388876"/>
                    <a:chExt cx="12192000" cy="6420801"/>
                  </a:xfrm>
                </p:grpSpPr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9B54135C-FF9D-494F-877B-75AD989BFA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095" y="388876"/>
                      <a:ext cx="12192000" cy="6420801"/>
                      <a:chOff x="-82193" y="218599"/>
                      <a:chExt cx="12192000" cy="6420801"/>
                    </a:xfrm>
                  </p:grpSpPr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7798E4C7-A922-BB42-B78F-F0AE4CB02B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82193" y="218599"/>
                        <a:ext cx="12192000" cy="6420801"/>
                        <a:chOff x="-82193" y="218599"/>
                        <a:chExt cx="12192000" cy="6420801"/>
                      </a:xfrm>
                    </p:grpSpPr>
                    <p:pic>
                      <p:nvPicPr>
                        <p:cNvPr id="62" name="Picture 61">
                          <a:extLst>
                            <a:ext uri="{FF2B5EF4-FFF2-40B4-BE49-F238E27FC236}">
                              <a16:creationId xmlns:a16="http://schemas.microsoft.com/office/drawing/2014/main" id="{54042D44-8002-9B49-A2B2-EB492D3DB7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-82193" y="218599"/>
                          <a:ext cx="12192000" cy="642080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0388AEF5-467B-954C-9903-019BD1E3E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10968" y="1119011"/>
                          <a:ext cx="4919353" cy="5947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algn="ctr" defTabSz="914400" rtl="1" eaLnBrk="1" latinLnBrk="0" hangingPunct="1"/>
                          <a:r>
                            <a:rPr lang="en-US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VLAB allows two tasks of interactive games</a:t>
                          </a:r>
                          <a:endParaRPr lang="en-IL" sz="16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33BCAA26-E868-4948-8EFA-C94DF53D8D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9347" y="1586364"/>
                        <a:ext cx="5166730" cy="12469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b="1" dirty="0">
                            <a:solidFill>
                              <a:srgbClr val="F6717C"/>
                            </a:solidFill>
                          </a:rPr>
                          <a:t>BEAT THE AI</a:t>
                        </a:r>
                      </a:p>
                    </p:txBody>
                  </p:sp>
                </p:grp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055F1653-CDE5-E24E-8A6F-28A3BE6D0D9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38832" y="4635587"/>
                      <a:ext cx="4784777" cy="8423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algn="ctr" defTabSz="914400" rtl="0" eaLnBrk="1" latinLnBrk="0" hangingPunct="1"/>
                      <a:endParaRPr lang="en-IL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63DC9388-31BF-914F-B3EB-DF01C43248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3416" y="476575"/>
                        <a:ext cx="2388068" cy="20159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algn="ctr" defTabSz="914400" rtl="1" eaLnBrk="1" latinLnBrk="0" hangingPunct="1"/>
                        <a:r>
                          <a:rPr lang="en-US" sz="700" b="1" dirty="0">
                            <a:solidFill>
                              <a:schemeClr val="tx1"/>
                            </a:solidFill>
                          </a:rPr>
                          <a:t>VLAB </a:t>
                        </a:r>
                        <a14:m>
                          <m:oMath xmlns:m="http://schemas.openxmlformats.org/officeDocument/2006/math">
                            <m:r>
                              <a:rPr lang="en-US" sz="7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oMath>
                        </a14:m>
                        <a:r>
                          <a:rPr lang="en-US" sz="700" b="1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en-US" sz="700" dirty="0">
                            <a:solidFill>
                              <a:schemeClr val="tx1"/>
                            </a:solidFill>
                          </a:rPr>
                          <a:t>Vision and Language Association Benchmark </a:t>
                        </a:r>
                        <a:endParaRPr lang="en-IL" sz="7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63DC9388-31BF-914F-B3EB-DF01C432483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3416" y="476575"/>
                        <a:ext cx="2388068" cy="20159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588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A6DC5CC-A3E6-6D4A-A905-E256A6F25B09}"/>
                    </a:ext>
                  </a:extLst>
                </p:cNvPr>
                <p:cNvSpPr/>
                <p:nvPr/>
              </p:nvSpPr>
              <p:spPr>
                <a:xfrm>
                  <a:off x="2586681" y="2671684"/>
                  <a:ext cx="7141106" cy="33425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9E3932A-6937-3E46-8454-AC02D98A43F7}"/>
                  </a:ext>
                </a:extLst>
              </p:cNvPr>
              <p:cNvSpPr/>
              <p:nvPr/>
            </p:nvSpPr>
            <p:spPr>
              <a:xfrm>
                <a:off x="6516125" y="3326190"/>
                <a:ext cx="2895093" cy="366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r>
                  <a:rPr lang="en-IL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Guess The Associations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7E9BDB5-5523-9747-8A25-6B7BAB63551B}"/>
                  </a:ext>
                </a:extLst>
              </p:cNvPr>
              <p:cNvSpPr/>
              <p:nvPr/>
            </p:nvSpPr>
            <p:spPr>
              <a:xfrm>
                <a:off x="6516130" y="3199928"/>
                <a:ext cx="2895093" cy="246600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4EF111-A121-8744-ACF0-8EE23B7D17D6}"/>
                  </a:ext>
                </a:extLst>
              </p:cNvPr>
              <p:cNvSpPr txBox="1"/>
              <p:nvPr/>
            </p:nvSpPr>
            <p:spPr>
              <a:xfrm>
                <a:off x="7484698" y="469980"/>
                <a:ext cx="60485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algn="ctr" defTabSz="914400" eaLnBrk="1" latinLnBrk="0" hangingPunct="1"/>
                <a:r>
                  <a:rPr lang="en-US" sz="600" dirty="0">
                    <a:solidFill>
                      <a:srgbClr val="F6717C"/>
                    </a:solidFill>
                  </a:rPr>
                  <a:t>BEAT THE AI</a:t>
                </a: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E16A94-9DFD-604C-8AB0-984327BCE286}"/>
                </a:ext>
              </a:extLst>
            </p:cNvPr>
            <p:cNvSpPr/>
            <p:nvPr/>
          </p:nvSpPr>
          <p:spPr>
            <a:xfrm>
              <a:off x="2780778" y="3326190"/>
              <a:ext cx="2895093" cy="366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IL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Give The Cue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D55C716-7E6A-9143-A004-A873C1DCC994}"/>
                </a:ext>
              </a:extLst>
            </p:cNvPr>
            <p:cNvSpPr/>
            <p:nvPr/>
          </p:nvSpPr>
          <p:spPr>
            <a:xfrm>
              <a:off x="2780778" y="3199928"/>
              <a:ext cx="2895093" cy="2466003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B30AC53-0B72-894C-9947-A617D374654C}"/>
                </a:ext>
              </a:extLst>
            </p:cNvPr>
            <p:cNvSpPr txBox="1"/>
            <p:nvPr/>
          </p:nvSpPr>
          <p:spPr>
            <a:xfrm>
              <a:off x="2780777" y="3862289"/>
              <a:ext cx="289509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eaLnBrk="1" latinLnBrk="0" hangingPunct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Five images are presented below.</a:t>
              </a:r>
            </a:p>
            <a:p>
              <a:pPr marL="0" algn="ctr" defTabSz="914400" eaLnBrk="1" latinLnBrk="0" hangingPunct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Choose several images and enter a cue word.</a:t>
              </a:r>
            </a:p>
            <a:p>
              <a:pPr marL="0" algn="ctr" defTabSz="914400" eaLnBrk="1" latinLnBrk="0" hangingPunct="1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algn="ctr" defTabSz="914400" eaLnBrk="1" latinLnBrk="0" hangingPunct="1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  <a:r>
                <a:rPr lang="en-IL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he AI will try to guess which of the images associate with your cue.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9BB90D7-FC56-504C-8589-B1CE976F16EA}"/>
                    </a:ext>
                  </a:extLst>
                </p:cNvPr>
                <p:cNvSpPr txBox="1"/>
                <p:nvPr/>
              </p:nvSpPr>
              <p:spPr>
                <a:xfrm>
                  <a:off x="6516125" y="3861032"/>
                  <a:ext cx="2895095" cy="13849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eaLnBrk="1" latinLnBrk="0" hangingPunct="1"/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Five images are presented below.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 cue word and a number are given: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𝐶𝑢𝑒</m:t>
                      </m:r>
                      <m:r>
                        <a:rPr lang="en-US" sz="1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#</m:t>
                      </m:r>
                      <m:r>
                        <a:rPr lang="en-US" sz="1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𝐴𝑠𝑠𝑜𝑐𝑖𝑎𝑡𝑖𝑜𝑛𝑠</m:t>
                      </m:r>
                      <m:r>
                        <a:rPr lang="en-US" sz="1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Choose</a:t>
                  </a:r>
                  <a14:m>
                    <m:oMath xmlns:m="http://schemas.openxmlformats.org/officeDocument/2006/math">
                      <m:r>
                        <a:rPr lang="en-US" sz="12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𝐴𝑠𝑠𝑜𝑐𝑖𝑎𝑡𝑖𝑜𝑛𝑠</m:t>
                      </m:r>
                    </m:oMath>
                  </a14:m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images that associate with the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𝐶𝑢𝑒</m:t>
                      </m:r>
                    </m:oMath>
                  </a14:m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word.</a:t>
                  </a:r>
                </a:p>
                <a:p>
                  <a:pPr marL="0" algn="ctr" defTabSz="914400" eaLnBrk="1" latinLnBrk="0" hangingPunct="1"/>
                  <a:endPara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9BB90D7-FC56-504C-8589-B1CE976F1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125" y="3861032"/>
                  <a:ext cx="2895095" cy="13849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C0087E3-FE01-3F45-B4DD-420196D304ED}"/>
                </a:ext>
              </a:extLst>
            </p:cNvPr>
            <p:cNvGrpSpPr/>
            <p:nvPr/>
          </p:nvGrpSpPr>
          <p:grpSpPr>
            <a:xfrm>
              <a:off x="3647733" y="5319716"/>
              <a:ext cx="1161179" cy="318514"/>
              <a:chOff x="3662902" y="5321123"/>
              <a:chExt cx="1161179" cy="318514"/>
            </a:xfrm>
          </p:grpSpPr>
          <p:pic>
            <p:nvPicPr>
              <p:cNvPr id="79" name="Picture 78" descr="T">
                <a:extLst>
                  <a:ext uri="{FF2B5EF4-FFF2-40B4-BE49-F238E27FC236}">
                    <a16:creationId xmlns:a16="http://schemas.microsoft.com/office/drawing/2014/main" id="{7FE0D422-57C1-374E-A15A-143FFCE62B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425" t="34795" r="86791" b="59202"/>
              <a:stretch/>
            </p:blipFill>
            <p:spPr>
              <a:xfrm>
                <a:off x="3719425" y="5322361"/>
                <a:ext cx="1048134" cy="317276"/>
              </a:xfrm>
              <a:prstGeom prst="rect">
                <a:avLst/>
              </a:prstGeom>
            </p:spPr>
          </p:pic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498D41C-C025-E447-92BF-1B0A4435FA51}"/>
                  </a:ext>
                </a:extLst>
              </p:cNvPr>
              <p:cNvSpPr/>
              <p:nvPr/>
            </p:nvSpPr>
            <p:spPr>
              <a:xfrm>
                <a:off x="3662902" y="5321123"/>
                <a:ext cx="1161179" cy="298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1" eaLnBrk="1" latinLnBrk="0" hangingPunct="1"/>
                <a:r>
                  <a:rPr lang="en-US" b="1" dirty="0">
                    <a:solidFill>
                      <a:schemeClr val="bg1"/>
                    </a:solidFill>
                  </a:rPr>
                  <a:t>Let's Play</a:t>
                </a:r>
                <a:endParaRPr lang="en-I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9494F6A-9776-0E4D-AE3E-7D9A3CA095C3}"/>
                </a:ext>
              </a:extLst>
            </p:cNvPr>
            <p:cNvGrpSpPr/>
            <p:nvPr/>
          </p:nvGrpSpPr>
          <p:grpSpPr>
            <a:xfrm>
              <a:off x="7383084" y="5321742"/>
              <a:ext cx="1161179" cy="318514"/>
              <a:chOff x="3662902" y="5321123"/>
              <a:chExt cx="1161179" cy="318514"/>
            </a:xfrm>
          </p:grpSpPr>
          <p:pic>
            <p:nvPicPr>
              <p:cNvPr id="83" name="Picture 82" descr="T">
                <a:extLst>
                  <a:ext uri="{FF2B5EF4-FFF2-40B4-BE49-F238E27FC236}">
                    <a16:creationId xmlns:a16="http://schemas.microsoft.com/office/drawing/2014/main" id="{E0E8F137-B35D-B349-9751-B7A5C1AD6B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425" t="34795" r="86791" b="59202"/>
              <a:stretch/>
            </p:blipFill>
            <p:spPr>
              <a:xfrm>
                <a:off x="3719425" y="5322361"/>
                <a:ext cx="1048134" cy="317276"/>
              </a:xfrm>
              <a:prstGeom prst="rect">
                <a:avLst/>
              </a:prstGeom>
            </p:spPr>
          </p:pic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F33773C-79DD-8247-95E1-654506FE64DC}"/>
                  </a:ext>
                </a:extLst>
              </p:cNvPr>
              <p:cNvSpPr/>
              <p:nvPr/>
            </p:nvSpPr>
            <p:spPr>
              <a:xfrm>
                <a:off x="3662902" y="5321123"/>
                <a:ext cx="1161179" cy="298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1" eaLnBrk="1" latinLnBrk="0" hangingPunct="1"/>
                <a:r>
                  <a:rPr lang="en-US" b="1" dirty="0">
                    <a:solidFill>
                      <a:schemeClr val="bg1"/>
                    </a:solidFill>
                  </a:rPr>
                  <a:t>Let's Play</a:t>
                </a:r>
                <a:endParaRPr lang="en-IL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95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37BDEEC-A590-314E-A017-554595104367}"/>
              </a:ext>
            </a:extLst>
          </p:cNvPr>
          <p:cNvGrpSpPr/>
          <p:nvPr/>
        </p:nvGrpSpPr>
        <p:grpSpPr>
          <a:xfrm>
            <a:off x="111095" y="388876"/>
            <a:ext cx="12192000" cy="6420801"/>
            <a:chOff x="111095" y="388876"/>
            <a:chExt cx="12192000" cy="642080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BC4E62B-116F-4547-B4BC-B7FDA7FEDDE3}"/>
                </a:ext>
              </a:extLst>
            </p:cNvPr>
            <p:cNvGrpSpPr/>
            <p:nvPr/>
          </p:nvGrpSpPr>
          <p:grpSpPr>
            <a:xfrm>
              <a:off x="111095" y="388876"/>
              <a:ext cx="12192000" cy="6420801"/>
              <a:chOff x="111095" y="388876"/>
              <a:chExt cx="12192000" cy="642080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7186ACA-7AB4-F24A-BB96-A359311A05CE}"/>
                  </a:ext>
                </a:extLst>
              </p:cNvPr>
              <p:cNvGrpSpPr/>
              <p:nvPr/>
            </p:nvGrpSpPr>
            <p:grpSpPr>
              <a:xfrm>
                <a:off x="111095" y="388876"/>
                <a:ext cx="12192000" cy="6420801"/>
                <a:chOff x="111095" y="388876"/>
                <a:chExt cx="12192000" cy="6420801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9B54135C-FF9D-494F-877B-75AD989BFA32}"/>
                    </a:ext>
                  </a:extLst>
                </p:cNvPr>
                <p:cNvGrpSpPr/>
                <p:nvPr/>
              </p:nvGrpSpPr>
              <p:grpSpPr>
                <a:xfrm>
                  <a:off x="111095" y="388876"/>
                  <a:ext cx="12192000" cy="6420801"/>
                  <a:chOff x="-82193" y="218599"/>
                  <a:chExt cx="12192000" cy="6420801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7798E4C7-A922-BB42-B78F-F0AE4CB02B77}"/>
                      </a:ext>
                    </a:extLst>
                  </p:cNvPr>
                  <p:cNvGrpSpPr/>
                  <p:nvPr/>
                </p:nvGrpSpPr>
                <p:grpSpPr>
                  <a:xfrm>
                    <a:off x="-82193" y="218599"/>
                    <a:ext cx="12192000" cy="6420801"/>
                    <a:chOff x="-82193" y="218599"/>
                    <a:chExt cx="12192000" cy="6420801"/>
                  </a:xfrm>
                </p:grpSpPr>
                <p:pic>
                  <p:nvPicPr>
                    <p:cNvPr id="62" name="Picture 61">
                      <a:extLst>
                        <a:ext uri="{FF2B5EF4-FFF2-40B4-BE49-F238E27FC236}">
                          <a16:creationId xmlns:a16="http://schemas.microsoft.com/office/drawing/2014/main" id="{54042D44-8002-9B49-A2B2-EB492D3DB7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-82193" y="218599"/>
                      <a:ext cx="12192000" cy="642080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0388AEF5-467B-954C-9903-019BD1E3E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10968" y="1119011"/>
                      <a:ext cx="4919353" cy="5947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algn="ctr" defTabSz="914400" rtl="1" eaLnBrk="1" latinLnBrk="0" hangingPunct="1"/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VLAB allows two tasks of interactive games</a:t>
                      </a:r>
                      <a:endParaRPr lang="en-IL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33BCAA26-E868-4948-8EFA-C94DF53D8DD6}"/>
                      </a:ext>
                    </a:extLst>
                  </p:cNvPr>
                  <p:cNvSpPr/>
                  <p:nvPr/>
                </p:nvSpPr>
                <p:spPr>
                  <a:xfrm>
                    <a:off x="3319347" y="1586364"/>
                    <a:ext cx="5166730" cy="124695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b="1" dirty="0">
                        <a:solidFill>
                          <a:srgbClr val="F6717C"/>
                        </a:solidFill>
                      </a:rPr>
                      <a:t>BEAT THE AI</a:t>
                    </a:r>
                  </a:p>
                </p:txBody>
              </p:sp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55F1653-CDE5-E24E-8A6F-28A3BE6D0D90}"/>
                    </a:ext>
                  </a:extLst>
                </p:cNvPr>
                <p:cNvSpPr/>
                <p:nvPr/>
              </p:nvSpPr>
              <p:spPr>
                <a:xfrm flipV="1">
                  <a:off x="3838832" y="4635587"/>
                  <a:ext cx="4784777" cy="842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IL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63DC9388-31BF-914F-B3EB-DF01C4324836}"/>
                      </a:ext>
                    </a:extLst>
                  </p:cNvPr>
                  <p:cNvSpPr/>
                  <p:nvPr/>
                </p:nvSpPr>
                <p:spPr>
                  <a:xfrm>
                    <a:off x="3573416" y="476575"/>
                    <a:ext cx="2388068" cy="2015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algn="ctr" defTabSz="914400" rtl="1" eaLnBrk="1" latinLnBrk="0" hangingPunct="1"/>
                    <a:r>
                      <a:rPr lang="en-US" sz="700" b="1" dirty="0">
                        <a:solidFill>
                          <a:schemeClr val="tx1"/>
                        </a:solidFill>
                      </a:rPr>
                      <a:t>VLAB </a:t>
                    </a:r>
                    <a14:m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a14:m>
                    <a:r>
                      <a:rPr lang="en-US" sz="700" b="1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sz="700" dirty="0">
                        <a:solidFill>
                          <a:schemeClr val="tx1"/>
                        </a:solidFill>
                      </a:rPr>
                      <a:t>Vision and Language Association Benchmark </a:t>
                    </a:r>
                    <a:endParaRPr lang="en-IL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63DC9388-31BF-914F-B3EB-DF01C43248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3416" y="476575"/>
                    <a:ext cx="2388068" cy="20159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8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A6DC5CC-A3E6-6D4A-A905-E256A6F25B09}"/>
                </a:ext>
              </a:extLst>
            </p:cNvPr>
            <p:cNvSpPr/>
            <p:nvPr/>
          </p:nvSpPr>
          <p:spPr>
            <a:xfrm>
              <a:off x="2586681" y="2671684"/>
              <a:ext cx="7141106" cy="334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69E3932A-6937-3E46-8454-AC02D98A43F7}"/>
              </a:ext>
            </a:extLst>
          </p:cNvPr>
          <p:cNvSpPr/>
          <p:nvPr/>
        </p:nvSpPr>
        <p:spPr>
          <a:xfrm>
            <a:off x="6516125" y="2874930"/>
            <a:ext cx="2895093" cy="36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IL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Guess The Associations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E9BDB5-5523-9747-8A25-6B7BAB63551B}"/>
              </a:ext>
            </a:extLst>
          </p:cNvPr>
          <p:cNvSpPr/>
          <p:nvPr/>
        </p:nvSpPr>
        <p:spPr>
          <a:xfrm>
            <a:off x="6516130" y="2748668"/>
            <a:ext cx="2895093" cy="246600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4EF111-A121-8744-ACF0-8EE23B7D17D6}"/>
              </a:ext>
            </a:extLst>
          </p:cNvPr>
          <p:cNvSpPr txBox="1"/>
          <p:nvPr/>
        </p:nvSpPr>
        <p:spPr>
          <a:xfrm>
            <a:off x="7484698" y="469980"/>
            <a:ext cx="604859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algn="ctr" defTabSz="914400" eaLnBrk="1" latinLnBrk="0" hangingPunct="1"/>
            <a:r>
              <a:rPr lang="en-US" sz="600" dirty="0">
                <a:solidFill>
                  <a:srgbClr val="F6717C"/>
                </a:solidFill>
              </a:rPr>
              <a:t>BEAT THE AI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FE16A94-9DFD-604C-8AB0-984327BCE286}"/>
              </a:ext>
            </a:extLst>
          </p:cNvPr>
          <p:cNvSpPr/>
          <p:nvPr/>
        </p:nvSpPr>
        <p:spPr>
          <a:xfrm>
            <a:off x="2780778" y="2874930"/>
            <a:ext cx="2895093" cy="36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IL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 The Cue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55C716-7E6A-9143-A004-A873C1DCC994}"/>
              </a:ext>
            </a:extLst>
          </p:cNvPr>
          <p:cNvSpPr/>
          <p:nvPr/>
        </p:nvSpPr>
        <p:spPr>
          <a:xfrm>
            <a:off x="2780778" y="2748668"/>
            <a:ext cx="2895093" cy="246600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30AC53-0B72-894C-9947-A617D374654C}"/>
              </a:ext>
            </a:extLst>
          </p:cNvPr>
          <p:cNvSpPr txBox="1"/>
          <p:nvPr/>
        </p:nvSpPr>
        <p:spPr>
          <a:xfrm>
            <a:off x="2780777" y="3411029"/>
            <a:ext cx="2895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eaLnBrk="1" latinLnBrk="0" hangingPunct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Five images are presented below.</a:t>
            </a:r>
          </a:p>
          <a:p>
            <a:pPr marL="0" algn="ctr" defTabSz="914400" eaLnBrk="1" latinLnBrk="0" hangingPunct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Choose several images and enter a cue word.</a:t>
            </a:r>
          </a:p>
          <a:p>
            <a:pPr marL="0" algn="ctr" defTabSz="914400" eaLnBrk="1" latinLnBrk="0" hangingPunct="1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algn="ctr" defTabSz="914400" eaLnBrk="1" latinLnBrk="0" hangingPunct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I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AI will try to guess which of the images associate with your cue.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9BB90D7-FC56-504C-8589-B1CE976F16EA}"/>
                  </a:ext>
                </a:extLst>
              </p:cNvPr>
              <p:cNvSpPr txBox="1"/>
              <p:nvPr/>
            </p:nvSpPr>
            <p:spPr>
              <a:xfrm>
                <a:off x="6516125" y="3409772"/>
                <a:ext cx="2895095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algn="ctr" defTabSz="914400" eaLnBrk="1" latinLnBrk="0" hangingPunct="1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Five images are presented below.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 cue word and a number are given:</a:t>
                </a: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𝐶𝑢𝑒</m:t>
                    </m:r>
                    <m:r>
                      <a:rPr lang="en-US" sz="1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#</m:t>
                    </m:r>
                    <m:r>
                      <a:rPr lang="en-US" sz="1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𝐴𝑠𝑠𝑜𝑐𝑖𝑎𝑡𝑖𝑜𝑛𝑠</m:t>
                    </m:r>
                    <m:r>
                      <a:rPr lang="en-US" sz="1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Choose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𝐴𝑠𝑠𝑜𝑐𝑖𝑎𝑡𝑖𝑜𝑛𝑠</m:t>
                    </m:r>
                  </m:oMath>
                </a14:m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images that associate with the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𝐶𝑢𝑒</m:t>
                    </m:r>
                  </m:oMath>
                </a14:m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word.</a:t>
                </a:r>
              </a:p>
              <a:p>
                <a:pPr marL="0" algn="ctr" defTabSz="914400" eaLnBrk="1" latinLnBrk="0" hangingPunct="1"/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9BB90D7-FC56-504C-8589-B1CE976F1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125" y="3409772"/>
                <a:ext cx="2895095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EC0087E3-FE01-3F45-B4DD-420196D304ED}"/>
              </a:ext>
            </a:extLst>
          </p:cNvPr>
          <p:cNvGrpSpPr/>
          <p:nvPr/>
        </p:nvGrpSpPr>
        <p:grpSpPr>
          <a:xfrm>
            <a:off x="3647733" y="4868456"/>
            <a:ext cx="1161179" cy="318514"/>
            <a:chOff x="3662902" y="5321123"/>
            <a:chExt cx="1161179" cy="318514"/>
          </a:xfrm>
        </p:grpSpPr>
        <p:pic>
          <p:nvPicPr>
            <p:cNvPr id="79" name="Picture 78" descr="T">
              <a:extLst>
                <a:ext uri="{FF2B5EF4-FFF2-40B4-BE49-F238E27FC236}">
                  <a16:creationId xmlns:a16="http://schemas.microsoft.com/office/drawing/2014/main" id="{7FE0D422-57C1-374E-A15A-143FFCE62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25" t="34795" r="86791" b="59202"/>
            <a:stretch/>
          </p:blipFill>
          <p:spPr>
            <a:xfrm>
              <a:off x="3719425" y="5322361"/>
              <a:ext cx="1048134" cy="317276"/>
            </a:xfrm>
            <a:prstGeom prst="rect">
              <a:avLst/>
            </a:prstGeom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98D41C-C025-E447-92BF-1B0A4435FA51}"/>
                </a:ext>
              </a:extLst>
            </p:cNvPr>
            <p:cNvSpPr/>
            <p:nvPr/>
          </p:nvSpPr>
          <p:spPr>
            <a:xfrm>
              <a:off x="3662902" y="5321123"/>
              <a:ext cx="1161179" cy="298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r>
                <a:rPr lang="en-US" b="1" dirty="0">
                  <a:solidFill>
                    <a:schemeClr val="bg1"/>
                  </a:solidFill>
                </a:rPr>
                <a:t>Let's Play</a:t>
              </a:r>
              <a:endParaRPr lang="en-I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9494F6A-9776-0E4D-AE3E-7D9A3CA095C3}"/>
              </a:ext>
            </a:extLst>
          </p:cNvPr>
          <p:cNvGrpSpPr/>
          <p:nvPr/>
        </p:nvGrpSpPr>
        <p:grpSpPr>
          <a:xfrm>
            <a:off x="7383084" y="4870482"/>
            <a:ext cx="1161179" cy="318514"/>
            <a:chOff x="3662902" y="5321123"/>
            <a:chExt cx="1161179" cy="318514"/>
          </a:xfrm>
        </p:grpSpPr>
        <p:pic>
          <p:nvPicPr>
            <p:cNvPr id="83" name="Picture 82" descr="T">
              <a:extLst>
                <a:ext uri="{FF2B5EF4-FFF2-40B4-BE49-F238E27FC236}">
                  <a16:creationId xmlns:a16="http://schemas.microsoft.com/office/drawing/2014/main" id="{E0E8F137-B35D-B349-9751-B7A5C1AD6B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25" t="34795" r="86791" b="59202"/>
            <a:stretch/>
          </p:blipFill>
          <p:spPr>
            <a:xfrm>
              <a:off x="3719425" y="5322361"/>
              <a:ext cx="1048134" cy="317276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F33773C-79DD-8247-95E1-654506FE64DC}"/>
                </a:ext>
              </a:extLst>
            </p:cNvPr>
            <p:cNvSpPr/>
            <p:nvPr/>
          </p:nvSpPr>
          <p:spPr>
            <a:xfrm>
              <a:off x="3662902" y="5321123"/>
              <a:ext cx="1161179" cy="298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r>
                <a:rPr lang="en-US" b="1" dirty="0">
                  <a:solidFill>
                    <a:schemeClr val="bg1"/>
                  </a:solidFill>
                </a:rPr>
                <a:t>Let's Play</a:t>
              </a:r>
              <a:endParaRPr lang="en-IL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0C2098D-AAE0-CD4C-878A-2E87BA92F3DB}"/>
              </a:ext>
            </a:extLst>
          </p:cNvPr>
          <p:cNvSpPr/>
          <p:nvPr/>
        </p:nvSpPr>
        <p:spPr>
          <a:xfrm>
            <a:off x="4685347" y="5639903"/>
            <a:ext cx="2895093" cy="36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IL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Got It!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B5C1B5-FC3F-7D42-98BA-17C198EEE9B9}"/>
              </a:ext>
            </a:extLst>
          </p:cNvPr>
          <p:cNvSpPr/>
          <p:nvPr/>
        </p:nvSpPr>
        <p:spPr>
          <a:xfrm>
            <a:off x="4685352" y="5513641"/>
            <a:ext cx="2895093" cy="10955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DB3442-3196-0640-A31C-E6E3F4A1BA82}"/>
              </a:ext>
            </a:extLst>
          </p:cNvPr>
          <p:cNvSpPr txBox="1"/>
          <p:nvPr/>
        </p:nvSpPr>
        <p:spPr>
          <a:xfrm>
            <a:off x="4685347" y="5984743"/>
            <a:ext cx="2895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eaLnBrk="1" latinLnBrk="0" hangingPunct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play the combined game!</a:t>
            </a:r>
          </a:p>
          <a:p>
            <a:pPr marL="0" algn="ctr" defTabSz="914400" eaLnBrk="1" latinLnBrk="0" hangingPunct="1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212374-8105-AA40-A27C-E290A97EB8E0}"/>
              </a:ext>
            </a:extLst>
          </p:cNvPr>
          <p:cNvGrpSpPr/>
          <p:nvPr/>
        </p:nvGrpSpPr>
        <p:grpSpPr>
          <a:xfrm>
            <a:off x="5552306" y="6269801"/>
            <a:ext cx="1161179" cy="318514"/>
            <a:chOff x="3662902" y="5321123"/>
            <a:chExt cx="1161179" cy="318514"/>
          </a:xfrm>
        </p:grpSpPr>
        <p:pic>
          <p:nvPicPr>
            <p:cNvPr id="32" name="Picture 31" descr="T">
              <a:extLst>
                <a:ext uri="{FF2B5EF4-FFF2-40B4-BE49-F238E27FC236}">
                  <a16:creationId xmlns:a16="http://schemas.microsoft.com/office/drawing/2014/main" id="{39CB3C4A-53A7-B947-936D-8D881BFD69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25" t="34795" r="86791" b="59202"/>
            <a:stretch/>
          </p:blipFill>
          <p:spPr>
            <a:xfrm>
              <a:off x="3719425" y="5322361"/>
              <a:ext cx="1048134" cy="317276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ADED81-251A-1841-B4F6-E779F91FFED1}"/>
                </a:ext>
              </a:extLst>
            </p:cNvPr>
            <p:cNvSpPr/>
            <p:nvPr/>
          </p:nvSpPr>
          <p:spPr>
            <a:xfrm>
              <a:off x="3662902" y="5321123"/>
              <a:ext cx="1161179" cy="298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r>
                <a:rPr lang="en-US" b="1" dirty="0">
                  <a:solidFill>
                    <a:schemeClr val="bg1"/>
                  </a:solidFill>
                </a:rPr>
                <a:t>Let's Play</a:t>
              </a:r>
              <a:endParaRPr lang="en-I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70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CCED7C3-A7D8-8142-8DB0-94664F0EAF38}"/>
              </a:ext>
            </a:extLst>
          </p:cNvPr>
          <p:cNvGrpSpPr/>
          <p:nvPr/>
        </p:nvGrpSpPr>
        <p:grpSpPr>
          <a:xfrm>
            <a:off x="111095" y="388876"/>
            <a:ext cx="12192000" cy="6420801"/>
            <a:chOff x="111095" y="388876"/>
            <a:chExt cx="12192000" cy="642080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A72A98-C06C-8D49-ABD3-8FC99715DF18}"/>
                </a:ext>
              </a:extLst>
            </p:cNvPr>
            <p:cNvGrpSpPr/>
            <p:nvPr/>
          </p:nvGrpSpPr>
          <p:grpSpPr>
            <a:xfrm>
              <a:off x="111095" y="388876"/>
              <a:ext cx="12192000" cy="6420801"/>
              <a:chOff x="111095" y="388876"/>
              <a:chExt cx="12192000" cy="642080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8DE1991-8404-FC46-99B6-407F1184E52F}"/>
                  </a:ext>
                </a:extLst>
              </p:cNvPr>
              <p:cNvGrpSpPr/>
              <p:nvPr/>
            </p:nvGrpSpPr>
            <p:grpSpPr>
              <a:xfrm>
                <a:off x="111095" y="388876"/>
                <a:ext cx="12192000" cy="6420801"/>
                <a:chOff x="111095" y="388876"/>
                <a:chExt cx="12192000" cy="6420801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27FE1D-6F3B-9F49-AA02-60CEB3E66CBD}"/>
                    </a:ext>
                  </a:extLst>
                </p:cNvPr>
                <p:cNvGrpSpPr/>
                <p:nvPr/>
              </p:nvGrpSpPr>
              <p:grpSpPr>
                <a:xfrm>
                  <a:off x="111095" y="388876"/>
                  <a:ext cx="12192000" cy="6420801"/>
                  <a:chOff x="111095" y="388876"/>
                  <a:chExt cx="12192000" cy="6420801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8A34431-0FEA-4B48-A105-11427E0F7E79}"/>
                      </a:ext>
                    </a:extLst>
                  </p:cNvPr>
                  <p:cNvGrpSpPr/>
                  <p:nvPr/>
                </p:nvGrpSpPr>
                <p:grpSpPr>
                  <a:xfrm>
                    <a:off x="111095" y="388876"/>
                    <a:ext cx="12192000" cy="6420801"/>
                    <a:chOff x="111095" y="388876"/>
                    <a:chExt cx="12192000" cy="6420801"/>
                  </a:xfrm>
                </p:grpSpPr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906373E0-9D81-8940-8989-0305944171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095" y="388876"/>
                      <a:ext cx="12192000" cy="6420801"/>
                      <a:chOff x="111095" y="388876"/>
                      <a:chExt cx="12192000" cy="6420801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316BA30E-CE90-474B-8176-24E96162D7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1095" y="388876"/>
                        <a:ext cx="12192000" cy="6420801"/>
                        <a:chOff x="111095" y="388876"/>
                        <a:chExt cx="12192000" cy="6420801"/>
                      </a:xfrm>
                    </p:grpSpPr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BD3F6CFE-4E72-864C-80C1-9AFF2065DA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1095" y="388876"/>
                          <a:ext cx="12192000" cy="6420801"/>
                          <a:chOff x="111095" y="388876"/>
                          <a:chExt cx="12192000" cy="6420801"/>
                        </a:xfrm>
                      </p:grpSpPr>
                      <p:grpSp>
                        <p:nvGrpSpPr>
                          <p:cNvPr id="12" name="Group 11">
                            <a:extLst>
                              <a:ext uri="{FF2B5EF4-FFF2-40B4-BE49-F238E27FC236}">
                                <a16:creationId xmlns:a16="http://schemas.microsoft.com/office/drawing/2014/main" id="{4BCE04B1-B2BD-2C4B-A473-07EF39D129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1095" y="388876"/>
                            <a:ext cx="12192000" cy="6420801"/>
                            <a:chOff x="111095" y="388876"/>
                            <a:chExt cx="12192000" cy="6420801"/>
                          </a:xfrm>
                        </p:grpSpPr>
                        <p:grpSp>
                          <p:nvGrpSpPr>
                            <p:cNvPr id="10" name="Group 9">
                              <a:extLst>
                                <a:ext uri="{FF2B5EF4-FFF2-40B4-BE49-F238E27FC236}">
                                  <a16:creationId xmlns:a16="http://schemas.microsoft.com/office/drawing/2014/main" id="{F916580E-965A-764E-BA0D-E424F7F12C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1095" y="388876"/>
                              <a:ext cx="12192000" cy="6420801"/>
                              <a:chOff x="-82193" y="218599"/>
                              <a:chExt cx="12192000" cy="6420801"/>
                            </a:xfrm>
                          </p:grpSpPr>
                          <p:grpSp>
                            <p:nvGrpSpPr>
                              <p:cNvPr id="8" name="Group 7">
                                <a:extLst>
                                  <a:ext uri="{FF2B5EF4-FFF2-40B4-BE49-F238E27FC236}">
                                    <a16:creationId xmlns:a16="http://schemas.microsoft.com/office/drawing/2014/main" id="{5F99F0F0-7D07-F544-A777-FD0AC28679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-82193" y="218599"/>
                                <a:ext cx="12192000" cy="6420801"/>
                                <a:chOff x="-82193" y="218599"/>
                                <a:chExt cx="12192000" cy="6420801"/>
                              </a:xfrm>
                            </p:grpSpPr>
                            <p:grpSp>
                              <p:nvGrpSpPr>
                                <p:cNvPr id="6" name="Group 5">
                                  <a:extLst>
                                    <a:ext uri="{FF2B5EF4-FFF2-40B4-BE49-F238E27FC236}">
                                      <a16:creationId xmlns:a16="http://schemas.microsoft.com/office/drawing/2014/main" id="{E5459DDD-B830-744F-AEF1-7FA8DB5ABF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-82193" y="218599"/>
                                  <a:ext cx="12192000" cy="6420801"/>
                                  <a:chOff x="-82193" y="218599"/>
                                  <a:chExt cx="12192000" cy="6420801"/>
                                </a:xfrm>
                              </p:grpSpPr>
                              <p:pic>
                                <p:nvPicPr>
                                  <p:cNvPr id="4" name="Picture 3">
                                    <a:extLst>
                                      <a:ext uri="{FF2B5EF4-FFF2-40B4-BE49-F238E27FC236}">
                                        <a16:creationId xmlns:a16="http://schemas.microsoft.com/office/drawing/2014/main" id="{0345F664-CAED-A146-AA75-0F4CD4E26DF2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2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-82193" y="218599"/>
                                    <a:ext cx="12192000" cy="6420801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sp>
                                <p:nvSpPr>
                                  <p:cNvPr id="5" name="Rectangle 4">
                                    <a:extLst>
                                      <a:ext uri="{FF2B5EF4-FFF2-40B4-BE49-F238E27FC236}">
                                        <a16:creationId xmlns:a16="http://schemas.microsoft.com/office/drawing/2014/main" id="{BC4EC0AB-0418-1847-B6F7-235723C42F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687731" y="802928"/>
                                    <a:ext cx="4578634" cy="59473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marL="0" algn="ctr" defTabSz="914400" rtl="1" eaLnBrk="1" latinLnBrk="0" hangingPunct="1"/>
                                    <a:r>
                                      <a:rPr lang="en-US" sz="1600" b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a:t>VLAB: Vision and Language Association Benchmark </a:t>
                                    </a:r>
                                    <a:endParaRPr lang="en-IL" sz="1600" b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7" name="Rectangle 6">
                                  <a:extLst>
                                    <a:ext uri="{FF2B5EF4-FFF2-40B4-BE49-F238E27FC236}">
                                      <a16:creationId xmlns:a16="http://schemas.microsoft.com/office/drawing/2014/main" id="{C224199C-8229-454C-948E-4AD7CC953D7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393685" y="1322346"/>
                                  <a:ext cx="5166730" cy="124695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2800" b="1" dirty="0">
                                      <a:solidFill>
                                        <a:srgbClr val="F6717C"/>
                                      </a:solidFill>
                                    </a:rPr>
                                    <a:t>BEAT THE AI – GIVE THE CUE</a:t>
                                  </a:r>
                                </a:p>
                                <a:p>
                                  <a:pPr marL="0" algn="ctr" defTabSz="914400" rtl="1" eaLnBrk="1" latinLnBrk="0" hangingPunct="1"/>
                                  <a:endParaRPr lang="en-US" sz="1100" b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endParaRPr>
                                </a:p>
                                <a:p>
                                  <a:pPr algn="ctr"/>
                                  <a:r>
                                    <a:rPr lang="en-US" sz="1100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</a:rPr>
                                    <a:t>Five images are presented below.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100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</a:rPr>
                                    <a:t>Choose several images and enter a cue word.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100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</a:rPr>
                                    <a:t>T</a:t>
                                  </a:r>
                                  <a:r>
                                    <a:rPr lang="en-IL" sz="1100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</a:rPr>
                                    <a:t>he AI will try to guess which of the images associate with your cue.</a:t>
                                  </a:r>
                                </a:p>
                              </p:txBody>
                            </p:sp>
                          </p:grpSp>
                          <p:pic>
                            <p:nvPicPr>
                              <p:cNvPr id="9" name="Picture 8">
                                <a:extLst>
                                  <a:ext uri="{FF2B5EF4-FFF2-40B4-BE49-F238E27FC236}">
                                    <a16:creationId xmlns:a16="http://schemas.microsoft.com/office/drawing/2014/main" id="{7962E40E-0D54-1F4D-AB51-52FC59C638A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2"/>
                              <a:srcRect l="50461" t="39840" r="40149" b="42213"/>
                              <a:stretch/>
                            </p:blipFill>
                            <p:spPr>
                              <a:xfrm>
                                <a:off x="3092600" y="4527394"/>
                                <a:ext cx="1144860" cy="115229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11" name="Picture 10">
                              <a:extLst>
                                <a:ext uri="{FF2B5EF4-FFF2-40B4-BE49-F238E27FC236}">
                                  <a16:creationId xmlns:a16="http://schemas.microsoft.com/office/drawing/2014/main" id="{5CEC5C4C-DF27-9642-8277-EB2B93BD676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2"/>
                            <a:srcRect l="30826" t="67165" r="30455" b="14889"/>
                            <a:stretch/>
                          </p:blipFill>
                          <p:spPr>
                            <a:xfrm>
                              <a:off x="4423315" y="4698376"/>
                              <a:ext cx="4720682" cy="115229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14" name="Rectangle 13">
                            <a:extLst>
                              <a:ext uri="{FF2B5EF4-FFF2-40B4-BE49-F238E27FC236}">
                                <a16:creationId xmlns:a16="http://schemas.microsoft.com/office/drawing/2014/main" id="{E925C895-D53B-D745-848F-7CFEB2F4FE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838832" y="4635587"/>
                            <a:ext cx="4784777" cy="8423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marL="0" algn="ctr" defTabSz="914400" rtl="0" eaLnBrk="1" latinLnBrk="0" hangingPunct="1"/>
                            <a:endParaRPr lang="en-IL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7" name="Rectangle 16">
                            <a:extLst>
                              <a:ext uri="{FF2B5EF4-FFF2-40B4-BE49-F238E27FC236}">
                                <a16:creationId xmlns:a16="http://schemas.microsoft.com/office/drawing/2014/main" id="{C7D52050-AE10-5546-A99D-B900128721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19707" y="2739578"/>
                            <a:ext cx="5322847" cy="153190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marL="0" algn="ctr" defTabSz="914400" rtl="0" eaLnBrk="1" latinLnBrk="0" hangingPunct="1"/>
                            <a:endParaRPr lang="en-IL" sz="1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8" name="Rectangle 17">
                            <a:extLst>
                              <a:ext uri="{FF2B5EF4-FFF2-40B4-BE49-F238E27FC236}">
                                <a16:creationId xmlns:a16="http://schemas.microsoft.com/office/drawing/2014/main" id="{56817376-5EC6-944B-8E33-09AC1021A8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92748" y="2705217"/>
                            <a:ext cx="1955181" cy="8266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marL="0" algn="ctr" defTabSz="914400" rtl="0" eaLnBrk="1" latinLnBrk="0" hangingPunct="1"/>
                            <a:r>
                              <a:rPr lang="en-IL" sz="14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a:t>Cue</a:t>
                            </a:r>
                          </a:p>
                        </p:txBody>
                      </p:sp>
                    </p:grpSp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30A09701-BC8E-4A4A-B7AC-AD27B35342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11339" y="2952078"/>
                          <a:ext cx="1903140" cy="89881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L"/>
                        </a:p>
                      </p:txBody>
                    </p:sp>
                    <p:cxnSp>
                      <p:nvCxnSpPr>
                        <p:cNvPr id="27" name="Straight Connector 26">
                          <a:extLst>
                            <a:ext uri="{FF2B5EF4-FFF2-40B4-BE49-F238E27FC236}">
                              <a16:creationId xmlns:a16="http://schemas.microsoft.com/office/drawing/2014/main" id="{7F905E15-1C92-414D-B9EC-3ACD4086072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397190" y="3643704"/>
                          <a:ext cx="1546298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Rectangle 29">
                          <a:extLst>
                            <a:ext uri="{FF2B5EF4-FFF2-40B4-BE49-F238E27FC236}">
                              <a16:creationId xmlns:a16="http://schemas.microsoft.com/office/drawing/2014/main" id="{82AD2010-8F2B-574E-BB62-51779772D0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46946" y="4728063"/>
                          <a:ext cx="1083367" cy="109739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747E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L"/>
                        </a:p>
                      </p:txBody>
                    </p:sp>
                    <p:sp>
                      <p:nvSpPr>
                        <p:cNvPr id="32" name="Rectangle 31">
                          <a:extLst>
                            <a:ext uri="{FF2B5EF4-FFF2-40B4-BE49-F238E27FC236}">
                              <a16:creationId xmlns:a16="http://schemas.microsoft.com/office/drawing/2014/main" id="{E7E1D6FF-D190-F84F-A661-FFDBD3E7EB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84381" y="4723488"/>
                          <a:ext cx="1083367" cy="109739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747E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L"/>
                        </a:p>
                      </p:txBody>
                    </p:sp>
                  </p:grpSp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5B4F0F36-AFBA-8048-92AC-3974DA58B5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4017" y="3316183"/>
                        <a:ext cx="812640" cy="298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algn="ctr" defTabSz="914400" rtl="1" eaLnBrk="1" latinLnBrk="0" hangingPunct="1"/>
                        <a:r>
                          <a:rPr lang="en-US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Tarzan</a:t>
                        </a:r>
                        <a:endParaRPr lang="en-IL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36" name="Picture 35" descr="T">
                      <a:extLst>
                        <a:ext uri="{FF2B5EF4-FFF2-40B4-BE49-F238E27FC236}">
                          <a16:creationId xmlns:a16="http://schemas.microsoft.com/office/drawing/2014/main" id="{4366B96B-69D3-D740-8585-60A8CDAD77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0425" t="34795" r="86791" b="59202"/>
                    <a:stretch/>
                  </p:blipFill>
                  <p:spPr>
                    <a:xfrm>
                      <a:off x="5638841" y="6277563"/>
                      <a:ext cx="1048134" cy="317276"/>
                    </a:xfrm>
                    <a:prstGeom prst="rect">
                      <a:avLst/>
                    </a:prstGeom>
                  </p:spPr>
                </p:pic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EBC6DB87-C94F-FE4B-9617-A0BE4182E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3416" y="476575"/>
                        <a:ext cx="2388068" cy="20159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algn="ctr" defTabSz="914400" rtl="1" eaLnBrk="1" latinLnBrk="0" hangingPunct="1"/>
                        <a:r>
                          <a:rPr lang="en-US" sz="700" b="1" dirty="0">
                            <a:solidFill>
                              <a:schemeClr val="tx1"/>
                            </a:solidFill>
                          </a:rPr>
                          <a:t>VLAB </a:t>
                        </a:r>
                        <a14:m>
                          <m:oMath xmlns:m="http://schemas.openxmlformats.org/officeDocument/2006/math">
                            <m:r>
                              <a:rPr lang="en-US" sz="7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oMath>
                        </a14:m>
                        <a:r>
                          <a:rPr lang="en-US" sz="700" b="1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en-US" sz="700" dirty="0">
                            <a:solidFill>
                              <a:schemeClr val="tx1"/>
                            </a:solidFill>
                          </a:rPr>
                          <a:t>Vision and Language Association Benchmark </a:t>
                        </a:r>
                        <a:endParaRPr lang="en-IL" sz="7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EBC6DB87-C94F-FE4B-9617-A0BE4182ED2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3416" y="476575"/>
                        <a:ext cx="2388068" cy="20159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588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C2BC4E5-DABB-A348-93CA-1553807603D2}"/>
                    </a:ext>
                  </a:extLst>
                </p:cNvPr>
                <p:cNvSpPr/>
                <p:nvPr/>
              </p:nvSpPr>
              <p:spPr>
                <a:xfrm>
                  <a:off x="5589747" y="6262496"/>
                  <a:ext cx="1161179" cy="2988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en-US" b="1" dirty="0">
                      <a:solidFill>
                        <a:schemeClr val="bg1"/>
                      </a:solidFill>
                    </a:rPr>
                    <a:t>TEST AI</a:t>
                  </a:r>
                  <a:endParaRPr lang="en-IL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50B56ED-1851-D74C-9DF3-3D3AD8E38A34}"/>
                  </a:ext>
                </a:extLst>
              </p:cNvPr>
              <p:cNvSpPr txBox="1"/>
              <p:nvPr/>
            </p:nvSpPr>
            <p:spPr>
              <a:xfrm>
                <a:off x="7484698" y="469980"/>
                <a:ext cx="60485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algn="ctr" defTabSz="914400" eaLnBrk="1" latinLnBrk="0" hangingPunct="1"/>
                <a:r>
                  <a:rPr lang="en-US" sz="600" dirty="0">
                    <a:solidFill>
                      <a:srgbClr val="F6717C"/>
                    </a:solidFill>
                  </a:rPr>
                  <a:t>BEAT THE AI</a:t>
                </a:r>
              </a:p>
            </p:txBody>
          </p:sp>
        </p:grpSp>
        <p:pic>
          <p:nvPicPr>
            <p:cNvPr id="49" name="Graphic 48" descr="Repeat with solid fill">
              <a:extLst>
                <a:ext uri="{FF2B5EF4-FFF2-40B4-BE49-F238E27FC236}">
                  <a16:creationId xmlns:a16="http://schemas.microsoft.com/office/drawing/2014/main" id="{BB6015D0-191F-0341-BCE9-01283BA6B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2968" y="6237377"/>
              <a:ext cx="341273" cy="341273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61660CA-9523-4A41-BDA6-E4CE4A6542F7}"/>
                </a:ext>
              </a:extLst>
            </p:cNvPr>
            <p:cNvSpPr txBox="1"/>
            <p:nvPr/>
          </p:nvSpPr>
          <p:spPr>
            <a:xfrm>
              <a:off x="10272045" y="6539121"/>
              <a:ext cx="12234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800" dirty="0"/>
                <a:t>Choose other candidates</a:t>
              </a:r>
            </a:p>
          </p:txBody>
        </p:sp>
      </p:grpSp>
      <p:pic>
        <p:nvPicPr>
          <p:cNvPr id="53" name="Graphic 52" descr="Arrow: Straight with solid fill">
            <a:extLst>
              <a:ext uri="{FF2B5EF4-FFF2-40B4-BE49-F238E27FC236}">
                <a16:creationId xmlns:a16="http://schemas.microsoft.com/office/drawing/2014/main" id="{C2BF158C-C14F-7A47-B995-30DC9E6C3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6520" y="3040226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CA9211B-BAC0-8A49-86DA-C12EC4838899}"/>
              </a:ext>
            </a:extLst>
          </p:cNvPr>
          <p:cNvSpPr txBox="1"/>
          <p:nvPr/>
        </p:nvSpPr>
        <p:spPr>
          <a:xfrm>
            <a:off x="7513479" y="3635444"/>
            <a:ext cx="67650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L" sz="800" dirty="0">
                <a:solidFill>
                  <a:schemeClr val="tx1"/>
                </a:solidFill>
              </a:rPr>
              <a:t>Enter here!</a:t>
            </a:r>
            <a:endParaRPr lang="en-IL" sz="8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4E6C44-4DA1-FA47-B8EC-DDA516C98045}"/>
              </a:ext>
            </a:extLst>
          </p:cNvPr>
          <p:cNvSpPr/>
          <p:nvPr/>
        </p:nvSpPr>
        <p:spPr>
          <a:xfrm>
            <a:off x="9114445" y="4731103"/>
            <a:ext cx="990094" cy="847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4C3BF0-A8D6-FB4D-B3E5-EC3431ED1AB1}"/>
              </a:ext>
            </a:extLst>
          </p:cNvPr>
          <p:cNvSpPr txBox="1"/>
          <p:nvPr/>
        </p:nvSpPr>
        <p:spPr>
          <a:xfrm>
            <a:off x="9490956" y="5234001"/>
            <a:ext cx="1326396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L" sz="800" dirty="0">
                <a:solidFill>
                  <a:schemeClr val="tx1"/>
                </a:solidFill>
              </a:rPr>
              <a:t>Choose here!</a:t>
            </a:r>
            <a:endParaRPr lang="en-IL" sz="800" dirty="0"/>
          </a:p>
        </p:txBody>
      </p:sp>
      <p:pic>
        <p:nvPicPr>
          <p:cNvPr id="62" name="Graphic 61" descr="Arrow: Straight with solid fill">
            <a:extLst>
              <a:ext uri="{FF2B5EF4-FFF2-40B4-BE49-F238E27FC236}">
                <a16:creationId xmlns:a16="http://schemas.microsoft.com/office/drawing/2014/main" id="{665E2F9F-06F0-E74F-886F-93EE6862E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3997" y="4714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46C6C3B-122E-5846-AB0A-AF0C359898B4}"/>
              </a:ext>
            </a:extLst>
          </p:cNvPr>
          <p:cNvGrpSpPr/>
          <p:nvPr/>
        </p:nvGrpSpPr>
        <p:grpSpPr>
          <a:xfrm>
            <a:off x="111095" y="388876"/>
            <a:ext cx="12192000" cy="6420801"/>
            <a:chOff x="111095" y="388876"/>
            <a:chExt cx="12192000" cy="64208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3454AF-D0BD-5348-B1D2-77F78AECADAD}"/>
                </a:ext>
              </a:extLst>
            </p:cNvPr>
            <p:cNvGrpSpPr/>
            <p:nvPr/>
          </p:nvGrpSpPr>
          <p:grpSpPr>
            <a:xfrm>
              <a:off x="111095" y="388876"/>
              <a:ext cx="12192000" cy="6420801"/>
              <a:chOff x="111095" y="388876"/>
              <a:chExt cx="12192000" cy="642080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4569978-B329-FB47-AEED-B62587E88125}"/>
                  </a:ext>
                </a:extLst>
              </p:cNvPr>
              <p:cNvGrpSpPr/>
              <p:nvPr/>
            </p:nvGrpSpPr>
            <p:grpSpPr>
              <a:xfrm>
                <a:off x="111095" y="388876"/>
                <a:ext cx="12192000" cy="6420801"/>
                <a:chOff x="111095" y="388876"/>
                <a:chExt cx="12192000" cy="6420801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27FE1D-6F3B-9F49-AA02-60CEB3E66CBD}"/>
                    </a:ext>
                  </a:extLst>
                </p:cNvPr>
                <p:cNvGrpSpPr/>
                <p:nvPr/>
              </p:nvGrpSpPr>
              <p:grpSpPr>
                <a:xfrm>
                  <a:off x="111095" y="388876"/>
                  <a:ext cx="12192000" cy="6420801"/>
                  <a:chOff x="111095" y="388876"/>
                  <a:chExt cx="12192000" cy="6420801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8A34431-0FEA-4B48-A105-11427E0F7E79}"/>
                      </a:ext>
                    </a:extLst>
                  </p:cNvPr>
                  <p:cNvGrpSpPr/>
                  <p:nvPr/>
                </p:nvGrpSpPr>
                <p:grpSpPr>
                  <a:xfrm>
                    <a:off x="111095" y="388876"/>
                    <a:ext cx="12192000" cy="6420801"/>
                    <a:chOff x="111095" y="388876"/>
                    <a:chExt cx="12192000" cy="6420801"/>
                  </a:xfrm>
                </p:grpSpPr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906373E0-9D81-8940-8989-0305944171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095" y="388876"/>
                      <a:ext cx="12192000" cy="6420801"/>
                      <a:chOff x="111095" y="388876"/>
                      <a:chExt cx="12192000" cy="6420801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316BA30E-CE90-474B-8176-24E96162D7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1095" y="388876"/>
                        <a:ext cx="12192000" cy="6420801"/>
                        <a:chOff x="111095" y="388876"/>
                        <a:chExt cx="12192000" cy="6420801"/>
                      </a:xfrm>
                    </p:grpSpPr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BD3F6CFE-4E72-864C-80C1-9AFF2065DA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1095" y="388876"/>
                          <a:ext cx="12192000" cy="6420801"/>
                          <a:chOff x="111095" y="388876"/>
                          <a:chExt cx="12192000" cy="6420801"/>
                        </a:xfrm>
                      </p:grpSpPr>
                      <p:grpSp>
                        <p:nvGrpSpPr>
                          <p:cNvPr id="12" name="Group 11">
                            <a:extLst>
                              <a:ext uri="{FF2B5EF4-FFF2-40B4-BE49-F238E27FC236}">
                                <a16:creationId xmlns:a16="http://schemas.microsoft.com/office/drawing/2014/main" id="{4BCE04B1-B2BD-2C4B-A473-07EF39D129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1095" y="388876"/>
                            <a:ext cx="12192000" cy="6420801"/>
                            <a:chOff x="111095" y="388876"/>
                            <a:chExt cx="12192000" cy="6420801"/>
                          </a:xfrm>
                        </p:grpSpPr>
                        <p:grpSp>
                          <p:nvGrpSpPr>
                            <p:cNvPr id="10" name="Group 9">
                              <a:extLst>
                                <a:ext uri="{FF2B5EF4-FFF2-40B4-BE49-F238E27FC236}">
                                  <a16:creationId xmlns:a16="http://schemas.microsoft.com/office/drawing/2014/main" id="{F916580E-965A-764E-BA0D-E424F7F12C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1095" y="388876"/>
                              <a:ext cx="12192000" cy="6420801"/>
                              <a:chOff x="-82193" y="218599"/>
                              <a:chExt cx="12192000" cy="6420801"/>
                            </a:xfrm>
                          </p:grpSpPr>
                          <p:grpSp>
                            <p:nvGrpSpPr>
                              <p:cNvPr id="8" name="Group 7">
                                <a:extLst>
                                  <a:ext uri="{FF2B5EF4-FFF2-40B4-BE49-F238E27FC236}">
                                    <a16:creationId xmlns:a16="http://schemas.microsoft.com/office/drawing/2014/main" id="{5F99F0F0-7D07-F544-A777-FD0AC28679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-82193" y="218599"/>
                                <a:ext cx="12192000" cy="6420801"/>
                                <a:chOff x="-82193" y="218599"/>
                                <a:chExt cx="12192000" cy="6420801"/>
                              </a:xfrm>
                            </p:grpSpPr>
                            <p:grpSp>
                              <p:nvGrpSpPr>
                                <p:cNvPr id="6" name="Group 5">
                                  <a:extLst>
                                    <a:ext uri="{FF2B5EF4-FFF2-40B4-BE49-F238E27FC236}">
                                      <a16:creationId xmlns:a16="http://schemas.microsoft.com/office/drawing/2014/main" id="{E5459DDD-B830-744F-AEF1-7FA8DB5ABF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-82193" y="218599"/>
                                  <a:ext cx="12192000" cy="6420801"/>
                                  <a:chOff x="-82193" y="218599"/>
                                  <a:chExt cx="12192000" cy="6420801"/>
                                </a:xfrm>
                              </p:grpSpPr>
                              <p:pic>
                                <p:nvPicPr>
                                  <p:cNvPr id="4" name="Picture 3">
                                    <a:extLst>
                                      <a:ext uri="{FF2B5EF4-FFF2-40B4-BE49-F238E27FC236}">
                                        <a16:creationId xmlns:a16="http://schemas.microsoft.com/office/drawing/2014/main" id="{0345F664-CAED-A146-AA75-0F4CD4E26DF2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2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-82193" y="218599"/>
                                    <a:ext cx="12192000" cy="6420801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sp>
                                <p:nvSpPr>
                                  <p:cNvPr id="5" name="Rectangle 4">
                                    <a:extLst>
                                      <a:ext uri="{FF2B5EF4-FFF2-40B4-BE49-F238E27FC236}">
                                        <a16:creationId xmlns:a16="http://schemas.microsoft.com/office/drawing/2014/main" id="{BC4EC0AB-0418-1847-B6F7-235723C42F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613394" y="805927"/>
                                    <a:ext cx="4578634" cy="59473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marL="0" algn="ctr" defTabSz="914400" rtl="1" eaLnBrk="1" latinLnBrk="0" hangingPunct="1"/>
                                    <a:r>
                                      <a:rPr lang="en-US" sz="1600" b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a:t>VLAB: Vision and Language Association Benchmark </a:t>
                                    </a:r>
                                    <a:endParaRPr lang="en-IL" sz="1600" b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7" name="Rectangle 6">
                                  <a:extLst>
                                    <a:ext uri="{FF2B5EF4-FFF2-40B4-BE49-F238E27FC236}">
                                      <a16:creationId xmlns:a16="http://schemas.microsoft.com/office/drawing/2014/main" id="{C224199C-8229-454C-948E-4AD7CC953D7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319346" y="1331016"/>
                                  <a:ext cx="5166730" cy="124695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2800" b="1" dirty="0">
                                      <a:solidFill>
                                        <a:srgbClr val="F6717C"/>
                                      </a:solidFill>
                                    </a:rPr>
                                    <a:t>BEAT THE AI – GIVE THE CUE</a:t>
                                  </a:r>
                                </a:p>
                                <a:p>
                                  <a:pPr marL="0" algn="ctr" defTabSz="914400" rtl="1" eaLnBrk="1" latinLnBrk="0" hangingPunct="1"/>
                                  <a:endParaRPr lang="en-US" sz="1100" b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endParaRPr>
                                </a:p>
                                <a:p>
                                  <a:pPr marL="0" algn="ctr" defTabSz="914400" rtl="1" eaLnBrk="1" latinLnBrk="0" hangingPunct="1"/>
                                  <a:r>
                                    <a:rPr lang="en-US" sz="1100" dirty="0">
                                      <a:solidFill>
                                        <a:schemeClr val="bg1"/>
                                      </a:solidFill>
                                    </a:rPr>
                                    <a:t>Five images are presented below.</a:t>
                                  </a:r>
                                </a:p>
                                <a:p>
                                  <a:pPr marL="0" algn="ctr" defTabSz="914400" eaLnBrk="1" latinLnBrk="0" hangingPunct="1"/>
                                  <a:r>
                                    <a:rPr lang="en-US" sz="1100" dirty="0">
                                      <a:solidFill>
                                        <a:schemeClr val="bg1"/>
                                      </a:solidFill>
                                    </a:rPr>
                                    <a:t>Choose several images and enter a cue word that describes them best.</a:t>
                                  </a:r>
                                </a:p>
                                <a:p>
                                  <a:pPr marL="0" algn="ctr" defTabSz="914400" rtl="1" eaLnBrk="1" latinLnBrk="0" hangingPunct="1"/>
                                  <a:r>
                                    <a:rPr lang="en-US" sz="1100" dirty="0">
                                      <a:solidFill>
                                        <a:schemeClr val="bg1"/>
                                      </a:solidFill>
                                    </a:rPr>
                                    <a:t>T</a:t>
                                  </a:r>
                                  <a:r>
                                    <a:rPr lang="en-IL" sz="1100" dirty="0">
                                      <a:solidFill>
                                        <a:schemeClr val="bg1"/>
                                      </a:solidFill>
                                    </a:rPr>
                                    <a:t>he AI will try to guess the which images descibes your cue</a:t>
                                  </a:r>
                                </a:p>
                              </p:txBody>
                            </p:sp>
                          </p:grpSp>
                          <p:pic>
                            <p:nvPicPr>
                              <p:cNvPr id="9" name="Picture 8">
                                <a:extLst>
                                  <a:ext uri="{FF2B5EF4-FFF2-40B4-BE49-F238E27FC236}">
                                    <a16:creationId xmlns:a16="http://schemas.microsoft.com/office/drawing/2014/main" id="{7962E40E-0D54-1F4D-AB51-52FC59C638A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2"/>
                              <a:srcRect l="50461" t="39840" r="40149" b="42213"/>
                              <a:stretch/>
                            </p:blipFill>
                            <p:spPr>
                              <a:xfrm>
                                <a:off x="3092600" y="4527394"/>
                                <a:ext cx="1144860" cy="115229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11" name="Picture 10">
                              <a:extLst>
                                <a:ext uri="{FF2B5EF4-FFF2-40B4-BE49-F238E27FC236}">
                                  <a16:creationId xmlns:a16="http://schemas.microsoft.com/office/drawing/2014/main" id="{5CEC5C4C-DF27-9642-8277-EB2B93BD676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2"/>
                            <a:srcRect l="30826" t="67165" r="30455" b="14889"/>
                            <a:stretch/>
                          </p:blipFill>
                          <p:spPr>
                            <a:xfrm>
                              <a:off x="4423315" y="4698376"/>
                              <a:ext cx="4720682" cy="115229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14" name="Rectangle 13">
                            <a:extLst>
                              <a:ext uri="{FF2B5EF4-FFF2-40B4-BE49-F238E27FC236}">
                                <a16:creationId xmlns:a16="http://schemas.microsoft.com/office/drawing/2014/main" id="{E925C895-D53B-D745-848F-7CFEB2F4FE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838832" y="4635587"/>
                            <a:ext cx="4784777" cy="8423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marL="0" algn="ctr" defTabSz="914400" rtl="0" eaLnBrk="1" latinLnBrk="0" hangingPunct="1"/>
                            <a:endParaRPr lang="en-IL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7" name="Rectangle 16">
                            <a:extLst>
                              <a:ext uri="{FF2B5EF4-FFF2-40B4-BE49-F238E27FC236}">
                                <a16:creationId xmlns:a16="http://schemas.microsoft.com/office/drawing/2014/main" id="{C7D52050-AE10-5546-A99D-B900128721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34575" y="2628890"/>
                            <a:ext cx="5322847" cy="162563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marL="0" algn="ctr" defTabSz="914400" rtl="0" eaLnBrk="1" latinLnBrk="0" hangingPunct="1"/>
                            <a:endParaRPr lang="en-IL" sz="1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30A09701-BC8E-4A4A-B7AC-AD27B35342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82994" y="2426225"/>
                          <a:ext cx="4226011" cy="89881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L"/>
                        </a:p>
                      </p:txBody>
                    </p:sp>
                  </p:grpSp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5B4F0F36-AFBA-8048-92AC-3974DA58B5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79821" y="2872321"/>
                        <a:ext cx="1092394" cy="298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algn="ctr" defTabSz="914400" rtl="1" eaLnBrk="1" latinLnBrk="0" hangingPunct="1"/>
                        <a:r>
                          <a:rPr lang="en-US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Tarzan</a:t>
                        </a:r>
                        <a:endParaRPr lang="en-IL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36" name="Picture 35" descr="T">
                      <a:extLst>
                        <a:ext uri="{FF2B5EF4-FFF2-40B4-BE49-F238E27FC236}">
                          <a16:creationId xmlns:a16="http://schemas.microsoft.com/office/drawing/2014/main" id="{4366B96B-69D3-D740-8585-60A8CDAD77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alphaModFix amt="70000"/>
                    </a:blip>
                    <a:srcRect l="10614" t="34795" r="86939" b="59202"/>
                    <a:stretch/>
                  </p:blipFill>
                  <p:spPr>
                    <a:xfrm>
                      <a:off x="2935708" y="6132676"/>
                      <a:ext cx="1598140" cy="550444"/>
                    </a:xfrm>
                    <a:prstGeom prst="rect">
                      <a:avLst/>
                    </a:prstGeom>
                  </p:spPr>
                </p:pic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EBC6DB87-C94F-FE4B-9617-A0BE4182E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3416" y="476575"/>
                        <a:ext cx="2388068" cy="20159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algn="ctr" defTabSz="914400" rtl="1" eaLnBrk="1" latinLnBrk="0" hangingPunct="1"/>
                        <a:r>
                          <a:rPr lang="en-US" sz="700" b="1" dirty="0">
                            <a:solidFill>
                              <a:schemeClr val="tx1"/>
                            </a:solidFill>
                          </a:rPr>
                          <a:t>VLAB </a:t>
                        </a:r>
                        <a14:m>
                          <m:oMath xmlns:m="http://schemas.openxmlformats.org/officeDocument/2006/math">
                            <m:r>
                              <a:rPr lang="en-US" sz="7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oMath>
                        </a14:m>
                        <a:r>
                          <a:rPr lang="en-US" sz="700" b="1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en-US" sz="700" dirty="0">
                            <a:solidFill>
                              <a:schemeClr val="tx1"/>
                            </a:solidFill>
                          </a:rPr>
                          <a:t>Vision and Language Association Benchmark </a:t>
                        </a:r>
                        <a:endParaRPr lang="en-IL" sz="7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EBC6DB87-C94F-FE4B-9617-A0BE4182ED2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3416" y="476575"/>
                        <a:ext cx="2388068" cy="20159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588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C2BC4E5-DABB-A348-93CA-1553807603D2}"/>
                    </a:ext>
                  </a:extLst>
                </p:cNvPr>
                <p:cNvSpPr/>
                <p:nvPr/>
              </p:nvSpPr>
              <p:spPr>
                <a:xfrm>
                  <a:off x="2935708" y="6119566"/>
                  <a:ext cx="1598140" cy="2988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en-US" sz="1100" b="1" dirty="0">
                      <a:solidFill>
                        <a:schemeClr val="bg1"/>
                      </a:solidFill>
                    </a:rPr>
                    <a:t>MY TOTAL SCORE</a:t>
                  </a:r>
                  <a:endParaRPr lang="en-IL" sz="11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50B56ED-1851-D74C-9DF3-3D3AD8E38A34}"/>
                  </a:ext>
                </a:extLst>
              </p:cNvPr>
              <p:cNvSpPr txBox="1"/>
              <p:nvPr/>
            </p:nvSpPr>
            <p:spPr>
              <a:xfrm>
                <a:off x="7484698" y="469980"/>
                <a:ext cx="60485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algn="ctr" defTabSz="914400" eaLnBrk="1" latinLnBrk="0" hangingPunct="1"/>
                <a:r>
                  <a:rPr lang="en-US" sz="600" dirty="0">
                    <a:solidFill>
                      <a:srgbClr val="F6717C"/>
                    </a:solidFill>
                  </a:rPr>
                  <a:t>BEAT THE AI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D365C7E-B130-B142-AB7C-E0ACA8813850}"/>
                      </a:ext>
                    </a:extLst>
                  </p:cNvPr>
                  <p:cNvSpPr txBox="1"/>
                  <p:nvPr/>
                </p:nvSpPr>
                <p:spPr>
                  <a:xfrm>
                    <a:off x="3982994" y="2560963"/>
                    <a:ext cx="4226011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𝑪𝒖𝒆</m:t>
                          </m:r>
                          <m:r>
                            <a:rPr lang="en-US" sz="12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</m:t>
                          </m:r>
                          <m:r>
                            <a:rPr lang="en-U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𝑨𝒔𝒔𝒐𝒄𝒊𝒂𝒕𝒊𝒐𝒏𝒔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D365C7E-B130-B142-AB7C-E0ACA88138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994" y="2560963"/>
                    <a:ext cx="422601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CA4F225-A326-9A4F-97F5-07F2DFD981B2}"/>
                  </a:ext>
                </a:extLst>
              </p:cNvPr>
              <p:cNvSpPr/>
              <p:nvPr/>
            </p:nvSpPr>
            <p:spPr>
              <a:xfrm>
                <a:off x="6750926" y="2872320"/>
                <a:ext cx="1010498" cy="298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1" eaLnBrk="1" latinLnBrk="0" hangingPunct="1"/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</a:t>
                </a:r>
                <a:endParaRPr lang="en-IL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175033E-FA7D-8045-9451-B372AFAAD3B5}"/>
                  </a:ext>
                </a:extLst>
              </p:cNvPr>
              <p:cNvSpPr/>
              <p:nvPr/>
            </p:nvSpPr>
            <p:spPr>
              <a:xfrm>
                <a:off x="3311510" y="4732179"/>
                <a:ext cx="1083367" cy="1097396"/>
              </a:xfrm>
              <a:prstGeom prst="rect">
                <a:avLst/>
              </a:prstGeom>
              <a:noFill/>
              <a:ln w="38100">
                <a:solidFill>
                  <a:srgbClr val="FF74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97AB34C-D22A-7243-B79A-706830014EA5}"/>
                  </a:ext>
                </a:extLst>
              </p:cNvPr>
              <p:cNvSpPr txBox="1"/>
              <p:nvPr/>
            </p:nvSpPr>
            <p:spPr>
              <a:xfrm>
                <a:off x="3019166" y="3640621"/>
                <a:ext cx="61536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algn="ctr" defTabSz="914400" eaLnBrk="1" latinLnBrk="0" hangingPunct="1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AI Response 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44B69CA-31B4-3D4A-8747-74FFFE1E6208}"/>
                </a:ext>
              </a:extLst>
            </p:cNvPr>
            <p:cNvSpPr/>
            <p:nvPr/>
          </p:nvSpPr>
          <p:spPr>
            <a:xfrm>
              <a:off x="2935708" y="6365360"/>
              <a:ext cx="1598140" cy="298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r>
                <a:rPr lang="en-US" sz="1600" b="1" dirty="0">
                  <a:solidFill>
                    <a:schemeClr val="bg1"/>
                  </a:solidFill>
                </a:rPr>
                <a:t>75%</a:t>
              </a:r>
              <a:endParaRPr lang="en-IL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AD58F995-7F14-384D-8901-EBCA68DCD588}"/>
              </a:ext>
            </a:extLst>
          </p:cNvPr>
          <p:cNvSpPr/>
          <p:nvPr/>
        </p:nvSpPr>
        <p:spPr>
          <a:xfrm>
            <a:off x="8433532" y="6127398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100" b="1" dirty="0">
                <a:solidFill>
                  <a:schemeClr val="bg1"/>
                </a:solidFill>
              </a:rPr>
              <a:t>AI TOTAL SCORE</a:t>
            </a:r>
            <a:endParaRPr lang="en-IL" sz="11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ACC6D7-B60F-AA43-AC9B-C462810675D6}"/>
              </a:ext>
            </a:extLst>
          </p:cNvPr>
          <p:cNvSpPr/>
          <p:nvPr/>
        </p:nvSpPr>
        <p:spPr>
          <a:xfrm>
            <a:off x="8433532" y="6373192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600" b="1" dirty="0">
                <a:solidFill>
                  <a:schemeClr val="bg1"/>
                </a:solidFill>
              </a:rPr>
              <a:t>25%</a:t>
            </a:r>
            <a:endParaRPr lang="en-IL" sz="1600" b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59A0AD-EE7A-894E-9E41-9ED8E989BCEF}"/>
              </a:ext>
            </a:extLst>
          </p:cNvPr>
          <p:cNvSpPr/>
          <p:nvPr/>
        </p:nvSpPr>
        <p:spPr>
          <a:xfrm>
            <a:off x="9084282" y="4738068"/>
            <a:ext cx="1070340" cy="85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Graphic 28" descr="End outline">
            <a:extLst>
              <a:ext uri="{FF2B5EF4-FFF2-40B4-BE49-F238E27FC236}">
                <a16:creationId xmlns:a16="http://schemas.microsoft.com/office/drawing/2014/main" id="{2E259E5A-22F2-0943-B071-EA5EF0834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93883" y="6097075"/>
            <a:ext cx="569720" cy="56972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666FE5B-C295-8649-8E58-4E499337E2A3}"/>
              </a:ext>
            </a:extLst>
          </p:cNvPr>
          <p:cNvSpPr/>
          <p:nvPr/>
        </p:nvSpPr>
        <p:spPr>
          <a:xfrm>
            <a:off x="7986696" y="4719023"/>
            <a:ext cx="1083367" cy="1097396"/>
          </a:xfrm>
          <a:prstGeom prst="rect">
            <a:avLst/>
          </a:prstGeom>
          <a:noFill/>
          <a:ln w="38100">
            <a:solidFill>
              <a:srgbClr val="FF7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B42C3B-C37E-D44A-9EC4-86AF0613C0E4}"/>
              </a:ext>
            </a:extLst>
          </p:cNvPr>
          <p:cNvSpPr/>
          <p:nvPr/>
        </p:nvSpPr>
        <p:spPr>
          <a:xfrm>
            <a:off x="6207071" y="6138439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100" b="1" dirty="0">
                <a:solidFill>
                  <a:schemeClr val="bg1"/>
                </a:solidFill>
              </a:rPr>
              <a:t>AI CURRENT SCORE</a:t>
            </a:r>
            <a:endParaRPr lang="en-IL" sz="1100" b="1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DF1AC5-D443-4D4D-AE9F-07128DA422C0}"/>
              </a:ext>
            </a:extLst>
          </p:cNvPr>
          <p:cNvSpPr/>
          <p:nvPr/>
        </p:nvSpPr>
        <p:spPr>
          <a:xfrm>
            <a:off x="6207071" y="6384233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600" b="1" dirty="0">
                <a:solidFill>
                  <a:schemeClr val="bg1"/>
                </a:solidFill>
              </a:rPr>
              <a:t>33%</a:t>
            </a:r>
            <a:endParaRPr lang="en-IL" sz="1600" b="1" dirty="0">
              <a:solidFill>
                <a:schemeClr val="bg1"/>
              </a:solidFill>
            </a:endParaRPr>
          </a:p>
        </p:txBody>
      </p:sp>
      <p:pic>
        <p:nvPicPr>
          <p:cNvPr id="61" name="Picture 60" descr="T">
            <a:extLst>
              <a:ext uri="{FF2B5EF4-FFF2-40B4-BE49-F238E27FC236}">
                <a16:creationId xmlns:a16="http://schemas.microsoft.com/office/drawing/2014/main" id="{DA1F3E2E-CAAC-5E48-87E5-0109A91BD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10614" t="34795" r="86939" b="59202"/>
          <a:stretch/>
        </p:blipFill>
        <p:spPr>
          <a:xfrm>
            <a:off x="7880294" y="6132676"/>
            <a:ext cx="1598140" cy="550444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B2BA02B-D0EE-6F49-B6B8-A292BC963629}"/>
              </a:ext>
            </a:extLst>
          </p:cNvPr>
          <p:cNvSpPr/>
          <p:nvPr/>
        </p:nvSpPr>
        <p:spPr>
          <a:xfrm>
            <a:off x="7880294" y="6119566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100" b="1" dirty="0">
                <a:solidFill>
                  <a:schemeClr val="bg1"/>
                </a:solidFill>
              </a:rPr>
              <a:t>AI TOTAL SCORE</a:t>
            </a:r>
            <a:endParaRPr lang="en-IL" sz="1100" b="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031D7D-6230-1C4B-9F14-B3D2C6FDB2D0}"/>
              </a:ext>
            </a:extLst>
          </p:cNvPr>
          <p:cNvSpPr/>
          <p:nvPr/>
        </p:nvSpPr>
        <p:spPr>
          <a:xfrm>
            <a:off x="7880294" y="6365360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600" b="1" dirty="0">
                <a:solidFill>
                  <a:schemeClr val="bg1"/>
                </a:solidFill>
              </a:rPr>
              <a:t>25%</a:t>
            </a:r>
            <a:endParaRPr lang="en-IL" sz="1600" b="1" dirty="0">
              <a:solidFill>
                <a:schemeClr val="bg1"/>
              </a:solidFill>
            </a:endParaRPr>
          </a:p>
        </p:txBody>
      </p:sp>
      <p:pic>
        <p:nvPicPr>
          <p:cNvPr id="64" name="Picture 63" descr="T">
            <a:extLst>
              <a:ext uri="{FF2B5EF4-FFF2-40B4-BE49-F238E27FC236}">
                <a16:creationId xmlns:a16="http://schemas.microsoft.com/office/drawing/2014/main" id="{78B385BA-7ABB-9E4B-8038-2C142254A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4" t="34795" r="86939" b="59202"/>
          <a:stretch/>
        </p:blipFill>
        <p:spPr>
          <a:xfrm>
            <a:off x="5408001" y="6138698"/>
            <a:ext cx="1598140" cy="55044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7F2248B-5F10-1346-99AA-B56B6B6CE795}"/>
              </a:ext>
            </a:extLst>
          </p:cNvPr>
          <p:cNvSpPr/>
          <p:nvPr/>
        </p:nvSpPr>
        <p:spPr>
          <a:xfrm>
            <a:off x="5408001" y="6125588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100" b="1" dirty="0">
                <a:solidFill>
                  <a:schemeClr val="bg1"/>
                </a:solidFill>
              </a:rPr>
              <a:t>MY CURRENT SCORE</a:t>
            </a:r>
            <a:endParaRPr lang="en-IL" sz="1100" b="1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EB06BE-B72E-E841-B8C5-5271E9FBA6EC}"/>
              </a:ext>
            </a:extLst>
          </p:cNvPr>
          <p:cNvSpPr/>
          <p:nvPr/>
        </p:nvSpPr>
        <p:spPr>
          <a:xfrm>
            <a:off x="5408001" y="6371382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600" b="1" dirty="0">
                <a:solidFill>
                  <a:schemeClr val="bg1"/>
                </a:solidFill>
              </a:rPr>
              <a:t>66%</a:t>
            </a:r>
            <a:endParaRPr lang="en-IL" sz="1600" b="1" dirty="0">
              <a:solidFill>
                <a:schemeClr val="bg1"/>
              </a:solidFill>
            </a:endParaRPr>
          </a:p>
        </p:txBody>
      </p:sp>
      <p:pic>
        <p:nvPicPr>
          <p:cNvPr id="67" name="Graphic 66" descr="Information outline">
            <a:extLst>
              <a:ext uri="{FF2B5EF4-FFF2-40B4-BE49-F238E27FC236}">
                <a16:creationId xmlns:a16="http://schemas.microsoft.com/office/drawing/2014/main" id="{CDC6BF50-D75B-6E4D-A434-453603D2F3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8370" y="6475360"/>
            <a:ext cx="156875" cy="1568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AD62DD3-2640-7641-A5A1-60A437F00663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729403" y="5974595"/>
            <a:ext cx="154557" cy="120549"/>
          </a:xfrm>
          <a:prstGeom prst="rect">
            <a:avLst/>
          </a:prstGeom>
        </p:spPr>
      </p:pic>
      <p:pic>
        <p:nvPicPr>
          <p:cNvPr id="72" name="Graphic 71" descr="Checkmark with solid fill">
            <a:extLst>
              <a:ext uri="{FF2B5EF4-FFF2-40B4-BE49-F238E27FC236}">
                <a16:creationId xmlns:a16="http://schemas.microsoft.com/office/drawing/2014/main" id="{2DB4A98C-DE45-1247-AD54-15E0254C1E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8093" y="5913473"/>
            <a:ext cx="154556" cy="154556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6105284-9E17-8847-9C2A-0299349EEFD3}"/>
              </a:ext>
            </a:extLst>
          </p:cNvPr>
          <p:cNvSpPr/>
          <p:nvPr/>
        </p:nvSpPr>
        <p:spPr>
          <a:xfrm>
            <a:off x="5649694" y="4713646"/>
            <a:ext cx="1083367" cy="10973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535AE185-C93A-9346-8100-A6DAC3460D84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6816255" y="3670841"/>
            <a:ext cx="311404" cy="31183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96AD1B2-E713-1841-AF81-18958DA39BD8}"/>
              </a:ext>
            </a:extLst>
          </p:cNvPr>
          <p:cNvSpPr txBox="1"/>
          <p:nvPr/>
        </p:nvSpPr>
        <p:spPr>
          <a:xfrm>
            <a:off x="10367030" y="6564357"/>
            <a:ext cx="12234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800" dirty="0"/>
              <a:t>Another round please!</a:t>
            </a:r>
          </a:p>
        </p:txBody>
      </p:sp>
    </p:spTree>
    <p:extLst>
      <p:ext uri="{BB962C8B-B14F-4D97-AF65-F5344CB8AC3E}">
        <p14:creationId xmlns:p14="http://schemas.microsoft.com/office/powerpoint/2010/main" val="370158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46C6C3B-122E-5846-AB0A-AF0C359898B4}"/>
              </a:ext>
            </a:extLst>
          </p:cNvPr>
          <p:cNvGrpSpPr/>
          <p:nvPr/>
        </p:nvGrpSpPr>
        <p:grpSpPr>
          <a:xfrm>
            <a:off x="111095" y="388876"/>
            <a:ext cx="12192000" cy="6420801"/>
            <a:chOff x="111095" y="388876"/>
            <a:chExt cx="12192000" cy="64208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3454AF-D0BD-5348-B1D2-77F78AECADAD}"/>
                </a:ext>
              </a:extLst>
            </p:cNvPr>
            <p:cNvGrpSpPr/>
            <p:nvPr/>
          </p:nvGrpSpPr>
          <p:grpSpPr>
            <a:xfrm>
              <a:off x="111095" y="388876"/>
              <a:ext cx="12192000" cy="6420801"/>
              <a:chOff x="111095" y="388876"/>
              <a:chExt cx="12192000" cy="642080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4569978-B329-FB47-AEED-B62587E88125}"/>
                  </a:ext>
                </a:extLst>
              </p:cNvPr>
              <p:cNvGrpSpPr/>
              <p:nvPr/>
            </p:nvGrpSpPr>
            <p:grpSpPr>
              <a:xfrm>
                <a:off x="111095" y="388876"/>
                <a:ext cx="12192000" cy="6420801"/>
                <a:chOff x="111095" y="388876"/>
                <a:chExt cx="12192000" cy="6420801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27FE1D-6F3B-9F49-AA02-60CEB3E66CBD}"/>
                    </a:ext>
                  </a:extLst>
                </p:cNvPr>
                <p:cNvGrpSpPr/>
                <p:nvPr/>
              </p:nvGrpSpPr>
              <p:grpSpPr>
                <a:xfrm>
                  <a:off x="111095" y="388876"/>
                  <a:ext cx="12192000" cy="6420801"/>
                  <a:chOff x="111095" y="388876"/>
                  <a:chExt cx="12192000" cy="6420801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8A34431-0FEA-4B48-A105-11427E0F7E79}"/>
                      </a:ext>
                    </a:extLst>
                  </p:cNvPr>
                  <p:cNvGrpSpPr/>
                  <p:nvPr/>
                </p:nvGrpSpPr>
                <p:grpSpPr>
                  <a:xfrm>
                    <a:off x="111095" y="388876"/>
                    <a:ext cx="12192000" cy="6420801"/>
                    <a:chOff x="111095" y="388876"/>
                    <a:chExt cx="12192000" cy="6420801"/>
                  </a:xfrm>
                </p:grpSpPr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906373E0-9D81-8940-8989-0305944171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095" y="388876"/>
                      <a:ext cx="12192000" cy="6420801"/>
                      <a:chOff x="111095" y="388876"/>
                      <a:chExt cx="12192000" cy="6420801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316BA30E-CE90-474B-8176-24E96162D7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1095" y="388876"/>
                        <a:ext cx="12192000" cy="6420801"/>
                        <a:chOff x="111095" y="388876"/>
                        <a:chExt cx="12192000" cy="6420801"/>
                      </a:xfrm>
                    </p:grpSpPr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BD3F6CFE-4E72-864C-80C1-9AFF2065DA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1095" y="388876"/>
                          <a:ext cx="12192000" cy="6420801"/>
                          <a:chOff x="111095" y="388876"/>
                          <a:chExt cx="12192000" cy="6420801"/>
                        </a:xfrm>
                      </p:grpSpPr>
                      <p:grpSp>
                        <p:nvGrpSpPr>
                          <p:cNvPr id="12" name="Group 11">
                            <a:extLst>
                              <a:ext uri="{FF2B5EF4-FFF2-40B4-BE49-F238E27FC236}">
                                <a16:creationId xmlns:a16="http://schemas.microsoft.com/office/drawing/2014/main" id="{4BCE04B1-B2BD-2C4B-A473-07EF39D129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1095" y="388876"/>
                            <a:ext cx="12192000" cy="6420801"/>
                            <a:chOff x="111095" y="388876"/>
                            <a:chExt cx="12192000" cy="6420801"/>
                          </a:xfrm>
                        </p:grpSpPr>
                        <p:grpSp>
                          <p:nvGrpSpPr>
                            <p:cNvPr id="10" name="Group 9">
                              <a:extLst>
                                <a:ext uri="{FF2B5EF4-FFF2-40B4-BE49-F238E27FC236}">
                                  <a16:creationId xmlns:a16="http://schemas.microsoft.com/office/drawing/2014/main" id="{F916580E-965A-764E-BA0D-E424F7F12C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1095" y="388876"/>
                              <a:ext cx="12192000" cy="6420801"/>
                              <a:chOff x="-82193" y="218599"/>
                              <a:chExt cx="12192000" cy="6420801"/>
                            </a:xfrm>
                          </p:grpSpPr>
                          <p:grpSp>
                            <p:nvGrpSpPr>
                              <p:cNvPr id="8" name="Group 7">
                                <a:extLst>
                                  <a:ext uri="{FF2B5EF4-FFF2-40B4-BE49-F238E27FC236}">
                                    <a16:creationId xmlns:a16="http://schemas.microsoft.com/office/drawing/2014/main" id="{5F99F0F0-7D07-F544-A777-FD0AC28679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-82193" y="218599"/>
                                <a:ext cx="12192000" cy="6420801"/>
                                <a:chOff x="-82193" y="218599"/>
                                <a:chExt cx="12192000" cy="6420801"/>
                              </a:xfrm>
                            </p:grpSpPr>
                            <p:grpSp>
                              <p:nvGrpSpPr>
                                <p:cNvPr id="6" name="Group 5">
                                  <a:extLst>
                                    <a:ext uri="{FF2B5EF4-FFF2-40B4-BE49-F238E27FC236}">
                                      <a16:creationId xmlns:a16="http://schemas.microsoft.com/office/drawing/2014/main" id="{E5459DDD-B830-744F-AEF1-7FA8DB5ABF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-82193" y="218599"/>
                                  <a:ext cx="12192000" cy="6420801"/>
                                  <a:chOff x="-82193" y="218599"/>
                                  <a:chExt cx="12192000" cy="6420801"/>
                                </a:xfrm>
                              </p:grpSpPr>
                              <p:pic>
                                <p:nvPicPr>
                                  <p:cNvPr id="4" name="Picture 3">
                                    <a:extLst>
                                      <a:ext uri="{FF2B5EF4-FFF2-40B4-BE49-F238E27FC236}">
                                        <a16:creationId xmlns:a16="http://schemas.microsoft.com/office/drawing/2014/main" id="{0345F664-CAED-A146-AA75-0F4CD4E26DF2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2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-82193" y="218599"/>
                                    <a:ext cx="12192000" cy="6420801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sp>
                                <p:nvSpPr>
                                  <p:cNvPr id="5" name="Rectangle 4">
                                    <a:extLst>
                                      <a:ext uri="{FF2B5EF4-FFF2-40B4-BE49-F238E27FC236}">
                                        <a16:creationId xmlns:a16="http://schemas.microsoft.com/office/drawing/2014/main" id="{BC4EC0AB-0418-1847-B6F7-235723C42F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613394" y="805927"/>
                                    <a:ext cx="4578634" cy="59473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marL="0" algn="ctr" defTabSz="914400" rtl="1" eaLnBrk="1" latinLnBrk="0" hangingPunct="1"/>
                                    <a:r>
                                      <a:rPr lang="en-US" sz="1600" b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a:t>VLAB: Vision and Language Association Benchmark </a:t>
                                    </a:r>
                                    <a:endParaRPr lang="en-IL" sz="1600" b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7" name="Rectangle 6">
                                  <a:extLst>
                                    <a:ext uri="{FF2B5EF4-FFF2-40B4-BE49-F238E27FC236}">
                                      <a16:creationId xmlns:a16="http://schemas.microsoft.com/office/drawing/2014/main" id="{C224199C-8229-454C-948E-4AD7CC953D7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319346" y="1331016"/>
                                  <a:ext cx="5166730" cy="124695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2800" b="1" dirty="0">
                                      <a:solidFill>
                                        <a:srgbClr val="F6717C"/>
                                      </a:solidFill>
                                    </a:rPr>
                                    <a:t>BEAT THE AI – GIVE THE CUE</a:t>
                                  </a:r>
                                </a:p>
                                <a:p>
                                  <a:pPr marL="0" algn="ctr" defTabSz="914400" rtl="1" eaLnBrk="1" latinLnBrk="0" hangingPunct="1"/>
                                  <a:endParaRPr lang="en-US" sz="1100" b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endParaRPr>
                                </a:p>
                                <a:p>
                                  <a:pPr marL="0" algn="ctr" defTabSz="914400" rtl="1" eaLnBrk="1" latinLnBrk="0" hangingPunct="1"/>
                                  <a:r>
                                    <a:rPr lang="en-US" sz="1100" dirty="0">
                                      <a:solidFill>
                                        <a:schemeClr val="bg1"/>
                                      </a:solidFill>
                                    </a:rPr>
                                    <a:t>Five images are presented below.</a:t>
                                  </a:r>
                                </a:p>
                                <a:p>
                                  <a:pPr marL="0" algn="ctr" defTabSz="914400" eaLnBrk="1" latinLnBrk="0" hangingPunct="1"/>
                                  <a:r>
                                    <a:rPr lang="en-US" sz="1100" dirty="0">
                                      <a:solidFill>
                                        <a:schemeClr val="bg1"/>
                                      </a:solidFill>
                                    </a:rPr>
                                    <a:t>Choose several images and enter a cue word that describes them best.</a:t>
                                  </a:r>
                                </a:p>
                                <a:p>
                                  <a:pPr marL="0" algn="ctr" defTabSz="914400" rtl="1" eaLnBrk="1" latinLnBrk="0" hangingPunct="1"/>
                                  <a:r>
                                    <a:rPr lang="en-US" sz="1100" dirty="0">
                                      <a:solidFill>
                                        <a:schemeClr val="bg1"/>
                                      </a:solidFill>
                                    </a:rPr>
                                    <a:t>T</a:t>
                                  </a:r>
                                  <a:r>
                                    <a:rPr lang="en-IL" sz="1100" dirty="0">
                                      <a:solidFill>
                                        <a:schemeClr val="bg1"/>
                                      </a:solidFill>
                                    </a:rPr>
                                    <a:t>he AI will try to guess the which images descibes your cue</a:t>
                                  </a:r>
                                </a:p>
                              </p:txBody>
                            </p:sp>
                          </p:grpSp>
                          <p:pic>
                            <p:nvPicPr>
                              <p:cNvPr id="9" name="Picture 8">
                                <a:extLst>
                                  <a:ext uri="{FF2B5EF4-FFF2-40B4-BE49-F238E27FC236}">
                                    <a16:creationId xmlns:a16="http://schemas.microsoft.com/office/drawing/2014/main" id="{7962E40E-0D54-1F4D-AB51-52FC59C638A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2"/>
                              <a:srcRect l="50461" t="39840" r="40149" b="42213"/>
                              <a:stretch/>
                            </p:blipFill>
                            <p:spPr>
                              <a:xfrm>
                                <a:off x="3092600" y="4527394"/>
                                <a:ext cx="1144860" cy="115229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11" name="Picture 10">
                              <a:extLst>
                                <a:ext uri="{FF2B5EF4-FFF2-40B4-BE49-F238E27FC236}">
                                  <a16:creationId xmlns:a16="http://schemas.microsoft.com/office/drawing/2014/main" id="{5CEC5C4C-DF27-9642-8277-EB2B93BD676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2"/>
                            <a:srcRect l="30826" t="67165" r="30455" b="14889"/>
                            <a:stretch/>
                          </p:blipFill>
                          <p:spPr>
                            <a:xfrm>
                              <a:off x="4423315" y="4698376"/>
                              <a:ext cx="4720682" cy="115229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14" name="Rectangle 13">
                            <a:extLst>
                              <a:ext uri="{FF2B5EF4-FFF2-40B4-BE49-F238E27FC236}">
                                <a16:creationId xmlns:a16="http://schemas.microsoft.com/office/drawing/2014/main" id="{E925C895-D53B-D745-848F-7CFEB2F4FE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838832" y="4635587"/>
                            <a:ext cx="4784777" cy="8423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marL="0" algn="ctr" defTabSz="914400" rtl="0" eaLnBrk="1" latinLnBrk="0" hangingPunct="1"/>
                            <a:endParaRPr lang="en-IL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7" name="Rectangle 16">
                            <a:extLst>
                              <a:ext uri="{FF2B5EF4-FFF2-40B4-BE49-F238E27FC236}">
                                <a16:creationId xmlns:a16="http://schemas.microsoft.com/office/drawing/2014/main" id="{C7D52050-AE10-5546-A99D-B900128721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34575" y="2628890"/>
                            <a:ext cx="5322847" cy="162563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marL="0" algn="ctr" defTabSz="914400" rtl="0" eaLnBrk="1" latinLnBrk="0" hangingPunct="1"/>
                            <a:endParaRPr lang="en-IL" sz="1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30A09701-BC8E-4A4A-B7AC-AD27B35342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82994" y="2426225"/>
                          <a:ext cx="4226011" cy="89881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L"/>
                        </a:p>
                      </p:txBody>
                    </p:sp>
                  </p:grpSp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5B4F0F36-AFBA-8048-92AC-3974DA58B5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79821" y="2872321"/>
                        <a:ext cx="1092394" cy="298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algn="ctr" defTabSz="914400" rtl="1" eaLnBrk="1" latinLnBrk="0" hangingPunct="1"/>
                        <a:r>
                          <a:rPr lang="en-US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Tarzan</a:t>
                        </a:r>
                        <a:endParaRPr lang="en-IL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36" name="Picture 35" descr="T">
                      <a:extLst>
                        <a:ext uri="{FF2B5EF4-FFF2-40B4-BE49-F238E27FC236}">
                          <a16:creationId xmlns:a16="http://schemas.microsoft.com/office/drawing/2014/main" id="{4366B96B-69D3-D740-8585-60A8CDAD77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alphaModFix amt="70000"/>
                    </a:blip>
                    <a:srcRect l="10614" t="34795" r="86939" b="59202"/>
                    <a:stretch/>
                  </p:blipFill>
                  <p:spPr>
                    <a:xfrm>
                      <a:off x="2935708" y="6132676"/>
                      <a:ext cx="1598140" cy="550444"/>
                    </a:xfrm>
                    <a:prstGeom prst="rect">
                      <a:avLst/>
                    </a:prstGeom>
                  </p:spPr>
                </p:pic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EBC6DB87-C94F-FE4B-9617-A0BE4182E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3416" y="476575"/>
                        <a:ext cx="2388068" cy="20159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algn="ctr" defTabSz="914400" rtl="1" eaLnBrk="1" latinLnBrk="0" hangingPunct="1"/>
                        <a:r>
                          <a:rPr lang="en-US" sz="700" b="1" dirty="0">
                            <a:solidFill>
                              <a:schemeClr val="tx1"/>
                            </a:solidFill>
                          </a:rPr>
                          <a:t>VLAB </a:t>
                        </a:r>
                        <a14:m>
                          <m:oMath xmlns:m="http://schemas.openxmlformats.org/officeDocument/2006/math">
                            <m:r>
                              <a:rPr lang="en-US" sz="7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oMath>
                        </a14:m>
                        <a:r>
                          <a:rPr lang="en-US" sz="700" b="1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en-US" sz="700" dirty="0">
                            <a:solidFill>
                              <a:schemeClr val="tx1"/>
                            </a:solidFill>
                          </a:rPr>
                          <a:t>Vision and Language Association Benchmark </a:t>
                        </a:r>
                        <a:endParaRPr lang="en-IL" sz="7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EBC6DB87-C94F-FE4B-9617-A0BE4182ED2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3416" y="476575"/>
                        <a:ext cx="2388068" cy="20159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588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C2BC4E5-DABB-A348-93CA-1553807603D2}"/>
                    </a:ext>
                  </a:extLst>
                </p:cNvPr>
                <p:cNvSpPr/>
                <p:nvPr/>
              </p:nvSpPr>
              <p:spPr>
                <a:xfrm>
                  <a:off x="2935708" y="6119566"/>
                  <a:ext cx="1598140" cy="2988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en-US" sz="1100" b="1" dirty="0">
                      <a:solidFill>
                        <a:schemeClr val="bg1"/>
                      </a:solidFill>
                    </a:rPr>
                    <a:t>MY TOTAL SCORE</a:t>
                  </a:r>
                  <a:endParaRPr lang="en-IL" sz="11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50B56ED-1851-D74C-9DF3-3D3AD8E38A34}"/>
                  </a:ext>
                </a:extLst>
              </p:cNvPr>
              <p:cNvSpPr txBox="1"/>
              <p:nvPr/>
            </p:nvSpPr>
            <p:spPr>
              <a:xfrm>
                <a:off x="7484698" y="469980"/>
                <a:ext cx="60485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algn="ctr" defTabSz="914400" eaLnBrk="1" latinLnBrk="0" hangingPunct="1"/>
                <a:r>
                  <a:rPr lang="en-US" sz="600" dirty="0">
                    <a:solidFill>
                      <a:srgbClr val="F6717C"/>
                    </a:solidFill>
                  </a:rPr>
                  <a:t>BEAT THE AI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CA4F225-A326-9A4F-97F5-07F2DFD981B2}"/>
                  </a:ext>
                </a:extLst>
              </p:cNvPr>
              <p:cNvSpPr/>
              <p:nvPr/>
            </p:nvSpPr>
            <p:spPr>
              <a:xfrm>
                <a:off x="6750926" y="2872320"/>
                <a:ext cx="1010498" cy="298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1" eaLnBrk="1" latinLnBrk="0" hangingPunct="1"/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</a:t>
                </a:r>
                <a:endParaRPr lang="en-IL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175033E-FA7D-8045-9451-B372AFAAD3B5}"/>
                  </a:ext>
                </a:extLst>
              </p:cNvPr>
              <p:cNvSpPr/>
              <p:nvPr/>
            </p:nvSpPr>
            <p:spPr>
              <a:xfrm>
                <a:off x="3311510" y="4732179"/>
                <a:ext cx="1083367" cy="1097396"/>
              </a:xfrm>
              <a:prstGeom prst="rect">
                <a:avLst/>
              </a:prstGeom>
              <a:noFill/>
              <a:ln w="38100">
                <a:solidFill>
                  <a:srgbClr val="FF74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97AB34C-D22A-7243-B79A-706830014EA5}"/>
                  </a:ext>
                </a:extLst>
              </p:cNvPr>
              <p:cNvSpPr txBox="1"/>
              <p:nvPr/>
            </p:nvSpPr>
            <p:spPr>
              <a:xfrm>
                <a:off x="3019166" y="3640621"/>
                <a:ext cx="61536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algn="ctr" defTabSz="914400" eaLnBrk="1" latinLnBrk="0" hangingPunct="1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AI Response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44B69CA-31B4-3D4A-8747-74FFFE1E6208}"/>
                </a:ext>
              </a:extLst>
            </p:cNvPr>
            <p:cNvSpPr/>
            <p:nvPr/>
          </p:nvSpPr>
          <p:spPr>
            <a:xfrm>
              <a:off x="2935708" y="6365360"/>
              <a:ext cx="1598140" cy="298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r>
                <a:rPr lang="en-US" sz="1600" b="1" dirty="0">
                  <a:solidFill>
                    <a:schemeClr val="bg1"/>
                  </a:solidFill>
                </a:rPr>
                <a:t>75%</a:t>
              </a:r>
              <a:endParaRPr lang="en-IL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AD58F995-7F14-384D-8901-EBCA68DCD588}"/>
              </a:ext>
            </a:extLst>
          </p:cNvPr>
          <p:cNvSpPr/>
          <p:nvPr/>
        </p:nvSpPr>
        <p:spPr>
          <a:xfrm>
            <a:off x="8433532" y="6127398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100" b="1" dirty="0">
                <a:solidFill>
                  <a:schemeClr val="bg1"/>
                </a:solidFill>
              </a:rPr>
              <a:t>AI TOTAL SCORE</a:t>
            </a:r>
            <a:endParaRPr lang="en-IL" sz="11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ACC6D7-B60F-AA43-AC9B-C462810675D6}"/>
              </a:ext>
            </a:extLst>
          </p:cNvPr>
          <p:cNvSpPr/>
          <p:nvPr/>
        </p:nvSpPr>
        <p:spPr>
          <a:xfrm>
            <a:off x="8433532" y="6373192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600" b="1" dirty="0">
                <a:solidFill>
                  <a:schemeClr val="bg1"/>
                </a:solidFill>
              </a:rPr>
              <a:t>25%</a:t>
            </a:r>
            <a:endParaRPr lang="en-IL" sz="1600" b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59A0AD-EE7A-894E-9E41-9ED8E989BCEF}"/>
              </a:ext>
            </a:extLst>
          </p:cNvPr>
          <p:cNvSpPr/>
          <p:nvPr/>
        </p:nvSpPr>
        <p:spPr>
          <a:xfrm>
            <a:off x="9084282" y="4738068"/>
            <a:ext cx="1070340" cy="85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66FE5B-C295-8649-8E58-4E499337E2A3}"/>
              </a:ext>
            </a:extLst>
          </p:cNvPr>
          <p:cNvSpPr/>
          <p:nvPr/>
        </p:nvSpPr>
        <p:spPr>
          <a:xfrm>
            <a:off x="7986696" y="4719023"/>
            <a:ext cx="1083367" cy="1097396"/>
          </a:xfrm>
          <a:prstGeom prst="rect">
            <a:avLst/>
          </a:prstGeom>
          <a:noFill/>
          <a:ln w="38100">
            <a:solidFill>
              <a:srgbClr val="FF7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B42C3B-C37E-D44A-9EC4-86AF0613C0E4}"/>
              </a:ext>
            </a:extLst>
          </p:cNvPr>
          <p:cNvSpPr/>
          <p:nvPr/>
        </p:nvSpPr>
        <p:spPr>
          <a:xfrm>
            <a:off x="6207071" y="6138439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100" b="1" dirty="0">
                <a:solidFill>
                  <a:schemeClr val="bg1"/>
                </a:solidFill>
              </a:rPr>
              <a:t>AI CURRENT SCORE</a:t>
            </a:r>
            <a:endParaRPr lang="en-IL" sz="1100" b="1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DF1AC5-D443-4D4D-AE9F-07128DA422C0}"/>
              </a:ext>
            </a:extLst>
          </p:cNvPr>
          <p:cNvSpPr/>
          <p:nvPr/>
        </p:nvSpPr>
        <p:spPr>
          <a:xfrm>
            <a:off x="6207071" y="6384233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600" b="1" dirty="0">
                <a:solidFill>
                  <a:schemeClr val="bg1"/>
                </a:solidFill>
              </a:rPr>
              <a:t>33%</a:t>
            </a:r>
            <a:endParaRPr lang="en-IL" sz="1600" b="1" dirty="0">
              <a:solidFill>
                <a:schemeClr val="bg1"/>
              </a:solidFill>
            </a:endParaRPr>
          </a:p>
        </p:txBody>
      </p:sp>
      <p:pic>
        <p:nvPicPr>
          <p:cNvPr id="61" name="Picture 60" descr="T">
            <a:extLst>
              <a:ext uri="{FF2B5EF4-FFF2-40B4-BE49-F238E27FC236}">
                <a16:creationId xmlns:a16="http://schemas.microsoft.com/office/drawing/2014/main" id="{DA1F3E2E-CAAC-5E48-87E5-0109A91BD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10614" t="34795" r="86939" b="59202"/>
          <a:stretch/>
        </p:blipFill>
        <p:spPr>
          <a:xfrm>
            <a:off x="7880294" y="6132676"/>
            <a:ext cx="1598140" cy="550444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B2BA02B-D0EE-6F49-B6B8-A292BC963629}"/>
              </a:ext>
            </a:extLst>
          </p:cNvPr>
          <p:cNvSpPr/>
          <p:nvPr/>
        </p:nvSpPr>
        <p:spPr>
          <a:xfrm>
            <a:off x="7880294" y="6119566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100" b="1" dirty="0">
                <a:solidFill>
                  <a:schemeClr val="bg1"/>
                </a:solidFill>
              </a:rPr>
              <a:t>AI TOTAL SCORE</a:t>
            </a:r>
            <a:endParaRPr lang="en-IL" sz="1100" b="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031D7D-6230-1C4B-9F14-B3D2C6FDB2D0}"/>
              </a:ext>
            </a:extLst>
          </p:cNvPr>
          <p:cNvSpPr/>
          <p:nvPr/>
        </p:nvSpPr>
        <p:spPr>
          <a:xfrm>
            <a:off x="7880294" y="6365360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600" b="1" dirty="0">
                <a:solidFill>
                  <a:schemeClr val="bg1"/>
                </a:solidFill>
              </a:rPr>
              <a:t>25%</a:t>
            </a:r>
            <a:endParaRPr lang="en-IL" sz="1600" b="1" dirty="0">
              <a:solidFill>
                <a:schemeClr val="bg1"/>
              </a:solidFill>
            </a:endParaRPr>
          </a:p>
        </p:txBody>
      </p:sp>
      <p:pic>
        <p:nvPicPr>
          <p:cNvPr id="64" name="Picture 63" descr="T">
            <a:extLst>
              <a:ext uri="{FF2B5EF4-FFF2-40B4-BE49-F238E27FC236}">
                <a16:creationId xmlns:a16="http://schemas.microsoft.com/office/drawing/2014/main" id="{78B385BA-7ABB-9E4B-8038-2C142254A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4" t="34795" r="86939" b="59202"/>
          <a:stretch/>
        </p:blipFill>
        <p:spPr>
          <a:xfrm>
            <a:off x="5408001" y="6138698"/>
            <a:ext cx="1598140" cy="55044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7F2248B-5F10-1346-99AA-B56B6B6CE795}"/>
              </a:ext>
            </a:extLst>
          </p:cNvPr>
          <p:cNvSpPr/>
          <p:nvPr/>
        </p:nvSpPr>
        <p:spPr>
          <a:xfrm>
            <a:off x="5408001" y="6125588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100" b="1" dirty="0">
                <a:solidFill>
                  <a:schemeClr val="bg1"/>
                </a:solidFill>
              </a:rPr>
              <a:t>MY CURRENT SCORE</a:t>
            </a:r>
            <a:endParaRPr lang="en-IL" sz="1100" b="1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EB06BE-B72E-E841-B8C5-5271E9FBA6EC}"/>
              </a:ext>
            </a:extLst>
          </p:cNvPr>
          <p:cNvSpPr/>
          <p:nvPr/>
        </p:nvSpPr>
        <p:spPr>
          <a:xfrm>
            <a:off x="5408001" y="6371382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600" b="1" dirty="0">
                <a:solidFill>
                  <a:schemeClr val="bg1"/>
                </a:solidFill>
              </a:rPr>
              <a:t>66%</a:t>
            </a:r>
            <a:endParaRPr lang="en-IL" sz="1600" b="1" dirty="0">
              <a:solidFill>
                <a:schemeClr val="bg1"/>
              </a:solidFill>
            </a:endParaRPr>
          </a:p>
        </p:txBody>
      </p:sp>
      <p:pic>
        <p:nvPicPr>
          <p:cNvPr id="67" name="Graphic 66" descr="Information outline">
            <a:extLst>
              <a:ext uri="{FF2B5EF4-FFF2-40B4-BE49-F238E27FC236}">
                <a16:creationId xmlns:a16="http://schemas.microsoft.com/office/drawing/2014/main" id="{CDC6BF50-D75B-6E4D-A434-453603D2F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8370" y="6475360"/>
            <a:ext cx="156875" cy="156875"/>
          </a:xfrm>
          <a:prstGeom prst="rect">
            <a:avLst/>
          </a:prstGeom>
        </p:spPr>
      </p:pic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02790F56-B184-0344-BCE3-871C37F9300C}"/>
              </a:ext>
            </a:extLst>
          </p:cNvPr>
          <p:cNvSpPr/>
          <p:nvPr/>
        </p:nvSpPr>
        <p:spPr>
          <a:xfrm>
            <a:off x="7232780" y="5384626"/>
            <a:ext cx="1672323" cy="740962"/>
          </a:xfrm>
          <a:prstGeom prst="wedgeRoundRectCallout">
            <a:avLst>
              <a:gd name="adj1" fmla="val -70970"/>
              <a:gd name="adj2" fmla="val 99189"/>
              <a:gd name="adj3" fmla="val 16667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67587A-F010-3347-A10E-04C1E1AECC38}"/>
              </a:ext>
            </a:extLst>
          </p:cNvPr>
          <p:cNvSpPr/>
          <p:nvPr/>
        </p:nvSpPr>
        <p:spPr>
          <a:xfrm>
            <a:off x="7251604" y="5404294"/>
            <a:ext cx="1598140" cy="189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900" b="1" dirty="0">
                <a:solidFill>
                  <a:schemeClr val="tx1"/>
                </a:solidFill>
              </a:rPr>
              <a:t>How is my score calculated?</a:t>
            </a:r>
            <a:endParaRPr lang="en-IL" sz="9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E526CC7-C184-A545-89AA-F3FF7ADA04A4}"/>
              </a:ext>
            </a:extLst>
          </p:cNvPr>
          <p:cNvSpPr/>
          <p:nvPr/>
        </p:nvSpPr>
        <p:spPr>
          <a:xfrm>
            <a:off x="7260189" y="5622225"/>
            <a:ext cx="1598140" cy="378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900" dirty="0">
                <a:solidFill>
                  <a:schemeClr val="tx1"/>
                </a:solidFill>
              </a:rPr>
              <a:t>Proportion of the associations that the AI didn’t guess correctly.</a:t>
            </a:r>
            <a:endParaRPr lang="en-IL" sz="900" dirty="0">
              <a:solidFill>
                <a:schemeClr val="tx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6351D82-F06A-5D46-958A-30F5F17A24E7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729403" y="5974595"/>
            <a:ext cx="154557" cy="1205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882E68-E9DA-C842-814A-D4B39E43ABD1}"/>
                  </a:ext>
                </a:extLst>
              </p:cNvPr>
              <p:cNvSpPr txBox="1"/>
              <p:nvPr/>
            </p:nvSpPr>
            <p:spPr>
              <a:xfrm>
                <a:off x="3982994" y="2560963"/>
                <a:ext cx="422601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𝑪𝒖𝒆</m:t>
                      </m:r>
                      <m:r>
                        <a:rPr lang="en-US" sz="12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𝑨𝒔𝒔𝒐𝒄𝒊𝒂𝒕𝒊𝒐𝒏𝒔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882E68-E9DA-C842-814A-D4B39E43A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94" y="2560963"/>
                <a:ext cx="4226011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1CF0F828-090C-3D46-8581-6CB77CB2AF4F}"/>
              </a:ext>
            </a:extLst>
          </p:cNvPr>
          <p:cNvSpPr/>
          <p:nvPr/>
        </p:nvSpPr>
        <p:spPr>
          <a:xfrm>
            <a:off x="5649694" y="4713646"/>
            <a:ext cx="1083367" cy="10973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379FCF0-B0C2-7349-8DDD-222C1CB0E014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816255" y="3670841"/>
            <a:ext cx="311404" cy="311839"/>
          </a:xfrm>
          <a:prstGeom prst="rect">
            <a:avLst/>
          </a:prstGeom>
        </p:spPr>
      </p:pic>
      <p:pic>
        <p:nvPicPr>
          <p:cNvPr id="72" name="Graphic 71" descr="End outline">
            <a:extLst>
              <a:ext uri="{FF2B5EF4-FFF2-40B4-BE49-F238E27FC236}">
                <a16:creationId xmlns:a16="http://schemas.microsoft.com/office/drawing/2014/main" id="{986BACC1-1F93-3242-B37D-65C281839B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93883" y="6097075"/>
            <a:ext cx="569720" cy="56972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8C2AEFE-43B6-8848-AA53-F76C5BC55DB3}"/>
              </a:ext>
            </a:extLst>
          </p:cNvPr>
          <p:cNvSpPr txBox="1"/>
          <p:nvPr/>
        </p:nvSpPr>
        <p:spPr>
          <a:xfrm>
            <a:off x="10367030" y="6564357"/>
            <a:ext cx="12234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800" dirty="0"/>
              <a:t>Another round please!</a:t>
            </a:r>
          </a:p>
        </p:txBody>
      </p:sp>
    </p:spTree>
    <p:extLst>
      <p:ext uri="{BB962C8B-B14F-4D97-AF65-F5344CB8AC3E}">
        <p14:creationId xmlns:p14="http://schemas.microsoft.com/office/powerpoint/2010/main" val="4162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7" grpId="2" animBg="1"/>
      <p:bldP spid="57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E9046E-DCD3-1242-B436-C03C86DA7287}"/>
              </a:ext>
            </a:extLst>
          </p:cNvPr>
          <p:cNvGrpSpPr/>
          <p:nvPr/>
        </p:nvGrpSpPr>
        <p:grpSpPr>
          <a:xfrm>
            <a:off x="111095" y="388876"/>
            <a:ext cx="12192000" cy="6420801"/>
            <a:chOff x="111095" y="388876"/>
            <a:chExt cx="12192000" cy="64208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3454AF-D0BD-5348-B1D2-77F78AECADAD}"/>
                </a:ext>
              </a:extLst>
            </p:cNvPr>
            <p:cNvGrpSpPr/>
            <p:nvPr/>
          </p:nvGrpSpPr>
          <p:grpSpPr>
            <a:xfrm>
              <a:off x="111095" y="388876"/>
              <a:ext cx="12192000" cy="6420801"/>
              <a:chOff x="111095" y="388876"/>
              <a:chExt cx="12192000" cy="642080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F27FE1D-6F3B-9F49-AA02-60CEB3E66CBD}"/>
                  </a:ext>
                </a:extLst>
              </p:cNvPr>
              <p:cNvGrpSpPr/>
              <p:nvPr/>
            </p:nvGrpSpPr>
            <p:grpSpPr>
              <a:xfrm>
                <a:off x="111095" y="388876"/>
                <a:ext cx="12192000" cy="6420801"/>
                <a:chOff x="111095" y="388876"/>
                <a:chExt cx="12192000" cy="6420801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06373E0-9D81-8940-8989-030594417127}"/>
                    </a:ext>
                  </a:extLst>
                </p:cNvPr>
                <p:cNvGrpSpPr/>
                <p:nvPr/>
              </p:nvGrpSpPr>
              <p:grpSpPr>
                <a:xfrm>
                  <a:off x="111095" y="388876"/>
                  <a:ext cx="12192000" cy="6420801"/>
                  <a:chOff x="111095" y="388876"/>
                  <a:chExt cx="12192000" cy="6420801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316BA30E-CE90-474B-8176-24E96162D798}"/>
                      </a:ext>
                    </a:extLst>
                  </p:cNvPr>
                  <p:cNvGrpSpPr/>
                  <p:nvPr/>
                </p:nvGrpSpPr>
                <p:grpSpPr>
                  <a:xfrm>
                    <a:off x="111095" y="388876"/>
                    <a:ext cx="12192000" cy="6420801"/>
                    <a:chOff x="111095" y="388876"/>
                    <a:chExt cx="12192000" cy="6420801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BD3F6CFE-4E72-864C-80C1-9AFF2065DA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095" y="388876"/>
                      <a:ext cx="12192000" cy="6420801"/>
                      <a:chOff x="111095" y="388876"/>
                      <a:chExt cx="12192000" cy="6420801"/>
                    </a:xfrm>
                  </p:grpSpPr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4BCE04B1-B2BD-2C4B-A473-07EF39D129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1095" y="388876"/>
                        <a:ext cx="12192000" cy="6420801"/>
                        <a:chOff x="111095" y="388876"/>
                        <a:chExt cx="12192000" cy="6420801"/>
                      </a:xfrm>
                    </p:grpSpPr>
                    <p:grpSp>
                      <p:nvGrpSpPr>
                        <p:cNvPr id="10" name="Group 9">
                          <a:extLst>
                            <a:ext uri="{FF2B5EF4-FFF2-40B4-BE49-F238E27FC236}">
                              <a16:creationId xmlns:a16="http://schemas.microsoft.com/office/drawing/2014/main" id="{F916580E-965A-764E-BA0D-E424F7F12C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1095" y="388876"/>
                          <a:ext cx="12192000" cy="6420801"/>
                          <a:chOff x="-82193" y="218599"/>
                          <a:chExt cx="12192000" cy="6420801"/>
                        </a:xfrm>
                      </p:grpSpPr>
                      <p:grpSp>
                        <p:nvGrpSpPr>
                          <p:cNvPr id="8" name="Group 7">
                            <a:extLst>
                              <a:ext uri="{FF2B5EF4-FFF2-40B4-BE49-F238E27FC236}">
                                <a16:creationId xmlns:a16="http://schemas.microsoft.com/office/drawing/2014/main" id="{5F99F0F0-7D07-F544-A777-FD0AC28679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82193" y="218599"/>
                            <a:ext cx="12192000" cy="6420801"/>
                            <a:chOff x="-82193" y="218599"/>
                            <a:chExt cx="12192000" cy="6420801"/>
                          </a:xfrm>
                        </p:grpSpPr>
                        <p:grpSp>
                          <p:nvGrpSpPr>
                            <p:cNvPr id="6" name="Group 5">
                              <a:extLst>
                                <a:ext uri="{FF2B5EF4-FFF2-40B4-BE49-F238E27FC236}">
                                  <a16:creationId xmlns:a16="http://schemas.microsoft.com/office/drawing/2014/main" id="{E5459DDD-B830-744F-AEF1-7FA8DB5ABF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82193" y="218599"/>
                              <a:ext cx="12192000" cy="6420801"/>
                              <a:chOff x="-82193" y="218599"/>
                              <a:chExt cx="12192000" cy="6420801"/>
                            </a:xfrm>
                          </p:grpSpPr>
                          <p:pic>
                            <p:nvPicPr>
                              <p:cNvPr id="4" name="Picture 3">
                                <a:extLst>
                                  <a:ext uri="{FF2B5EF4-FFF2-40B4-BE49-F238E27FC236}">
                                    <a16:creationId xmlns:a16="http://schemas.microsoft.com/office/drawing/2014/main" id="{0345F664-CAED-A146-AA75-0F4CD4E26DF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-82193" y="218599"/>
                                <a:ext cx="12192000" cy="6420801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5" name="Rectangle 4">
                                <a:extLst>
                                  <a:ext uri="{FF2B5EF4-FFF2-40B4-BE49-F238E27FC236}">
                                    <a16:creationId xmlns:a16="http://schemas.microsoft.com/office/drawing/2014/main" id="{BC4EC0AB-0418-1847-B6F7-235723C42F8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613394" y="805927"/>
                                <a:ext cx="4578634" cy="59473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marL="0" algn="ctr" defTabSz="914400" rtl="1" eaLnBrk="1" latinLnBrk="0" hangingPunct="1"/>
                                <a:r>
                                  <a:rPr lang="en-US" sz="1600" b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a:t>VLAB: Vision and Language Association Benchmark </a:t>
                                </a:r>
                                <a:endParaRPr lang="en-IL" sz="1600" b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" name="Rectangle 6">
                              <a:extLst>
                                <a:ext uri="{FF2B5EF4-FFF2-40B4-BE49-F238E27FC236}">
                                  <a16:creationId xmlns:a16="http://schemas.microsoft.com/office/drawing/2014/main" id="{C224199C-8229-454C-948E-4AD7CC953D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19346" y="1331016"/>
                              <a:ext cx="5166730" cy="1246955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2800" b="1" dirty="0">
                                  <a:solidFill>
                                    <a:srgbClr val="F6717C"/>
                                  </a:solidFill>
                                </a:rPr>
                                <a:t>BEAT THE AI</a:t>
                              </a:r>
                            </a:p>
                            <a:p>
                              <a:pPr marL="0" algn="ctr" defTabSz="914400" rtl="1" eaLnBrk="1" latinLnBrk="0" hangingPunct="1"/>
                              <a:endParaRPr lang="en-US" sz="1100" b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endParaRPr>
                            </a:p>
                            <a:p>
                              <a:pPr marL="0" algn="ctr" defTabSz="914400" rtl="1" eaLnBrk="1" latinLnBrk="0" hangingPunct="1"/>
                              <a:r>
                                <a:rPr lang="en-US" sz="1100" dirty="0">
                                  <a:solidFill>
                                    <a:schemeClr val="bg1"/>
                                  </a:solidFill>
                                </a:rPr>
                                <a:t>Five images are presented below.</a:t>
                              </a:r>
                            </a:p>
                            <a:p>
                              <a:pPr marL="0" algn="ctr" defTabSz="914400" eaLnBrk="1" latinLnBrk="0" hangingPunct="1"/>
                              <a:r>
                                <a:rPr lang="en-US" sz="1100" dirty="0">
                                  <a:solidFill>
                                    <a:schemeClr val="bg1"/>
                                  </a:solidFill>
                                </a:rPr>
                                <a:t>Choose several images and enter a cue word that describes them best.</a:t>
                              </a:r>
                            </a:p>
                            <a:p>
                              <a:pPr marL="0" algn="ctr" defTabSz="914400" rtl="1" eaLnBrk="1" latinLnBrk="0" hangingPunct="1"/>
                              <a:r>
                                <a:rPr lang="en-US" sz="1100" dirty="0">
                                  <a:solidFill>
                                    <a:schemeClr val="bg1"/>
                                  </a:solidFill>
                                </a:rPr>
                                <a:t>T</a:t>
                              </a:r>
                              <a:r>
                                <a:rPr lang="en-IL" sz="1100" dirty="0">
                                  <a:solidFill>
                                    <a:schemeClr val="bg1"/>
                                  </a:solidFill>
                                </a:rPr>
                                <a:t>he AI will try to guess the which images descibes your cue</a:t>
                              </a:r>
                            </a:p>
                          </p:txBody>
                        </p:sp>
                      </p:grpSp>
                      <p:pic>
                        <p:nvPicPr>
                          <p:cNvPr id="9" name="Picture 8">
                            <a:extLst>
                              <a:ext uri="{FF2B5EF4-FFF2-40B4-BE49-F238E27FC236}">
                                <a16:creationId xmlns:a16="http://schemas.microsoft.com/office/drawing/2014/main" id="{7962E40E-0D54-1F4D-AB51-52FC59C638A9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/>
                          <a:srcRect l="50461" t="39840" r="40149" b="42213"/>
                          <a:stretch/>
                        </p:blipFill>
                        <p:spPr>
                          <a:xfrm>
                            <a:off x="3092600" y="4527394"/>
                            <a:ext cx="1144860" cy="1152293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1" name="Picture 10">
                          <a:extLst>
                            <a:ext uri="{FF2B5EF4-FFF2-40B4-BE49-F238E27FC236}">
                              <a16:creationId xmlns:a16="http://schemas.microsoft.com/office/drawing/2014/main" id="{5CEC5C4C-DF27-9642-8277-EB2B93BD676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30826" t="67165" r="30455" b="14889"/>
                        <a:stretch/>
                      </p:blipFill>
                      <p:spPr>
                        <a:xfrm>
                          <a:off x="4423315" y="4698376"/>
                          <a:ext cx="4720682" cy="1152293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E925C895-D53B-D745-848F-7CFEB2F4FED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838832" y="4635587"/>
                        <a:ext cx="4784777" cy="84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algn="ctr" defTabSz="914400" rtl="0" eaLnBrk="1" latinLnBrk="0" hangingPunct="1"/>
                        <a:endParaRPr lang="en-IL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C7D52050-AE10-5546-A99D-B900128721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4575" y="2628890"/>
                        <a:ext cx="5322847" cy="16256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algn="ctr" defTabSz="914400" rtl="0" eaLnBrk="1" latinLnBrk="0" hangingPunct="1"/>
                        <a:endParaRPr lang="en-IL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30A09701-BC8E-4A4A-B7AC-AD27B3534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2994" y="2961695"/>
                      <a:ext cx="4226011" cy="89881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L"/>
                    </a:p>
                  </p:txBody>
                </p:sp>
              </p:grp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B4F0F36-AFBA-8048-92AC-3974DA58B591}"/>
                      </a:ext>
                    </a:extLst>
                  </p:cNvPr>
                  <p:cNvSpPr/>
                  <p:nvPr/>
                </p:nvSpPr>
                <p:spPr>
                  <a:xfrm>
                    <a:off x="4179821" y="3407791"/>
                    <a:ext cx="1092394" cy="29888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algn="ctr" defTabSz="914400" rtl="1" eaLnBrk="1" latinLnBrk="0" hangingPunct="1"/>
                    <a:r>
                      <a: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Shivering</a:t>
                    </a:r>
                    <a:endParaRPr lang="en-IL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EBC6DB87-C94F-FE4B-9617-A0BE4182ED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3416" y="476575"/>
                      <a:ext cx="2388068" cy="2015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algn="ctr" defTabSz="914400" rtl="1" eaLnBrk="1" latinLnBrk="0" hangingPunct="1"/>
                      <a:r>
                        <a:rPr lang="en-US" sz="700" b="1" dirty="0">
                          <a:solidFill>
                            <a:schemeClr val="tx1"/>
                          </a:solidFill>
                        </a:rPr>
                        <a:t>VLAB </a:t>
                      </a:r>
                      <a14:m>
                        <m:oMath xmlns:m="http://schemas.openxmlformats.org/officeDocument/2006/math">
                          <m:r>
                            <a:rPr lang="en-US" sz="7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a14:m>
                      <a:r>
                        <a:rPr lang="en-US" sz="7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Vision and Language Association Benchmark </a:t>
                      </a:r>
                      <a:endParaRPr lang="en-IL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EBC6DB87-C94F-FE4B-9617-A0BE4182ED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3416" y="476575"/>
                      <a:ext cx="2388068" cy="20159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88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50B56ED-1851-D74C-9DF3-3D3AD8E38A34}"/>
                  </a:ext>
                </a:extLst>
              </p:cNvPr>
              <p:cNvSpPr txBox="1"/>
              <p:nvPr/>
            </p:nvSpPr>
            <p:spPr>
              <a:xfrm>
                <a:off x="7484698" y="469980"/>
                <a:ext cx="60485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algn="ctr" defTabSz="914400" eaLnBrk="1" latinLnBrk="0" hangingPunct="1"/>
                <a:r>
                  <a:rPr lang="en-US" sz="600" dirty="0">
                    <a:solidFill>
                      <a:srgbClr val="F6717C"/>
                    </a:solidFill>
                  </a:rPr>
                  <a:t>BEAT THE AI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CA4F225-A326-9A4F-97F5-07F2DFD981B2}"/>
                  </a:ext>
                </a:extLst>
              </p:cNvPr>
              <p:cNvSpPr/>
              <p:nvPr/>
            </p:nvSpPr>
            <p:spPr>
              <a:xfrm>
                <a:off x="6750926" y="3407790"/>
                <a:ext cx="1010498" cy="298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1" eaLnBrk="1" latinLnBrk="0" hangingPunct="1"/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endParaRPr lang="en-IL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175033E-FA7D-8045-9451-B372AFAAD3B5}"/>
                  </a:ext>
                </a:extLst>
              </p:cNvPr>
              <p:cNvSpPr/>
              <p:nvPr/>
            </p:nvSpPr>
            <p:spPr>
              <a:xfrm>
                <a:off x="3311510" y="4732179"/>
                <a:ext cx="1083367" cy="1097396"/>
              </a:xfrm>
              <a:prstGeom prst="rect">
                <a:avLst/>
              </a:prstGeom>
              <a:noFill/>
              <a:ln w="38100">
                <a:solidFill>
                  <a:srgbClr val="FF74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C59A0AD-EE7A-894E-9E41-9ED8E989BCEF}"/>
                </a:ext>
              </a:extLst>
            </p:cNvPr>
            <p:cNvSpPr/>
            <p:nvPr/>
          </p:nvSpPr>
          <p:spPr>
            <a:xfrm>
              <a:off x="9084282" y="4738068"/>
              <a:ext cx="1070340" cy="855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66FE5B-C295-8649-8E58-4E499337E2A3}"/>
                </a:ext>
              </a:extLst>
            </p:cNvPr>
            <p:cNvSpPr/>
            <p:nvPr/>
          </p:nvSpPr>
          <p:spPr>
            <a:xfrm>
              <a:off x="4495383" y="4733357"/>
              <a:ext cx="1083367" cy="1097396"/>
            </a:xfrm>
            <a:prstGeom prst="rect">
              <a:avLst/>
            </a:prstGeom>
            <a:noFill/>
            <a:ln w="38100">
              <a:solidFill>
                <a:srgbClr val="FF7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2FCCBDE-CA83-6143-B2AE-714F6C08EAED}"/>
                </a:ext>
              </a:extLst>
            </p:cNvPr>
            <p:cNvSpPr/>
            <p:nvPr/>
          </p:nvSpPr>
          <p:spPr>
            <a:xfrm>
              <a:off x="6786737" y="4726721"/>
              <a:ext cx="1083367" cy="1097396"/>
            </a:xfrm>
            <a:prstGeom prst="rect">
              <a:avLst/>
            </a:prstGeom>
            <a:noFill/>
            <a:ln w="38100">
              <a:solidFill>
                <a:srgbClr val="FF7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61" name="Picture 60" descr="T">
              <a:extLst>
                <a:ext uri="{FF2B5EF4-FFF2-40B4-BE49-F238E27FC236}">
                  <a16:creationId xmlns:a16="http://schemas.microsoft.com/office/drawing/2014/main" id="{32A5B2A5-2F9B-4C41-902E-79A6C55E4D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25" t="34795" r="86791" b="59202"/>
            <a:stretch/>
          </p:blipFill>
          <p:spPr>
            <a:xfrm>
              <a:off x="5638841" y="6277563"/>
              <a:ext cx="1048134" cy="317276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324D61-1D64-C648-A5C0-1E32BF0C60D8}"/>
                </a:ext>
              </a:extLst>
            </p:cNvPr>
            <p:cNvSpPr/>
            <p:nvPr/>
          </p:nvSpPr>
          <p:spPr>
            <a:xfrm>
              <a:off x="5589747" y="6262496"/>
              <a:ext cx="1161179" cy="298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r>
                <a:rPr lang="en-US" b="1" dirty="0">
                  <a:solidFill>
                    <a:schemeClr val="bg1"/>
                  </a:solidFill>
                </a:rPr>
                <a:t>TEST ME</a:t>
              </a:r>
              <a:endParaRPr lang="en-IL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4638FC9-6414-D543-97E7-CC2EB92F1152}"/>
                    </a:ext>
                  </a:extLst>
                </p:cNvPr>
                <p:cNvSpPr/>
                <p:nvPr/>
              </p:nvSpPr>
              <p:spPr>
                <a:xfrm>
                  <a:off x="3090632" y="1492816"/>
                  <a:ext cx="6232925" cy="12469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rgbClr val="F6717C"/>
                      </a:solidFill>
                    </a:rPr>
                    <a:t>BEAT THE AI – GUESS THE ASSOCIATIONS</a:t>
                  </a:r>
                </a:p>
                <a:p>
                  <a:pPr marL="0" algn="ctr" defTabSz="914400" rtl="1" eaLnBrk="1" latinLnBrk="0" hangingPunct="1"/>
                  <a:endParaRPr 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algn="ctr"/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Five images are presented below.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 cue word and number are given: </a:t>
                  </a:r>
                  <a14:m>
                    <m:oMath xmlns:m="http://schemas.openxmlformats.org/officeDocument/2006/math">
                      <m:r>
                        <a:rPr lang="en-US" sz="9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𝐶𝑢𝑒</m:t>
                      </m:r>
                      <m:r>
                        <a:rPr lang="en-US" sz="9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#</m:t>
                      </m:r>
                      <m:r>
                        <a:rPr lang="en-US" sz="9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𝐴𝑠𝑠𝑜𝑐𝑖𝑎𝑡𝑖𝑜𝑛𝑠</m:t>
                      </m:r>
                      <m:r>
                        <a:rPr lang="en-US" sz="9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algn="ctr"/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algn="ctr"/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Choose 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1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𝐴𝑠𝑠𝑜𝑐𝑖𝑎𝑡𝑖𝑜𝑛𝑠</m:t>
                      </m:r>
                    </m:oMath>
                  </a14:m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images that describes the 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𝐶𝑢𝑒</m:t>
                      </m:r>
                    </m:oMath>
                  </a14:m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word the best.</a:t>
                  </a:r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4638FC9-6414-D543-97E7-CC2EB92F1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632" y="1492816"/>
                  <a:ext cx="6232925" cy="1246955"/>
                </a:xfrm>
                <a:prstGeom prst="rect">
                  <a:avLst/>
                </a:prstGeom>
                <a:blipFill>
                  <a:blip r:embed="rId4"/>
                  <a:stretch>
                    <a:fillRect l="-1629" t="-9091" r="-1833" b="-80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0FD34E6-5DDC-A740-9AED-AFE66AA47E7A}"/>
                    </a:ext>
                  </a:extLst>
                </p:cNvPr>
                <p:cNvSpPr txBox="1"/>
                <p:nvPr/>
              </p:nvSpPr>
              <p:spPr>
                <a:xfrm>
                  <a:off x="3982994" y="3104239"/>
                  <a:ext cx="422601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𝑪𝒖𝒆</m:t>
                        </m:r>
                        <m:r>
                          <a:rPr lang="en-US" sz="12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</m:t>
                        </m:r>
                        <m:r>
                          <a:rPr lang="en-US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𝑨𝒔𝒔𝒐𝒄𝒊𝒂𝒕𝒊𝒐𝒏𝒔</m:t>
                        </m:r>
                      </m:oMath>
                    </m:oMathPara>
                  </a14:m>
                  <a:endPara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0FD34E6-5DDC-A740-9AED-AFE66AA47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994" y="3104239"/>
                  <a:ext cx="422601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7" name="Graphic 66" descr="Repeat with solid fill">
              <a:extLst>
                <a:ext uri="{FF2B5EF4-FFF2-40B4-BE49-F238E27FC236}">
                  <a16:creationId xmlns:a16="http://schemas.microsoft.com/office/drawing/2014/main" id="{A2BD0165-1B59-5C41-8DDD-14B0FD6DF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2968" y="6237377"/>
              <a:ext cx="341273" cy="341273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CAE227-3674-F145-8DCE-59085FD56E09}"/>
                </a:ext>
              </a:extLst>
            </p:cNvPr>
            <p:cNvSpPr txBox="1"/>
            <p:nvPr/>
          </p:nvSpPr>
          <p:spPr>
            <a:xfrm>
              <a:off x="10272045" y="6539121"/>
              <a:ext cx="12234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800" dirty="0"/>
                <a:t>Choose other candidates</a:t>
              </a:r>
            </a:p>
          </p:txBody>
        </p:sp>
      </p:grpSp>
      <p:pic>
        <p:nvPicPr>
          <p:cNvPr id="70" name="Graphic 69" descr="Arrow: Straight with solid fill">
            <a:extLst>
              <a:ext uri="{FF2B5EF4-FFF2-40B4-BE49-F238E27FC236}">
                <a16:creationId xmlns:a16="http://schemas.microsoft.com/office/drawing/2014/main" id="{660A01D9-BBA0-454A-8BD8-5F96109F8A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3997" y="4714841"/>
            <a:ext cx="914400" cy="9144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8F019E5-5A9D-B148-B16A-C310FDFFDEE0}"/>
              </a:ext>
            </a:extLst>
          </p:cNvPr>
          <p:cNvSpPr txBox="1"/>
          <p:nvPr/>
        </p:nvSpPr>
        <p:spPr>
          <a:xfrm>
            <a:off x="9490956" y="5234001"/>
            <a:ext cx="13263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800" dirty="0">
                <a:solidFill>
                  <a:schemeClr val="tx1"/>
                </a:solidFill>
              </a:rPr>
              <a:t>Choose here!</a:t>
            </a:r>
            <a:endParaRPr lang="en-IL" sz="800" dirty="0"/>
          </a:p>
        </p:txBody>
      </p:sp>
    </p:spTree>
    <p:extLst>
      <p:ext uri="{BB962C8B-B14F-4D97-AF65-F5344CB8AC3E}">
        <p14:creationId xmlns:p14="http://schemas.microsoft.com/office/powerpoint/2010/main" val="6492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7F1AF16-CE00-8444-983D-64B5F26ECF01}"/>
              </a:ext>
            </a:extLst>
          </p:cNvPr>
          <p:cNvGrpSpPr/>
          <p:nvPr/>
        </p:nvGrpSpPr>
        <p:grpSpPr>
          <a:xfrm>
            <a:off x="111095" y="388876"/>
            <a:ext cx="12192000" cy="6420801"/>
            <a:chOff x="111095" y="388876"/>
            <a:chExt cx="12192000" cy="642080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46C6C3B-122E-5846-AB0A-AF0C359898B4}"/>
                </a:ext>
              </a:extLst>
            </p:cNvPr>
            <p:cNvGrpSpPr/>
            <p:nvPr/>
          </p:nvGrpSpPr>
          <p:grpSpPr>
            <a:xfrm>
              <a:off x="111095" y="388876"/>
              <a:ext cx="12192000" cy="6420801"/>
              <a:chOff x="111095" y="388876"/>
              <a:chExt cx="12192000" cy="642080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63454AF-D0BD-5348-B1D2-77F78AECADAD}"/>
                  </a:ext>
                </a:extLst>
              </p:cNvPr>
              <p:cNvGrpSpPr/>
              <p:nvPr/>
            </p:nvGrpSpPr>
            <p:grpSpPr>
              <a:xfrm>
                <a:off x="111095" y="388876"/>
                <a:ext cx="12192000" cy="6420801"/>
                <a:chOff x="111095" y="388876"/>
                <a:chExt cx="12192000" cy="6420801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84569978-B329-FB47-AEED-B62587E88125}"/>
                    </a:ext>
                  </a:extLst>
                </p:cNvPr>
                <p:cNvGrpSpPr/>
                <p:nvPr/>
              </p:nvGrpSpPr>
              <p:grpSpPr>
                <a:xfrm>
                  <a:off x="111095" y="388876"/>
                  <a:ext cx="12192000" cy="6420801"/>
                  <a:chOff x="111095" y="388876"/>
                  <a:chExt cx="12192000" cy="6420801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27FE1D-6F3B-9F49-AA02-60CEB3E66CBD}"/>
                      </a:ext>
                    </a:extLst>
                  </p:cNvPr>
                  <p:cNvGrpSpPr/>
                  <p:nvPr/>
                </p:nvGrpSpPr>
                <p:grpSpPr>
                  <a:xfrm>
                    <a:off x="111095" y="388876"/>
                    <a:ext cx="12192000" cy="6420801"/>
                    <a:chOff x="111095" y="388876"/>
                    <a:chExt cx="12192000" cy="6420801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78A34431-0FEA-4B48-A105-11427E0F7E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095" y="388876"/>
                      <a:ext cx="12192000" cy="6420801"/>
                      <a:chOff x="111095" y="388876"/>
                      <a:chExt cx="12192000" cy="6420801"/>
                    </a:xfrm>
                  </p:grpSpPr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906373E0-9D81-8940-8989-0305944171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1095" y="388876"/>
                        <a:ext cx="12192000" cy="6420801"/>
                        <a:chOff x="111095" y="388876"/>
                        <a:chExt cx="12192000" cy="6420801"/>
                      </a:xfrm>
                    </p:grpSpPr>
                    <p:grpSp>
                      <p:nvGrpSpPr>
                        <p:cNvPr id="33" name="Group 32">
                          <a:extLst>
                            <a:ext uri="{FF2B5EF4-FFF2-40B4-BE49-F238E27FC236}">
                              <a16:creationId xmlns:a16="http://schemas.microsoft.com/office/drawing/2014/main" id="{316BA30E-CE90-474B-8176-24E96162D7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1095" y="388876"/>
                          <a:ext cx="12192000" cy="6420801"/>
                          <a:chOff x="111095" y="388876"/>
                          <a:chExt cx="12192000" cy="6420801"/>
                        </a:xfrm>
                      </p:grpSpPr>
                      <p:grpSp>
                        <p:nvGrpSpPr>
                          <p:cNvPr id="19" name="Group 18">
                            <a:extLst>
                              <a:ext uri="{FF2B5EF4-FFF2-40B4-BE49-F238E27FC236}">
                                <a16:creationId xmlns:a16="http://schemas.microsoft.com/office/drawing/2014/main" id="{BD3F6CFE-4E72-864C-80C1-9AFF2065DA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1095" y="388876"/>
                            <a:ext cx="12192000" cy="6420801"/>
                            <a:chOff x="111095" y="388876"/>
                            <a:chExt cx="12192000" cy="6420801"/>
                          </a:xfrm>
                        </p:grpSpPr>
                        <p:grpSp>
                          <p:nvGrpSpPr>
                            <p:cNvPr id="12" name="Group 11">
                              <a:extLst>
                                <a:ext uri="{FF2B5EF4-FFF2-40B4-BE49-F238E27FC236}">
                                  <a16:creationId xmlns:a16="http://schemas.microsoft.com/office/drawing/2014/main" id="{4BCE04B1-B2BD-2C4B-A473-07EF39D129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1095" y="388876"/>
                              <a:ext cx="12192000" cy="6420801"/>
                              <a:chOff x="111095" y="388876"/>
                              <a:chExt cx="12192000" cy="6420801"/>
                            </a:xfrm>
                          </p:grpSpPr>
                          <p:grpSp>
                            <p:nvGrpSpPr>
                              <p:cNvPr id="10" name="Group 9">
                                <a:extLst>
                                  <a:ext uri="{FF2B5EF4-FFF2-40B4-BE49-F238E27FC236}">
                                    <a16:creationId xmlns:a16="http://schemas.microsoft.com/office/drawing/2014/main" id="{F916580E-965A-764E-BA0D-E424F7F12C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11095" y="388876"/>
                                <a:ext cx="12192000" cy="6420801"/>
                                <a:chOff x="-82193" y="218599"/>
                                <a:chExt cx="12192000" cy="6420801"/>
                              </a:xfrm>
                            </p:grpSpPr>
                            <p:grpSp>
                              <p:nvGrpSpPr>
                                <p:cNvPr id="8" name="Group 7">
                                  <a:extLst>
                                    <a:ext uri="{FF2B5EF4-FFF2-40B4-BE49-F238E27FC236}">
                                      <a16:creationId xmlns:a16="http://schemas.microsoft.com/office/drawing/2014/main" id="{5F99F0F0-7D07-F544-A777-FD0AC28679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-82193" y="218599"/>
                                  <a:ext cx="12192000" cy="6420801"/>
                                  <a:chOff x="-82193" y="218599"/>
                                  <a:chExt cx="12192000" cy="6420801"/>
                                </a:xfrm>
                              </p:grpSpPr>
                              <p:grpSp>
                                <p:nvGrpSpPr>
                                  <p:cNvPr id="6" name="Group 5">
                                    <a:extLst>
                                      <a:ext uri="{FF2B5EF4-FFF2-40B4-BE49-F238E27FC236}">
                                        <a16:creationId xmlns:a16="http://schemas.microsoft.com/office/drawing/2014/main" id="{E5459DDD-B830-744F-AEF1-7FA8DB5ABFF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-82193" y="218599"/>
                                    <a:ext cx="12192000" cy="6420801"/>
                                    <a:chOff x="-82193" y="218599"/>
                                    <a:chExt cx="12192000" cy="6420801"/>
                                  </a:xfrm>
                                </p:grpSpPr>
                                <p:pic>
                                  <p:nvPicPr>
                                    <p:cNvPr id="4" name="Picture 3">
                                      <a:extLst>
                                        <a:ext uri="{FF2B5EF4-FFF2-40B4-BE49-F238E27FC236}">
                                          <a16:creationId xmlns:a16="http://schemas.microsoft.com/office/drawing/2014/main" id="{0345F664-CAED-A146-AA75-0F4CD4E26DF2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2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-82193" y="218599"/>
                                      <a:ext cx="12192000" cy="6420801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sp>
                                  <p:nvSpPr>
                                    <p:cNvPr id="5" name="Rectangle 4">
                                      <a:extLst>
                                        <a:ext uri="{FF2B5EF4-FFF2-40B4-BE49-F238E27FC236}">
                                          <a16:creationId xmlns:a16="http://schemas.microsoft.com/office/drawing/2014/main" id="{BC4EC0AB-0418-1847-B6F7-235723C42F83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613394" y="805927"/>
                                      <a:ext cx="4578634" cy="59473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marL="0" algn="ctr" defTabSz="914400" rtl="1" eaLnBrk="1" latinLnBrk="0" hangingPunct="1"/>
                                      <a:r>
                                        <a:rPr lang="en-US" sz="1600" b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</a:rPr>
                                        <a:t>VLAB: Vision and Language Association Benchmark </a:t>
                                      </a:r>
                                      <a:endParaRPr lang="en-IL" sz="1600" b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" name="Rectangle 6">
                                    <a:extLst>
                                      <a:ext uri="{FF2B5EF4-FFF2-40B4-BE49-F238E27FC236}">
                                        <a16:creationId xmlns:a16="http://schemas.microsoft.com/office/drawing/2014/main" id="{C224199C-8229-454C-948E-4AD7CC953D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712066" y="1345999"/>
                                    <a:ext cx="6381287" cy="124695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sz="2800" b="1" dirty="0">
                                        <a:solidFill>
                                          <a:srgbClr val="F6717C"/>
                                        </a:solidFill>
                                      </a:rPr>
                                      <a:t>BEAT THE AI – GUESS THE ASSOCIATIONS</a:t>
                                    </a:r>
                                  </a:p>
                                  <a:p>
                                    <a:pPr marL="0" algn="ctr" defTabSz="914400" rtl="1" eaLnBrk="1" latinLnBrk="0" hangingPunct="1"/>
                                    <a:endParaRPr lang="en-US" sz="1100" b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</a:endParaRPr>
                                  </a:p>
                                  <a:p>
                                    <a:pPr marL="0" algn="ctr" defTabSz="914400" rtl="1" eaLnBrk="1" latinLnBrk="0" hangingPunct="1"/>
                                    <a:r>
                                      <a:rPr lang="en-US" sz="1100" dirty="0">
                                        <a:solidFill>
                                          <a:schemeClr val="bg1"/>
                                        </a:solidFill>
                                      </a:rPr>
                                      <a:t>Five images are presented below.</a:t>
                                    </a:r>
                                  </a:p>
                                  <a:p>
                                    <a:pPr marL="0" algn="ctr" defTabSz="914400" eaLnBrk="1" latinLnBrk="0" hangingPunct="1"/>
                                    <a:r>
                                      <a:rPr lang="en-US" sz="1100" dirty="0">
                                        <a:solidFill>
                                          <a:schemeClr val="bg1"/>
                                        </a:solidFill>
                                      </a:rPr>
                                      <a:t>Choose several images and enter a cue word that describes them best.</a:t>
                                    </a:r>
                                  </a:p>
                                  <a:p>
                                    <a:pPr marL="0" algn="ctr" defTabSz="914400" rtl="1" eaLnBrk="1" latinLnBrk="0" hangingPunct="1"/>
                                    <a:r>
                                      <a:rPr lang="en-US" sz="1100" dirty="0">
                                        <a:solidFill>
                                          <a:schemeClr val="bg1"/>
                                        </a:solidFill>
                                      </a:rPr>
                                      <a:t>T</a:t>
                                    </a:r>
                                    <a:r>
                                      <a:rPr lang="en-IL" sz="1100" dirty="0">
                                        <a:solidFill>
                                          <a:schemeClr val="bg1"/>
                                        </a:solidFill>
                                      </a:rPr>
                                      <a:t>he AI will try to guess the which images descibes your cue</a:t>
                                    </a:r>
                                  </a:p>
                                </p:txBody>
                              </p:sp>
                            </p:grpSp>
                            <p:pic>
                              <p:nvPicPr>
                                <p:cNvPr id="9" name="Picture 8">
                                  <a:extLst>
                                    <a:ext uri="{FF2B5EF4-FFF2-40B4-BE49-F238E27FC236}">
                                      <a16:creationId xmlns:a16="http://schemas.microsoft.com/office/drawing/2014/main" id="{7962E40E-0D54-1F4D-AB51-52FC59C638A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2"/>
                                <a:srcRect l="50461" t="39840" r="40149" b="42213"/>
                                <a:stretch/>
                              </p:blipFill>
                              <p:spPr>
                                <a:xfrm>
                                  <a:off x="3092600" y="4527394"/>
                                  <a:ext cx="1144860" cy="1152293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11" name="Picture 10">
                                <a:extLst>
                                  <a:ext uri="{FF2B5EF4-FFF2-40B4-BE49-F238E27FC236}">
                                    <a16:creationId xmlns:a16="http://schemas.microsoft.com/office/drawing/2014/main" id="{5CEC5C4C-DF27-9642-8277-EB2B93BD676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2"/>
                              <a:srcRect l="30826" t="67165" r="30455" b="14889"/>
                              <a:stretch/>
                            </p:blipFill>
                            <p:spPr>
                              <a:xfrm>
                                <a:off x="4423315" y="4698376"/>
                                <a:ext cx="4720682" cy="115229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14" name="Rectangle 13">
                              <a:extLst>
                                <a:ext uri="{FF2B5EF4-FFF2-40B4-BE49-F238E27FC236}">
                                  <a16:creationId xmlns:a16="http://schemas.microsoft.com/office/drawing/2014/main" id="{E925C895-D53B-D745-848F-7CFEB2F4FE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3838832" y="4635587"/>
                              <a:ext cx="4784777" cy="84238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marL="0" algn="ctr" defTabSz="914400" rtl="0" eaLnBrk="1" latinLnBrk="0" hangingPunct="1"/>
                              <a:endParaRPr lang="en-IL" b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7" name="Rectangle 16">
                              <a:extLst>
                                <a:ext uri="{FF2B5EF4-FFF2-40B4-BE49-F238E27FC236}">
                                  <a16:creationId xmlns:a16="http://schemas.microsoft.com/office/drawing/2014/main" id="{C7D52050-AE10-5546-A99D-B900128721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34575" y="2628890"/>
                              <a:ext cx="5322847" cy="162563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marL="0" algn="ctr" defTabSz="914400" rtl="0" eaLnBrk="1" latinLnBrk="0" hangingPunct="1"/>
                              <a:endParaRPr lang="en-IL" sz="14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" name="Rectangle 21">
                            <a:extLst>
                              <a:ext uri="{FF2B5EF4-FFF2-40B4-BE49-F238E27FC236}">
                                <a16:creationId xmlns:a16="http://schemas.microsoft.com/office/drawing/2014/main" id="{30A09701-BC8E-4A4A-B7AC-AD27B353421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82994" y="2376797"/>
                            <a:ext cx="4226011" cy="89881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bg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L"/>
                          </a:p>
                        </p:txBody>
                      </p:sp>
                    </p:grpSp>
                    <p:sp>
                      <p:nvSpPr>
                        <p:cNvPr id="34" name="Rectangle 33">
                          <a:extLst>
                            <a:ext uri="{FF2B5EF4-FFF2-40B4-BE49-F238E27FC236}">
                              <a16:creationId xmlns:a16="http://schemas.microsoft.com/office/drawing/2014/main" id="{5B4F0F36-AFBA-8048-92AC-3974DA58B5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79821" y="2822893"/>
                          <a:ext cx="1092394" cy="2988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algn="ctr" defTabSz="914400" rtl="1" eaLnBrk="1" latinLnBrk="0" hangingPunct="1"/>
                          <a:r>
                            <a:rPr lang="en-US" b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Shivering</a:t>
                          </a:r>
                          <a:endParaRPr lang="en-IL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p:txBody>
                    </p:sp>
                  </p:grpSp>
                  <p:pic>
                    <p:nvPicPr>
                      <p:cNvPr id="36" name="Picture 35" descr="T">
                        <a:extLst>
                          <a:ext uri="{FF2B5EF4-FFF2-40B4-BE49-F238E27FC236}">
                            <a16:creationId xmlns:a16="http://schemas.microsoft.com/office/drawing/2014/main" id="{4366B96B-69D3-D740-8585-60A8CDAD77F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alphaModFix amt="70000"/>
                      </a:blip>
                      <a:srcRect l="10614" t="34795" r="86939" b="59202"/>
                      <a:stretch/>
                    </p:blipFill>
                    <p:spPr>
                      <a:xfrm>
                        <a:off x="2935708" y="6132676"/>
                        <a:ext cx="1598140" cy="550444"/>
                      </a:xfrm>
                      <a:prstGeom prst="rect">
                        <a:avLst/>
                      </a:prstGeom>
                    </p:spPr>
                  </p:pic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1" name="Rectangle 40">
                          <a:extLst>
                            <a:ext uri="{FF2B5EF4-FFF2-40B4-BE49-F238E27FC236}">
                              <a16:creationId xmlns:a16="http://schemas.microsoft.com/office/drawing/2014/main" id="{EBC6DB87-C94F-FE4B-9617-A0BE4182ED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73416" y="476575"/>
                          <a:ext cx="2388068" cy="2015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algn="ctr" defTabSz="914400" rtl="1" eaLnBrk="1" latinLnBrk="0" hangingPunct="1"/>
                          <a:r>
                            <a:rPr lang="en-US" sz="700" b="1" dirty="0">
                              <a:solidFill>
                                <a:schemeClr val="tx1"/>
                              </a:solidFill>
                            </a:rPr>
                            <a:t>VLAB </a:t>
                          </a:r>
                          <a14:m>
                            <m:oMath xmlns:m="http://schemas.openxmlformats.org/officeDocument/2006/math">
                              <m:r>
                                <a:rPr lang="en-US" sz="7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sz="7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700" dirty="0">
                              <a:solidFill>
                                <a:schemeClr val="tx1"/>
                              </a:solidFill>
                            </a:rPr>
                            <a:t>Vision and Language Association Benchmark </a:t>
                          </a:r>
                          <a:endParaRPr lang="en-IL" sz="7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1" name="Rectangle 40">
                          <a:extLst>
                            <a:ext uri="{FF2B5EF4-FFF2-40B4-BE49-F238E27FC236}">
                              <a16:creationId xmlns:a16="http://schemas.microsoft.com/office/drawing/2014/main" id="{EBC6DB87-C94F-FE4B-9617-A0BE4182ED2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73416" y="476575"/>
                          <a:ext cx="2388068" cy="20159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5882"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IL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BC2BC4E5-DABB-A348-93CA-1553807603D2}"/>
                      </a:ext>
                    </a:extLst>
                  </p:cNvPr>
                  <p:cNvSpPr/>
                  <p:nvPr/>
                </p:nvSpPr>
                <p:spPr>
                  <a:xfrm>
                    <a:off x="2935708" y="6119566"/>
                    <a:ext cx="1598140" cy="298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algn="ctr" defTabSz="914400" rtl="1" eaLnBrk="1" latinLnBrk="0" hangingPunct="1"/>
                    <a:r>
                      <a:rPr lang="en-US" sz="1100" b="1" dirty="0">
                        <a:solidFill>
                          <a:schemeClr val="bg1"/>
                        </a:solidFill>
                      </a:rPr>
                      <a:t>MY TOTAL SCORE</a:t>
                    </a:r>
                    <a:endParaRPr lang="en-IL" sz="11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50B56ED-1851-D74C-9DF3-3D3AD8E38A34}"/>
                    </a:ext>
                  </a:extLst>
                </p:cNvPr>
                <p:cNvSpPr txBox="1"/>
                <p:nvPr/>
              </p:nvSpPr>
              <p:spPr>
                <a:xfrm>
                  <a:off x="7484698" y="469980"/>
                  <a:ext cx="604859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marL="0" algn="ctr" defTabSz="914400" eaLnBrk="1" latinLnBrk="0" hangingPunct="1"/>
                  <a:r>
                    <a:rPr lang="en-US" sz="600" dirty="0">
                      <a:solidFill>
                        <a:srgbClr val="F6717C"/>
                      </a:solidFill>
                    </a:rPr>
                    <a:t>BEAT THE AI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D365C7E-B130-B142-AB7C-E0ACA88138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82994" y="2511535"/>
                      <a:ext cx="422601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12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𝑪𝒖𝒆</m:t>
                            </m:r>
                            <m:r>
                              <a:rPr lang="en-US" sz="1200" b="1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</m:t>
                            </m:r>
                            <m:r>
                              <a:rPr lang="en-US" sz="12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𝑵𝒖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𝑨𝒔𝒔𝒐𝒄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D365C7E-B130-B142-AB7C-E0ACA88138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2994" y="2511535"/>
                      <a:ext cx="422601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CA4F225-A326-9A4F-97F5-07F2DFD981B2}"/>
                    </a:ext>
                  </a:extLst>
                </p:cNvPr>
                <p:cNvSpPr/>
                <p:nvPr/>
              </p:nvSpPr>
              <p:spPr>
                <a:xfrm>
                  <a:off x="6750926" y="2822892"/>
                  <a:ext cx="1010498" cy="2988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3</a:t>
                  </a:r>
                  <a:endParaRPr lang="en-IL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175033E-FA7D-8045-9451-B372AFAAD3B5}"/>
                    </a:ext>
                  </a:extLst>
                </p:cNvPr>
                <p:cNvSpPr/>
                <p:nvPr/>
              </p:nvSpPr>
              <p:spPr>
                <a:xfrm>
                  <a:off x="3311510" y="4732179"/>
                  <a:ext cx="1083367" cy="1097396"/>
                </a:xfrm>
                <a:prstGeom prst="rect">
                  <a:avLst/>
                </a:prstGeom>
                <a:noFill/>
                <a:ln w="38100">
                  <a:solidFill>
                    <a:srgbClr val="FF747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97AB34C-D22A-7243-B79A-706830014EA5}"/>
                    </a:ext>
                  </a:extLst>
                </p:cNvPr>
                <p:cNvSpPr txBox="1"/>
                <p:nvPr/>
              </p:nvSpPr>
              <p:spPr>
                <a:xfrm>
                  <a:off x="3019166" y="3632138"/>
                  <a:ext cx="61536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eaLnBrk="1" latinLnBrk="0" hangingPunct="1"/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AI Response</a:t>
                  </a:r>
                </a:p>
              </p:txBody>
            </p:sp>
          </p:grp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44B69CA-31B4-3D4A-8747-74FFFE1E6208}"/>
                  </a:ext>
                </a:extLst>
              </p:cNvPr>
              <p:cNvSpPr/>
              <p:nvPr/>
            </p:nvSpPr>
            <p:spPr>
              <a:xfrm>
                <a:off x="2935708" y="6365360"/>
                <a:ext cx="1598140" cy="298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1" eaLnBrk="1" latinLnBrk="0" hangingPunct="1"/>
                <a:r>
                  <a:rPr lang="en-US" sz="1600" b="1" dirty="0">
                    <a:solidFill>
                      <a:schemeClr val="bg1"/>
                    </a:solidFill>
                  </a:rPr>
                  <a:t>75%</a:t>
                </a:r>
                <a:endParaRPr lang="en-IL" sz="1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0" name="Picture 49" descr="T">
              <a:extLst>
                <a:ext uri="{FF2B5EF4-FFF2-40B4-BE49-F238E27FC236}">
                  <a16:creationId xmlns:a16="http://schemas.microsoft.com/office/drawing/2014/main" id="{C266FF29-04B7-634B-8634-EAB28FF7A7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10614" t="34795" r="86939" b="59202"/>
            <a:stretch/>
          </p:blipFill>
          <p:spPr>
            <a:xfrm>
              <a:off x="7880294" y="6132676"/>
              <a:ext cx="1598140" cy="55044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D58F995-7F14-384D-8901-EBCA68DCD588}"/>
                </a:ext>
              </a:extLst>
            </p:cNvPr>
            <p:cNvSpPr/>
            <p:nvPr/>
          </p:nvSpPr>
          <p:spPr>
            <a:xfrm>
              <a:off x="7880294" y="6119566"/>
              <a:ext cx="1598140" cy="298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r>
                <a:rPr lang="en-US" sz="1100" b="1" dirty="0">
                  <a:solidFill>
                    <a:schemeClr val="bg1"/>
                  </a:solidFill>
                </a:rPr>
                <a:t>AI TOTAL SCORE</a:t>
              </a:r>
              <a:endParaRPr lang="en-I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ACC6D7-B60F-AA43-AC9B-C462810675D6}"/>
                </a:ext>
              </a:extLst>
            </p:cNvPr>
            <p:cNvSpPr/>
            <p:nvPr/>
          </p:nvSpPr>
          <p:spPr>
            <a:xfrm>
              <a:off x="7880294" y="6365360"/>
              <a:ext cx="1598140" cy="298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r>
                <a:rPr lang="en-US" sz="1600" b="1" dirty="0">
                  <a:solidFill>
                    <a:schemeClr val="bg1"/>
                  </a:solidFill>
                </a:rPr>
                <a:t>25%</a:t>
              </a:r>
              <a:endParaRPr lang="en-IL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C59A0AD-EE7A-894E-9E41-9ED8E989BCEF}"/>
                </a:ext>
              </a:extLst>
            </p:cNvPr>
            <p:cNvSpPr/>
            <p:nvPr/>
          </p:nvSpPr>
          <p:spPr>
            <a:xfrm>
              <a:off x="9084282" y="4738068"/>
              <a:ext cx="1070340" cy="855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66FE5B-C295-8649-8E58-4E499337E2A3}"/>
                </a:ext>
              </a:extLst>
            </p:cNvPr>
            <p:cNvSpPr/>
            <p:nvPr/>
          </p:nvSpPr>
          <p:spPr>
            <a:xfrm>
              <a:off x="4495383" y="4733357"/>
              <a:ext cx="1083367" cy="1097396"/>
            </a:xfrm>
            <a:prstGeom prst="rect">
              <a:avLst/>
            </a:prstGeom>
            <a:noFill/>
            <a:ln w="38100">
              <a:solidFill>
                <a:srgbClr val="FF7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55" name="Picture 54" descr="T">
              <a:extLst>
                <a:ext uri="{FF2B5EF4-FFF2-40B4-BE49-F238E27FC236}">
                  <a16:creationId xmlns:a16="http://schemas.microsoft.com/office/drawing/2014/main" id="{ED57D851-EAE7-CD43-AFF5-41FFD7CB1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614" t="34795" r="86939" b="59202"/>
            <a:stretch/>
          </p:blipFill>
          <p:spPr>
            <a:xfrm>
              <a:off x="5408001" y="6138698"/>
              <a:ext cx="1598140" cy="550444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24931CC-7E4E-044B-A4D7-B127694C4528}"/>
                </a:ext>
              </a:extLst>
            </p:cNvPr>
            <p:cNvSpPr/>
            <p:nvPr/>
          </p:nvSpPr>
          <p:spPr>
            <a:xfrm>
              <a:off x="5408001" y="6125588"/>
              <a:ext cx="1598140" cy="298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r>
                <a:rPr lang="en-US" sz="1100" b="1" dirty="0">
                  <a:solidFill>
                    <a:schemeClr val="bg1"/>
                  </a:solidFill>
                </a:rPr>
                <a:t>MY CURRENT SCORE</a:t>
              </a:r>
              <a:endParaRPr lang="en-I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31B770-3220-D641-A98F-A32A8505DF06}"/>
                </a:ext>
              </a:extLst>
            </p:cNvPr>
            <p:cNvSpPr/>
            <p:nvPr/>
          </p:nvSpPr>
          <p:spPr>
            <a:xfrm>
              <a:off x="5408001" y="6371382"/>
              <a:ext cx="1598140" cy="298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r>
                <a:rPr lang="en-US" sz="1600" b="1" dirty="0">
                  <a:solidFill>
                    <a:schemeClr val="bg1"/>
                  </a:solidFill>
                </a:rPr>
                <a:t>100%</a:t>
              </a:r>
              <a:endParaRPr lang="en-IL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2FCCBDE-CA83-6143-B2AE-714F6C08EAED}"/>
                </a:ext>
              </a:extLst>
            </p:cNvPr>
            <p:cNvSpPr/>
            <p:nvPr/>
          </p:nvSpPr>
          <p:spPr>
            <a:xfrm>
              <a:off x="6786737" y="4726721"/>
              <a:ext cx="1083367" cy="1097396"/>
            </a:xfrm>
            <a:prstGeom prst="rect">
              <a:avLst/>
            </a:prstGeom>
            <a:noFill/>
            <a:ln w="38100">
              <a:solidFill>
                <a:srgbClr val="FF7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61" name="Graphic 60" descr="Information outline">
              <a:extLst>
                <a:ext uri="{FF2B5EF4-FFF2-40B4-BE49-F238E27FC236}">
                  <a16:creationId xmlns:a16="http://schemas.microsoft.com/office/drawing/2014/main" id="{7EFB6111-FF91-F249-8FA9-B9376D470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08370" y="6475360"/>
              <a:ext cx="156875" cy="156875"/>
            </a:xfrm>
            <a:prstGeom prst="rect">
              <a:avLst/>
            </a:prstGeom>
          </p:spPr>
        </p:pic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018AB7C3-8865-6D47-B803-76653B1BF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51142" y="5922632"/>
              <a:ext cx="154556" cy="154556"/>
            </a:xfrm>
            <a:prstGeom prst="rect">
              <a:avLst/>
            </a:prstGeom>
          </p:spPr>
        </p:pic>
        <p:pic>
          <p:nvPicPr>
            <p:cNvPr id="65" name="Graphic 64" descr="Checkmark with solid fill">
              <a:extLst>
                <a:ext uri="{FF2B5EF4-FFF2-40B4-BE49-F238E27FC236}">
                  <a16:creationId xmlns:a16="http://schemas.microsoft.com/office/drawing/2014/main" id="{F934E604-225C-CB48-B3F5-F95750BBC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59788" y="5953458"/>
              <a:ext cx="154556" cy="154556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A47EC0D7-23E9-9642-AC97-FD52149C3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36833" y="5934646"/>
              <a:ext cx="154556" cy="154556"/>
            </a:xfrm>
            <a:prstGeom prst="rect">
              <a:avLst/>
            </a:prstGeom>
          </p:spPr>
        </p:pic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7E6C5025-E50E-0044-9625-9E18329C42A5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816255" y="3670841"/>
            <a:ext cx="311404" cy="311839"/>
          </a:xfrm>
          <a:prstGeom prst="rect">
            <a:avLst/>
          </a:prstGeom>
        </p:spPr>
      </p:pic>
      <p:pic>
        <p:nvPicPr>
          <p:cNvPr id="100" name="Graphic 99" descr="End outline">
            <a:extLst>
              <a:ext uri="{FF2B5EF4-FFF2-40B4-BE49-F238E27FC236}">
                <a16:creationId xmlns:a16="http://schemas.microsoft.com/office/drawing/2014/main" id="{A59E7E07-BB9A-564D-8BB6-D4A26379F0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93883" y="6097075"/>
            <a:ext cx="569720" cy="56972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81DED30-FCA7-6A43-BD9B-8AB4798F588A}"/>
              </a:ext>
            </a:extLst>
          </p:cNvPr>
          <p:cNvSpPr txBox="1"/>
          <p:nvPr/>
        </p:nvSpPr>
        <p:spPr>
          <a:xfrm>
            <a:off x="10367030" y="6564357"/>
            <a:ext cx="12234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800" dirty="0"/>
              <a:t>Another round please!</a:t>
            </a:r>
          </a:p>
        </p:txBody>
      </p:sp>
    </p:spTree>
    <p:extLst>
      <p:ext uri="{BB962C8B-B14F-4D97-AF65-F5344CB8AC3E}">
        <p14:creationId xmlns:p14="http://schemas.microsoft.com/office/powerpoint/2010/main" val="332538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46C6C3B-122E-5846-AB0A-AF0C359898B4}"/>
              </a:ext>
            </a:extLst>
          </p:cNvPr>
          <p:cNvGrpSpPr/>
          <p:nvPr/>
        </p:nvGrpSpPr>
        <p:grpSpPr>
          <a:xfrm>
            <a:off x="111095" y="388876"/>
            <a:ext cx="12192000" cy="6420801"/>
            <a:chOff x="111095" y="388876"/>
            <a:chExt cx="12192000" cy="64208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3454AF-D0BD-5348-B1D2-77F78AECADAD}"/>
                </a:ext>
              </a:extLst>
            </p:cNvPr>
            <p:cNvGrpSpPr/>
            <p:nvPr/>
          </p:nvGrpSpPr>
          <p:grpSpPr>
            <a:xfrm>
              <a:off x="111095" y="388876"/>
              <a:ext cx="12192000" cy="6420801"/>
              <a:chOff x="111095" y="388876"/>
              <a:chExt cx="12192000" cy="642080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4569978-B329-FB47-AEED-B62587E88125}"/>
                  </a:ext>
                </a:extLst>
              </p:cNvPr>
              <p:cNvGrpSpPr/>
              <p:nvPr/>
            </p:nvGrpSpPr>
            <p:grpSpPr>
              <a:xfrm>
                <a:off x="111095" y="388876"/>
                <a:ext cx="12192000" cy="6420801"/>
                <a:chOff x="111095" y="388876"/>
                <a:chExt cx="12192000" cy="6420801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27FE1D-6F3B-9F49-AA02-60CEB3E66CBD}"/>
                    </a:ext>
                  </a:extLst>
                </p:cNvPr>
                <p:cNvGrpSpPr/>
                <p:nvPr/>
              </p:nvGrpSpPr>
              <p:grpSpPr>
                <a:xfrm>
                  <a:off x="111095" y="388876"/>
                  <a:ext cx="12192000" cy="6420801"/>
                  <a:chOff x="111095" y="388876"/>
                  <a:chExt cx="12192000" cy="6420801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8A34431-0FEA-4B48-A105-11427E0F7E79}"/>
                      </a:ext>
                    </a:extLst>
                  </p:cNvPr>
                  <p:cNvGrpSpPr/>
                  <p:nvPr/>
                </p:nvGrpSpPr>
                <p:grpSpPr>
                  <a:xfrm>
                    <a:off x="111095" y="388876"/>
                    <a:ext cx="12192000" cy="6420801"/>
                    <a:chOff x="111095" y="388876"/>
                    <a:chExt cx="12192000" cy="6420801"/>
                  </a:xfrm>
                </p:grpSpPr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906373E0-9D81-8940-8989-0305944171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095" y="388876"/>
                      <a:ext cx="12192000" cy="6420801"/>
                      <a:chOff x="111095" y="388876"/>
                      <a:chExt cx="12192000" cy="6420801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316BA30E-CE90-474B-8176-24E96162D7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1095" y="388876"/>
                        <a:ext cx="12192000" cy="6420801"/>
                        <a:chOff x="111095" y="388876"/>
                        <a:chExt cx="12192000" cy="6420801"/>
                      </a:xfrm>
                    </p:grpSpPr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BD3F6CFE-4E72-864C-80C1-9AFF2065DA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1095" y="388876"/>
                          <a:ext cx="12192000" cy="6420801"/>
                          <a:chOff x="111095" y="388876"/>
                          <a:chExt cx="12192000" cy="6420801"/>
                        </a:xfrm>
                      </p:grpSpPr>
                      <p:grpSp>
                        <p:nvGrpSpPr>
                          <p:cNvPr id="12" name="Group 11">
                            <a:extLst>
                              <a:ext uri="{FF2B5EF4-FFF2-40B4-BE49-F238E27FC236}">
                                <a16:creationId xmlns:a16="http://schemas.microsoft.com/office/drawing/2014/main" id="{4BCE04B1-B2BD-2C4B-A473-07EF39D129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1095" y="388876"/>
                            <a:ext cx="12192000" cy="6420801"/>
                            <a:chOff x="111095" y="388876"/>
                            <a:chExt cx="12192000" cy="6420801"/>
                          </a:xfrm>
                        </p:grpSpPr>
                        <p:grpSp>
                          <p:nvGrpSpPr>
                            <p:cNvPr id="10" name="Group 9">
                              <a:extLst>
                                <a:ext uri="{FF2B5EF4-FFF2-40B4-BE49-F238E27FC236}">
                                  <a16:creationId xmlns:a16="http://schemas.microsoft.com/office/drawing/2014/main" id="{F916580E-965A-764E-BA0D-E424F7F12C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1095" y="388876"/>
                              <a:ext cx="12192000" cy="6420801"/>
                              <a:chOff x="-82193" y="218599"/>
                              <a:chExt cx="12192000" cy="6420801"/>
                            </a:xfrm>
                          </p:grpSpPr>
                          <p:grpSp>
                            <p:nvGrpSpPr>
                              <p:cNvPr id="8" name="Group 7">
                                <a:extLst>
                                  <a:ext uri="{FF2B5EF4-FFF2-40B4-BE49-F238E27FC236}">
                                    <a16:creationId xmlns:a16="http://schemas.microsoft.com/office/drawing/2014/main" id="{5F99F0F0-7D07-F544-A777-FD0AC28679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-82193" y="218599"/>
                                <a:ext cx="12192000" cy="6420801"/>
                                <a:chOff x="-82193" y="218599"/>
                                <a:chExt cx="12192000" cy="6420801"/>
                              </a:xfrm>
                            </p:grpSpPr>
                            <p:grpSp>
                              <p:nvGrpSpPr>
                                <p:cNvPr id="6" name="Group 5">
                                  <a:extLst>
                                    <a:ext uri="{FF2B5EF4-FFF2-40B4-BE49-F238E27FC236}">
                                      <a16:creationId xmlns:a16="http://schemas.microsoft.com/office/drawing/2014/main" id="{E5459DDD-B830-744F-AEF1-7FA8DB5ABF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-82193" y="218599"/>
                                  <a:ext cx="12192000" cy="6420801"/>
                                  <a:chOff x="-82193" y="218599"/>
                                  <a:chExt cx="12192000" cy="6420801"/>
                                </a:xfrm>
                              </p:grpSpPr>
                              <p:pic>
                                <p:nvPicPr>
                                  <p:cNvPr id="4" name="Picture 3">
                                    <a:extLst>
                                      <a:ext uri="{FF2B5EF4-FFF2-40B4-BE49-F238E27FC236}">
                                        <a16:creationId xmlns:a16="http://schemas.microsoft.com/office/drawing/2014/main" id="{0345F664-CAED-A146-AA75-0F4CD4E26DF2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2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-82193" y="218599"/>
                                    <a:ext cx="12192000" cy="6420801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sp>
                                <p:nvSpPr>
                                  <p:cNvPr id="5" name="Rectangle 4">
                                    <a:extLst>
                                      <a:ext uri="{FF2B5EF4-FFF2-40B4-BE49-F238E27FC236}">
                                        <a16:creationId xmlns:a16="http://schemas.microsoft.com/office/drawing/2014/main" id="{BC4EC0AB-0418-1847-B6F7-235723C42F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613394" y="805927"/>
                                    <a:ext cx="4578634" cy="59473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marL="0" algn="ctr" defTabSz="914400" rtl="1" eaLnBrk="1" latinLnBrk="0" hangingPunct="1"/>
                                    <a:r>
                                      <a:rPr lang="en-US" sz="1600" b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</a:rPr>
                                      <a:t>VLAB: Vision and Language Association Benchmark </a:t>
                                    </a:r>
                                    <a:endParaRPr lang="en-IL" sz="1600" b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7" name="Rectangle 6">
                                  <a:extLst>
                                    <a:ext uri="{FF2B5EF4-FFF2-40B4-BE49-F238E27FC236}">
                                      <a16:creationId xmlns:a16="http://schemas.microsoft.com/office/drawing/2014/main" id="{C224199C-8229-454C-948E-4AD7CC953D7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712066" y="1345999"/>
                                  <a:ext cx="6381287" cy="124695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2800" b="1" dirty="0">
                                      <a:solidFill>
                                        <a:srgbClr val="F6717C"/>
                                      </a:solidFill>
                                    </a:rPr>
                                    <a:t>BEAT THE AI – GUESS THE ASSOCIATIONS</a:t>
                                  </a:r>
                                </a:p>
                                <a:p>
                                  <a:pPr marL="0" algn="ctr" defTabSz="914400" rtl="1" eaLnBrk="1" latinLnBrk="0" hangingPunct="1"/>
                                  <a:endParaRPr lang="en-US" sz="1100" b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endParaRPr>
                                </a:p>
                                <a:p>
                                  <a:pPr marL="0" algn="ctr" defTabSz="914400" rtl="1" eaLnBrk="1" latinLnBrk="0" hangingPunct="1"/>
                                  <a:r>
                                    <a:rPr lang="en-US" sz="1100" dirty="0">
                                      <a:solidFill>
                                        <a:schemeClr val="bg1"/>
                                      </a:solidFill>
                                    </a:rPr>
                                    <a:t>Five images are presented below.</a:t>
                                  </a:r>
                                </a:p>
                                <a:p>
                                  <a:pPr marL="0" algn="ctr" defTabSz="914400" eaLnBrk="1" latinLnBrk="0" hangingPunct="1"/>
                                  <a:r>
                                    <a:rPr lang="en-US" sz="1100" dirty="0">
                                      <a:solidFill>
                                        <a:schemeClr val="bg1"/>
                                      </a:solidFill>
                                    </a:rPr>
                                    <a:t>Choose several images and enter a cue word that describes them best.</a:t>
                                  </a:r>
                                </a:p>
                                <a:p>
                                  <a:pPr marL="0" algn="ctr" defTabSz="914400" rtl="1" eaLnBrk="1" latinLnBrk="0" hangingPunct="1"/>
                                  <a:r>
                                    <a:rPr lang="en-US" sz="1100" dirty="0">
                                      <a:solidFill>
                                        <a:schemeClr val="bg1"/>
                                      </a:solidFill>
                                    </a:rPr>
                                    <a:t>T</a:t>
                                  </a:r>
                                  <a:r>
                                    <a:rPr lang="en-IL" sz="1100" dirty="0">
                                      <a:solidFill>
                                        <a:schemeClr val="bg1"/>
                                      </a:solidFill>
                                    </a:rPr>
                                    <a:t>he AI will try to guess the which images descibes your cue</a:t>
                                  </a:r>
                                </a:p>
                              </p:txBody>
                            </p:sp>
                          </p:grpSp>
                          <p:pic>
                            <p:nvPicPr>
                              <p:cNvPr id="9" name="Picture 8">
                                <a:extLst>
                                  <a:ext uri="{FF2B5EF4-FFF2-40B4-BE49-F238E27FC236}">
                                    <a16:creationId xmlns:a16="http://schemas.microsoft.com/office/drawing/2014/main" id="{7962E40E-0D54-1F4D-AB51-52FC59C638A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2"/>
                              <a:srcRect l="50461" t="39840" r="40149" b="42213"/>
                              <a:stretch/>
                            </p:blipFill>
                            <p:spPr>
                              <a:xfrm>
                                <a:off x="3092600" y="4527394"/>
                                <a:ext cx="1144860" cy="115229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11" name="Picture 10">
                              <a:extLst>
                                <a:ext uri="{FF2B5EF4-FFF2-40B4-BE49-F238E27FC236}">
                                  <a16:creationId xmlns:a16="http://schemas.microsoft.com/office/drawing/2014/main" id="{5CEC5C4C-DF27-9642-8277-EB2B93BD676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2"/>
                            <a:srcRect l="30826" t="67165" r="30455" b="14889"/>
                            <a:stretch/>
                          </p:blipFill>
                          <p:spPr>
                            <a:xfrm>
                              <a:off x="4423315" y="4698376"/>
                              <a:ext cx="4720682" cy="115229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14" name="Rectangle 13">
                            <a:extLst>
                              <a:ext uri="{FF2B5EF4-FFF2-40B4-BE49-F238E27FC236}">
                                <a16:creationId xmlns:a16="http://schemas.microsoft.com/office/drawing/2014/main" id="{E925C895-D53B-D745-848F-7CFEB2F4FE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838832" y="4635587"/>
                            <a:ext cx="4784777" cy="8423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marL="0" algn="ctr" defTabSz="914400" rtl="0" eaLnBrk="1" latinLnBrk="0" hangingPunct="1"/>
                            <a:endParaRPr lang="en-IL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7" name="Rectangle 16">
                            <a:extLst>
                              <a:ext uri="{FF2B5EF4-FFF2-40B4-BE49-F238E27FC236}">
                                <a16:creationId xmlns:a16="http://schemas.microsoft.com/office/drawing/2014/main" id="{C7D52050-AE10-5546-A99D-B900128721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34575" y="2628890"/>
                            <a:ext cx="5322847" cy="162563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marL="0" algn="ctr" defTabSz="914400" rtl="0" eaLnBrk="1" latinLnBrk="0" hangingPunct="1"/>
                            <a:endParaRPr lang="en-IL" sz="1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30A09701-BC8E-4A4A-B7AC-AD27B35342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82994" y="2376797"/>
                          <a:ext cx="4226011" cy="89881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L"/>
                        </a:p>
                      </p:txBody>
                    </p:sp>
                  </p:grpSp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5B4F0F36-AFBA-8048-92AC-3974DA58B5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79821" y="2822893"/>
                        <a:ext cx="1092394" cy="298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algn="ctr" defTabSz="914400" rtl="1" eaLnBrk="1" latinLnBrk="0" hangingPunct="1"/>
                        <a:r>
                          <a:rPr lang="en-US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Shivering</a:t>
                        </a:r>
                        <a:endParaRPr lang="en-IL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36" name="Picture 35" descr="T">
                      <a:extLst>
                        <a:ext uri="{FF2B5EF4-FFF2-40B4-BE49-F238E27FC236}">
                          <a16:creationId xmlns:a16="http://schemas.microsoft.com/office/drawing/2014/main" id="{4366B96B-69D3-D740-8585-60A8CDAD77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alphaModFix amt="70000"/>
                    </a:blip>
                    <a:srcRect l="10614" t="34795" r="86939" b="59202"/>
                    <a:stretch/>
                  </p:blipFill>
                  <p:spPr>
                    <a:xfrm>
                      <a:off x="2935708" y="6132676"/>
                      <a:ext cx="1598140" cy="550444"/>
                    </a:xfrm>
                    <a:prstGeom prst="rect">
                      <a:avLst/>
                    </a:prstGeom>
                  </p:spPr>
                </p:pic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EBC6DB87-C94F-FE4B-9617-A0BE4182E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3416" y="476575"/>
                        <a:ext cx="2388068" cy="20159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algn="ctr" defTabSz="914400" rtl="1" eaLnBrk="1" latinLnBrk="0" hangingPunct="1"/>
                        <a:r>
                          <a:rPr lang="en-US" sz="700" b="1" dirty="0">
                            <a:solidFill>
                              <a:schemeClr val="tx1"/>
                            </a:solidFill>
                          </a:rPr>
                          <a:t>VLAB </a:t>
                        </a:r>
                        <a14:m>
                          <m:oMath xmlns:m="http://schemas.openxmlformats.org/officeDocument/2006/math">
                            <m:r>
                              <a:rPr lang="en-US" sz="7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oMath>
                        </a14:m>
                        <a:r>
                          <a:rPr lang="en-US" sz="700" b="1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r>
                          <a:rPr lang="en-US" sz="700" dirty="0">
                            <a:solidFill>
                              <a:schemeClr val="tx1"/>
                            </a:solidFill>
                          </a:rPr>
                          <a:t>Vision and Language Association Benchmark </a:t>
                        </a:r>
                        <a:endParaRPr lang="en-IL" sz="7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EBC6DB87-C94F-FE4B-9617-A0BE4182ED2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3416" y="476575"/>
                        <a:ext cx="2388068" cy="20159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588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C2BC4E5-DABB-A348-93CA-1553807603D2}"/>
                    </a:ext>
                  </a:extLst>
                </p:cNvPr>
                <p:cNvSpPr/>
                <p:nvPr/>
              </p:nvSpPr>
              <p:spPr>
                <a:xfrm>
                  <a:off x="2935708" y="6119566"/>
                  <a:ext cx="1598140" cy="2988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1" eaLnBrk="1" latinLnBrk="0" hangingPunct="1"/>
                  <a:r>
                    <a:rPr lang="en-US" sz="1100" b="1" dirty="0">
                      <a:solidFill>
                        <a:schemeClr val="bg1"/>
                      </a:solidFill>
                    </a:rPr>
                    <a:t>MY TOTAL SCORE</a:t>
                  </a:r>
                  <a:endParaRPr lang="en-IL" sz="11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50B56ED-1851-D74C-9DF3-3D3AD8E38A34}"/>
                  </a:ext>
                </a:extLst>
              </p:cNvPr>
              <p:cNvSpPr txBox="1"/>
              <p:nvPr/>
            </p:nvSpPr>
            <p:spPr>
              <a:xfrm>
                <a:off x="7484698" y="469980"/>
                <a:ext cx="60485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algn="ctr" defTabSz="914400" eaLnBrk="1" latinLnBrk="0" hangingPunct="1"/>
                <a:r>
                  <a:rPr lang="en-US" sz="600" dirty="0">
                    <a:solidFill>
                      <a:srgbClr val="F6717C"/>
                    </a:solidFill>
                  </a:rPr>
                  <a:t>BEAT THE AI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D365C7E-B130-B142-AB7C-E0ACA8813850}"/>
                      </a:ext>
                    </a:extLst>
                  </p:cNvPr>
                  <p:cNvSpPr txBox="1"/>
                  <p:nvPr/>
                </p:nvSpPr>
                <p:spPr>
                  <a:xfrm>
                    <a:off x="3982994" y="2511535"/>
                    <a:ext cx="4226011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𝑪𝒖𝒆</m:t>
                          </m:r>
                          <m:r>
                            <a:rPr lang="en-US" sz="12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</m:t>
                          </m:r>
                          <m:r>
                            <a:rPr lang="en-US" sz="1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𝑵𝒖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𝑨𝒔𝒔𝒐𝒄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D365C7E-B130-B142-AB7C-E0ACA88138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994" y="2511535"/>
                    <a:ext cx="422601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CA4F225-A326-9A4F-97F5-07F2DFD981B2}"/>
                  </a:ext>
                </a:extLst>
              </p:cNvPr>
              <p:cNvSpPr/>
              <p:nvPr/>
            </p:nvSpPr>
            <p:spPr>
              <a:xfrm>
                <a:off x="6750926" y="2822892"/>
                <a:ext cx="1010498" cy="298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1" eaLnBrk="1" latinLnBrk="0" hangingPunct="1"/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endParaRPr lang="en-IL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175033E-FA7D-8045-9451-B372AFAAD3B5}"/>
                  </a:ext>
                </a:extLst>
              </p:cNvPr>
              <p:cNvSpPr/>
              <p:nvPr/>
            </p:nvSpPr>
            <p:spPr>
              <a:xfrm>
                <a:off x="3311510" y="4732179"/>
                <a:ext cx="1083367" cy="1097396"/>
              </a:xfrm>
              <a:prstGeom prst="rect">
                <a:avLst/>
              </a:prstGeom>
              <a:noFill/>
              <a:ln w="38100">
                <a:solidFill>
                  <a:srgbClr val="FF74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97AB34C-D22A-7243-B79A-706830014EA5}"/>
                  </a:ext>
                </a:extLst>
              </p:cNvPr>
              <p:cNvSpPr txBox="1"/>
              <p:nvPr/>
            </p:nvSpPr>
            <p:spPr>
              <a:xfrm>
                <a:off x="3019166" y="3632138"/>
                <a:ext cx="61536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algn="ctr" defTabSz="914400" eaLnBrk="1" latinLnBrk="0" hangingPunct="1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AI Response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44B69CA-31B4-3D4A-8747-74FFFE1E6208}"/>
                </a:ext>
              </a:extLst>
            </p:cNvPr>
            <p:cNvSpPr/>
            <p:nvPr/>
          </p:nvSpPr>
          <p:spPr>
            <a:xfrm>
              <a:off x="2935708" y="6365360"/>
              <a:ext cx="1598140" cy="298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r>
                <a:rPr lang="en-US" sz="1600" b="1" dirty="0">
                  <a:solidFill>
                    <a:schemeClr val="bg1"/>
                  </a:solidFill>
                </a:rPr>
                <a:t>75%</a:t>
              </a:r>
              <a:endParaRPr lang="en-IL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0" name="Picture 49" descr="T">
            <a:extLst>
              <a:ext uri="{FF2B5EF4-FFF2-40B4-BE49-F238E27FC236}">
                <a16:creationId xmlns:a16="http://schemas.microsoft.com/office/drawing/2014/main" id="{C266FF29-04B7-634B-8634-EAB28FF7A7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10614" t="34795" r="86939" b="59202"/>
          <a:stretch/>
        </p:blipFill>
        <p:spPr>
          <a:xfrm>
            <a:off x="7880294" y="6132676"/>
            <a:ext cx="1598140" cy="55044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D58F995-7F14-384D-8901-EBCA68DCD588}"/>
              </a:ext>
            </a:extLst>
          </p:cNvPr>
          <p:cNvSpPr/>
          <p:nvPr/>
        </p:nvSpPr>
        <p:spPr>
          <a:xfrm>
            <a:off x="7880294" y="6119566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100" b="1" dirty="0">
                <a:solidFill>
                  <a:schemeClr val="bg1"/>
                </a:solidFill>
              </a:rPr>
              <a:t>AI TOTAL SCORE</a:t>
            </a:r>
            <a:endParaRPr lang="en-IL" sz="11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ACC6D7-B60F-AA43-AC9B-C462810675D6}"/>
              </a:ext>
            </a:extLst>
          </p:cNvPr>
          <p:cNvSpPr/>
          <p:nvPr/>
        </p:nvSpPr>
        <p:spPr>
          <a:xfrm>
            <a:off x="7880294" y="6365360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600" b="1" dirty="0">
                <a:solidFill>
                  <a:schemeClr val="bg1"/>
                </a:solidFill>
              </a:rPr>
              <a:t>25%</a:t>
            </a:r>
            <a:endParaRPr lang="en-IL" sz="1600" b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59A0AD-EE7A-894E-9E41-9ED8E989BCEF}"/>
              </a:ext>
            </a:extLst>
          </p:cNvPr>
          <p:cNvSpPr/>
          <p:nvPr/>
        </p:nvSpPr>
        <p:spPr>
          <a:xfrm>
            <a:off x="9084282" y="4738068"/>
            <a:ext cx="1070340" cy="85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66FE5B-C295-8649-8E58-4E499337E2A3}"/>
              </a:ext>
            </a:extLst>
          </p:cNvPr>
          <p:cNvSpPr/>
          <p:nvPr/>
        </p:nvSpPr>
        <p:spPr>
          <a:xfrm>
            <a:off x="4495383" y="4733357"/>
            <a:ext cx="1083367" cy="1097396"/>
          </a:xfrm>
          <a:prstGeom prst="rect">
            <a:avLst/>
          </a:prstGeom>
          <a:noFill/>
          <a:ln w="38100">
            <a:solidFill>
              <a:srgbClr val="FF7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5" name="Picture 54" descr="T">
            <a:extLst>
              <a:ext uri="{FF2B5EF4-FFF2-40B4-BE49-F238E27FC236}">
                <a16:creationId xmlns:a16="http://schemas.microsoft.com/office/drawing/2014/main" id="{ED57D851-EAE7-CD43-AFF5-41FFD7CB1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4" t="34795" r="86939" b="59202"/>
          <a:stretch/>
        </p:blipFill>
        <p:spPr>
          <a:xfrm>
            <a:off x="5408001" y="6138698"/>
            <a:ext cx="1598140" cy="55044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24931CC-7E4E-044B-A4D7-B127694C4528}"/>
              </a:ext>
            </a:extLst>
          </p:cNvPr>
          <p:cNvSpPr/>
          <p:nvPr/>
        </p:nvSpPr>
        <p:spPr>
          <a:xfrm>
            <a:off x="5408001" y="6125588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100" b="1" dirty="0">
                <a:solidFill>
                  <a:schemeClr val="bg1"/>
                </a:solidFill>
              </a:rPr>
              <a:t>MY CURRENT SCORE</a:t>
            </a:r>
            <a:endParaRPr lang="en-IL" sz="1100" b="1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C31B770-3220-D641-A98F-A32A8505DF06}"/>
              </a:ext>
            </a:extLst>
          </p:cNvPr>
          <p:cNvSpPr/>
          <p:nvPr/>
        </p:nvSpPr>
        <p:spPr>
          <a:xfrm>
            <a:off x="5408001" y="6371382"/>
            <a:ext cx="1598140" cy="29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1600" b="1" dirty="0">
                <a:solidFill>
                  <a:schemeClr val="bg1"/>
                </a:solidFill>
              </a:rPr>
              <a:t>100%</a:t>
            </a:r>
            <a:endParaRPr lang="en-IL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FCCBDE-CA83-6143-B2AE-714F6C08EAED}"/>
              </a:ext>
            </a:extLst>
          </p:cNvPr>
          <p:cNvSpPr/>
          <p:nvPr/>
        </p:nvSpPr>
        <p:spPr>
          <a:xfrm>
            <a:off x="6786737" y="4726721"/>
            <a:ext cx="1083367" cy="1097396"/>
          </a:xfrm>
          <a:prstGeom prst="rect">
            <a:avLst/>
          </a:prstGeom>
          <a:noFill/>
          <a:ln w="38100">
            <a:solidFill>
              <a:srgbClr val="FF7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1" name="Graphic 60" descr="Information outline">
            <a:extLst>
              <a:ext uri="{FF2B5EF4-FFF2-40B4-BE49-F238E27FC236}">
                <a16:creationId xmlns:a16="http://schemas.microsoft.com/office/drawing/2014/main" id="{7EFB6111-FF91-F249-8FA9-B9376D470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8370" y="6475360"/>
            <a:ext cx="156875" cy="156875"/>
          </a:xfrm>
          <a:prstGeom prst="rect">
            <a:avLst/>
          </a:prstGeom>
        </p:spPr>
      </p:pic>
      <p:sp>
        <p:nvSpPr>
          <p:cNvPr id="62" name="Rounded Rectangular Callout 61">
            <a:extLst>
              <a:ext uri="{FF2B5EF4-FFF2-40B4-BE49-F238E27FC236}">
                <a16:creationId xmlns:a16="http://schemas.microsoft.com/office/drawing/2014/main" id="{4DAC65F8-AC23-FE42-90CD-4E246858AF56}"/>
              </a:ext>
            </a:extLst>
          </p:cNvPr>
          <p:cNvSpPr/>
          <p:nvPr/>
        </p:nvSpPr>
        <p:spPr>
          <a:xfrm>
            <a:off x="7232780" y="5384626"/>
            <a:ext cx="1672323" cy="740962"/>
          </a:xfrm>
          <a:prstGeom prst="wedgeRoundRectCallout">
            <a:avLst>
              <a:gd name="adj1" fmla="val -70970"/>
              <a:gd name="adj2" fmla="val 99189"/>
              <a:gd name="adj3" fmla="val 16667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1316D0-32C8-5649-9589-9FA8255C1198}"/>
              </a:ext>
            </a:extLst>
          </p:cNvPr>
          <p:cNvSpPr/>
          <p:nvPr/>
        </p:nvSpPr>
        <p:spPr>
          <a:xfrm>
            <a:off x="7251604" y="5404294"/>
            <a:ext cx="1598140" cy="189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900" b="1" dirty="0">
                <a:solidFill>
                  <a:schemeClr val="tx1"/>
                </a:solidFill>
              </a:rPr>
              <a:t>How is my score calculated?</a:t>
            </a:r>
            <a:endParaRPr lang="en-IL" sz="9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717A-1D7D-CF44-8899-D03E0C90A756}"/>
              </a:ext>
            </a:extLst>
          </p:cNvPr>
          <p:cNvSpPr/>
          <p:nvPr/>
        </p:nvSpPr>
        <p:spPr>
          <a:xfrm>
            <a:off x="7260189" y="5622225"/>
            <a:ext cx="1598140" cy="378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900" dirty="0">
                <a:solidFill>
                  <a:schemeClr val="tx1"/>
                </a:solidFill>
              </a:rPr>
              <a:t>Proportion of the associations that you guess correctly.</a:t>
            </a:r>
            <a:endParaRPr lang="en-IL" sz="900" dirty="0">
              <a:solidFill>
                <a:schemeClr val="tx1"/>
              </a:solidFill>
            </a:endParaRPr>
          </a:p>
        </p:txBody>
      </p:sp>
      <p:pic>
        <p:nvPicPr>
          <p:cNvPr id="58" name="Graphic 57" descr="Checkmark with solid fill">
            <a:extLst>
              <a:ext uri="{FF2B5EF4-FFF2-40B4-BE49-F238E27FC236}">
                <a16:creationId xmlns:a16="http://schemas.microsoft.com/office/drawing/2014/main" id="{5F8B5D0B-D064-D94F-BAA5-D1D616CDBA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9788" y="5953458"/>
            <a:ext cx="154556" cy="154556"/>
          </a:xfrm>
          <a:prstGeom prst="rect">
            <a:avLst/>
          </a:prstGeom>
        </p:spPr>
      </p:pic>
      <p:pic>
        <p:nvPicPr>
          <p:cNvPr id="59" name="Graphic 58" descr="Checkmark with solid fill">
            <a:extLst>
              <a:ext uri="{FF2B5EF4-FFF2-40B4-BE49-F238E27FC236}">
                <a16:creationId xmlns:a16="http://schemas.microsoft.com/office/drawing/2014/main" id="{556BB0A2-01BA-D94E-8135-D03970F8C0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6833" y="5934646"/>
            <a:ext cx="154556" cy="15455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3FEE720-2627-EB4E-8331-7ABA9436C3E3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816255" y="3670841"/>
            <a:ext cx="311404" cy="311839"/>
          </a:xfrm>
          <a:prstGeom prst="rect">
            <a:avLst/>
          </a:prstGeom>
        </p:spPr>
      </p:pic>
      <p:pic>
        <p:nvPicPr>
          <p:cNvPr id="65" name="Graphic 64" descr="End outline">
            <a:extLst>
              <a:ext uri="{FF2B5EF4-FFF2-40B4-BE49-F238E27FC236}">
                <a16:creationId xmlns:a16="http://schemas.microsoft.com/office/drawing/2014/main" id="{BEB191C6-F28C-9F4F-921B-3FFE5FD33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93883" y="6097075"/>
            <a:ext cx="569720" cy="5697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F27ABDA-637B-A24D-BA26-110B18F802A2}"/>
              </a:ext>
            </a:extLst>
          </p:cNvPr>
          <p:cNvSpPr txBox="1"/>
          <p:nvPr/>
        </p:nvSpPr>
        <p:spPr>
          <a:xfrm>
            <a:off x="10367030" y="6564357"/>
            <a:ext cx="12234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800" dirty="0"/>
              <a:t>Another round please!</a:t>
            </a:r>
          </a:p>
        </p:txBody>
      </p:sp>
    </p:spTree>
    <p:extLst>
      <p:ext uri="{BB962C8B-B14F-4D97-AF65-F5344CB8AC3E}">
        <p14:creationId xmlns:p14="http://schemas.microsoft.com/office/powerpoint/2010/main" val="19021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1BD8F1-68B8-D042-A51B-6E73BC4322E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754</Words>
  <Application>Microsoft Macintosh PowerPoint</Application>
  <PresentationFormat>Widescreen</PresentationFormat>
  <Paragraphs>159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ניצן גואטה</dc:creator>
  <cp:lastModifiedBy>ניצן גואטה</cp:lastModifiedBy>
  <cp:revision>2</cp:revision>
  <dcterms:created xsi:type="dcterms:W3CDTF">2022-04-02T08:36:56Z</dcterms:created>
  <dcterms:modified xsi:type="dcterms:W3CDTF">2022-04-02T17:32:09Z</dcterms:modified>
</cp:coreProperties>
</file>