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</p:sldIdLst>
  <p:sldSz cx="18288000" cy="10287000"/>
  <p:notesSz cx="6858000" cy="9144000"/>
  <p:embeddedFontLst>
    <p:embeddedFont>
      <p:font typeface="Trocchi" charset="1" panose="00000500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Abril Fatface" charset="1" panose="02000503000000020003"/>
      <p:regular r:id="rId11"/>
    </p:embeddedFont>
    <p:embeddedFont>
      <p:font typeface="Abril Fatface Italics" charset="1" panose="02000503000000020003"/>
      <p:regular r:id="rId12"/>
    </p:embeddedFont>
    <p:embeddedFont>
      <p:font typeface="Arvo" charset="1" panose="02000000000000000000"/>
      <p:regular r:id="rId13"/>
    </p:embeddedFont>
    <p:embeddedFont>
      <p:font typeface="Arvo Bold" charset="1" panose="02000000000000000000"/>
      <p:regular r:id="rId14"/>
    </p:embeddedFont>
    <p:embeddedFont>
      <p:font typeface="Arvo Italics" charset="1" panose="02000000000000000000"/>
      <p:regular r:id="rId15"/>
    </p:embeddedFont>
    <p:embeddedFont>
      <p:font typeface="Arvo Bold Italics" charset="1" panose="02000000000000000000"/>
      <p:regular r:id="rId16"/>
    </p:embeddedFont>
    <p:embeddedFont>
      <p:font typeface="Nourd" charset="1" panose="00000500000000000000"/>
      <p:regular r:id="rId17"/>
    </p:embeddedFont>
    <p:embeddedFont>
      <p:font typeface="Nourd Bold" charset="1" panose="00000800000000000000"/>
      <p:regular r:id="rId18"/>
    </p:embeddedFont>
    <p:embeddedFont>
      <p:font typeface="Open Sauce" charset="1" panose="00000500000000000000"/>
      <p:regular r:id="rId19"/>
    </p:embeddedFont>
    <p:embeddedFont>
      <p:font typeface="Open Sauce Bold" charset="1" panose="00000800000000000000"/>
      <p:regular r:id="rId20"/>
    </p:embeddedFont>
    <p:embeddedFont>
      <p:font typeface="Open Sauce Italics" charset="1" panose="00000500000000000000"/>
      <p:regular r:id="rId21"/>
    </p:embeddedFont>
    <p:embeddedFont>
      <p:font typeface="Open Sauce Bold Italics" charset="1" panose="000008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8771" y="4876487"/>
            <a:ext cx="11344420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118"/>
              </a:lnSpc>
            </a:pPr>
            <a:r>
              <a:rPr lang="en-US" sz="11765">
                <a:solidFill>
                  <a:srgbClr val="FFFFFF"/>
                </a:solidFill>
                <a:latin typeface="Arvo Bold"/>
              </a:rPr>
              <a:t>PriorityQueue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38771" y="3256670"/>
            <a:ext cx="10182948" cy="1648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863"/>
              </a:lnSpc>
              <a:spcBef>
                <a:spcPct val="0"/>
              </a:spcBef>
            </a:pPr>
            <a:r>
              <a:rPr lang="en-US" sz="10719">
                <a:solidFill>
                  <a:srgbClr val="FFFFFF"/>
                </a:solidFill>
                <a:latin typeface="Arvo Bold"/>
              </a:rPr>
              <a:t>Queue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221720" y="-113935"/>
            <a:ext cx="8966316" cy="10514869"/>
          </a:xfrm>
          <a:custGeom>
            <a:avLst/>
            <a:gdLst/>
            <a:ahLst/>
            <a:cxnLst/>
            <a:rect r="r" b="b" t="t" l="l"/>
            <a:pathLst>
              <a:path h="10514869" w="8966316">
                <a:moveTo>
                  <a:pt x="0" y="0"/>
                </a:moveTo>
                <a:lnTo>
                  <a:pt x="8966315" y="0"/>
                </a:lnTo>
                <a:lnTo>
                  <a:pt x="8966315" y="10514870"/>
                </a:lnTo>
                <a:lnTo>
                  <a:pt x="0" y="10514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6657662"/>
            <a:ext cx="10193020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Nourd"/>
              </a:rPr>
              <a:t>Gabriel, Isabely e Paulo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8933" y="3559978"/>
            <a:ext cx="517287" cy="531790"/>
          </a:xfrm>
          <a:custGeom>
            <a:avLst/>
            <a:gdLst/>
            <a:ahLst/>
            <a:cxnLst/>
            <a:rect r="r" b="b" t="t" l="l"/>
            <a:pathLst>
              <a:path h="531790" w="517287">
                <a:moveTo>
                  <a:pt x="0" y="0"/>
                </a:moveTo>
                <a:lnTo>
                  <a:pt x="517287" y="0"/>
                </a:lnTo>
                <a:lnTo>
                  <a:pt x="517287" y="531790"/>
                </a:lnTo>
                <a:lnTo>
                  <a:pt x="0" y="531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0125"/>
            <a:ext cx="7939375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118"/>
              </a:lnSpc>
              <a:spcBef>
                <a:spcPct val="0"/>
              </a:spcBef>
            </a:pPr>
            <a:r>
              <a:rPr lang="en-US" sz="11765">
                <a:solidFill>
                  <a:srgbClr val="000000"/>
                </a:solidFill>
                <a:latin typeface="Arvo Bold"/>
              </a:rPr>
              <a:t>Queue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46588" y="3607411"/>
            <a:ext cx="7387780" cy="1461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8"/>
              </a:lnSpc>
              <a:spcBef>
                <a:spcPct val="0"/>
              </a:spcBef>
            </a:pPr>
            <a:r>
              <a:rPr lang="en-US" sz="2798">
                <a:solidFill>
                  <a:srgbClr val="000000"/>
                </a:solidFill>
                <a:latin typeface="Nourd"/>
              </a:rPr>
              <a:t>Queue ou Fila como conhecemos no português, é uma interface em java, que utiliza do padrão “FIFO” (First In, First Out).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6137262">
            <a:off x="10857637" y="539628"/>
            <a:ext cx="11304149" cy="9207744"/>
          </a:xfrm>
          <a:custGeom>
            <a:avLst/>
            <a:gdLst/>
            <a:ahLst/>
            <a:cxnLst/>
            <a:rect r="r" b="b" t="t" l="l"/>
            <a:pathLst>
              <a:path h="9207744" w="11304149">
                <a:moveTo>
                  <a:pt x="0" y="0"/>
                </a:moveTo>
                <a:lnTo>
                  <a:pt x="11304149" y="0"/>
                </a:lnTo>
                <a:lnTo>
                  <a:pt x="11304149" y="9207744"/>
                </a:lnTo>
                <a:lnTo>
                  <a:pt x="0" y="9207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46588" y="5859884"/>
            <a:ext cx="7387780" cy="1461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8"/>
              </a:lnSpc>
            </a:pPr>
            <a:r>
              <a:rPr lang="en-US" sz="2798">
                <a:solidFill>
                  <a:srgbClr val="000000"/>
                </a:solidFill>
                <a:latin typeface="Nourd"/>
              </a:rPr>
              <a:t>ex:</a:t>
            </a:r>
          </a:p>
          <a:p>
            <a:pPr>
              <a:lnSpc>
                <a:spcPts val="3918"/>
              </a:lnSpc>
            </a:pPr>
            <a:r>
              <a:rPr lang="en-US" sz="2798">
                <a:solidFill>
                  <a:srgbClr val="000000"/>
                </a:solidFill>
                <a:latin typeface="Nourd"/>
              </a:rPr>
              <a:t>Import java.util.queue;</a:t>
            </a:r>
          </a:p>
          <a:p>
            <a:pPr algn="l" marL="0" indent="0" lvl="0">
              <a:lnSpc>
                <a:spcPts val="391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567955"/>
            <a:ext cx="11491061" cy="4692406"/>
          </a:xfrm>
          <a:custGeom>
            <a:avLst/>
            <a:gdLst/>
            <a:ahLst/>
            <a:cxnLst/>
            <a:rect r="r" b="b" t="t" l="l"/>
            <a:pathLst>
              <a:path h="4692406" w="11491061">
                <a:moveTo>
                  <a:pt x="0" y="0"/>
                </a:moveTo>
                <a:lnTo>
                  <a:pt x="11491061" y="0"/>
                </a:lnTo>
                <a:lnTo>
                  <a:pt x="11491061" y="4692406"/>
                </a:lnTo>
                <a:lnTo>
                  <a:pt x="0" y="46924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74231" y="7881418"/>
            <a:ext cx="10411510" cy="1122997"/>
          </a:xfrm>
          <a:custGeom>
            <a:avLst/>
            <a:gdLst/>
            <a:ahLst/>
            <a:cxnLst/>
            <a:rect r="r" b="b" t="t" l="l"/>
            <a:pathLst>
              <a:path h="1122997" w="10411510">
                <a:moveTo>
                  <a:pt x="0" y="0"/>
                </a:moveTo>
                <a:lnTo>
                  <a:pt x="10411510" y="0"/>
                </a:lnTo>
                <a:lnTo>
                  <a:pt x="10411510" y="1122996"/>
                </a:lnTo>
                <a:lnTo>
                  <a:pt x="0" y="11229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62025"/>
            <a:ext cx="11491061" cy="51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Arimo"/>
              </a:rPr>
              <a:t>Referenciando uma LinkedList usando a interface Queue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41066" y="7407072"/>
            <a:ext cx="2477839" cy="474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Arimo"/>
              </a:rPr>
              <a:t>Saída de código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5634" y="2619749"/>
            <a:ext cx="15076732" cy="5085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5"/>
              </a:lnSpc>
            </a:pPr>
            <a:r>
              <a:rPr lang="en-US" sz="3641">
                <a:solidFill>
                  <a:srgbClr val="000000"/>
                </a:solidFill>
                <a:latin typeface="Nourd"/>
              </a:rPr>
              <a:t>Interfaces não podem ser criadas e instanciadas, todavia podemos criar uma interface e instanciar uma classe que implementa ela. As principais classes que implementam a interface Queue são: </a:t>
            </a:r>
          </a:p>
          <a:p>
            <a:pPr>
              <a:lnSpc>
                <a:spcPts val="4005"/>
              </a:lnSpc>
            </a:pPr>
          </a:p>
          <a:p>
            <a:pPr marL="786102" indent="-393051" lvl="1">
              <a:lnSpc>
                <a:spcPts val="4005"/>
              </a:lnSpc>
              <a:buFont typeface="Arial"/>
              <a:buChar char="•"/>
            </a:pPr>
            <a:r>
              <a:rPr lang="en-US" sz="3641">
                <a:solidFill>
                  <a:srgbClr val="000000"/>
                </a:solidFill>
                <a:latin typeface="Nourd"/>
              </a:rPr>
              <a:t>LinkedList&lt;&gt;(); </a:t>
            </a:r>
          </a:p>
          <a:p>
            <a:pPr>
              <a:lnSpc>
                <a:spcPts val="4005"/>
              </a:lnSpc>
            </a:pPr>
          </a:p>
          <a:p>
            <a:pPr>
              <a:lnSpc>
                <a:spcPts val="4005"/>
              </a:lnSpc>
            </a:pPr>
          </a:p>
          <a:p>
            <a:pPr algn="l">
              <a:lnSpc>
                <a:spcPts val="4115"/>
              </a:lnSpc>
            </a:pPr>
            <a:r>
              <a:rPr lang="en-US" sz="3741">
                <a:solidFill>
                  <a:srgbClr val="000000"/>
                </a:solidFill>
                <a:ea typeface="Nourd"/>
              </a:rPr>
              <a:t>💡 Atenção: Se você criar uma Interface e instanciar uma classe que a implementa. Os métodos da classe não estarão disponíveis, fazendo com que o objeto tenha o comportamento dos métodos da interface.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05634" y="914400"/>
            <a:ext cx="5135761" cy="1109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69"/>
              </a:lnSpc>
            </a:pPr>
            <a:r>
              <a:rPr lang="en-US" sz="6549">
                <a:solidFill>
                  <a:srgbClr val="000000"/>
                </a:solidFill>
                <a:latin typeface="Abril Fatface"/>
              </a:rPr>
              <a:t>Lembrando...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440132">
            <a:off x="-3490161" y="-2252435"/>
            <a:ext cx="8056358" cy="6562270"/>
          </a:xfrm>
          <a:custGeom>
            <a:avLst/>
            <a:gdLst/>
            <a:ahLst/>
            <a:cxnLst/>
            <a:rect r="r" b="b" t="t" l="l"/>
            <a:pathLst>
              <a:path h="6562270" w="8056358">
                <a:moveTo>
                  <a:pt x="0" y="0"/>
                </a:moveTo>
                <a:lnTo>
                  <a:pt x="8056358" y="0"/>
                </a:lnTo>
                <a:lnTo>
                  <a:pt x="8056358" y="6562270"/>
                </a:lnTo>
                <a:lnTo>
                  <a:pt x="0" y="6562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0643" y="5143500"/>
            <a:ext cx="4133011" cy="2303144"/>
            <a:chOff x="0" y="0"/>
            <a:chExt cx="1088530" cy="6065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8530" cy="606589"/>
            </a:xfrm>
            <a:custGeom>
              <a:avLst/>
              <a:gdLst/>
              <a:ahLst/>
              <a:cxnLst/>
              <a:rect r="r" b="b" t="t" l="l"/>
              <a:pathLst>
                <a:path h="606589" w="1088530">
                  <a:moveTo>
                    <a:pt x="46830" y="0"/>
                  </a:moveTo>
                  <a:lnTo>
                    <a:pt x="1041700" y="0"/>
                  </a:lnTo>
                  <a:cubicBezTo>
                    <a:pt x="1054120" y="0"/>
                    <a:pt x="1066031" y="4934"/>
                    <a:pt x="1074814" y="13716"/>
                  </a:cubicBezTo>
                  <a:cubicBezTo>
                    <a:pt x="1083596" y="22498"/>
                    <a:pt x="1088530" y="34410"/>
                    <a:pt x="1088530" y="46830"/>
                  </a:cubicBezTo>
                  <a:lnTo>
                    <a:pt x="1088530" y="559760"/>
                  </a:lnTo>
                  <a:cubicBezTo>
                    <a:pt x="1088530" y="585623"/>
                    <a:pt x="1067563" y="606589"/>
                    <a:pt x="1041700" y="606589"/>
                  </a:cubicBezTo>
                  <a:lnTo>
                    <a:pt x="46830" y="606589"/>
                  </a:lnTo>
                  <a:cubicBezTo>
                    <a:pt x="20966" y="606589"/>
                    <a:pt x="0" y="585623"/>
                    <a:pt x="0" y="559760"/>
                  </a:cubicBezTo>
                  <a:lnTo>
                    <a:pt x="0" y="46830"/>
                  </a:lnTo>
                  <a:cubicBezTo>
                    <a:pt x="0" y="20966"/>
                    <a:pt x="20966" y="0"/>
                    <a:pt x="468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Nourd"/>
                </a:rPr>
                <a:t>fila.add(String e);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Nourd"/>
                </a:rPr>
                <a:t>Adiciona uma String ao final da fila;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077494" y="5143500"/>
            <a:ext cx="4133011" cy="2303144"/>
            <a:chOff x="0" y="0"/>
            <a:chExt cx="1088530" cy="6065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88530" cy="606589"/>
            </a:xfrm>
            <a:custGeom>
              <a:avLst/>
              <a:gdLst/>
              <a:ahLst/>
              <a:cxnLst/>
              <a:rect r="r" b="b" t="t" l="l"/>
              <a:pathLst>
                <a:path h="606589" w="1088530">
                  <a:moveTo>
                    <a:pt x="46830" y="0"/>
                  </a:moveTo>
                  <a:lnTo>
                    <a:pt x="1041700" y="0"/>
                  </a:lnTo>
                  <a:cubicBezTo>
                    <a:pt x="1054120" y="0"/>
                    <a:pt x="1066031" y="4934"/>
                    <a:pt x="1074814" y="13716"/>
                  </a:cubicBezTo>
                  <a:cubicBezTo>
                    <a:pt x="1083596" y="22498"/>
                    <a:pt x="1088530" y="34410"/>
                    <a:pt x="1088530" y="46830"/>
                  </a:cubicBezTo>
                  <a:lnTo>
                    <a:pt x="1088530" y="559760"/>
                  </a:lnTo>
                  <a:cubicBezTo>
                    <a:pt x="1088530" y="585623"/>
                    <a:pt x="1067563" y="606589"/>
                    <a:pt x="1041700" y="606589"/>
                  </a:cubicBezTo>
                  <a:lnTo>
                    <a:pt x="46830" y="606589"/>
                  </a:lnTo>
                  <a:cubicBezTo>
                    <a:pt x="20966" y="606589"/>
                    <a:pt x="0" y="585623"/>
                    <a:pt x="0" y="559760"/>
                  </a:cubicBezTo>
                  <a:lnTo>
                    <a:pt x="0" y="46830"/>
                  </a:lnTo>
                  <a:cubicBezTo>
                    <a:pt x="0" y="20966"/>
                    <a:pt x="20966" y="0"/>
                    <a:pt x="468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Nourd"/>
                </a:rPr>
                <a:t>fila.peek();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Nourd"/>
                </a:rPr>
                <a:t> Espiar a fila (retorna o primeiro elemento da fila);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8656070">
            <a:off x="13710607" y="5977165"/>
            <a:ext cx="8056358" cy="6562270"/>
          </a:xfrm>
          <a:custGeom>
            <a:avLst/>
            <a:gdLst/>
            <a:ahLst/>
            <a:cxnLst/>
            <a:rect r="r" b="b" t="t" l="l"/>
            <a:pathLst>
              <a:path h="6562270" w="8056358">
                <a:moveTo>
                  <a:pt x="0" y="0"/>
                </a:moveTo>
                <a:lnTo>
                  <a:pt x="8056357" y="0"/>
                </a:lnTo>
                <a:lnTo>
                  <a:pt x="8056357" y="6562270"/>
                </a:lnTo>
                <a:lnTo>
                  <a:pt x="0" y="6562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113623" y="5143500"/>
            <a:ext cx="4133011" cy="2303144"/>
            <a:chOff x="0" y="0"/>
            <a:chExt cx="1088530" cy="60658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88530" cy="606589"/>
            </a:xfrm>
            <a:custGeom>
              <a:avLst/>
              <a:gdLst/>
              <a:ahLst/>
              <a:cxnLst/>
              <a:rect r="r" b="b" t="t" l="l"/>
              <a:pathLst>
                <a:path h="606589" w="1088530">
                  <a:moveTo>
                    <a:pt x="46830" y="0"/>
                  </a:moveTo>
                  <a:lnTo>
                    <a:pt x="1041700" y="0"/>
                  </a:lnTo>
                  <a:cubicBezTo>
                    <a:pt x="1054120" y="0"/>
                    <a:pt x="1066031" y="4934"/>
                    <a:pt x="1074814" y="13716"/>
                  </a:cubicBezTo>
                  <a:cubicBezTo>
                    <a:pt x="1083596" y="22498"/>
                    <a:pt x="1088530" y="34410"/>
                    <a:pt x="1088530" y="46830"/>
                  </a:cubicBezTo>
                  <a:lnTo>
                    <a:pt x="1088530" y="559760"/>
                  </a:lnTo>
                  <a:cubicBezTo>
                    <a:pt x="1088530" y="585623"/>
                    <a:pt x="1067563" y="606589"/>
                    <a:pt x="1041700" y="606589"/>
                  </a:cubicBezTo>
                  <a:lnTo>
                    <a:pt x="46830" y="606589"/>
                  </a:lnTo>
                  <a:cubicBezTo>
                    <a:pt x="20966" y="606589"/>
                    <a:pt x="0" y="585623"/>
                    <a:pt x="0" y="559760"/>
                  </a:cubicBezTo>
                  <a:lnTo>
                    <a:pt x="0" y="46830"/>
                  </a:lnTo>
                  <a:cubicBezTo>
                    <a:pt x="0" y="20966"/>
                    <a:pt x="20966" y="0"/>
                    <a:pt x="468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Nourd"/>
                </a:rPr>
                <a:t>fila.remove();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Nourd"/>
                </a:rPr>
                <a:t>Remove o primeiro elemento da fila;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535384" y="822253"/>
            <a:ext cx="13217231" cy="2478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59"/>
              </a:lnSpc>
              <a:spcBef>
                <a:spcPct val="0"/>
              </a:spcBef>
            </a:pPr>
            <a:r>
              <a:rPr lang="en-US" sz="10064">
                <a:solidFill>
                  <a:srgbClr val="000000"/>
                </a:solidFill>
                <a:latin typeface="Arvo Bold"/>
              </a:rPr>
              <a:t>Principais métodos da interface Queue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07871" y="4043911"/>
            <a:ext cx="10072257" cy="376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05"/>
              </a:lnSpc>
            </a:pPr>
            <a:r>
              <a:rPr lang="en-US" sz="2641">
                <a:solidFill>
                  <a:srgbClr val="000000"/>
                </a:solidFill>
                <a:latin typeface="Nourd"/>
              </a:rPr>
              <a:t>Queue fila = new LinkedList&lt;&gt;();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736072"/>
            <a:ext cx="517287" cy="531790"/>
          </a:xfrm>
          <a:custGeom>
            <a:avLst/>
            <a:gdLst/>
            <a:ahLst/>
            <a:cxnLst/>
            <a:rect r="r" b="b" t="t" l="l"/>
            <a:pathLst>
              <a:path h="531790" w="517287">
                <a:moveTo>
                  <a:pt x="0" y="0"/>
                </a:moveTo>
                <a:lnTo>
                  <a:pt x="517287" y="0"/>
                </a:lnTo>
                <a:lnTo>
                  <a:pt x="517287" y="531790"/>
                </a:lnTo>
                <a:lnTo>
                  <a:pt x="0" y="531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0125"/>
            <a:ext cx="12377858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719"/>
              </a:lnSpc>
              <a:spcBef>
                <a:spcPct val="0"/>
              </a:spcBef>
            </a:pPr>
            <a:r>
              <a:rPr lang="en-US" sz="9765">
                <a:solidFill>
                  <a:srgbClr val="000000"/>
                </a:solidFill>
                <a:latin typeface="Arvo Bold"/>
              </a:rPr>
              <a:t>PriorityQueue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89948" y="3287986"/>
            <a:ext cx="9849930" cy="488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8"/>
              </a:lnSpc>
            </a:pPr>
          </a:p>
          <a:p>
            <a:pPr>
              <a:lnSpc>
                <a:spcPts val="3918"/>
              </a:lnSpc>
            </a:pPr>
            <a:r>
              <a:rPr lang="en-US" sz="2798">
                <a:solidFill>
                  <a:srgbClr val="000000"/>
                </a:solidFill>
                <a:latin typeface="Nourd"/>
              </a:rPr>
              <a:t>A classe PriorityQueue, do pacote java.util, é utilizada quando precisamos criar uma fila de prioridade. Como sabemos, uma fila é uma estrutura do tipo FIFO (First-in, First-out), na qual o primeiro elemento a entrar na fila é o primeiro a sair.</a:t>
            </a:r>
          </a:p>
          <a:p>
            <a:pPr>
              <a:lnSpc>
                <a:spcPts val="3918"/>
              </a:lnSpc>
            </a:pPr>
          </a:p>
          <a:p>
            <a:pPr>
              <a:lnSpc>
                <a:spcPts val="3918"/>
              </a:lnSpc>
            </a:pPr>
            <a:r>
              <a:rPr lang="en-US" sz="2798">
                <a:solidFill>
                  <a:srgbClr val="000000"/>
                </a:solidFill>
                <a:latin typeface="Nourd"/>
              </a:rPr>
              <a:t>Uma fila de prioridade permite a remoção dos itens da fila de acordo com uma prioridade pré-determinada.</a:t>
            </a:r>
          </a:p>
          <a:p>
            <a:pPr algn="l" marL="0" indent="0" lvl="0">
              <a:lnSpc>
                <a:spcPts val="3918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6137262">
            <a:off x="10857637" y="539628"/>
            <a:ext cx="11304149" cy="9207744"/>
          </a:xfrm>
          <a:custGeom>
            <a:avLst/>
            <a:gdLst/>
            <a:ahLst/>
            <a:cxnLst/>
            <a:rect r="r" b="b" t="t" l="l"/>
            <a:pathLst>
              <a:path h="9207744" w="11304149">
                <a:moveTo>
                  <a:pt x="0" y="0"/>
                </a:moveTo>
                <a:lnTo>
                  <a:pt x="11304149" y="0"/>
                </a:lnTo>
                <a:lnTo>
                  <a:pt x="11304149" y="9207744"/>
                </a:lnTo>
                <a:lnTo>
                  <a:pt x="0" y="9207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211055"/>
            <a:ext cx="5328663" cy="2651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15"/>
              </a:lnSpc>
              <a:spcBef>
                <a:spcPct val="0"/>
              </a:spcBef>
            </a:pPr>
            <a:r>
              <a:rPr lang="en-US" sz="4741">
                <a:solidFill>
                  <a:srgbClr val="000000"/>
                </a:solidFill>
                <a:latin typeface="Nourd Bold"/>
              </a:rPr>
              <a:t>Principais características da PriorityQueue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6925541" y="0"/>
          <a:ext cx="11362459" cy="10287000"/>
        </p:xfrm>
        <a:graphic>
          <a:graphicData uri="http://schemas.openxmlformats.org/drawingml/2006/table">
            <a:tbl>
              <a:tblPr/>
              <a:tblGrid>
                <a:gridCol w="11362459"/>
              </a:tblGrid>
              <a:tr h="16753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Open Sauce"/>
                        </a:rPr>
                        <a:t>PriorityQueue é uma fila não ligada.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3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Open Sauce"/>
                        </a:rPr>
                        <a:t>PriorityQueue não permite valores nulos.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3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Open Sauce"/>
                        </a:rPr>
                        <a:t>Para objetos não comparáveis, não podemos criar uma fila de prioridade.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36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Open Sauce"/>
                        </a:rPr>
                        <a:t>PriorityQueue herda de classes como AbstractQueue, AbstractCollection, Collection e Object.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36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Open Sauce"/>
                        </a:rPr>
                        <a:t>A cabeça ou frente da fila contém o mínimo de elementos de acordo com a ordem natural.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36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Open Sauce"/>
                        </a:rPr>
                        <a:t>A implementação da fila de prioridade não é segura para threads. Portanto, se desejarmos acesso sincronizado, devemos usar o PriorityBlockingQueue.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2180905" y="-1114847"/>
            <a:ext cx="8306533" cy="12516694"/>
          </a:xfrm>
          <a:custGeom>
            <a:avLst/>
            <a:gdLst/>
            <a:ahLst/>
            <a:cxnLst/>
            <a:rect r="r" b="b" t="t" l="l"/>
            <a:pathLst>
              <a:path h="12516694" w="8306533">
                <a:moveTo>
                  <a:pt x="0" y="12516694"/>
                </a:moveTo>
                <a:lnTo>
                  <a:pt x="8306533" y="12516694"/>
                </a:lnTo>
                <a:lnTo>
                  <a:pt x="8306533" y="0"/>
                </a:lnTo>
                <a:lnTo>
                  <a:pt x="0" y="0"/>
                </a:lnTo>
                <a:lnTo>
                  <a:pt x="0" y="1251669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88914" y="2521820"/>
            <a:ext cx="11710173" cy="5243361"/>
          </a:xfrm>
          <a:custGeom>
            <a:avLst/>
            <a:gdLst/>
            <a:ahLst/>
            <a:cxnLst/>
            <a:rect r="r" b="b" t="t" l="l"/>
            <a:pathLst>
              <a:path h="5243361" w="11710173">
                <a:moveTo>
                  <a:pt x="0" y="0"/>
                </a:moveTo>
                <a:lnTo>
                  <a:pt x="11710172" y="0"/>
                </a:lnTo>
                <a:lnTo>
                  <a:pt x="11710172" y="5243360"/>
                </a:lnTo>
                <a:lnTo>
                  <a:pt x="0" y="52433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57988" y="1884306"/>
            <a:ext cx="3572024" cy="408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Arimo"/>
              </a:rPr>
              <a:t>Aqui esta dando prioridade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2955280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FFFFFF"/>
                </a:solidFill>
                <a:latin typeface="Trocchi"/>
              </a:rPr>
              <a:t>Referencias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89600"/>
            <a:ext cx="15333487" cy="5380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Trocchi"/>
              </a:rPr>
              <a:t>https://www.arquivodecodigos.com.br/dicas/4527-java-como-usar-a-classe-priorityqueue-para-criar-uma-fila-de-prioridades-em-suas-aplicacoes-java.html#:~:text=A%20classe%20PriorityQueue%2C%20do%20pacote,%C3%A9%20o%20primeiro%20a%20sair.</a:t>
            </a: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Trocchi"/>
              </a:rPr>
              <a:t>https://pt.myservername.com/java-priority-queue-tutorial-implementation-examples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DAFmfLnwxqM</dc:identifier>
  <dcterms:modified xsi:type="dcterms:W3CDTF">2011-08-01T06:04:30Z</dcterms:modified>
  <cp:revision>1</cp:revision>
  <dc:title>Apresentação de Time Corporativo Preto e Branco</dc:title>
</cp:coreProperties>
</file>