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Oswald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6685843d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668584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6685843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668584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6685843d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668584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6685843d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668584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6685843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668584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6685843d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d668584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6685843d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668584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nsideairbnb.com/get-the-data.html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275" y="820800"/>
            <a:ext cx="3888848" cy="11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/>
        </p:nvSpPr>
        <p:spPr>
          <a:xfrm>
            <a:off x="1558200" y="2535125"/>
            <a:ext cx="6027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Makings of a </a:t>
            </a:r>
            <a:r>
              <a:rPr lang="en" sz="4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Super</a:t>
            </a:r>
            <a:r>
              <a:rPr lang="en" sz="4800">
                <a:latin typeface="Oswald"/>
                <a:ea typeface="Oswald"/>
                <a:cs typeface="Oswald"/>
                <a:sym typeface="Oswald"/>
              </a:rPr>
              <a:t>host: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Data and Insight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3173100" y="4288025"/>
            <a:ext cx="2797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Presented by Winrich Sy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88" y="152400"/>
            <a:ext cx="761161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300" y="2548400"/>
            <a:ext cx="3449824" cy="1298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5" name="Google Shape;155;p21"/>
          <p:cNvSpPr txBox="1"/>
          <p:nvPr/>
        </p:nvSpPr>
        <p:spPr>
          <a:xfrm>
            <a:off x="5935550" y="2154800"/>
            <a:ext cx="20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Without Host Vericiations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88" y="152400"/>
            <a:ext cx="761161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238" y="2528775"/>
            <a:ext cx="3403951" cy="1265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4" name="Google Shape;164;p22"/>
          <p:cNvSpPr txBox="1"/>
          <p:nvPr/>
        </p:nvSpPr>
        <p:spPr>
          <a:xfrm>
            <a:off x="5935575" y="2163850"/>
            <a:ext cx="20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With Host Verications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71" name="Google Shape;171;p23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856700" y="1152518"/>
            <a:ext cx="1968000" cy="4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</a:rPr>
              <a:t>Super</a:t>
            </a:r>
            <a:r>
              <a:rPr lang="en" sz="2400">
                <a:solidFill>
                  <a:srgbClr val="E06666"/>
                </a:solidFill>
              </a:rPr>
              <a:t>host</a:t>
            </a:r>
            <a:r>
              <a:rPr lang="en" sz="3000">
                <a:solidFill>
                  <a:srgbClr val="E06666"/>
                </a:solidFill>
              </a:rPr>
              <a:t> </a:t>
            </a:r>
            <a:endParaRPr sz="3000">
              <a:solidFill>
                <a:srgbClr val="E06666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731100" y="1442975"/>
            <a:ext cx="40407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 Superhost?</a:t>
            </a:r>
            <a:endParaRPr b="1" sz="1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Source Sans Pro"/>
              <a:buChar char="●"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Experienced hosts that provide extraordinary experiences for their guests</a:t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Source Sans Pro"/>
              <a:buChar char="●"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Granted by Airbnb</a:t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become a Superhost?</a:t>
            </a:r>
            <a:endParaRPr b="1" sz="1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Source Sans Pro"/>
              <a:buChar char="●"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Verification badge on profile</a:t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Source Sans Pro"/>
              <a:buChar char="●"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visibility and trust will increase earnings</a:t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Source Sans Pro"/>
              <a:buChar char="●"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 20% on referral bonus</a:t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500" y="113052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542298" y="1090073"/>
            <a:ext cx="37098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Online marketplace for listers to host their property  and for renters to find a place to stay.</a:t>
            </a:r>
            <a:b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1" sz="1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Usually cheaper than hotels</a:t>
            </a:r>
            <a:b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1" sz="1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Mainly used by travelers </a:t>
            </a:r>
            <a:b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1" sz="1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Hosts millions of travel stays yearly</a:t>
            </a:r>
            <a:b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1" sz="1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Font typeface="Source Sans Pro"/>
              <a:buChar char="●"/>
            </a:pPr>
            <a:r>
              <a:rPr b="1" lang="en" sz="1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Evaluated at $31 Billion</a:t>
            </a:r>
            <a:endParaRPr b="1" sz="1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13700" y="413650"/>
            <a:ext cx="39150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What is </a:t>
            </a: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Airbnb? 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About the Dataset</a:t>
            </a:r>
            <a:endParaRPr sz="3000"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786150" y="1051525"/>
            <a:ext cx="75717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Airbnb Dataset on listings in Paris, France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Second most visited country by foreigners per year.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Downloaded from: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http://insideairbnb.com/get-the-data.html</a:t>
            </a:r>
            <a:endParaRPr sz="1400"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099800" y="2260850"/>
            <a:ext cx="28311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Listings.csv (241.3 MB):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65k of listings 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106 features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Location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Host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Rating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287825" y="2260850"/>
            <a:ext cx="28311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Calendar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.csv (1.02 GB):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23 million rows: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 features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listing_id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884375" y="297224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</a:rPr>
              <a:t>1.</a:t>
            </a:r>
            <a:r>
              <a:rPr lang="en" sz="6000">
                <a:solidFill>
                  <a:schemeClr val="accent4"/>
                </a:solidFill>
              </a:rPr>
              <a:t> </a:t>
            </a:r>
            <a:r>
              <a:rPr lang="en" sz="6000"/>
              <a:t>Exploratory Data Analysis</a:t>
            </a:r>
            <a:endParaRPr sz="6000"/>
          </a:p>
        </p:txBody>
      </p:sp>
      <p:sp>
        <p:nvSpPr>
          <p:cNvPr id="99" name="Google Shape;99;p1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400" y="152400"/>
            <a:ext cx="671921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9900"/>
            <a:ext cx="8839196" cy="44437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7"/>
          <p:cNvGrpSpPr/>
          <p:nvPr/>
        </p:nvGrpSpPr>
        <p:grpSpPr>
          <a:xfrm>
            <a:off x="2055200" y="814925"/>
            <a:ext cx="6126653" cy="3404050"/>
            <a:chOff x="2055200" y="814925"/>
            <a:chExt cx="6126653" cy="3404050"/>
          </a:xfrm>
        </p:grpSpPr>
        <p:pic>
          <p:nvPicPr>
            <p:cNvPr id="115" name="Google Shape;11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63625" y="1095475"/>
              <a:ext cx="5318228" cy="251617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116" name="Google Shape;116;p17"/>
            <p:cNvCxnSpPr/>
            <p:nvPr/>
          </p:nvCxnSpPr>
          <p:spPr>
            <a:xfrm rot="10800000">
              <a:off x="2064100" y="814925"/>
              <a:ext cx="796800" cy="27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7"/>
            <p:cNvCxnSpPr/>
            <p:nvPr/>
          </p:nvCxnSpPr>
          <p:spPr>
            <a:xfrm flipH="1">
              <a:off x="2055200" y="3621375"/>
              <a:ext cx="823800" cy="597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" name="Google Shape;118;p17"/>
            <p:cNvSpPr/>
            <p:nvPr/>
          </p:nvSpPr>
          <p:spPr>
            <a:xfrm>
              <a:off x="3431275" y="1212250"/>
              <a:ext cx="417900" cy="22671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7663"/>
            <a:ext cx="8839204" cy="44081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8"/>
          <p:cNvGrpSpPr/>
          <p:nvPr/>
        </p:nvGrpSpPr>
        <p:grpSpPr>
          <a:xfrm>
            <a:off x="2127425" y="805800"/>
            <a:ext cx="5995052" cy="3350300"/>
            <a:chOff x="2127425" y="805800"/>
            <a:chExt cx="5995052" cy="3350300"/>
          </a:xfrm>
        </p:grpSpPr>
        <p:grpSp>
          <p:nvGrpSpPr>
            <p:cNvPr id="127" name="Google Shape;127;p18"/>
            <p:cNvGrpSpPr/>
            <p:nvPr/>
          </p:nvGrpSpPr>
          <p:grpSpPr>
            <a:xfrm>
              <a:off x="2127425" y="805800"/>
              <a:ext cx="5995052" cy="3350300"/>
              <a:chOff x="2127425" y="805800"/>
              <a:chExt cx="5995052" cy="3350300"/>
            </a:xfrm>
          </p:grpSpPr>
          <p:pic>
            <p:nvPicPr>
              <p:cNvPr id="128" name="Google Shape;128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69525" y="1068300"/>
                <a:ext cx="5152952" cy="2399599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cxnSp>
            <p:nvCxnSpPr>
              <p:cNvPr id="129" name="Google Shape;129;p18"/>
              <p:cNvCxnSpPr/>
              <p:nvPr/>
            </p:nvCxnSpPr>
            <p:spPr>
              <a:xfrm rot="10800000">
                <a:off x="2127425" y="805800"/>
                <a:ext cx="842100" cy="262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30" name="Google Shape;130;p18"/>
              <p:cNvCxnSpPr/>
              <p:nvPr/>
            </p:nvCxnSpPr>
            <p:spPr>
              <a:xfrm flipH="1">
                <a:off x="2132075" y="3467900"/>
                <a:ext cx="832800" cy="688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31" name="Google Shape;131;p18"/>
            <p:cNvSpPr/>
            <p:nvPr/>
          </p:nvSpPr>
          <p:spPr>
            <a:xfrm>
              <a:off x="4042925" y="1301700"/>
              <a:ext cx="479400" cy="20469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534775" y="1199939"/>
              <a:ext cx="487200" cy="21474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75" y="152400"/>
            <a:ext cx="783344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871150" y="2932519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</a:rPr>
              <a:t>2</a:t>
            </a:r>
            <a:r>
              <a:rPr lang="en" sz="7200">
                <a:solidFill>
                  <a:schemeClr val="accent4"/>
                </a:solidFill>
              </a:rPr>
              <a:t>.</a:t>
            </a:r>
            <a:r>
              <a:rPr lang="en" sz="6000">
                <a:solidFill>
                  <a:schemeClr val="accent4"/>
                </a:solidFill>
              </a:rPr>
              <a:t> </a:t>
            </a:r>
            <a:r>
              <a:rPr lang="en" sz="6000"/>
              <a:t>Modeling</a:t>
            </a:r>
            <a:endParaRPr sz="6000"/>
          </a:p>
        </p:txBody>
      </p:sp>
      <p:sp>
        <p:nvSpPr>
          <p:cNvPr id="146" name="Google Shape;146;p20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13709" y="4489744"/>
            <a:ext cx="324818" cy="32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