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0"/>
  </p:notesMasterIdLst>
  <p:sldIdLst>
    <p:sldId id="347" r:id="rId2"/>
    <p:sldId id="349" r:id="rId3"/>
    <p:sldId id="323" r:id="rId4"/>
    <p:sldId id="350" r:id="rId5"/>
    <p:sldId id="352" r:id="rId6"/>
    <p:sldId id="353" r:id="rId7"/>
    <p:sldId id="354" r:id="rId8"/>
    <p:sldId id="321" r:id="rId9"/>
  </p:sldIdLst>
  <p:sldSz cx="12190413" cy="6859588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E41"/>
    <a:srgbClr val="1983B7"/>
    <a:srgbClr val="18D2A6"/>
    <a:srgbClr val="03A6AF"/>
    <a:srgbClr val="0374AF"/>
    <a:srgbClr val="14B28B"/>
    <a:srgbClr val="01ACBE"/>
    <a:srgbClr val="0170C1"/>
    <a:srgbClr val="EB5145"/>
    <a:srgbClr val="EB5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917" y="53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553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5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14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50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4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46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386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279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12/20/2023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.jp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A_标题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17572" y="4008221"/>
            <a:ext cx="6322142" cy="77284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2023.12.20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，李威辰</a:t>
            </a:r>
            <a:endParaRPr lang="zh-CN" altLang="en-US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PA_副标题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911999" y="4073021"/>
            <a:ext cx="8533289" cy="3834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Group 38"/>
          <p:cNvGrpSpPr/>
          <p:nvPr/>
        </p:nvGrpSpPr>
        <p:grpSpPr>
          <a:xfrm flipH="1">
            <a:off x="5390680" y="5890640"/>
            <a:ext cx="1575060" cy="160804"/>
            <a:chOff x="5548426" y="3343939"/>
            <a:chExt cx="833173" cy="85061"/>
          </a:xfrm>
          <a:solidFill>
            <a:srgbClr val="1983B7"/>
          </a:solidFill>
        </p:grpSpPr>
        <p:sp>
          <p:nvSpPr>
            <p:cNvPr id="33" name="Oval 31"/>
            <p:cNvSpPr/>
            <p:nvPr/>
          </p:nvSpPr>
          <p:spPr>
            <a:xfrm>
              <a:off x="5548426" y="3343939"/>
              <a:ext cx="85061" cy="850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4" name="Oval 32"/>
            <p:cNvSpPr/>
            <p:nvPr/>
          </p:nvSpPr>
          <p:spPr>
            <a:xfrm>
              <a:off x="5698049" y="3343939"/>
              <a:ext cx="85061" cy="850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5" name="Oval 33"/>
            <p:cNvSpPr/>
            <p:nvPr/>
          </p:nvSpPr>
          <p:spPr>
            <a:xfrm>
              <a:off x="5847671" y="3343939"/>
              <a:ext cx="85061" cy="850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6" name="Oval 34"/>
            <p:cNvSpPr/>
            <p:nvPr/>
          </p:nvSpPr>
          <p:spPr>
            <a:xfrm>
              <a:off x="5997294" y="3343939"/>
              <a:ext cx="85061" cy="850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7" name="Oval 35"/>
            <p:cNvSpPr/>
            <p:nvPr/>
          </p:nvSpPr>
          <p:spPr>
            <a:xfrm>
              <a:off x="6146917" y="3343939"/>
              <a:ext cx="85061" cy="85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8" name="Oval 36"/>
            <p:cNvSpPr/>
            <p:nvPr/>
          </p:nvSpPr>
          <p:spPr>
            <a:xfrm>
              <a:off x="6296538" y="3343939"/>
              <a:ext cx="85061" cy="85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</p:grpSp>
      <p:sp>
        <p:nvSpPr>
          <p:cNvPr id="39" name="文本框 283"/>
          <p:cNvSpPr txBox="1"/>
          <p:nvPr/>
        </p:nvSpPr>
        <p:spPr>
          <a:xfrm>
            <a:off x="1434046" y="1877791"/>
            <a:ext cx="94949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计算机网络备考经验分享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199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build="p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_副标题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911999" y="4073021"/>
            <a:ext cx="8533289" cy="3834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283"/>
          <p:cNvSpPr txBox="1"/>
          <p:nvPr/>
        </p:nvSpPr>
        <p:spPr>
          <a:xfrm>
            <a:off x="2290318" y="1008169"/>
            <a:ext cx="760977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分数组成（动态调整）</a:t>
            </a:r>
            <a:endParaRPr lang="en-US" altLang="zh-CN" sz="4800" dirty="0">
              <a:solidFill>
                <a:schemeClr val="accent3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algn="ctr"/>
            <a:endParaRPr lang="en-US" altLang="zh-CN" sz="4800" dirty="0">
              <a:solidFill>
                <a:schemeClr val="accent3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algn="ctr"/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实验成绩：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25%</a:t>
            </a: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，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algn="ctr"/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试卷分数：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40%</a:t>
            </a: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，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algn="ctr"/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平时考勤抽查、作业：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35%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86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143011" y="500715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4899398" cy="538601"/>
              <a:chOff x="5043488" y="515938"/>
              <a:chExt cx="4899398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4275511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ea typeface="微软雅黑" pitchFamily="34" charset="-122"/>
                    <a:sym typeface="Arial" pitchFamily="34" charset="0"/>
                  </a:rPr>
                  <a:t>去年考完后的大学生状态</a:t>
                </a: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8"/>
                <a:chOff x="0" y="0"/>
                <a:chExt cx="213756" cy="427513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7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7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9" name="文本框 10"/>
          <p:cNvSpPr txBox="1">
            <a:spLocks noChangeArrowheads="1"/>
          </p:cNvSpPr>
          <p:nvPr/>
        </p:nvSpPr>
        <p:spPr bwMode="auto">
          <a:xfrm>
            <a:off x="5575981" y="2905353"/>
            <a:ext cx="2484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春种一粒粟</a:t>
            </a:r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秋收万颗籽，点滴进步，成就价值是我们的一贯的追求。</a:t>
            </a:r>
          </a:p>
        </p:txBody>
      </p:sp>
      <p:sp>
        <p:nvSpPr>
          <p:cNvPr id="40" name="文本框 11"/>
          <p:cNvSpPr txBox="1">
            <a:spLocks noChangeArrowheads="1"/>
          </p:cNvSpPr>
          <p:nvPr/>
        </p:nvSpPr>
        <p:spPr bwMode="auto">
          <a:xfrm>
            <a:off x="6199868" y="2330678"/>
            <a:ext cx="1895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42" name="文本框 23"/>
          <p:cNvSpPr txBox="1">
            <a:spLocks noChangeArrowheads="1"/>
          </p:cNvSpPr>
          <p:nvPr/>
        </p:nvSpPr>
        <p:spPr bwMode="auto">
          <a:xfrm>
            <a:off x="5575981" y="5062765"/>
            <a:ext cx="248443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春种一粒粟</a:t>
            </a:r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秋收万颗籽，点滴进步，成就价值是我们的一贯的追求。</a:t>
            </a:r>
          </a:p>
        </p:txBody>
      </p:sp>
      <p:sp>
        <p:nvSpPr>
          <p:cNvPr id="43" name="文本框 24"/>
          <p:cNvSpPr txBox="1">
            <a:spLocks noChangeArrowheads="1"/>
          </p:cNvSpPr>
          <p:nvPr/>
        </p:nvSpPr>
        <p:spPr bwMode="auto">
          <a:xfrm>
            <a:off x="6199868" y="4488090"/>
            <a:ext cx="1895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9556407">
            <a:off x="5625193" y="4432528"/>
            <a:ext cx="555625" cy="450850"/>
          </a:xfrm>
          <a:custGeom>
            <a:avLst/>
            <a:gdLst>
              <a:gd name="T0" fmla="*/ 2147483647 w 1269"/>
              <a:gd name="T1" fmla="*/ 2147483647 h 1288"/>
              <a:gd name="T2" fmla="*/ 2147483647 w 1269"/>
              <a:gd name="T3" fmla="*/ 2147483647 h 1288"/>
              <a:gd name="T4" fmla="*/ 2147483647 w 1269"/>
              <a:gd name="T5" fmla="*/ 2147483647 h 1288"/>
              <a:gd name="T6" fmla="*/ 2147483647 w 1269"/>
              <a:gd name="T7" fmla="*/ 2147483647 h 1288"/>
              <a:gd name="T8" fmla="*/ 2147483647 w 1269"/>
              <a:gd name="T9" fmla="*/ 2147483647 h 1288"/>
              <a:gd name="T10" fmla="*/ 2147483647 w 1269"/>
              <a:gd name="T11" fmla="*/ 2147483647 h 1288"/>
              <a:gd name="T12" fmla="*/ 2147483647 w 1269"/>
              <a:gd name="T13" fmla="*/ 2147483647 h 1288"/>
              <a:gd name="T14" fmla="*/ 2147483647 w 1269"/>
              <a:gd name="T15" fmla="*/ 2147483647 h 1288"/>
              <a:gd name="T16" fmla="*/ 2147483647 w 1269"/>
              <a:gd name="T17" fmla="*/ 2147483647 h 1288"/>
              <a:gd name="T18" fmla="*/ 2147483647 w 1269"/>
              <a:gd name="T19" fmla="*/ 2147483647 h 1288"/>
              <a:gd name="T20" fmla="*/ 2147483647 w 1269"/>
              <a:gd name="T21" fmla="*/ 2147483647 h 1288"/>
              <a:gd name="T22" fmla="*/ 2147483647 w 1269"/>
              <a:gd name="T23" fmla="*/ 2147483647 h 1288"/>
              <a:gd name="T24" fmla="*/ 2147483647 w 1269"/>
              <a:gd name="T25" fmla="*/ 2147483647 h 1288"/>
              <a:gd name="T26" fmla="*/ 2147483647 w 1269"/>
              <a:gd name="T27" fmla="*/ 2147483647 h 1288"/>
              <a:gd name="T28" fmla="*/ 2147483647 w 1269"/>
              <a:gd name="T29" fmla="*/ 2147483647 h 1288"/>
              <a:gd name="T30" fmla="*/ 2147483647 w 1269"/>
              <a:gd name="T31" fmla="*/ 2147483647 h 1288"/>
              <a:gd name="T32" fmla="*/ 2147483647 w 1269"/>
              <a:gd name="T33" fmla="*/ 2147483647 h 1288"/>
              <a:gd name="T34" fmla="*/ 2147483647 w 1269"/>
              <a:gd name="T35" fmla="*/ 2147483647 h 1288"/>
              <a:gd name="T36" fmla="*/ 2147483647 w 1269"/>
              <a:gd name="T37" fmla="*/ 2147483647 h 1288"/>
              <a:gd name="T38" fmla="*/ 2147483647 w 1269"/>
              <a:gd name="T39" fmla="*/ 2147483647 h 1288"/>
              <a:gd name="T40" fmla="*/ 2147483647 w 1269"/>
              <a:gd name="T41" fmla="*/ 0 h 1288"/>
              <a:gd name="T42" fmla="*/ 2147483647 w 1269"/>
              <a:gd name="T43" fmla="*/ 0 h 1288"/>
              <a:gd name="T44" fmla="*/ 2147483647 w 1269"/>
              <a:gd name="T45" fmla="*/ 2147483647 h 1288"/>
              <a:gd name="T46" fmla="*/ 2147483647 w 1269"/>
              <a:gd name="T47" fmla="*/ 2147483647 h 1288"/>
              <a:gd name="T48" fmla="*/ 2147483647 w 1269"/>
              <a:gd name="T49" fmla="*/ 2147483647 h 1288"/>
              <a:gd name="T50" fmla="*/ 2147483647 w 1269"/>
              <a:gd name="T51" fmla="*/ 2147483647 h 1288"/>
              <a:gd name="T52" fmla="*/ 2147483647 w 1269"/>
              <a:gd name="T53" fmla="*/ 2147483647 h 1288"/>
              <a:gd name="T54" fmla="*/ 2147483647 w 1269"/>
              <a:gd name="T55" fmla="*/ 2147483647 h 1288"/>
              <a:gd name="T56" fmla="*/ 2147483647 w 1269"/>
              <a:gd name="T57" fmla="*/ 2147483647 h 1288"/>
              <a:gd name="T58" fmla="*/ 2147483647 w 1269"/>
              <a:gd name="T59" fmla="*/ 2147483647 h 1288"/>
              <a:gd name="T60" fmla="*/ 2147483647 w 1269"/>
              <a:gd name="T61" fmla="*/ 2147483647 h 1288"/>
              <a:gd name="T62" fmla="*/ 2147483647 w 1269"/>
              <a:gd name="T63" fmla="*/ 2147483647 h 1288"/>
              <a:gd name="T64" fmla="*/ 2147483647 w 1269"/>
              <a:gd name="T65" fmla="*/ 2147483647 h 1288"/>
              <a:gd name="T66" fmla="*/ 2147483647 w 1269"/>
              <a:gd name="T67" fmla="*/ 2147483647 h 1288"/>
              <a:gd name="T68" fmla="*/ 2147483647 w 1269"/>
              <a:gd name="T69" fmla="*/ 2147483647 h 1288"/>
              <a:gd name="T70" fmla="*/ 2147483647 w 1269"/>
              <a:gd name="T71" fmla="*/ 2147483647 h 1288"/>
              <a:gd name="T72" fmla="*/ 2147483647 w 1269"/>
              <a:gd name="T73" fmla="*/ 2147483647 h 1288"/>
              <a:gd name="T74" fmla="*/ 2147483647 w 1269"/>
              <a:gd name="T75" fmla="*/ 2147483647 h 1288"/>
              <a:gd name="T76" fmla="*/ 0 w 1269"/>
              <a:gd name="T77" fmla="*/ 2147483647 h 1288"/>
              <a:gd name="T78" fmla="*/ 2147483647 w 1269"/>
              <a:gd name="T79" fmla="*/ 2147483647 h 1288"/>
              <a:gd name="T80" fmla="*/ 2147483647 w 1269"/>
              <a:gd name="T81" fmla="*/ 2147483647 h 1288"/>
              <a:gd name="T82" fmla="*/ 2147483647 w 1269"/>
              <a:gd name="T83" fmla="*/ 2147483647 h 1288"/>
              <a:gd name="T84" fmla="*/ 2147483647 w 1269"/>
              <a:gd name="T85" fmla="*/ 2147483647 h 1288"/>
              <a:gd name="T86" fmla="*/ 2147483647 w 1269"/>
              <a:gd name="T87" fmla="*/ 2147483647 h 1288"/>
              <a:gd name="T88" fmla="*/ 2147483647 w 1269"/>
              <a:gd name="T89" fmla="*/ 2147483647 h 1288"/>
              <a:gd name="T90" fmla="*/ 2147483647 w 1269"/>
              <a:gd name="T91" fmla="*/ 2147483647 h 128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269"/>
              <a:gd name="T139" fmla="*/ 0 h 1288"/>
              <a:gd name="T140" fmla="*/ 1269 w 1269"/>
              <a:gd name="T141" fmla="*/ 1288 h 1288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269" h="1288">
                <a:moveTo>
                  <a:pt x="828" y="1179"/>
                </a:moveTo>
                <a:lnTo>
                  <a:pt x="730" y="1072"/>
                </a:lnTo>
                <a:lnTo>
                  <a:pt x="730" y="774"/>
                </a:lnTo>
                <a:lnTo>
                  <a:pt x="1269" y="986"/>
                </a:lnTo>
                <a:lnTo>
                  <a:pt x="1196" y="752"/>
                </a:lnTo>
                <a:lnTo>
                  <a:pt x="730" y="453"/>
                </a:lnTo>
                <a:lnTo>
                  <a:pt x="730" y="164"/>
                </a:lnTo>
                <a:lnTo>
                  <a:pt x="728" y="131"/>
                </a:lnTo>
                <a:lnTo>
                  <a:pt x="721" y="100"/>
                </a:lnTo>
                <a:lnTo>
                  <a:pt x="714" y="72"/>
                </a:lnTo>
                <a:lnTo>
                  <a:pt x="709" y="60"/>
                </a:lnTo>
                <a:lnTo>
                  <a:pt x="704" y="48"/>
                </a:lnTo>
                <a:lnTo>
                  <a:pt x="697" y="38"/>
                </a:lnTo>
                <a:lnTo>
                  <a:pt x="690" y="28"/>
                </a:lnTo>
                <a:lnTo>
                  <a:pt x="684" y="20"/>
                </a:lnTo>
                <a:lnTo>
                  <a:pt x="676" y="14"/>
                </a:lnTo>
                <a:lnTo>
                  <a:pt x="668" y="8"/>
                </a:lnTo>
                <a:lnTo>
                  <a:pt x="659" y="4"/>
                </a:lnTo>
                <a:lnTo>
                  <a:pt x="649" y="2"/>
                </a:lnTo>
                <a:lnTo>
                  <a:pt x="639" y="0"/>
                </a:lnTo>
                <a:lnTo>
                  <a:pt x="629" y="2"/>
                </a:lnTo>
                <a:lnTo>
                  <a:pt x="619" y="4"/>
                </a:lnTo>
                <a:lnTo>
                  <a:pt x="611" y="10"/>
                </a:lnTo>
                <a:lnTo>
                  <a:pt x="601" y="16"/>
                </a:lnTo>
                <a:lnTo>
                  <a:pt x="593" y="24"/>
                </a:lnTo>
                <a:lnTo>
                  <a:pt x="586" y="34"/>
                </a:lnTo>
                <a:lnTo>
                  <a:pt x="579" y="43"/>
                </a:lnTo>
                <a:lnTo>
                  <a:pt x="572" y="55"/>
                </a:lnTo>
                <a:lnTo>
                  <a:pt x="567" y="67"/>
                </a:lnTo>
                <a:lnTo>
                  <a:pt x="563" y="80"/>
                </a:lnTo>
                <a:lnTo>
                  <a:pt x="555" y="108"/>
                </a:lnTo>
                <a:lnTo>
                  <a:pt x="550" y="136"/>
                </a:lnTo>
                <a:lnTo>
                  <a:pt x="548" y="164"/>
                </a:lnTo>
                <a:lnTo>
                  <a:pt x="547" y="454"/>
                </a:lnTo>
                <a:lnTo>
                  <a:pt x="547" y="448"/>
                </a:lnTo>
                <a:lnTo>
                  <a:pt x="73" y="752"/>
                </a:lnTo>
                <a:lnTo>
                  <a:pt x="0" y="986"/>
                </a:lnTo>
                <a:lnTo>
                  <a:pt x="547" y="772"/>
                </a:lnTo>
                <a:lnTo>
                  <a:pt x="546" y="1081"/>
                </a:lnTo>
                <a:lnTo>
                  <a:pt x="457" y="1179"/>
                </a:lnTo>
                <a:lnTo>
                  <a:pt x="439" y="1288"/>
                </a:lnTo>
                <a:lnTo>
                  <a:pt x="643" y="1203"/>
                </a:lnTo>
                <a:lnTo>
                  <a:pt x="844" y="1288"/>
                </a:lnTo>
                <a:lnTo>
                  <a:pt x="828" y="1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文本框 28"/>
          <p:cNvSpPr txBox="1">
            <a:spLocks noChangeArrowheads="1"/>
          </p:cNvSpPr>
          <p:nvPr/>
        </p:nvSpPr>
        <p:spPr bwMode="auto">
          <a:xfrm>
            <a:off x="8646206" y="2884715"/>
            <a:ext cx="24844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春种一粒粟</a:t>
            </a:r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秋收万颗籽，点滴进步，成就价值是我们的一贯的追求。</a:t>
            </a:r>
          </a:p>
        </p:txBody>
      </p:sp>
      <p:sp>
        <p:nvSpPr>
          <p:cNvPr id="47" name="文本框 29"/>
          <p:cNvSpPr txBox="1">
            <a:spLocks noChangeArrowheads="1"/>
          </p:cNvSpPr>
          <p:nvPr/>
        </p:nvSpPr>
        <p:spPr bwMode="auto">
          <a:xfrm>
            <a:off x="9281206" y="2341790"/>
            <a:ext cx="1893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50" name="文本框 36"/>
          <p:cNvSpPr txBox="1">
            <a:spLocks noChangeArrowheads="1"/>
          </p:cNvSpPr>
          <p:nvPr/>
        </p:nvSpPr>
        <p:spPr bwMode="auto">
          <a:xfrm>
            <a:off x="8646206" y="5062765"/>
            <a:ext cx="248443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春种一粒粟</a:t>
            </a:r>
            <a:r>
              <a:rPr lang="en-US" altLang="zh-CN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秋收万颗籽，点滴进步，成就价值是我们的一贯的追求。</a:t>
            </a:r>
          </a:p>
        </p:txBody>
      </p:sp>
      <p:sp>
        <p:nvSpPr>
          <p:cNvPr id="51" name="文本框 37"/>
          <p:cNvSpPr txBox="1">
            <a:spLocks noChangeArrowheads="1"/>
          </p:cNvSpPr>
          <p:nvPr/>
        </p:nvSpPr>
        <p:spPr bwMode="auto">
          <a:xfrm>
            <a:off x="9219293" y="4488090"/>
            <a:ext cx="1895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</a:p>
        </p:txBody>
      </p:sp>
      <p:sp>
        <p:nvSpPr>
          <p:cNvPr id="52" name="Freeform 110"/>
          <p:cNvSpPr>
            <a:spLocks noEditPoints="1"/>
          </p:cNvSpPr>
          <p:nvPr/>
        </p:nvSpPr>
        <p:spPr bwMode="auto">
          <a:xfrm>
            <a:off x="8863693" y="4457928"/>
            <a:ext cx="306388" cy="381000"/>
          </a:xfrm>
          <a:custGeom>
            <a:avLst/>
            <a:gdLst>
              <a:gd name="T0" fmla="*/ 2147483647 w 233"/>
              <a:gd name="T1" fmla="*/ 0 h 288"/>
              <a:gd name="T2" fmla="*/ 0 w 233"/>
              <a:gd name="T3" fmla="*/ 2147483647 h 288"/>
              <a:gd name="T4" fmla="*/ 2147483647 w 233"/>
              <a:gd name="T5" fmla="*/ 2147483647 h 288"/>
              <a:gd name="T6" fmla="*/ 2147483647 w 233"/>
              <a:gd name="T7" fmla="*/ 2147483647 h 288"/>
              <a:gd name="T8" fmla="*/ 2147483647 w 233"/>
              <a:gd name="T9" fmla="*/ 2147483647 h 288"/>
              <a:gd name="T10" fmla="*/ 2147483647 w 233"/>
              <a:gd name="T11" fmla="*/ 2147483647 h 288"/>
              <a:gd name="T12" fmla="*/ 2147483647 w 233"/>
              <a:gd name="T13" fmla="*/ 2147483647 h 288"/>
              <a:gd name="T14" fmla="*/ 2147483647 w 233"/>
              <a:gd name="T15" fmla="*/ 2147483647 h 288"/>
              <a:gd name="T16" fmla="*/ 2147483647 w 233"/>
              <a:gd name="T17" fmla="*/ 2147483647 h 288"/>
              <a:gd name="T18" fmla="*/ 2147483647 w 233"/>
              <a:gd name="T19" fmla="*/ 2147483647 h 288"/>
              <a:gd name="T20" fmla="*/ 2147483647 w 233"/>
              <a:gd name="T21" fmla="*/ 2147483647 h 288"/>
              <a:gd name="T22" fmla="*/ 2147483647 w 233"/>
              <a:gd name="T23" fmla="*/ 2147483647 h 288"/>
              <a:gd name="T24" fmla="*/ 2147483647 w 233"/>
              <a:gd name="T25" fmla="*/ 2147483647 h 288"/>
              <a:gd name="T26" fmla="*/ 2147483647 w 233"/>
              <a:gd name="T27" fmla="*/ 2147483647 h 288"/>
              <a:gd name="T28" fmla="*/ 2147483647 w 233"/>
              <a:gd name="T29" fmla="*/ 2147483647 h 288"/>
              <a:gd name="T30" fmla="*/ 2147483647 w 233"/>
              <a:gd name="T31" fmla="*/ 2147483647 h 288"/>
              <a:gd name="T32" fmla="*/ 2147483647 w 233"/>
              <a:gd name="T33" fmla="*/ 2147483647 h 288"/>
              <a:gd name="T34" fmla="*/ 2147483647 w 233"/>
              <a:gd name="T35" fmla="*/ 2147483647 h 288"/>
              <a:gd name="T36" fmla="*/ 2147483647 w 233"/>
              <a:gd name="T37" fmla="*/ 2147483647 h 288"/>
              <a:gd name="T38" fmla="*/ 2147483647 w 233"/>
              <a:gd name="T39" fmla="*/ 2147483647 h 288"/>
              <a:gd name="T40" fmla="*/ 2147483647 w 233"/>
              <a:gd name="T41" fmla="*/ 2147483647 h 288"/>
              <a:gd name="T42" fmla="*/ 2147483647 w 233"/>
              <a:gd name="T43" fmla="*/ 2147483647 h 288"/>
              <a:gd name="T44" fmla="*/ 2147483647 w 233"/>
              <a:gd name="T45" fmla="*/ 2147483647 h 288"/>
              <a:gd name="T46" fmla="*/ 2147483647 w 233"/>
              <a:gd name="T47" fmla="*/ 2147483647 h 288"/>
              <a:gd name="T48" fmla="*/ 2147483647 w 233"/>
              <a:gd name="T49" fmla="*/ 2147483647 h 288"/>
              <a:gd name="T50" fmla="*/ 2147483647 w 233"/>
              <a:gd name="T51" fmla="*/ 2147483647 h 288"/>
              <a:gd name="T52" fmla="*/ 2147483647 w 233"/>
              <a:gd name="T53" fmla="*/ 2147483647 h 288"/>
              <a:gd name="T54" fmla="*/ 2147483647 w 233"/>
              <a:gd name="T55" fmla="*/ 2147483647 h 288"/>
              <a:gd name="T56" fmla="*/ 2147483647 w 233"/>
              <a:gd name="T57" fmla="*/ 2147483647 h 288"/>
              <a:gd name="T58" fmla="*/ 2147483647 w 233"/>
              <a:gd name="T59" fmla="*/ 2147483647 h 288"/>
              <a:gd name="T60" fmla="*/ 2147483647 w 233"/>
              <a:gd name="T61" fmla="*/ 2147483647 h 288"/>
              <a:gd name="T62" fmla="*/ 2147483647 w 233"/>
              <a:gd name="T63" fmla="*/ 2147483647 h 288"/>
              <a:gd name="T64" fmla="*/ 2147483647 w 233"/>
              <a:gd name="T65" fmla="*/ 2147483647 h 288"/>
              <a:gd name="T66" fmla="*/ 2147483647 w 233"/>
              <a:gd name="T67" fmla="*/ 2147483647 h 288"/>
              <a:gd name="T68" fmla="*/ 2147483647 w 233"/>
              <a:gd name="T69" fmla="*/ 2147483647 h 288"/>
              <a:gd name="T70" fmla="*/ 2147483647 w 233"/>
              <a:gd name="T71" fmla="*/ 2147483647 h 288"/>
              <a:gd name="T72" fmla="*/ 2147483647 w 233"/>
              <a:gd name="T73" fmla="*/ 2147483647 h 288"/>
              <a:gd name="T74" fmla="*/ 2147483647 w 233"/>
              <a:gd name="T75" fmla="*/ 2147483647 h 288"/>
              <a:gd name="T76" fmla="*/ 2147483647 w 233"/>
              <a:gd name="T77" fmla="*/ 2147483647 h 288"/>
              <a:gd name="T78" fmla="*/ 2147483647 w 233"/>
              <a:gd name="T79" fmla="*/ 2147483647 h 288"/>
              <a:gd name="T80" fmla="*/ 2147483647 w 233"/>
              <a:gd name="T81" fmla="*/ 2147483647 h 288"/>
              <a:gd name="T82" fmla="*/ 2147483647 w 233"/>
              <a:gd name="T83" fmla="*/ 2147483647 h 288"/>
              <a:gd name="T84" fmla="*/ 2147483647 w 233"/>
              <a:gd name="T85" fmla="*/ 2147483647 h 288"/>
              <a:gd name="T86" fmla="*/ 2147483647 w 233"/>
              <a:gd name="T87" fmla="*/ 2147483647 h 288"/>
              <a:gd name="T88" fmla="*/ 2147483647 w 233"/>
              <a:gd name="T89" fmla="*/ 2147483647 h 288"/>
              <a:gd name="T90" fmla="*/ 2147483647 w 233"/>
              <a:gd name="T91" fmla="*/ 2147483647 h 288"/>
              <a:gd name="T92" fmla="*/ 2147483647 w 233"/>
              <a:gd name="T93" fmla="*/ 2147483647 h 288"/>
              <a:gd name="T94" fmla="*/ 2147483647 w 233"/>
              <a:gd name="T95" fmla="*/ 2147483647 h 28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33"/>
              <a:gd name="T145" fmla="*/ 0 h 288"/>
              <a:gd name="T146" fmla="*/ 233 w 233"/>
              <a:gd name="T147" fmla="*/ 288 h 28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33" h="288">
                <a:moveTo>
                  <a:pt x="209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77"/>
                  <a:pt x="11" y="288"/>
                  <a:pt x="24" y="288"/>
                </a:cubicBezTo>
                <a:cubicBezTo>
                  <a:pt x="209" y="288"/>
                  <a:pt x="209" y="288"/>
                  <a:pt x="209" y="288"/>
                </a:cubicBezTo>
                <a:cubicBezTo>
                  <a:pt x="223" y="288"/>
                  <a:pt x="233" y="277"/>
                  <a:pt x="233" y="264"/>
                </a:cubicBezTo>
                <a:cubicBezTo>
                  <a:pt x="233" y="24"/>
                  <a:pt x="233" y="24"/>
                  <a:pt x="233" y="24"/>
                </a:cubicBezTo>
                <a:cubicBezTo>
                  <a:pt x="233" y="11"/>
                  <a:pt x="223" y="0"/>
                  <a:pt x="209" y="0"/>
                </a:cubicBezTo>
                <a:close/>
                <a:moveTo>
                  <a:pt x="26" y="37"/>
                </a:moveTo>
                <a:cubicBezTo>
                  <a:pt x="26" y="31"/>
                  <a:pt x="32" y="26"/>
                  <a:pt x="39" y="26"/>
                </a:cubicBezTo>
                <a:cubicBezTo>
                  <a:pt x="194" y="26"/>
                  <a:pt x="194" y="26"/>
                  <a:pt x="194" y="26"/>
                </a:cubicBezTo>
                <a:cubicBezTo>
                  <a:pt x="201" y="26"/>
                  <a:pt x="207" y="31"/>
                  <a:pt x="207" y="37"/>
                </a:cubicBezTo>
                <a:cubicBezTo>
                  <a:pt x="207" y="82"/>
                  <a:pt x="207" y="82"/>
                  <a:pt x="207" y="82"/>
                </a:cubicBezTo>
                <a:cubicBezTo>
                  <a:pt x="207" y="88"/>
                  <a:pt x="201" y="93"/>
                  <a:pt x="194" y="93"/>
                </a:cubicBezTo>
                <a:cubicBezTo>
                  <a:pt x="39" y="93"/>
                  <a:pt x="39" y="93"/>
                  <a:pt x="39" y="93"/>
                </a:cubicBezTo>
                <a:cubicBezTo>
                  <a:pt x="32" y="93"/>
                  <a:pt x="26" y="88"/>
                  <a:pt x="26" y="82"/>
                </a:cubicBezTo>
                <a:lnTo>
                  <a:pt x="26" y="37"/>
                </a:lnTo>
                <a:close/>
                <a:moveTo>
                  <a:pt x="47" y="257"/>
                </a:moveTo>
                <a:cubicBezTo>
                  <a:pt x="37" y="257"/>
                  <a:pt x="37" y="257"/>
                  <a:pt x="37" y="257"/>
                </a:cubicBezTo>
                <a:cubicBezTo>
                  <a:pt x="31" y="257"/>
                  <a:pt x="26" y="251"/>
                  <a:pt x="26" y="243"/>
                </a:cubicBezTo>
                <a:cubicBezTo>
                  <a:pt x="26" y="235"/>
                  <a:pt x="31" y="229"/>
                  <a:pt x="37" y="229"/>
                </a:cubicBezTo>
                <a:cubicBezTo>
                  <a:pt x="47" y="229"/>
                  <a:pt x="47" y="229"/>
                  <a:pt x="47" y="229"/>
                </a:cubicBezTo>
                <a:cubicBezTo>
                  <a:pt x="53" y="229"/>
                  <a:pt x="58" y="235"/>
                  <a:pt x="58" y="243"/>
                </a:cubicBezTo>
                <a:cubicBezTo>
                  <a:pt x="58" y="251"/>
                  <a:pt x="53" y="257"/>
                  <a:pt x="47" y="257"/>
                </a:cubicBezTo>
                <a:close/>
                <a:moveTo>
                  <a:pt x="47" y="204"/>
                </a:moveTo>
                <a:cubicBezTo>
                  <a:pt x="37" y="204"/>
                  <a:pt x="37" y="204"/>
                  <a:pt x="37" y="204"/>
                </a:cubicBezTo>
                <a:cubicBezTo>
                  <a:pt x="31" y="204"/>
                  <a:pt x="26" y="198"/>
                  <a:pt x="26" y="190"/>
                </a:cubicBezTo>
                <a:cubicBezTo>
                  <a:pt x="26" y="182"/>
                  <a:pt x="31" y="175"/>
                  <a:pt x="37" y="175"/>
                </a:cubicBezTo>
                <a:cubicBezTo>
                  <a:pt x="47" y="175"/>
                  <a:pt x="47" y="175"/>
                  <a:pt x="47" y="175"/>
                </a:cubicBezTo>
                <a:cubicBezTo>
                  <a:pt x="53" y="175"/>
                  <a:pt x="58" y="182"/>
                  <a:pt x="58" y="190"/>
                </a:cubicBezTo>
                <a:cubicBezTo>
                  <a:pt x="58" y="198"/>
                  <a:pt x="53" y="204"/>
                  <a:pt x="47" y="204"/>
                </a:cubicBezTo>
                <a:close/>
                <a:moveTo>
                  <a:pt x="47" y="151"/>
                </a:moveTo>
                <a:cubicBezTo>
                  <a:pt x="37" y="151"/>
                  <a:pt x="37" y="151"/>
                  <a:pt x="37" y="151"/>
                </a:cubicBezTo>
                <a:cubicBezTo>
                  <a:pt x="31" y="151"/>
                  <a:pt x="26" y="145"/>
                  <a:pt x="26" y="137"/>
                </a:cubicBezTo>
                <a:cubicBezTo>
                  <a:pt x="26" y="129"/>
                  <a:pt x="31" y="122"/>
                  <a:pt x="37" y="122"/>
                </a:cubicBezTo>
                <a:cubicBezTo>
                  <a:pt x="47" y="122"/>
                  <a:pt x="47" y="122"/>
                  <a:pt x="47" y="122"/>
                </a:cubicBezTo>
                <a:cubicBezTo>
                  <a:pt x="53" y="122"/>
                  <a:pt x="58" y="129"/>
                  <a:pt x="58" y="137"/>
                </a:cubicBezTo>
                <a:cubicBezTo>
                  <a:pt x="58" y="145"/>
                  <a:pt x="53" y="151"/>
                  <a:pt x="47" y="151"/>
                </a:cubicBezTo>
                <a:close/>
                <a:moveTo>
                  <a:pt x="96" y="257"/>
                </a:moveTo>
                <a:cubicBezTo>
                  <a:pt x="86" y="257"/>
                  <a:pt x="86" y="257"/>
                  <a:pt x="86" y="257"/>
                </a:cubicBezTo>
                <a:cubicBezTo>
                  <a:pt x="80" y="257"/>
                  <a:pt x="75" y="251"/>
                  <a:pt x="75" y="243"/>
                </a:cubicBezTo>
                <a:cubicBezTo>
                  <a:pt x="75" y="235"/>
                  <a:pt x="80" y="229"/>
                  <a:pt x="86" y="229"/>
                </a:cubicBezTo>
                <a:cubicBezTo>
                  <a:pt x="96" y="229"/>
                  <a:pt x="96" y="229"/>
                  <a:pt x="96" y="229"/>
                </a:cubicBezTo>
                <a:cubicBezTo>
                  <a:pt x="102" y="229"/>
                  <a:pt x="107" y="235"/>
                  <a:pt x="107" y="243"/>
                </a:cubicBezTo>
                <a:cubicBezTo>
                  <a:pt x="107" y="251"/>
                  <a:pt x="102" y="257"/>
                  <a:pt x="96" y="257"/>
                </a:cubicBezTo>
                <a:close/>
                <a:moveTo>
                  <a:pt x="96" y="204"/>
                </a:moveTo>
                <a:cubicBezTo>
                  <a:pt x="86" y="204"/>
                  <a:pt x="86" y="204"/>
                  <a:pt x="86" y="204"/>
                </a:cubicBezTo>
                <a:cubicBezTo>
                  <a:pt x="80" y="204"/>
                  <a:pt x="75" y="198"/>
                  <a:pt x="75" y="190"/>
                </a:cubicBezTo>
                <a:cubicBezTo>
                  <a:pt x="75" y="182"/>
                  <a:pt x="80" y="175"/>
                  <a:pt x="86" y="175"/>
                </a:cubicBezTo>
                <a:cubicBezTo>
                  <a:pt x="96" y="175"/>
                  <a:pt x="96" y="175"/>
                  <a:pt x="96" y="175"/>
                </a:cubicBezTo>
                <a:cubicBezTo>
                  <a:pt x="102" y="175"/>
                  <a:pt x="107" y="182"/>
                  <a:pt x="107" y="190"/>
                </a:cubicBezTo>
                <a:cubicBezTo>
                  <a:pt x="107" y="198"/>
                  <a:pt x="102" y="204"/>
                  <a:pt x="96" y="204"/>
                </a:cubicBezTo>
                <a:close/>
                <a:moveTo>
                  <a:pt x="96" y="151"/>
                </a:moveTo>
                <a:cubicBezTo>
                  <a:pt x="86" y="151"/>
                  <a:pt x="86" y="151"/>
                  <a:pt x="86" y="151"/>
                </a:cubicBezTo>
                <a:cubicBezTo>
                  <a:pt x="80" y="151"/>
                  <a:pt x="75" y="145"/>
                  <a:pt x="75" y="137"/>
                </a:cubicBezTo>
                <a:cubicBezTo>
                  <a:pt x="75" y="129"/>
                  <a:pt x="80" y="122"/>
                  <a:pt x="86" y="122"/>
                </a:cubicBezTo>
                <a:cubicBezTo>
                  <a:pt x="96" y="122"/>
                  <a:pt x="96" y="122"/>
                  <a:pt x="96" y="122"/>
                </a:cubicBezTo>
                <a:cubicBezTo>
                  <a:pt x="102" y="122"/>
                  <a:pt x="107" y="129"/>
                  <a:pt x="107" y="137"/>
                </a:cubicBezTo>
                <a:cubicBezTo>
                  <a:pt x="107" y="145"/>
                  <a:pt x="102" y="151"/>
                  <a:pt x="96" y="151"/>
                </a:cubicBezTo>
                <a:close/>
                <a:moveTo>
                  <a:pt x="145" y="257"/>
                </a:moveTo>
                <a:cubicBezTo>
                  <a:pt x="135" y="257"/>
                  <a:pt x="135" y="257"/>
                  <a:pt x="135" y="257"/>
                </a:cubicBezTo>
                <a:cubicBezTo>
                  <a:pt x="129" y="257"/>
                  <a:pt x="123" y="251"/>
                  <a:pt x="123" y="243"/>
                </a:cubicBezTo>
                <a:cubicBezTo>
                  <a:pt x="123" y="235"/>
                  <a:pt x="129" y="229"/>
                  <a:pt x="135" y="229"/>
                </a:cubicBezTo>
                <a:cubicBezTo>
                  <a:pt x="145" y="229"/>
                  <a:pt x="145" y="229"/>
                  <a:pt x="145" y="229"/>
                </a:cubicBezTo>
                <a:cubicBezTo>
                  <a:pt x="151" y="229"/>
                  <a:pt x="156" y="235"/>
                  <a:pt x="156" y="243"/>
                </a:cubicBezTo>
                <a:cubicBezTo>
                  <a:pt x="156" y="251"/>
                  <a:pt x="151" y="257"/>
                  <a:pt x="145" y="257"/>
                </a:cubicBezTo>
                <a:close/>
                <a:moveTo>
                  <a:pt x="145" y="204"/>
                </a:moveTo>
                <a:cubicBezTo>
                  <a:pt x="135" y="204"/>
                  <a:pt x="135" y="204"/>
                  <a:pt x="135" y="204"/>
                </a:cubicBezTo>
                <a:cubicBezTo>
                  <a:pt x="129" y="204"/>
                  <a:pt x="123" y="198"/>
                  <a:pt x="123" y="190"/>
                </a:cubicBezTo>
                <a:cubicBezTo>
                  <a:pt x="123" y="182"/>
                  <a:pt x="129" y="175"/>
                  <a:pt x="135" y="175"/>
                </a:cubicBezTo>
                <a:cubicBezTo>
                  <a:pt x="145" y="175"/>
                  <a:pt x="145" y="175"/>
                  <a:pt x="145" y="175"/>
                </a:cubicBezTo>
                <a:cubicBezTo>
                  <a:pt x="151" y="175"/>
                  <a:pt x="156" y="182"/>
                  <a:pt x="156" y="190"/>
                </a:cubicBezTo>
                <a:cubicBezTo>
                  <a:pt x="156" y="198"/>
                  <a:pt x="151" y="204"/>
                  <a:pt x="145" y="204"/>
                </a:cubicBezTo>
                <a:close/>
                <a:moveTo>
                  <a:pt x="145" y="151"/>
                </a:moveTo>
                <a:cubicBezTo>
                  <a:pt x="135" y="151"/>
                  <a:pt x="135" y="151"/>
                  <a:pt x="135" y="151"/>
                </a:cubicBezTo>
                <a:cubicBezTo>
                  <a:pt x="129" y="151"/>
                  <a:pt x="123" y="145"/>
                  <a:pt x="123" y="137"/>
                </a:cubicBezTo>
                <a:cubicBezTo>
                  <a:pt x="123" y="129"/>
                  <a:pt x="129" y="122"/>
                  <a:pt x="135" y="122"/>
                </a:cubicBezTo>
                <a:cubicBezTo>
                  <a:pt x="145" y="122"/>
                  <a:pt x="145" y="122"/>
                  <a:pt x="145" y="122"/>
                </a:cubicBezTo>
                <a:cubicBezTo>
                  <a:pt x="151" y="122"/>
                  <a:pt x="156" y="129"/>
                  <a:pt x="156" y="137"/>
                </a:cubicBezTo>
                <a:cubicBezTo>
                  <a:pt x="156" y="145"/>
                  <a:pt x="151" y="151"/>
                  <a:pt x="145" y="151"/>
                </a:cubicBezTo>
                <a:close/>
                <a:moveTo>
                  <a:pt x="207" y="247"/>
                </a:moveTo>
                <a:cubicBezTo>
                  <a:pt x="207" y="253"/>
                  <a:pt x="200" y="257"/>
                  <a:pt x="197" y="257"/>
                </a:cubicBezTo>
                <a:cubicBezTo>
                  <a:pt x="185" y="257"/>
                  <a:pt x="185" y="257"/>
                  <a:pt x="185" y="257"/>
                </a:cubicBezTo>
                <a:cubicBezTo>
                  <a:pt x="182" y="257"/>
                  <a:pt x="175" y="253"/>
                  <a:pt x="175" y="247"/>
                </a:cubicBezTo>
                <a:cubicBezTo>
                  <a:pt x="175" y="185"/>
                  <a:pt x="175" y="185"/>
                  <a:pt x="175" y="185"/>
                </a:cubicBezTo>
                <a:cubicBezTo>
                  <a:pt x="175" y="180"/>
                  <a:pt x="182" y="175"/>
                  <a:pt x="185" y="175"/>
                </a:cubicBezTo>
                <a:cubicBezTo>
                  <a:pt x="197" y="175"/>
                  <a:pt x="197" y="175"/>
                  <a:pt x="197" y="175"/>
                </a:cubicBezTo>
                <a:cubicBezTo>
                  <a:pt x="200" y="175"/>
                  <a:pt x="207" y="180"/>
                  <a:pt x="207" y="185"/>
                </a:cubicBezTo>
                <a:lnTo>
                  <a:pt x="207" y="247"/>
                </a:lnTo>
                <a:close/>
                <a:moveTo>
                  <a:pt x="196" y="151"/>
                </a:moveTo>
                <a:cubicBezTo>
                  <a:pt x="186" y="151"/>
                  <a:pt x="186" y="151"/>
                  <a:pt x="186" y="151"/>
                </a:cubicBezTo>
                <a:cubicBezTo>
                  <a:pt x="180" y="151"/>
                  <a:pt x="175" y="145"/>
                  <a:pt x="175" y="137"/>
                </a:cubicBezTo>
                <a:cubicBezTo>
                  <a:pt x="175" y="129"/>
                  <a:pt x="180" y="123"/>
                  <a:pt x="186" y="123"/>
                </a:cubicBezTo>
                <a:cubicBezTo>
                  <a:pt x="196" y="123"/>
                  <a:pt x="196" y="123"/>
                  <a:pt x="196" y="123"/>
                </a:cubicBezTo>
                <a:cubicBezTo>
                  <a:pt x="202" y="123"/>
                  <a:pt x="207" y="129"/>
                  <a:pt x="207" y="137"/>
                </a:cubicBezTo>
                <a:cubicBezTo>
                  <a:pt x="207" y="145"/>
                  <a:pt x="202" y="151"/>
                  <a:pt x="196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4BFE7C-E67D-4BA2-B9DF-C4B672F7F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89" y="1377994"/>
            <a:ext cx="5871239" cy="527998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D8DCC29-E4C6-4CDD-AE8C-4DB365CF9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124" y="1377993"/>
            <a:ext cx="4776428" cy="384733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950F618-3FA7-47C8-B27C-FD3A347B3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356" y="5313006"/>
            <a:ext cx="4819246" cy="134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89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5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2" grpId="0"/>
      <p:bldP spid="43" grpId="0"/>
      <p:bldP spid="44" grpId="0" animBg="1"/>
      <p:bldP spid="46" grpId="0"/>
      <p:bldP spid="47" grpId="0"/>
      <p:bldP spid="50" grpId="0"/>
      <p:bldP spid="51" grpId="0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_副标题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911999" y="4073021"/>
            <a:ext cx="8533289" cy="3834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283"/>
          <p:cNvSpPr txBox="1"/>
          <p:nvPr/>
        </p:nvSpPr>
        <p:spPr>
          <a:xfrm>
            <a:off x="-99180" y="595214"/>
            <a:ext cx="12598322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题型（仅作参考）</a:t>
            </a:r>
            <a:endParaRPr lang="en-US" altLang="zh-CN" sz="4800" dirty="0">
              <a:solidFill>
                <a:schemeClr val="accent3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algn="ctr"/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单选（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15-25</a:t>
            </a: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）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algn="ctr"/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填空（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10-15</a:t>
            </a: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）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algn="ctr"/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判断（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10-15</a:t>
            </a: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）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algn="ctr"/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简答（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20-35</a:t>
            </a: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）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algn="ctr"/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应用（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15-25</a:t>
            </a: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）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algn="ctr"/>
            <a:r>
              <a:rPr lang="zh-CN" altLang="en-US" sz="44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特点：知识点多，考察广、记忆理解考察比重大、</a:t>
            </a:r>
            <a:endParaRPr lang="en-US" altLang="zh-CN" sz="4400" dirty="0">
              <a:solidFill>
                <a:srgbClr val="FF0000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algn="ctr"/>
            <a:r>
              <a:rPr lang="zh-CN" altLang="en-US" sz="44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计算量小</a:t>
            </a:r>
            <a:r>
              <a:rPr lang="en-US" altLang="zh-CN" sz="44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/</a:t>
            </a:r>
            <a:r>
              <a:rPr lang="zh-CN" altLang="en-US" sz="44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3859310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_副标题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911999" y="4073021"/>
            <a:ext cx="8533289" cy="3834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283"/>
          <p:cNvSpPr txBox="1"/>
          <p:nvPr/>
        </p:nvSpPr>
        <p:spPr>
          <a:xfrm>
            <a:off x="1078457" y="408094"/>
            <a:ext cx="1003351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重点内容</a:t>
            </a:r>
            <a:endParaRPr lang="en-US" altLang="zh-CN" sz="4800" dirty="0">
              <a:solidFill>
                <a:schemeClr val="accent3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algn="ctr"/>
            <a:endParaRPr lang="en-US" altLang="zh-CN" sz="4800" dirty="0">
              <a:solidFill>
                <a:schemeClr val="accent3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algn="ctr"/>
            <a:r>
              <a:rPr lang="zh-CN" altLang="en-US" sz="36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核心：</a:t>
            </a:r>
            <a:r>
              <a:rPr lang="zh-CN" altLang="en-US" sz="36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第四章</a:t>
            </a:r>
            <a:r>
              <a:rPr lang="en-US" altLang="zh-CN" sz="36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(</a:t>
            </a:r>
            <a:r>
              <a:rPr lang="zh-CN" altLang="en-US" sz="36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网络层</a:t>
            </a:r>
            <a:r>
              <a:rPr lang="en-US" altLang="zh-CN" sz="36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)</a:t>
            </a:r>
          </a:p>
          <a:p>
            <a:pPr algn="ctr"/>
            <a:r>
              <a:rPr lang="zh-CN" altLang="en-US" sz="36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次核心：第三章</a:t>
            </a:r>
            <a:r>
              <a:rPr lang="en-US" altLang="zh-CN" sz="36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(</a:t>
            </a:r>
            <a:r>
              <a:rPr lang="zh-CN" altLang="en-US" sz="36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数据链路层</a:t>
            </a:r>
            <a:r>
              <a:rPr lang="en-US" altLang="zh-CN" sz="36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)</a:t>
            </a:r>
            <a:r>
              <a:rPr lang="zh-CN" altLang="en-US" sz="36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、第五章</a:t>
            </a:r>
            <a:r>
              <a:rPr lang="en-US" altLang="zh-CN" sz="36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(</a:t>
            </a:r>
            <a:r>
              <a:rPr lang="zh-CN" altLang="en-US" sz="36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运输层</a:t>
            </a:r>
            <a:r>
              <a:rPr lang="en-US" altLang="zh-CN" sz="36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)</a:t>
            </a:r>
            <a:r>
              <a:rPr lang="zh-CN" altLang="en-US" sz="36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、</a:t>
            </a:r>
            <a:endParaRPr lang="en-US" altLang="zh-CN" sz="3600" dirty="0">
              <a:solidFill>
                <a:schemeClr val="accent3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algn="ctr"/>
            <a:r>
              <a:rPr lang="zh-CN" altLang="en-US" sz="36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第六章</a:t>
            </a:r>
            <a:r>
              <a:rPr lang="en-US" altLang="zh-CN" sz="36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(</a:t>
            </a:r>
            <a:r>
              <a:rPr lang="zh-CN" altLang="en-US" sz="36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应用层</a:t>
            </a:r>
            <a:r>
              <a:rPr lang="en-US" altLang="zh-CN" sz="36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)</a:t>
            </a:r>
            <a:r>
              <a:rPr lang="zh-CN" altLang="en-US" sz="36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部分</a:t>
            </a:r>
            <a:endParaRPr lang="en-US" altLang="zh-CN" sz="3600" dirty="0">
              <a:solidFill>
                <a:schemeClr val="accent3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algn="ctr"/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不太重要：第一章、第二章、第九章部分</a:t>
            </a:r>
            <a:endParaRPr lang="en-US" altLang="zh-CN" sz="3600" dirty="0">
              <a:solidFill>
                <a:schemeClr val="accent1">
                  <a:lumMod val="75000"/>
                </a:schemeClr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</p:txBody>
      </p:sp>
      <p:sp>
        <p:nvSpPr>
          <p:cNvPr id="4" name="文本框 283">
            <a:extLst>
              <a:ext uri="{FF2B5EF4-FFF2-40B4-BE49-F238E27FC236}">
                <a16:creationId xmlns:a16="http://schemas.microsoft.com/office/drawing/2014/main" id="{9DEA3417-E08B-4E5E-9039-F462A3DAA22E}"/>
              </a:ext>
            </a:extLst>
          </p:cNvPr>
          <p:cNvSpPr txBox="1"/>
          <p:nvPr/>
        </p:nvSpPr>
        <p:spPr>
          <a:xfrm>
            <a:off x="-17103" y="3849688"/>
            <a:ext cx="121043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800" dirty="0">
              <a:solidFill>
                <a:srgbClr val="FF0000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简答题：链路层基本问题（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）、</a:t>
            </a:r>
            <a:r>
              <a:rPr lang="en-US" altLang="zh-CN" sz="2800" dirty="0" err="1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CSMA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/CD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协议（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）、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ARP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协议（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）、路由选择协议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RIP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OSPF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、</a:t>
            </a:r>
            <a:r>
              <a:rPr lang="en-US" altLang="zh-CN" sz="2800" dirty="0" err="1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BGP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）、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VPN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NAT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）、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MPLS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）、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TCP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传输、拥塞控制（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5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）、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DNS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6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）、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FTP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TFTP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6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）</a:t>
            </a:r>
            <a:endParaRPr lang="en-US" altLang="zh-CN" sz="2800" dirty="0">
              <a:solidFill>
                <a:srgbClr val="FF0000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algn="ctr"/>
            <a:endParaRPr lang="en-US" altLang="zh-CN" sz="2800" dirty="0">
              <a:solidFill>
                <a:srgbClr val="FF0000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应用题：组网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+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其它考点（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）、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ARQ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协议停止等待、超时重传、滑动窗口（</a:t>
            </a:r>
            <a:r>
              <a:rPr lang="en-US" altLang="zh-CN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5</a:t>
            </a:r>
            <a:r>
              <a:rPr lang="zh-CN" altLang="en-US" sz="2800" dirty="0">
                <a:solidFill>
                  <a:srgbClr val="FF000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）</a:t>
            </a:r>
            <a:endParaRPr lang="en-US" altLang="zh-CN" sz="2800" dirty="0">
              <a:solidFill>
                <a:srgbClr val="FF0000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algn="ctr"/>
            <a:endParaRPr lang="en-US" altLang="zh-CN" sz="2800" dirty="0">
              <a:solidFill>
                <a:srgbClr val="FF0000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algn="ctr"/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592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39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_副标题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911999" y="4073021"/>
            <a:ext cx="8533289" cy="3834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283"/>
          <p:cNvSpPr txBox="1"/>
          <p:nvPr/>
        </p:nvSpPr>
        <p:spPr>
          <a:xfrm>
            <a:off x="1485900" y="1008169"/>
            <a:ext cx="96012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复习策略</a:t>
            </a:r>
            <a:endParaRPr lang="en-US" altLang="zh-CN" sz="4800" dirty="0">
              <a:solidFill>
                <a:schemeClr val="accent3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以课本为主梳理体系。要求重点协议内容能用自己的语言描述出来。</a:t>
            </a:r>
            <a:endParaRPr lang="en-US" altLang="zh-CN" sz="3600" dirty="0">
              <a:solidFill>
                <a:schemeClr val="accent3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zh-CN" sz="3600" dirty="0">
              <a:solidFill>
                <a:schemeClr val="accent3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计算题偏少，课后题做过的弄懂即可，不要浪费时间刷计算题。</a:t>
            </a:r>
            <a:endParaRPr lang="en-US" altLang="zh-CN" sz="3600" dirty="0">
              <a:solidFill>
                <a:schemeClr val="accent3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zh-CN" sz="3600" dirty="0">
              <a:solidFill>
                <a:schemeClr val="accent3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先重点后小点，层次分明。</a:t>
            </a:r>
            <a:endParaRPr lang="en-US" altLang="zh-CN" sz="3600" dirty="0">
              <a:solidFill>
                <a:schemeClr val="accent3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zh-CN" sz="3600" dirty="0">
              <a:solidFill>
                <a:schemeClr val="accent3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zh-CN" sz="3600" dirty="0">
              <a:solidFill>
                <a:schemeClr val="accent3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</p:txBody>
      </p:sp>
      <p:sp>
        <p:nvSpPr>
          <p:cNvPr id="4" name="文本框 283">
            <a:extLst>
              <a:ext uri="{FF2B5EF4-FFF2-40B4-BE49-F238E27FC236}">
                <a16:creationId xmlns:a16="http://schemas.microsoft.com/office/drawing/2014/main" id="{9DEA3417-E08B-4E5E-9039-F462A3DAA22E}"/>
              </a:ext>
            </a:extLst>
          </p:cNvPr>
          <p:cNvSpPr txBox="1"/>
          <p:nvPr/>
        </p:nvSpPr>
        <p:spPr>
          <a:xfrm>
            <a:off x="6002858" y="3773488"/>
            <a:ext cx="18473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4400" dirty="0">
              <a:solidFill>
                <a:schemeClr val="accent3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algn="ctr"/>
            <a:endParaRPr lang="en-US" altLang="zh-CN" sz="2800" dirty="0">
              <a:solidFill>
                <a:srgbClr val="FF0000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algn="ctr"/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240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39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_副标题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911999" y="4073021"/>
            <a:ext cx="8533289" cy="3834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283"/>
          <p:cNvSpPr txBox="1"/>
          <p:nvPr/>
        </p:nvSpPr>
        <p:spPr>
          <a:xfrm>
            <a:off x="1409700" y="1008169"/>
            <a:ext cx="9601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00B05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一些资源</a:t>
            </a:r>
            <a:endParaRPr lang="en-US" altLang="zh-CN" sz="4800" dirty="0">
              <a:solidFill>
                <a:srgbClr val="00B050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200" dirty="0" err="1">
                <a:solidFill>
                  <a:srgbClr val="00B05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OpenWHU</a:t>
            </a:r>
            <a:r>
              <a:rPr lang="zh-CN" altLang="en-US" sz="3200" dirty="0">
                <a:solidFill>
                  <a:srgbClr val="00B05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：</a:t>
            </a:r>
            <a:r>
              <a:rPr lang="en-US" altLang="zh-CN" sz="3200" dirty="0">
                <a:solidFill>
                  <a:srgbClr val="00B05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https://github.com/openwhu/OpenWHU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zh-CN" sz="3600" dirty="0">
              <a:solidFill>
                <a:schemeClr val="accent3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3200" dirty="0" err="1">
                <a:solidFill>
                  <a:srgbClr val="00B05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Sotawhu</a:t>
            </a:r>
            <a:r>
              <a:rPr lang="zh-CN" altLang="en-US" sz="3200" dirty="0">
                <a:solidFill>
                  <a:srgbClr val="00B05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：</a:t>
            </a:r>
            <a:r>
              <a:rPr lang="en-US" altLang="zh-CN" sz="3200" dirty="0">
                <a:solidFill>
                  <a:srgbClr val="00B05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 sotawhu.cn</a:t>
            </a:r>
          </a:p>
          <a:p>
            <a:endParaRPr lang="en-US" altLang="zh-CN" sz="3600" dirty="0">
              <a:solidFill>
                <a:schemeClr val="accent3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00B05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湖科大教书匠：</a:t>
            </a:r>
            <a:r>
              <a:rPr lang="en-US" altLang="zh-CN" sz="3200" dirty="0">
                <a:solidFill>
                  <a:srgbClr val="00B05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https://space.bilibili.com/360996402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zh-CN" sz="3200" dirty="0">
              <a:solidFill>
                <a:srgbClr val="00B050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00B05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善用</a:t>
            </a:r>
            <a:r>
              <a:rPr lang="en-US" altLang="zh-CN" sz="3200" dirty="0" err="1">
                <a:solidFill>
                  <a:srgbClr val="00B05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Github</a:t>
            </a:r>
            <a:r>
              <a:rPr lang="zh-CN" altLang="en-US" sz="3200" dirty="0">
                <a:solidFill>
                  <a:srgbClr val="00B05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和</a:t>
            </a:r>
            <a:r>
              <a:rPr lang="en-US" altLang="zh-CN" sz="3200" dirty="0">
                <a:solidFill>
                  <a:srgbClr val="00B05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LLM</a:t>
            </a:r>
            <a:r>
              <a:rPr lang="zh-CN" altLang="en-US" sz="3200" dirty="0">
                <a:solidFill>
                  <a:srgbClr val="00B05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（</a:t>
            </a:r>
            <a:r>
              <a:rPr lang="en-US" altLang="zh-CN" sz="3200" dirty="0" err="1">
                <a:solidFill>
                  <a:srgbClr val="00B05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ChatGPT</a:t>
            </a:r>
            <a:r>
              <a:rPr lang="zh-CN" altLang="en-US" sz="3200" dirty="0">
                <a:solidFill>
                  <a:srgbClr val="00B05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、</a:t>
            </a:r>
            <a:r>
              <a:rPr lang="en-US" altLang="zh-CN" sz="3200" dirty="0">
                <a:solidFill>
                  <a:srgbClr val="00B05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New </a:t>
            </a:r>
            <a:r>
              <a:rPr lang="en-US" altLang="zh-CN" sz="3200" dirty="0" err="1">
                <a:solidFill>
                  <a:srgbClr val="00B05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bing</a:t>
            </a:r>
            <a:r>
              <a:rPr lang="zh-CN" altLang="en-US" sz="3200" dirty="0">
                <a:solidFill>
                  <a:srgbClr val="00B050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等）</a:t>
            </a:r>
            <a:endParaRPr lang="en-US" altLang="zh-CN" sz="3200" dirty="0">
              <a:solidFill>
                <a:srgbClr val="00B050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zh-CN" sz="3600" dirty="0">
              <a:solidFill>
                <a:schemeClr val="accent3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</p:txBody>
      </p:sp>
      <p:sp>
        <p:nvSpPr>
          <p:cNvPr id="4" name="文本框 283">
            <a:extLst>
              <a:ext uri="{FF2B5EF4-FFF2-40B4-BE49-F238E27FC236}">
                <a16:creationId xmlns:a16="http://schemas.microsoft.com/office/drawing/2014/main" id="{9DEA3417-E08B-4E5E-9039-F462A3DAA22E}"/>
              </a:ext>
            </a:extLst>
          </p:cNvPr>
          <p:cNvSpPr txBox="1"/>
          <p:nvPr/>
        </p:nvSpPr>
        <p:spPr>
          <a:xfrm>
            <a:off x="1911999" y="3144838"/>
            <a:ext cx="18473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4400" dirty="0">
              <a:solidFill>
                <a:schemeClr val="accent3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algn="ctr"/>
            <a:endParaRPr lang="en-US" altLang="zh-CN" sz="2800" dirty="0">
              <a:solidFill>
                <a:srgbClr val="FF0000"/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  <a:p>
            <a:pPr algn="ctr"/>
            <a:endParaRPr lang="en-US" altLang="zh-CN" sz="3200" dirty="0">
              <a:solidFill>
                <a:schemeClr val="accent1">
                  <a:lumMod val="75000"/>
                </a:schemeClr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975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39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_标题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75456" y="1316542"/>
            <a:ext cx="10361851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6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6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_副标题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911999" y="4073021"/>
            <a:ext cx="8533289" cy="3834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38"/>
          <p:cNvGrpSpPr/>
          <p:nvPr/>
        </p:nvGrpSpPr>
        <p:grpSpPr>
          <a:xfrm flipH="1">
            <a:off x="5390680" y="5890640"/>
            <a:ext cx="1575060" cy="160804"/>
            <a:chOff x="5548426" y="3343939"/>
            <a:chExt cx="833173" cy="85061"/>
          </a:xfrm>
          <a:solidFill>
            <a:srgbClr val="1983B7"/>
          </a:solidFill>
        </p:grpSpPr>
        <p:sp>
          <p:nvSpPr>
            <p:cNvPr id="27" name="Oval 31"/>
            <p:cNvSpPr/>
            <p:nvPr/>
          </p:nvSpPr>
          <p:spPr>
            <a:xfrm>
              <a:off x="5548426" y="3343939"/>
              <a:ext cx="85061" cy="850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28" name="Oval 32"/>
            <p:cNvSpPr/>
            <p:nvPr/>
          </p:nvSpPr>
          <p:spPr>
            <a:xfrm>
              <a:off x="5698049" y="3343939"/>
              <a:ext cx="85061" cy="850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29" name="Oval 33"/>
            <p:cNvSpPr/>
            <p:nvPr/>
          </p:nvSpPr>
          <p:spPr>
            <a:xfrm>
              <a:off x="5847671" y="3343939"/>
              <a:ext cx="85061" cy="850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0" name="Oval 34"/>
            <p:cNvSpPr/>
            <p:nvPr/>
          </p:nvSpPr>
          <p:spPr>
            <a:xfrm>
              <a:off x="5997294" y="3343939"/>
              <a:ext cx="85061" cy="850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1" name="Oval 35"/>
            <p:cNvSpPr/>
            <p:nvPr/>
          </p:nvSpPr>
          <p:spPr>
            <a:xfrm>
              <a:off x="6146917" y="3343939"/>
              <a:ext cx="85061" cy="85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2" name="Oval 36"/>
            <p:cNvSpPr/>
            <p:nvPr/>
          </p:nvSpPr>
          <p:spPr>
            <a:xfrm>
              <a:off x="6296538" y="3343939"/>
              <a:ext cx="85061" cy="85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</p:grpSp>
      <p:sp>
        <p:nvSpPr>
          <p:cNvPr id="13" name="PA_标题 1">
            <a:extLst>
              <a:ext uri="{FF2B5EF4-FFF2-40B4-BE49-F238E27FC236}">
                <a16:creationId xmlns:a16="http://schemas.microsoft.com/office/drawing/2014/main" id="{D5E2DD74-83C3-4997-835E-6209A39D6432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53405" y="3460461"/>
            <a:ext cx="10361851" cy="1470025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8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6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6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951615369</a:t>
            </a:r>
          </a:p>
          <a:p>
            <a:endParaRPr lang="en-US" altLang="zh-CN" sz="6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6800" dirty="0" err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Wechat</a:t>
            </a:r>
            <a:r>
              <a:rPr lang="zh-CN" altLang="en-US" sz="6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6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W1nTeRz1</a:t>
            </a:r>
            <a:endParaRPr lang="zh-CN" altLang="en-US" sz="6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7106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437</Words>
  <Application>Microsoft Office PowerPoint</Application>
  <PresentationFormat>自定义</PresentationFormat>
  <Paragraphs>62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ITC Avant Garde Std Bk</vt:lpstr>
      <vt:lpstr>等线</vt:lpstr>
      <vt:lpstr>华文黑体-日</vt:lpstr>
      <vt:lpstr>微软雅黑</vt:lpstr>
      <vt:lpstr>Arial</vt:lpstr>
      <vt:lpstr>Calibri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李 威辰</cp:lastModifiedBy>
  <cp:revision>1003</cp:revision>
  <dcterms:created xsi:type="dcterms:W3CDTF">2015-12-01T09:06:39Z</dcterms:created>
  <dcterms:modified xsi:type="dcterms:W3CDTF">2023-12-20T07:21:41Z</dcterms:modified>
</cp:coreProperties>
</file>